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5" r:id="rId1"/>
    <p:sldMasterId id="2147483742" r:id="rId2"/>
    <p:sldMasterId id="2147483787" r:id="rId3"/>
    <p:sldMasterId id="2147483800" r:id="rId4"/>
    <p:sldMasterId id="2147483814" r:id="rId5"/>
  </p:sldMasterIdLst>
  <p:notesMasterIdLst>
    <p:notesMasterId r:id="rId109"/>
  </p:notesMasterIdLst>
  <p:handoutMasterIdLst>
    <p:handoutMasterId r:id="rId110"/>
  </p:handoutMasterIdLst>
  <p:sldIdLst>
    <p:sldId id="955" r:id="rId6"/>
    <p:sldId id="645" r:id="rId7"/>
    <p:sldId id="723" r:id="rId8"/>
    <p:sldId id="869" r:id="rId9"/>
    <p:sldId id="374" r:id="rId10"/>
    <p:sldId id="650" r:id="rId11"/>
    <p:sldId id="727" r:id="rId12"/>
    <p:sldId id="654" r:id="rId13"/>
    <p:sldId id="953" r:id="rId14"/>
    <p:sldId id="728" r:id="rId15"/>
    <p:sldId id="954" r:id="rId16"/>
    <p:sldId id="653" r:id="rId17"/>
    <p:sldId id="646" r:id="rId18"/>
    <p:sldId id="652" r:id="rId19"/>
    <p:sldId id="870" r:id="rId20"/>
    <p:sldId id="729" r:id="rId21"/>
    <p:sldId id="730" r:id="rId22"/>
    <p:sldId id="731" r:id="rId23"/>
    <p:sldId id="738" r:id="rId24"/>
    <p:sldId id="732" r:id="rId25"/>
    <p:sldId id="745" r:id="rId26"/>
    <p:sldId id="733" r:id="rId27"/>
    <p:sldId id="871" r:id="rId28"/>
    <p:sldId id="872" r:id="rId29"/>
    <p:sldId id="873" r:id="rId30"/>
    <p:sldId id="874" r:id="rId31"/>
    <p:sldId id="875" r:id="rId32"/>
    <p:sldId id="876" r:id="rId33"/>
    <p:sldId id="877" r:id="rId34"/>
    <p:sldId id="879" r:id="rId35"/>
    <p:sldId id="880" r:id="rId36"/>
    <p:sldId id="878" r:id="rId37"/>
    <p:sldId id="882" r:id="rId38"/>
    <p:sldId id="881" r:id="rId39"/>
    <p:sldId id="883" r:id="rId40"/>
    <p:sldId id="885" r:id="rId41"/>
    <p:sldId id="884" r:id="rId42"/>
    <p:sldId id="886" r:id="rId43"/>
    <p:sldId id="888" r:id="rId44"/>
    <p:sldId id="889" r:id="rId45"/>
    <p:sldId id="887" r:id="rId46"/>
    <p:sldId id="890" r:id="rId47"/>
    <p:sldId id="891" r:id="rId48"/>
    <p:sldId id="892" r:id="rId49"/>
    <p:sldId id="894" r:id="rId50"/>
    <p:sldId id="893" r:id="rId51"/>
    <p:sldId id="895" r:id="rId52"/>
    <p:sldId id="896" r:id="rId53"/>
    <p:sldId id="897" r:id="rId54"/>
    <p:sldId id="898" r:id="rId55"/>
    <p:sldId id="899" r:id="rId56"/>
    <p:sldId id="901" r:id="rId57"/>
    <p:sldId id="902" r:id="rId58"/>
    <p:sldId id="948" r:id="rId59"/>
    <p:sldId id="904" r:id="rId60"/>
    <p:sldId id="905" r:id="rId61"/>
    <p:sldId id="900" r:id="rId62"/>
    <p:sldId id="906" r:id="rId63"/>
    <p:sldId id="867" r:id="rId64"/>
    <p:sldId id="907" r:id="rId65"/>
    <p:sldId id="908" r:id="rId66"/>
    <p:sldId id="909" r:id="rId67"/>
    <p:sldId id="910" r:id="rId68"/>
    <p:sldId id="911" r:id="rId69"/>
    <p:sldId id="912" r:id="rId70"/>
    <p:sldId id="913" r:id="rId71"/>
    <p:sldId id="914" r:id="rId72"/>
    <p:sldId id="915" r:id="rId73"/>
    <p:sldId id="949" r:id="rId74"/>
    <p:sldId id="916" r:id="rId75"/>
    <p:sldId id="918" r:id="rId76"/>
    <p:sldId id="919" r:id="rId77"/>
    <p:sldId id="920" r:id="rId78"/>
    <p:sldId id="921" r:id="rId79"/>
    <p:sldId id="922" r:id="rId80"/>
    <p:sldId id="923" r:id="rId81"/>
    <p:sldId id="924" r:id="rId82"/>
    <p:sldId id="925" r:id="rId83"/>
    <p:sldId id="926" r:id="rId84"/>
    <p:sldId id="927" r:id="rId85"/>
    <p:sldId id="928" r:id="rId86"/>
    <p:sldId id="929" r:id="rId87"/>
    <p:sldId id="930" r:id="rId88"/>
    <p:sldId id="931" r:id="rId89"/>
    <p:sldId id="932" r:id="rId90"/>
    <p:sldId id="950" r:id="rId91"/>
    <p:sldId id="933" r:id="rId92"/>
    <p:sldId id="935" r:id="rId93"/>
    <p:sldId id="936" r:id="rId94"/>
    <p:sldId id="951" r:id="rId95"/>
    <p:sldId id="934" r:id="rId96"/>
    <p:sldId id="940" r:id="rId97"/>
    <p:sldId id="938" r:id="rId98"/>
    <p:sldId id="939" r:id="rId99"/>
    <p:sldId id="942" r:id="rId100"/>
    <p:sldId id="941" r:id="rId101"/>
    <p:sldId id="944" r:id="rId102"/>
    <p:sldId id="937" r:id="rId103"/>
    <p:sldId id="952" r:id="rId104"/>
    <p:sldId id="943" r:id="rId105"/>
    <p:sldId id="945" r:id="rId106"/>
    <p:sldId id="947" r:id="rId107"/>
    <p:sldId id="1182" r:id="rId108"/>
  </p:sldIdLst>
  <p:sldSz cx="12192000" cy="6858000"/>
  <p:notesSz cx="6858000" cy="9144000"/>
  <p:custDataLst>
    <p:tags r:id="rId111"/>
  </p:custData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9D"/>
    <a:srgbClr val="00C4BF"/>
    <a:srgbClr val="FDCB3D"/>
    <a:srgbClr val="007876"/>
    <a:srgbClr val="00A8B3"/>
    <a:srgbClr val="262626"/>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C24D74-E730-46DD-B0E1-0FE31E520E1D}" v="16" dt="2023-10-27T06:36:14.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6" autoAdjust="0"/>
    <p:restoredTop sz="94660"/>
  </p:normalViewPr>
  <p:slideViewPr>
    <p:cSldViewPr snapToGrid="0">
      <p:cViewPr varScale="1">
        <p:scale>
          <a:sx n="89" d="100"/>
          <a:sy n="89" d="100"/>
        </p:scale>
        <p:origin x="114" y="708"/>
      </p:cViewPr>
      <p:guideLst/>
    </p:cSldViewPr>
  </p:slideViewPr>
  <p:notesTextViewPr>
    <p:cViewPr>
      <p:scale>
        <a:sx n="1" d="1"/>
        <a:sy n="1" d="1"/>
      </p:scale>
      <p:origin x="0" y="0"/>
    </p:cViewPr>
  </p:notesTextViewPr>
  <p:sorterViewPr>
    <p:cViewPr>
      <p:scale>
        <a:sx n="100" d="100"/>
        <a:sy n="100" d="100"/>
      </p:scale>
      <p:origin x="0" y="-44909"/>
    </p:cViewPr>
  </p:sorterViewPr>
  <p:notesViewPr>
    <p:cSldViewPr snapToGrid="0">
      <p:cViewPr varScale="1">
        <p:scale>
          <a:sx n="54" d="100"/>
          <a:sy n="54" d="100"/>
        </p:scale>
        <p:origin x="280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C2F38E-D1A5-47BA-9C9F-E1BA2A6934B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6FC110-82DA-4311-9334-E9AF105E80D2}">
      <dgm:prSet/>
      <dgm:spPr>
        <a:solidFill>
          <a:schemeClr val="accent1">
            <a:lumMod val="50000"/>
          </a:schemeClr>
        </a:solidFill>
      </dgm:spPr>
      <dgm:t>
        <a:bodyPr/>
        <a:lstStyle/>
        <a:p>
          <a:pPr>
            <a:lnSpc>
              <a:spcPct val="100000"/>
            </a:lnSpc>
          </a:pPr>
          <a:r>
            <a:rPr lang="pt-BR" b="0" i="0" dirty="0"/>
            <a:t>Só por essas três características que a NR-33 traz é possível perceber que existem muitos espaços confinados por aí, nas residências (condomínios) e nas empresas (comércio e indústria).</a:t>
          </a:r>
          <a:endParaRPr lang="en-US" dirty="0"/>
        </a:p>
      </dgm:t>
    </dgm:pt>
    <dgm:pt modelId="{46320571-5D91-4888-AE1A-9217968A9D5D}" type="parTrans" cxnId="{454C93E2-D58D-45AD-AB2A-28BF9BAC4F1B}">
      <dgm:prSet/>
      <dgm:spPr/>
      <dgm:t>
        <a:bodyPr/>
        <a:lstStyle/>
        <a:p>
          <a:endParaRPr lang="en-US"/>
        </a:p>
      </dgm:t>
    </dgm:pt>
    <dgm:pt modelId="{A72F56FF-33D1-4C10-96D2-23D9720422B0}" type="sibTrans" cxnId="{454C93E2-D58D-45AD-AB2A-28BF9BAC4F1B}">
      <dgm:prSet/>
      <dgm:spPr/>
      <dgm:t>
        <a:bodyPr/>
        <a:lstStyle/>
        <a:p>
          <a:endParaRPr lang="en-US"/>
        </a:p>
      </dgm:t>
    </dgm:pt>
    <dgm:pt modelId="{EE10CECA-3AAE-47C9-9E25-3D162822ED61}">
      <dgm:prSet/>
      <dgm:spPr>
        <a:solidFill>
          <a:schemeClr val="accent1">
            <a:lumMod val="50000"/>
          </a:schemeClr>
        </a:solidFill>
      </dgm:spPr>
      <dgm:t>
        <a:bodyPr/>
        <a:lstStyle/>
        <a:p>
          <a:pPr>
            <a:lnSpc>
              <a:spcPct val="100000"/>
            </a:lnSpc>
          </a:pPr>
          <a:r>
            <a:rPr lang="pt-BR" b="0" i="0" dirty="0"/>
            <a:t>Ah, um detalhe muito interessante: silos são espaços confinados. Para não deixar dúvida, a NR-33 trouxe o seguinte item:</a:t>
          </a:r>
          <a:endParaRPr lang="en-US" dirty="0"/>
        </a:p>
      </dgm:t>
    </dgm:pt>
    <dgm:pt modelId="{80149C3E-DD04-4546-949C-396D7FF039AC}" type="parTrans" cxnId="{AD47BFFD-A5D3-435A-9A56-0D7631CBCBD8}">
      <dgm:prSet/>
      <dgm:spPr/>
      <dgm:t>
        <a:bodyPr/>
        <a:lstStyle/>
        <a:p>
          <a:endParaRPr lang="en-US"/>
        </a:p>
      </dgm:t>
    </dgm:pt>
    <dgm:pt modelId="{C4895AC0-EC2F-4296-992E-472787F05B19}" type="sibTrans" cxnId="{AD47BFFD-A5D3-435A-9A56-0D7631CBCBD8}">
      <dgm:prSet/>
      <dgm:spPr/>
      <dgm:t>
        <a:bodyPr/>
        <a:lstStyle/>
        <a:p>
          <a:endParaRPr lang="en-US"/>
        </a:p>
      </dgm:t>
    </dgm:pt>
    <dgm:pt modelId="{DD66E356-1400-4BD4-A8BB-B68CBBED5181}" type="pres">
      <dgm:prSet presAssocID="{27C2F38E-D1A5-47BA-9C9F-E1BA2A6934BF}" presName="root" presStyleCnt="0">
        <dgm:presLayoutVars>
          <dgm:dir/>
          <dgm:resizeHandles val="exact"/>
        </dgm:presLayoutVars>
      </dgm:prSet>
      <dgm:spPr/>
    </dgm:pt>
    <dgm:pt modelId="{B252704E-5394-4F7E-A7A2-B6589536F4C8}" type="pres">
      <dgm:prSet presAssocID="{566FC110-82DA-4311-9334-E9AF105E80D2}" presName="compNode" presStyleCnt="0"/>
      <dgm:spPr/>
    </dgm:pt>
    <dgm:pt modelId="{2493E4AC-F111-45C1-86C4-BD47F77D79D0}" type="pres">
      <dgm:prSet presAssocID="{566FC110-82DA-4311-9334-E9AF105E80D2}" presName="bgRect" presStyleLbl="bgShp" presStyleIdx="0" presStyleCnt="2"/>
      <dgm:spPr/>
    </dgm:pt>
    <dgm:pt modelId="{08038982-0375-4B0A-AD4C-C34C0EA143C5}" type="pres">
      <dgm:prSet presAssocID="{566FC110-82DA-4311-9334-E9AF105E80D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spas"/>
        </a:ext>
      </dgm:extLst>
    </dgm:pt>
    <dgm:pt modelId="{A9A789B2-C248-467A-8BE7-B4F7B0B9C203}" type="pres">
      <dgm:prSet presAssocID="{566FC110-82DA-4311-9334-E9AF105E80D2}" presName="spaceRect" presStyleCnt="0"/>
      <dgm:spPr/>
    </dgm:pt>
    <dgm:pt modelId="{4B306C3E-9D34-4A25-9E59-41CBE4F15FCB}" type="pres">
      <dgm:prSet presAssocID="{566FC110-82DA-4311-9334-E9AF105E80D2}" presName="parTx" presStyleLbl="revTx" presStyleIdx="0" presStyleCnt="2">
        <dgm:presLayoutVars>
          <dgm:chMax val="0"/>
          <dgm:chPref val="0"/>
        </dgm:presLayoutVars>
      </dgm:prSet>
      <dgm:spPr/>
    </dgm:pt>
    <dgm:pt modelId="{45A57DC5-F508-4CD0-8362-1FD06F6C3210}" type="pres">
      <dgm:prSet presAssocID="{A72F56FF-33D1-4C10-96D2-23D9720422B0}" presName="sibTrans" presStyleCnt="0"/>
      <dgm:spPr/>
    </dgm:pt>
    <dgm:pt modelId="{EB55526F-3C3F-489E-B4C9-BECCB4EE2341}" type="pres">
      <dgm:prSet presAssocID="{EE10CECA-3AAE-47C9-9E25-3D162822ED61}" presName="compNode" presStyleCnt="0"/>
      <dgm:spPr/>
    </dgm:pt>
    <dgm:pt modelId="{D8D1E94B-8B1A-4423-B433-15A7FC027A0E}" type="pres">
      <dgm:prSet presAssocID="{EE10CECA-3AAE-47C9-9E25-3D162822ED61}" presName="bgRect" presStyleLbl="bgShp" presStyleIdx="1" presStyleCnt="2"/>
      <dgm:spPr/>
    </dgm:pt>
    <dgm:pt modelId="{8CA10594-7E08-4127-9870-7C9B75B73099}" type="pres">
      <dgm:prSet presAssocID="{EE10CECA-3AAE-47C9-9E25-3D162822ED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fused Person"/>
        </a:ext>
      </dgm:extLst>
    </dgm:pt>
    <dgm:pt modelId="{25D90A67-0217-4D81-B600-09CEFA204343}" type="pres">
      <dgm:prSet presAssocID="{EE10CECA-3AAE-47C9-9E25-3D162822ED61}" presName="spaceRect" presStyleCnt="0"/>
      <dgm:spPr/>
    </dgm:pt>
    <dgm:pt modelId="{DCE8333C-15B8-4239-AB63-BB86A56E1BDB}" type="pres">
      <dgm:prSet presAssocID="{EE10CECA-3AAE-47C9-9E25-3D162822ED61}" presName="parTx" presStyleLbl="revTx" presStyleIdx="1" presStyleCnt="2">
        <dgm:presLayoutVars>
          <dgm:chMax val="0"/>
          <dgm:chPref val="0"/>
        </dgm:presLayoutVars>
      </dgm:prSet>
      <dgm:spPr/>
    </dgm:pt>
  </dgm:ptLst>
  <dgm:cxnLst>
    <dgm:cxn modelId="{8FAC9A45-FA92-4C28-BFC2-E2E9B3D93605}" type="presOf" srcId="{EE10CECA-3AAE-47C9-9E25-3D162822ED61}" destId="{DCE8333C-15B8-4239-AB63-BB86A56E1BDB}" srcOrd="0" destOrd="0" presId="urn:microsoft.com/office/officeart/2018/2/layout/IconVerticalSolidList"/>
    <dgm:cxn modelId="{653AFF91-B36D-4A0B-8A18-13199E003ECB}" type="presOf" srcId="{566FC110-82DA-4311-9334-E9AF105E80D2}" destId="{4B306C3E-9D34-4A25-9E59-41CBE4F15FCB}" srcOrd="0" destOrd="0" presId="urn:microsoft.com/office/officeart/2018/2/layout/IconVerticalSolidList"/>
    <dgm:cxn modelId="{FC5545D3-DDE5-45A1-9D71-267B6C5C909D}" type="presOf" srcId="{27C2F38E-D1A5-47BA-9C9F-E1BA2A6934BF}" destId="{DD66E356-1400-4BD4-A8BB-B68CBBED5181}" srcOrd="0" destOrd="0" presId="urn:microsoft.com/office/officeart/2018/2/layout/IconVerticalSolidList"/>
    <dgm:cxn modelId="{454C93E2-D58D-45AD-AB2A-28BF9BAC4F1B}" srcId="{27C2F38E-D1A5-47BA-9C9F-E1BA2A6934BF}" destId="{566FC110-82DA-4311-9334-E9AF105E80D2}" srcOrd="0" destOrd="0" parTransId="{46320571-5D91-4888-AE1A-9217968A9D5D}" sibTransId="{A72F56FF-33D1-4C10-96D2-23D9720422B0}"/>
    <dgm:cxn modelId="{AD47BFFD-A5D3-435A-9A56-0D7631CBCBD8}" srcId="{27C2F38E-D1A5-47BA-9C9F-E1BA2A6934BF}" destId="{EE10CECA-3AAE-47C9-9E25-3D162822ED61}" srcOrd="1" destOrd="0" parTransId="{80149C3E-DD04-4546-949C-396D7FF039AC}" sibTransId="{C4895AC0-EC2F-4296-992E-472787F05B19}"/>
    <dgm:cxn modelId="{A0EB6A35-79B9-483B-A54E-2AF88E8970A8}" type="presParOf" srcId="{DD66E356-1400-4BD4-A8BB-B68CBBED5181}" destId="{B252704E-5394-4F7E-A7A2-B6589536F4C8}" srcOrd="0" destOrd="0" presId="urn:microsoft.com/office/officeart/2018/2/layout/IconVerticalSolidList"/>
    <dgm:cxn modelId="{CCD245C1-E4A8-4BE4-A0BD-1337628E02A4}" type="presParOf" srcId="{B252704E-5394-4F7E-A7A2-B6589536F4C8}" destId="{2493E4AC-F111-45C1-86C4-BD47F77D79D0}" srcOrd="0" destOrd="0" presId="urn:microsoft.com/office/officeart/2018/2/layout/IconVerticalSolidList"/>
    <dgm:cxn modelId="{F8D04C7C-05F3-4096-9FC8-816D1F29D0F6}" type="presParOf" srcId="{B252704E-5394-4F7E-A7A2-B6589536F4C8}" destId="{08038982-0375-4B0A-AD4C-C34C0EA143C5}" srcOrd="1" destOrd="0" presId="urn:microsoft.com/office/officeart/2018/2/layout/IconVerticalSolidList"/>
    <dgm:cxn modelId="{078DC240-34A3-4665-8EAF-A742FFA2C92F}" type="presParOf" srcId="{B252704E-5394-4F7E-A7A2-B6589536F4C8}" destId="{A9A789B2-C248-467A-8BE7-B4F7B0B9C203}" srcOrd="2" destOrd="0" presId="urn:microsoft.com/office/officeart/2018/2/layout/IconVerticalSolidList"/>
    <dgm:cxn modelId="{2751CE49-60E1-472E-A9C8-35CB7236AA81}" type="presParOf" srcId="{B252704E-5394-4F7E-A7A2-B6589536F4C8}" destId="{4B306C3E-9D34-4A25-9E59-41CBE4F15FCB}" srcOrd="3" destOrd="0" presId="urn:microsoft.com/office/officeart/2018/2/layout/IconVerticalSolidList"/>
    <dgm:cxn modelId="{6362093B-2EA5-43BA-81D7-13122CCC1ADF}" type="presParOf" srcId="{DD66E356-1400-4BD4-A8BB-B68CBBED5181}" destId="{45A57DC5-F508-4CD0-8362-1FD06F6C3210}" srcOrd="1" destOrd="0" presId="urn:microsoft.com/office/officeart/2018/2/layout/IconVerticalSolidList"/>
    <dgm:cxn modelId="{1317BE0F-EA06-4D40-AE0B-1041E88DF569}" type="presParOf" srcId="{DD66E356-1400-4BD4-A8BB-B68CBBED5181}" destId="{EB55526F-3C3F-489E-B4C9-BECCB4EE2341}" srcOrd="2" destOrd="0" presId="urn:microsoft.com/office/officeart/2018/2/layout/IconVerticalSolidList"/>
    <dgm:cxn modelId="{E88F7173-824A-4277-B922-0EE2DBC40CEC}" type="presParOf" srcId="{EB55526F-3C3F-489E-B4C9-BECCB4EE2341}" destId="{D8D1E94B-8B1A-4423-B433-15A7FC027A0E}" srcOrd="0" destOrd="0" presId="urn:microsoft.com/office/officeart/2018/2/layout/IconVerticalSolidList"/>
    <dgm:cxn modelId="{A3E8ECDA-A50A-409F-B080-F398A6A9EE08}" type="presParOf" srcId="{EB55526F-3C3F-489E-B4C9-BECCB4EE2341}" destId="{8CA10594-7E08-4127-9870-7C9B75B73099}" srcOrd="1" destOrd="0" presId="urn:microsoft.com/office/officeart/2018/2/layout/IconVerticalSolidList"/>
    <dgm:cxn modelId="{3AC0B86B-9F62-4D9F-9EF0-527B014AE540}" type="presParOf" srcId="{EB55526F-3C3F-489E-B4C9-BECCB4EE2341}" destId="{25D90A67-0217-4D81-B600-09CEFA204343}" srcOrd="2" destOrd="0" presId="urn:microsoft.com/office/officeart/2018/2/layout/IconVerticalSolidList"/>
    <dgm:cxn modelId="{AC28CBA3-22C2-4B90-8932-D2586D51D1DA}" type="presParOf" srcId="{EB55526F-3C3F-489E-B4C9-BECCB4EE2341}" destId="{DCE8333C-15B8-4239-AB63-BB86A56E1BD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0238B0-7EFE-4988-BADB-D26ED4DC072B}" type="doc">
      <dgm:prSet loTypeId="urn:microsoft.com/office/officeart/2005/8/layout/hProcess9" loCatId="process" qsTypeId="urn:microsoft.com/office/officeart/2005/8/quickstyle/simple5" qsCatId="simple" csTypeId="urn:microsoft.com/office/officeart/2005/8/colors/accent3_2" csCatId="accent3" phldr="1"/>
      <dgm:spPr/>
      <dgm:t>
        <a:bodyPr/>
        <a:lstStyle/>
        <a:p>
          <a:endParaRPr lang="en-US"/>
        </a:p>
      </dgm:t>
    </dgm:pt>
    <dgm:pt modelId="{30389B60-1746-46F6-BD7E-E2A60E05CDF0}">
      <dgm:prSet custT="1"/>
      <dgm:spPr>
        <a:solidFill>
          <a:srgbClr val="00B050"/>
        </a:solidFill>
      </dgm:spPr>
      <dgm:t>
        <a:bodyPr/>
        <a:lstStyle/>
        <a:p>
          <a:r>
            <a:rPr lang="pt-BR" sz="1800" dirty="0"/>
            <a:t>Identificar e elaborar o cadastro de espaços confinados;</a:t>
          </a:r>
          <a:endParaRPr lang="en-US" sz="1800" dirty="0"/>
        </a:p>
      </dgm:t>
    </dgm:pt>
    <dgm:pt modelId="{1444BF92-9D82-4DB0-A819-81F72770D446}" type="parTrans" cxnId="{DD0190B2-9F2E-4CAC-99D8-EBE823E31EF0}">
      <dgm:prSet/>
      <dgm:spPr/>
      <dgm:t>
        <a:bodyPr/>
        <a:lstStyle/>
        <a:p>
          <a:endParaRPr lang="en-US" sz="1800"/>
        </a:p>
      </dgm:t>
    </dgm:pt>
    <dgm:pt modelId="{576BE32B-EB04-4683-B940-ACBAE1CF1DD5}" type="sibTrans" cxnId="{DD0190B2-9F2E-4CAC-99D8-EBE823E31EF0}">
      <dgm:prSet/>
      <dgm:spPr/>
      <dgm:t>
        <a:bodyPr/>
        <a:lstStyle/>
        <a:p>
          <a:endParaRPr lang="en-US" sz="1800"/>
        </a:p>
      </dgm:t>
    </dgm:pt>
    <dgm:pt modelId="{1A1106FF-2263-49AC-AB4A-30EBC6F2FEC0}">
      <dgm:prSet custT="1"/>
      <dgm:spPr/>
      <dgm:t>
        <a:bodyPr/>
        <a:lstStyle/>
        <a:p>
          <a:r>
            <a:rPr lang="pt-BR" sz="1800" dirty="0"/>
            <a:t>Adaptar o modelo da Permissão de Entrada e Trabalho - PET de modo a contemplar as peculiaridades dos espaços confinados da organização;</a:t>
          </a:r>
          <a:endParaRPr lang="en-US" sz="1800" dirty="0"/>
        </a:p>
      </dgm:t>
    </dgm:pt>
    <dgm:pt modelId="{C26209D8-C889-410D-A2FB-45ECB4F3D3A8}" type="parTrans" cxnId="{31BBF025-A0E3-4573-8384-1C47FEFF0143}">
      <dgm:prSet/>
      <dgm:spPr/>
      <dgm:t>
        <a:bodyPr/>
        <a:lstStyle/>
        <a:p>
          <a:endParaRPr lang="en-US" sz="1800"/>
        </a:p>
      </dgm:t>
    </dgm:pt>
    <dgm:pt modelId="{8F6636BA-AB1E-4DE0-82E0-7ACC7EC2C62C}" type="sibTrans" cxnId="{31BBF025-A0E3-4573-8384-1C47FEFF0143}">
      <dgm:prSet/>
      <dgm:spPr/>
      <dgm:t>
        <a:bodyPr/>
        <a:lstStyle/>
        <a:p>
          <a:endParaRPr lang="en-US" sz="1800"/>
        </a:p>
      </dgm:t>
    </dgm:pt>
    <dgm:pt modelId="{D35ED747-1B15-47AB-AA77-D51108A4E8A9}">
      <dgm:prSet custT="1"/>
      <dgm:spPr>
        <a:solidFill>
          <a:schemeClr val="accent2"/>
        </a:solidFill>
      </dgm:spPr>
      <dgm:t>
        <a:bodyPr/>
        <a:lstStyle/>
        <a:p>
          <a:r>
            <a:rPr lang="pt-BR" sz="1800" dirty="0"/>
            <a:t>Elaborar os procedimentos de segurança relacionados ao espaço confinado;</a:t>
          </a:r>
          <a:endParaRPr lang="en-US" sz="1800" dirty="0"/>
        </a:p>
      </dgm:t>
    </dgm:pt>
    <dgm:pt modelId="{03C1AF07-B0F2-4D62-AD5F-C72DBE2214C8}" type="parTrans" cxnId="{09188DF9-A7A2-4C62-8DC6-49DBB6359DD5}">
      <dgm:prSet/>
      <dgm:spPr/>
      <dgm:t>
        <a:bodyPr/>
        <a:lstStyle/>
        <a:p>
          <a:endParaRPr lang="en-US" sz="1800"/>
        </a:p>
      </dgm:t>
    </dgm:pt>
    <dgm:pt modelId="{52DFF9C9-22D9-47C5-816D-2994EDC51BE4}" type="sibTrans" cxnId="{09188DF9-A7A2-4C62-8DC6-49DBB6359DD5}">
      <dgm:prSet/>
      <dgm:spPr/>
      <dgm:t>
        <a:bodyPr/>
        <a:lstStyle/>
        <a:p>
          <a:endParaRPr lang="en-US" sz="1800"/>
        </a:p>
      </dgm:t>
    </dgm:pt>
    <dgm:pt modelId="{9FD93999-BC32-40E5-88E7-6681552D6DD8}" type="pres">
      <dgm:prSet presAssocID="{A70238B0-7EFE-4988-BADB-D26ED4DC072B}" presName="CompostProcess" presStyleCnt="0">
        <dgm:presLayoutVars>
          <dgm:dir/>
          <dgm:resizeHandles val="exact"/>
        </dgm:presLayoutVars>
      </dgm:prSet>
      <dgm:spPr/>
    </dgm:pt>
    <dgm:pt modelId="{D5937F18-740A-4499-AADC-0E85C676D7D5}" type="pres">
      <dgm:prSet presAssocID="{A70238B0-7EFE-4988-BADB-D26ED4DC072B}" presName="arrow" presStyleLbl="bgShp" presStyleIdx="0" presStyleCnt="1" custLinFactNeighborX="-115" custLinFactNeighborY="598"/>
      <dgm:spPr>
        <a:solidFill>
          <a:srgbClr val="0070C0"/>
        </a:solidFill>
      </dgm:spPr>
    </dgm:pt>
    <dgm:pt modelId="{14DF30BB-F583-42EC-9A23-E574B0A69BF8}" type="pres">
      <dgm:prSet presAssocID="{A70238B0-7EFE-4988-BADB-D26ED4DC072B}" presName="linearProcess" presStyleCnt="0"/>
      <dgm:spPr/>
    </dgm:pt>
    <dgm:pt modelId="{B70C8A3B-181A-4B91-8F2F-D9BF4AF5F6C1}" type="pres">
      <dgm:prSet presAssocID="{30389B60-1746-46F6-BD7E-E2A60E05CDF0}" presName="textNode" presStyleLbl="node1" presStyleIdx="0" presStyleCnt="3">
        <dgm:presLayoutVars>
          <dgm:bulletEnabled val="1"/>
        </dgm:presLayoutVars>
      </dgm:prSet>
      <dgm:spPr/>
    </dgm:pt>
    <dgm:pt modelId="{F70B3AEB-BB7A-469C-8FE6-A748113D930C}" type="pres">
      <dgm:prSet presAssocID="{576BE32B-EB04-4683-B940-ACBAE1CF1DD5}" presName="sibTrans" presStyleCnt="0"/>
      <dgm:spPr/>
    </dgm:pt>
    <dgm:pt modelId="{7746E5E3-BAFF-4FB6-ABBA-121BE2A5F357}" type="pres">
      <dgm:prSet presAssocID="{1A1106FF-2263-49AC-AB4A-30EBC6F2FEC0}" presName="textNode" presStyleLbl="node1" presStyleIdx="1" presStyleCnt="3">
        <dgm:presLayoutVars>
          <dgm:bulletEnabled val="1"/>
        </dgm:presLayoutVars>
      </dgm:prSet>
      <dgm:spPr/>
    </dgm:pt>
    <dgm:pt modelId="{4EC39E91-8F1F-4E5F-8845-C1BD0788B79E}" type="pres">
      <dgm:prSet presAssocID="{8F6636BA-AB1E-4DE0-82E0-7ACC7EC2C62C}" presName="sibTrans" presStyleCnt="0"/>
      <dgm:spPr/>
    </dgm:pt>
    <dgm:pt modelId="{74ED06F5-BF4D-41DD-8946-363CCEDD944A}" type="pres">
      <dgm:prSet presAssocID="{D35ED747-1B15-47AB-AA77-D51108A4E8A9}" presName="textNode" presStyleLbl="node1" presStyleIdx="2" presStyleCnt="3">
        <dgm:presLayoutVars>
          <dgm:bulletEnabled val="1"/>
        </dgm:presLayoutVars>
      </dgm:prSet>
      <dgm:spPr/>
    </dgm:pt>
  </dgm:ptLst>
  <dgm:cxnLst>
    <dgm:cxn modelId="{07C42A25-3861-4C01-B76F-B8FA61EDB90F}" type="presOf" srcId="{D35ED747-1B15-47AB-AA77-D51108A4E8A9}" destId="{74ED06F5-BF4D-41DD-8946-363CCEDD944A}" srcOrd="0" destOrd="0" presId="urn:microsoft.com/office/officeart/2005/8/layout/hProcess9"/>
    <dgm:cxn modelId="{31BBF025-A0E3-4573-8384-1C47FEFF0143}" srcId="{A70238B0-7EFE-4988-BADB-D26ED4DC072B}" destId="{1A1106FF-2263-49AC-AB4A-30EBC6F2FEC0}" srcOrd="1" destOrd="0" parTransId="{C26209D8-C889-410D-A2FB-45ECB4F3D3A8}" sibTransId="{8F6636BA-AB1E-4DE0-82E0-7ACC7EC2C62C}"/>
    <dgm:cxn modelId="{EA27545B-B60E-4F9F-9623-235A4BF6E5F5}" type="presOf" srcId="{30389B60-1746-46F6-BD7E-E2A60E05CDF0}" destId="{B70C8A3B-181A-4B91-8F2F-D9BF4AF5F6C1}" srcOrd="0" destOrd="0" presId="urn:microsoft.com/office/officeart/2005/8/layout/hProcess9"/>
    <dgm:cxn modelId="{DD0190B2-9F2E-4CAC-99D8-EBE823E31EF0}" srcId="{A70238B0-7EFE-4988-BADB-D26ED4DC072B}" destId="{30389B60-1746-46F6-BD7E-E2A60E05CDF0}" srcOrd="0" destOrd="0" parTransId="{1444BF92-9D82-4DB0-A819-81F72770D446}" sibTransId="{576BE32B-EB04-4683-B940-ACBAE1CF1DD5}"/>
    <dgm:cxn modelId="{8E7C1CBE-C377-49AA-873D-8E6098C15820}" type="presOf" srcId="{A70238B0-7EFE-4988-BADB-D26ED4DC072B}" destId="{9FD93999-BC32-40E5-88E7-6681552D6DD8}" srcOrd="0" destOrd="0" presId="urn:microsoft.com/office/officeart/2005/8/layout/hProcess9"/>
    <dgm:cxn modelId="{AE4A95D3-B8B8-4976-87A3-C7A40A9D4D08}" type="presOf" srcId="{1A1106FF-2263-49AC-AB4A-30EBC6F2FEC0}" destId="{7746E5E3-BAFF-4FB6-ABBA-121BE2A5F357}" srcOrd="0" destOrd="0" presId="urn:microsoft.com/office/officeart/2005/8/layout/hProcess9"/>
    <dgm:cxn modelId="{09188DF9-A7A2-4C62-8DC6-49DBB6359DD5}" srcId="{A70238B0-7EFE-4988-BADB-D26ED4DC072B}" destId="{D35ED747-1B15-47AB-AA77-D51108A4E8A9}" srcOrd="2" destOrd="0" parTransId="{03C1AF07-B0F2-4D62-AD5F-C72DBE2214C8}" sibTransId="{52DFF9C9-22D9-47C5-816D-2994EDC51BE4}"/>
    <dgm:cxn modelId="{A0576983-A285-45ED-A606-DDF62D528319}" type="presParOf" srcId="{9FD93999-BC32-40E5-88E7-6681552D6DD8}" destId="{D5937F18-740A-4499-AADC-0E85C676D7D5}" srcOrd="0" destOrd="0" presId="urn:microsoft.com/office/officeart/2005/8/layout/hProcess9"/>
    <dgm:cxn modelId="{4266B12F-8065-4E14-BE53-E8ED7D7885D5}" type="presParOf" srcId="{9FD93999-BC32-40E5-88E7-6681552D6DD8}" destId="{14DF30BB-F583-42EC-9A23-E574B0A69BF8}" srcOrd="1" destOrd="0" presId="urn:microsoft.com/office/officeart/2005/8/layout/hProcess9"/>
    <dgm:cxn modelId="{B6563195-8314-4932-A3CF-B20476A70BCE}" type="presParOf" srcId="{14DF30BB-F583-42EC-9A23-E574B0A69BF8}" destId="{B70C8A3B-181A-4B91-8F2F-D9BF4AF5F6C1}" srcOrd="0" destOrd="0" presId="urn:microsoft.com/office/officeart/2005/8/layout/hProcess9"/>
    <dgm:cxn modelId="{51719C43-017B-4689-AE6D-9E7E7C7521CC}" type="presParOf" srcId="{14DF30BB-F583-42EC-9A23-E574B0A69BF8}" destId="{F70B3AEB-BB7A-469C-8FE6-A748113D930C}" srcOrd="1" destOrd="0" presId="urn:microsoft.com/office/officeart/2005/8/layout/hProcess9"/>
    <dgm:cxn modelId="{7A95E792-4149-4F65-9D9B-3DE42B64275D}" type="presParOf" srcId="{14DF30BB-F583-42EC-9A23-E574B0A69BF8}" destId="{7746E5E3-BAFF-4FB6-ABBA-121BE2A5F357}" srcOrd="2" destOrd="0" presId="urn:microsoft.com/office/officeart/2005/8/layout/hProcess9"/>
    <dgm:cxn modelId="{00BA3BB5-5D1C-42D2-B23D-4752B25FE53A}" type="presParOf" srcId="{14DF30BB-F583-42EC-9A23-E574B0A69BF8}" destId="{4EC39E91-8F1F-4E5F-8845-C1BD0788B79E}" srcOrd="3" destOrd="0" presId="urn:microsoft.com/office/officeart/2005/8/layout/hProcess9"/>
    <dgm:cxn modelId="{C18DC6F2-87C3-4E02-AFB0-217548050F27}" type="presParOf" srcId="{14DF30BB-F583-42EC-9A23-E574B0A69BF8}" destId="{74ED06F5-BF4D-41DD-8946-363CCEDD944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0238B0-7EFE-4988-BADB-D26ED4DC072B}"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0389B60-1746-46F6-BD7E-E2A60E05CDF0}">
      <dgm:prSet/>
      <dgm:spPr/>
      <dgm:t>
        <a:bodyPr/>
        <a:lstStyle/>
        <a:p>
          <a:pPr>
            <a:lnSpc>
              <a:spcPct val="100000"/>
            </a:lnSpc>
            <a:defRPr cap="all"/>
          </a:pPr>
          <a:r>
            <a:rPr lang="pt-BR"/>
            <a:t>Indicar os equipamentos para trabalho em espaços confinados;</a:t>
          </a:r>
          <a:endParaRPr lang="en-US"/>
        </a:p>
      </dgm:t>
    </dgm:pt>
    <dgm:pt modelId="{1444BF92-9D82-4DB0-A819-81F72770D446}" type="parTrans" cxnId="{DD0190B2-9F2E-4CAC-99D8-EBE823E31EF0}">
      <dgm:prSet/>
      <dgm:spPr/>
      <dgm:t>
        <a:bodyPr/>
        <a:lstStyle/>
        <a:p>
          <a:endParaRPr lang="en-US" sz="1800"/>
        </a:p>
      </dgm:t>
    </dgm:pt>
    <dgm:pt modelId="{576BE32B-EB04-4683-B940-ACBAE1CF1DD5}" type="sibTrans" cxnId="{DD0190B2-9F2E-4CAC-99D8-EBE823E31EF0}">
      <dgm:prSet/>
      <dgm:spPr/>
      <dgm:t>
        <a:bodyPr/>
        <a:lstStyle/>
        <a:p>
          <a:endParaRPr lang="en-US"/>
        </a:p>
      </dgm:t>
    </dgm:pt>
    <dgm:pt modelId="{1A1106FF-2263-49AC-AB4A-30EBC6F2FEC0}">
      <dgm:prSet/>
      <dgm:spPr/>
      <dgm:t>
        <a:bodyPr/>
        <a:lstStyle/>
        <a:p>
          <a:pPr>
            <a:lnSpc>
              <a:spcPct val="100000"/>
            </a:lnSpc>
            <a:defRPr cap="all"/>
          </a:pPr>
          <a:r>
            <a:rPr lang="pt-BR"/>
            <a:t>Elaborar o plano de resgate;</a:t>
          </a:r>
          <a:endParaRPr lang="en-US"/>
        </a:p>
      </dgm:t>
    </dgm:pt>
    <dgm:pt modelId="{C26209D8-C889-410D-A2FB-45ECB4F3D3A8}" type="parTrans" cxnId="{31BBF025-A0E3-4573-8384-1C47FEFF0143}">
      <dgm:prSet/>
      <dgm:spPr/>
      <dgm:t>
        <a:bodyPr/>
        <a:lstStyle/>
        <a:p>
          <a:endParaRPr lang="en-US" sz="1800"/>
        </a:p>
      </dgm:t>
    </dgm:pt>
    <dgm:pt modelId="{8F6636BA-AB1E-4DE0-82E0-7ACC7EC2C62C}" type="sibTrans" cxnId="{31BBF025-A0E3-4573-8384-1C47FEFF0143}">
      <dgm:prSet/>
      <dgm:spPr/>
      <dgm:t>
        <a:bodyPr/>
        <a:lstStyle/>
        <a:p>
          <a:endParaRPr lang="en-US"/>
        </a:p>
      </dgm:t>
    </dgm:pt>
    <dgm:pt modelId="{D35ED747-1B15-47AB-AA77-D51108A4E8A9}">
      <dgm:prSet/>
      <dgm:spPr/>
      <dgm:t>
        <a:bodyPr/>
        <a:lstStyle/>
        <a:p>
          <a:pPr>
            <a:lnSpc>
              <a:spcPct val="100000"/>
            </a:lnSpc>
            <a:defRPr cap="all"/>
          </a:pPr>
          <a:r>
            <a:rPr lang="pt-BR" dirty="0">
              <a:solidFill>
                <a:srgbClr val="00A09D"/>
              </a:solidFill>
            </a:rPr>
            <a:t>Coordenar a capacitação inicial e periódica dos supervisores de entrada, vigias, trabalhadores autorizados e da equipe de emergência e salvamento;</a:t>
          </a:r>
          <a:endParaRPr lang="en-US" dirty="0">
            <a:solidFill>
              <a:srgbClr val="00A09D"/>
            </a:solidFill>
          </a:endParaRPr>
        </a:p>
      </dgm:t>
    </dgm:pt>
    <dgm:pt modelId="{03C1AF07-B0F2-4D62-AD5F-C72DBE2214C8}" type="parTrans" cxnId="{09188DF9-A7A2-4C62-8DC6-49DBB6359DD5}">
      <dgm:prSet/>
      <dgm:spPr/>
      <dgm:t>
        <a:bodyPr/>
        <a:lstStyle/>
        <a:p>
          <a:endParaRPr lang="en-US" sz="1800"/>
        </a:p>
      </dgm:t>
    </dgm:pt>
    <dgm:pt modelId="{52DFF9C9-22D9-47C5-816D-2994EDC51BE4}" type="sibTrans" cxnId="{09188DF9-A7A2-4C62-8DC6-49DBB6359DD5}">
      <dgm:prSet/>
      <dgm:spPr/>
      <dgm:t>
        <a:bodyPr/>
        <a:lstStyle/>
        <a:p>
          <a:endParaRPr lang="en-US"/>
        </a:p>
      </dgm:t>
    </dgm:pt>
    <dgm:pt modelId="{95AAE6F0-3AE4-4FFA-9B86-6E7B134D441F}" type="pres">
      <dgm:prSet presAssocID="{A70238B0-7EFE-4988-BADB-D26ED4DC072B}" presName="root" presStyleCnt="0">
        <dgm:presLayoutVars>
          <dgm:dir/>
          <dgm:resizeHandles val="exact"/>
        </dgm:presLayoutVars>
      </dgm:prSet>
      <dgm:spPr/>
    </dgm:pt>
    <dgm:pt modelId="{934246AE-536B-4AE5-94D7-3CA654677D28}" type="pres">
      <dgm:prSet presAssocID="{30389B60-1746-46F6-BD7E-E2A60E05CDF0}" presName="compNode" presStyleCnt="0"/>
      <dgm:spPr/>
    </dgm:pt>
    <dgm:pt modelId="{B5934E44-3A6C-4462-B2CD-13BD77AC4DD1}" type="pres">
      <dgm:prSet presAssocID="{30389B60-1746-46F6-BD7E-E2A60E05CDF0}" presName="iconBgRect" presStyleLbl="bgShp" presStyleIdx="0" presStyleCnt="3"/>
      <dgm:spPr/>
    </dgm:pt>
    <dgm:pt modelId="{09D09A9D-03F2-4383-9748-00E4E8272C5A}" type="pres">
      <dgm:prSet presAssocID="{30389B60-1746-46F6-BD7E-E2A60E05CDF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struction Worker"/>
        </a:ext>
      </dgm:extLst>
    </dgm:pt>
    <dgm:pt modelId="{419FF0F1-0D10-4362-B931-5FB7007FEF23}" type="pres">
      <dgm:prSet presAssocID="{30389B60-1746-46F6-BD7E-E2A60E05CDF0}" presName="spaceRect" presStyleCnt="0"/>
      <dgm:spPr/>
    </dgm:pt>
    <dgm:pt modelId="{8893AC4A-0FCD-49D0-8209-103A93BF65FE}" type="pres">
      <dgm:prSet presAssocID="{30389B60-1746-46F6-BD7E-E2A60E05CDF0}" presName="textRect" presStyleLbl="revTx" presStyleIdx="0" presStyleCnt="3">
        <dgm:presLayoutVars>
          <dgm:chMax val="1"/>
          <dgm:chPref val="1"/>
        </dgm:presLayoutVars>
      </dgm:prSet>
      <dgm:spPr/>
    </dgm:pt>
    <dgm:pt modelId="{CC2F370D-18CE-41CD-8835-F3AB2C7CF971}" type="pres">
      <dgm:prSet presAssocID="{576BE32B-EB04-4683-B940-ACBAE1CF1DD5}" presName="sibTrans" presStyleCnt="0"/>
      <dgm:spPr/>
    </dgm:pt>
    <dgm:pt modelId="{1B2430F4-8E7F-4827-82F3-2B813CC45300}" type="pres">
      <dgm:prSet presAssocID="{1A1106FF-2263-49AC-AB4A-30EBC6F2FEC0}" presName="compNode" presStyleCnt="0"/>
      <dgm:spPr/>
    </dgm:pt>
    <dgm:pt modelId="{DF31E048-CF06-41BC-AA82-134E381917B6}" type="pres">
      <dgm:prSet presAssocID="{1A1106FF-2263-49AC-AB4A-30EBC6F2FEC0}" presName="iconBgRect" presStyleLbl="bgShp" presStyleIdx="1" presStyleCnt="3"/>
      <dgm:spPr/>
    </dgm:pt>
    <dgm:pt modelId="{32BDB304-A404-4C55-BA15-8E14ECBD14FC}" type="pres">
      <dgm:prSet presAssocID="{1A1106FF-2263-49AC-AB4A-30EBC6F2FEC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mbeiro"/>
        </a:ext>
      </dgm:extLst>
    </dgm:pt>
    <dgm:pt modelId="{AC84CBB5-16A4-4D43-9146-736F361A1F8B}" type="pres">
      <dgm:prSet presAssocID="{1A1106FF-2263-49AC-AB4A-30EBC6F2FEC0}" presName="spaceRect" presStyleCnt="0"/>
      <dgm:spPr/>
    </dgm:pt>
    <dgm:pt modelId="{235F59FF-38F7-495C-8FC3-0EBFFE8A4AD1}" type="pres">
      <dgm:prSet presAssocID="{1A1106FF-2263-49AC-AB4A-30EBC6F2FEC0}" presName="textRect" presStyleLbl="revTx" presStyleIdx="1" presStyleCnt="3">
        <dgm:presLayoutVars>
          <dgm:chMax val="1"/>
          <dgm:chPref val="1"/>
        </dgm:presLayoutVars>
      </dgm:prSet>
      <dgm:spPr/>
    </dgm:pt>
    <dgm:pt modelId="{C69249AC-F634-4FCE-A557-6CCC2409A0F2}" type="pres">
      <dgm:prSet presAssocID="{8F6636BA-AB1E-4DE0-82E0-7ACC7EC2C62C}" presName="sibTrans" presStyleCnt="0"/>
      <dgm:spPr/>
    </dgm:pt>
    <dgm:pt modelId="{760B61E8-53FB-478A-BD36-51CDA8146B42}" type="pres">
      <dgm:prSet presAssocID="{D35ED747-1B15-47AB-AA77-D51108A4E8A9}" presName="compNode" presStyleCnt="0"/>
      <dgm:spPr/>
    </dgm:pt>
    <dgm:pt modelId="{16BF6A56-85AB-4039-901B-80A1A8B2B7A9}" type="pres">
      <dgm:prSet presAssocID="{D35ED747-1B15-47AB-AA77-D51108A4E8A9}" presName="iconBgRect" presStyleLbl="bgShp" presStyleIdx="2" presStyleCnt="3"/>
      <dgm:spPr>
        <a:solidFill>
          <a:srgbClr val="00A09D"/>
        </a:solidFill>
      </dgm:spPr>
    </dgm:pt>
    <dgm:pt modelId="{C30538B8-6A98-407C-B969-628DDB549330}" type="pres">
      <dgm:prSet presAssocID="{D35ED747-1B15-47AB-AA77-D51108A4E8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uários"/>
        </a:ext>
      </dgm:extLst>
    </dgm:pt>
    <dgm:pt modelId="{D3BA37AB-EA72-4093-9F3B-04941EE492CB}" type="pres">
      <dgm:prSet presAssocID="{D35ED747-1B15-47AB-AA77-D51108A4E8A9}" presName="spaceRect" presStyleCnt="0"/>
      <dgm:spPr/>
    </dgm:pt>
    <dgm:pt modelId="{8B704FB1-D407-434E-A17E-6BD9AD105C9C}" type="pres">
      <dgm:prSet presAssocID="{D35ED747-1B15-47AB-AA77-D51108A4E8A9}" presName="textRect" presStyleLbl="revTx" presStyleIdx="2" presStyleCnt="3">
        <dgm:presLayoutVars>
          <dgm:chMax val="1"/>
          <dgm:chPref val="1"/>
        </dgm:presLayoutVars>
      </dgm:prSet>
      <dgm:spPr/>
    </dgm:pt>
  </dgm:ptLst>
  <dgm:cxnLst>
    <dgm:cxn modelId="{31BBF025-A0E3-4573-8384-1C47FEFF0143}" srcId="{A70238B0-7EFE-4988-BADB-D26ED4DC072B}" destId="{1A1106FF-2263-49AC-AB4A-30EBC6F2FEC0}" srcOrd="1" destOrd="0" parTransId="{C26209D8-C889-410D-A2FB-45ECB4F3D3A8}" sibTransId="{8F6636BA-AB1E-4DE0-82E0-7ACC7EC2C62C}"/>
    <dgm:cxn modelId="{4905F02F-DD27-4261-80B0-1D802561BEEF}" type="presOf" srcId="{D35ED747-1B15-47AB-AA77-D51108A4E8A9}" destId="{8B704FB1-D407-434E-A17E-6BD9AD105C9C}" srcOrd="0" destOrd="0" presId="urn:microsoft.com/office/officeart/2018/5/layout/IconCircleLabelList"/>
    <dgm:cxn modelId="{867C1A79-E958-4D24-9D5E-55F26B3D641D}" type="presOf" srcId="{A70238B0-7EFE-4988-BADB-D26ED4DC072B}" destId="{95AAE6F0-3AE4-4FFA-9B86-6E7B134D441F}" srcOrd="0" destOrd="0" presId="urn:microsoft.com/office/officeart/2018/5/layout/IconCircleLabelList"/>
    <dgm:cxn modelId="{6A32178D-4721-4E27-B6A8-A9CCCCFDC49E}" type="presOf" srcId="{30389B60-1746-46F6-BD7E-E2A60E05CDF0}" destId="{8893AC4A-0FCD-49D0-8209-103A93BF65FE}" srcOrd="0" destOrd="0" presId="urn:microsoft.com/office/officeart/2018/5/layout/IconCircleLabelList"/>
    <dgm:cxn modelId="{DD0190B2-9F2E-4CAC-99D8-EBE823E31EF0}" srcId="{A70238B0-7EFE-4988-BADB-D26ED4DC072B}" destId="{30389B60-1746-46F6-BD7E-E2A60E05CDF0}" srcOrd="0" destOrd="0" parTransId="{1444BF92-9D82-4DB0-A819-81F72770D446}" sibTransId="{576BE32B-EB04-4683-B940-ACBAE1CF1DD5}"/>
    <dgm:cxn modelId="{09188DF9-A7A2-4C62-8DC6-49DBB6359DD5}" srcId="{A70238B0-7EFE-4988-BADB-D26ED4DC072B}" destId="{D35ED747-1B15-47AB-AA77-D51108A4E8A9}" srcOrd="2" destOrd="0" parTransId="{03C1AF07-B0F2-4D62-AD5F-C72DBE2214C8}" sibTransId="{52DFF9C9-22D9-47C5-816D-2994EDC51BE4}"/>
    <dgm:cxn modelId="{109EB6FA-14BF-48BF-8FB1-1C6B79903F3F}" type="presOf" srcId="{1A1106FF-2263-49AC-AB4A-30EBC6F2FEC0}" destId="{235F59FF-38F7-495C-8FC3-0EBFFE8A4AD1}" srcOrd="0" destOrd="0" presId="urn:microsoft.com/office/officeart/2018/5/layout/IconCircleLabelList"/>
    <dgm:cxn modelId="{F5FFE310-475E-4492-88B5-7ADD5155A895}" type="presParOf" srcId="{95AAE6F0-3AE4-4FFA-9B86-6E7B134D441F}" destId="{934246AE-536B-4AE5-94D7-3CA654677D28}" srcOrd="0" destOrd="0" presId="urn:microsoft.com/office/officeart/2018/5/layout/IconCircleLabelList"/>
    <dgm:cxn modelId="{4D25DEBC-8471-4970-B36D-314EF9AF6109}" type="presParOf" srcId="{934246AE-536B-4AE5-94D7-3CA654677D28}" destId="{B5934E44-3A6C-4462-B2CD-13BD77AC4DD1}" srcOrd="0" destOrd="0" presId="urn:microsoft.com/office/officeart/2018/5/layout/IconCircleLabelList"/>
    <dgm:cxn modelId="{137905D6-769E-40E8-8473-7A0E48D64E7D}" type="presParOf" srcId="{934246AE-536B-4AE5-94D7-3CA654677D28}" destId="{09D09A9D-03F2-4383-9748-00E4E8272C5A}" srcOrd="1" destOrd="0" presId="urn:microsoft.com/office/officeart/2018/5/layout/IconCircleLabelList"/>
    <dgm:cxn modelId="{3A524978-6292-41A4-BC00-AEAB1C565847}" type="presParOf" srcId="{934246AE-536B-4AE5-94D7-3CA654677D28}" destId="{419FF0F1-0D10-4362-B931-5FB7007FEF23}" srcOrd="2" destOrd="0" presId="urn:microsoft.com/office/officeart/2018/5/layout/IconCircleLabelList"/>
    <dgm:cxn modelId="{76B59A13-6B13-454B-83AA-E2EC854223ED}" type="presParOf" srcId="{934246AE-536B-4AE5-94D7-3CA654677D28}" destId="{8893AC4A-0FCD-49D0-8209-103A93BF65FE}" srcOrd="3" destOrd="0" presId="urn:microsoft.com/office/officeart/2018/5/layout/IconCircleLabelList"/>
    <dgm:cxn modelId="{D6822E0E-3D6F-4EF6-BEEE-792BC0CAF6E4}" type="presParOf" srcId="{95AAE6F0-3AE4-4FFA-9B86-6E7B134D441F}" destId="{CC2F370D-18CE-41CD-8835-F3AB2C7CF971}" srcOrd="1" destOrd="0" presId="urn:microsoft.com/office/officeart/2018/5/layout/IconCircleLabelList"/>
    <dgm:cxn modelId="{578B6113-601B-430D-BF55-6597BB18FCAB}" type="presParOf" srcId="{95AAE6F0-3AE4-4FFA-9B86-6E7B134D441F}" destId="{1B2430F4-8E7F-4827-82F3-2B813CC45300}" srcOrd="2" destOrd="0" presId="urn:microsoft.com/office/officeart/2018/5/layout/IconCircleLabelList"/>
    <dgm:cxn modelId="{6C30EE72-DB1B-42B0-ABCC-9C8E08603C47}" type="presParOf" srcId="{1B2430F4-8E7F-4827-82F3-2B813CC45300}" destId="{DF31E048-CF06-41BC-AA82-134E381917B6}" srcOrd="0" destOrd="0" presId="urn:microsoft.com/office/officeart/2018/5/layout/IconCircleLabelList"/>
    <dgm:cxn modelId="{52187881-AFD8-4259-B0B0-69A84FF76A44}" type="presParOf" srcId="{1B2430F4-8E7F-4827-82F3-2B813CC45300}" destId="{32BDB304-A404-4C55-BA15-8E14ECBD14FC}" srcOrd="1" destOrd="0" presId="urn:microsoft.com/office/officeart/2018/5/layout/IconCircleLabelList"/>
    <dgm:cxn modelId="{C281648C-3C0A-4C39-B209-CFCA15B1FB0D}" type="presParOf" srcId="{1B2430F4-8E7F-4827-82F3-2B813CC45300}" destId="{AC84CBB5-16A4-4D43-9146-736F361A1F8B}" srcOrd="2" destOrd="0" presId="urn:microsoft.com/office/officeart/2018/5/layout/IconCircleLabelList"/>
    <dgm:cxn modelId="{17EF948F-C57B-4571-879C-79FBF26CEC95}" type="presParOf" srcId="{1B2430F4-8E7F-4827-82F3-2B813CC45300}" destId="{235F59FF-38F7-495C-8FC3-0EBFFE8A4AD1}" srcOrd="3" destOrd="0" presId="urn:microsoft.com/office/officeart/2018/5/layout/IconCircleLabelList"/>
    <dgm:cxn modelId="{8AF23B25-E505-4BD6-BCCA-0D780954869D}" type="presParOf" srcId="{95AAE6F0-3AE4-4FFA-9B86-6E7B134D441F}" destId="{C69249AC-F634-4FCE-A557-6CCC2409A0F2}" srcOrd="3" destOrd="0" presId="urn:microsoft.com/office/officeart/2018/5/layout/IconCircleLabelList"/>
    <dgm:cxn modelId="{A2FC7DB0-64D6-438E-B958-EA873721E708}" type="presParOf" srcId="{95AAE6F0-3AE4-4FFA-9B86-6E7B134D441F}" destId="{760B61E8-53FB-478A-BD36-51CDA8146B42}" srcOrd="4" destOrd="0" presId="urn:microsoft.com/office/officeart/2018/5/layout/IconCircleLabelList"/>
    <dgm:cxn modelId="{94F87465-51BA-4DFB-B31E-623F83CCAF6F}" type="presParOf" srcId="{760B61E8-53FB-478A-BD36-51CDA8146B42}" destId="{16BF6A56-85AB-4039-901B-80A1A8B2B7A9}" srcOrd="0" destOrd="0" presId="urn:microsoft.com/office/officeart/2018/5/layout/IconCircleLabelList"/>
    <dgm:cxn modelId="{4B45F704-C9AF-4EA7-A95D-39C5D76CBFF3}" type="presParOf" srcId="{760B61E8-53FB-478A-BD36-51CDA8146B42}" destId="{C30538B8-6A98-407C-B969-628DDB549330}" srcOrd="1" destOrd="0" presId="urn:microsoft.com/office/officeart/2018/5/layout/IconCircleLabelList"/>
    <dgm:cxn modelId="{E97F16F2-CA25-4DAA-AD2A-6EB7016FF0AC}" type="presParOf" srcId="{760B61E8-53FB-478A-BD36-51CDA8146B42}" destId="{D3BA37AB-EA72-4093-9F3B-04941EE492CB}" srcOrd="2" destOrd="0" presId="urn:microsoft.com/office/officeart/2018/5/layout/IconCircleLabelList"/>
    <dgm:cxn modelId="{363F4D84-47A6-4261-B444-6F485491A227}" type="presParOf" srcId="{760B61E8-53FB-478A-BD36-51CDA8146B42}" destId="{8B704FB1-D407-434E-A17E-6BD9AD105C9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6D6B65-445E-49EC-875A-E6E0151D5001}"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A82F1D03-DE52-4122-9843-5A2B77B3834F}">
      <dgm:prSet/>
      <dgm:spPr/>
      <dgm:t>
        <a:bodyPr/>
        <a:lstStyle/>
        <a:p>
          <a:r>
            <a:rPr lang="pt-BR"/>
            <a:t>Permanecer junto à entrada dos espaços confinados ou nas suas proximidades, podendo ser assistido por sistema de vigilância e comunicação eletrônicas;</a:t>
          </a:r>
          <a:endParaRPr lang="en-US"/>
        </a:p>
      </dgm:t>
    </dgm:pt>
    <dgm:pt modelId="{C3B69D98-175D-420F-AFC2-538CE15F5B82}" type="parTrans" cxnId="{20AB9ACB-12C3-4BAB-B121-8C8EAB3E35B8}">
      <dgm:prSet/>
      <dgm:spPr/>
      <dgm:t>
        <a:bodyPr/>
        <a:lstStyle/>
        <a:p>
          <a:endParaRPr lang="en-US"/>
        </a:p>
      </dgm:t>
    </dgm:pt>
    <dgm:pt modelId="{FBB40136-3C4A-4DCB-B444-7AED42045788}" type="sibTrans" cxnId="{20AB9ACB-12C3-4BAB-B121-8C8EAB3E35B8}">
      <dgm:prSet/>
      <dgm:spPr/>
      <dgm:t>
        <a:bodyPr/>
        <a:lstStyle/>
        <a:p>
          <a:endParaRPr lang="en-US"/>
        </a:p>
      </dgm:t>
    </dgm:pt>
    <dgm:pt modelId="{537181C9-6A4E-4DAD-9DF2-14DF20AD0533}">
      <dgm:prSet/>
      <dgm:spPr/>
      <dgm:t>
        <a:bodyPr/>
        <a:lstStyle/>
        <a:p>
          <a:r>
            <a:rPr lang="pt-BR" dirty="0"/>
            <a:t>Que todos os espaços confinados estejam no seu campo visual, sem o uso de equipamentos eletrônicos;</a:t>
          </a:r>
          <a:endParaRPr lang="en-US" dirty="0"/>
        </a:p>
      </dgm:t>
    </dgm:pt>
    <dgm:pt modelId="{CF0CA6BE-D83B-439E-9B40-52F6A81EFD6D}" type="parTrans" cxnId="{62F8D37C-2263-49DB-A247-BE3C64C2F858}">
      <dgm:prSet/>
      <dgm:spPr/>
      <dgm:t>
        <a:bodyPr/>
        <a:lstStyle/>
        <a:p>
          <a:endParaRPr lang="en-US"/>
        </a:p>
      </dgm:t>
    </dgm:pt>
    <dgm:pt modelId="{CD5BBD84-CE14-4CB3-867E-93D7858BBCD8}" type="sibTrans" cxnId="{62F8D37C-2263-49DB-A247-BE3C64C2F858}">
      <dgm:prSet/>
      <dgm:spPr/>
      <dgm:t>
        <a:bodyPr/>
        <a:lstStyle/>
        <a:p>
          <a:endParaRPr lang="en-US"/>
        </a:p>
      </dgm:t>
    </dgm:pt>
    <dgm:pt modelId="{68D649C1-1B8A-4A2E-838A-331F2872D417}">
      <dgm:prSet/>
      <dgm:spPr/>
      <dgm:t>
        <a:bodyPr/>
        <a:lstStyle/>
        <a:p>
          <a:r>
            <a:rPr lang="pt-BR" dirty="0"/>
            <a:t>Que o número de espaços confinados não prejudique suas funções de vigia;</a:t>
          </a:r>
          <a:endParaRPr lang="en-US" dirty="0"/>
        </a:p>
      </dgm:t>
    </dgm:pt>
    <dgm:pt modelId="{C470D888-208E-4519-A301-2F15A4358440}" type="parTrans" cxnId="{FCB84289-F4A4-45C1-A884-441D6A62E31C}">
      <dgm:prSet/>
      <dgm:spPr/>
      <dgm:t>
        <a:bodyPr/>
        <a:lstStyle/>
        <a:p>
          <a:endParaRPr lang="en-US"/>
        </a:p>
      </dgm:t>
    </dgm:pt>
    <dgm:pt modelId="{9000D3F6-7E39-413E-974F-81FEB826A640}" type="sibTrans" cxnId="{FCB84289-F4A4-45C1-A884-441D6A62E31C}">
      <dgm:prSet/>
      <dgm:spPr/>
      <dgm:t>
        <a:bodyPr/>
        <a:lstStyle/>
        <a:p>
          <a:endParaRPr lang="en-US"/>
        </a:p>
      </dgm:t>
    </dgm:pt>
    <dgm:pt modelId="{65EDACE3-24D3-4BF9-9D6E-8E056D4DA77B}">
      <dgm:prSet/>
      <dgm:spPr/>
      <dgm:t>
        <a:bodyPr/>
        <a:lstStyle/>
        <a:p>
          <a:r>
            <a:rPr lang="pt-BR" dirty="0"/>
            <a:t>Que a mesma atividade seja executada em todos os espaços confinados sob sua responsabilidade;</a:t>
          </a:r>
          <a:endParaRPr lang="en-US" dirty="0"/>
        </a:p>
      </dgm:t>
    </dgm:pt>
    <dgm:pt modelId="{639E4267-4748-444E-B100-00B69DF11D74}" type="parTrans" cxnId="{5F30E93A-42DD-44A5-BCD1-75DDD34774E3}">
      <dgm:prSet/>
      <dgm:spPr/>
      <dgm:t>
        <a:bodyPr/>
        <a:lstStyle/>
        <a:p>
          <a:endParaRPr lang="en-US"/>
        </a:p>
      </dgm:t>
    </dgm:pt>
    <dgm:pt modelId="{47ED28BF-46F8-4239-8F62-BB4FA211F66D}" type="sibTrans" cxnId="{5F30E93A-42DD-44A5-BCD1-75DDD34774E3}">
      <dgm:prSet/>
      <dgm:spPr/>
      <dgm:t>
        <a:bodyPr/>
        <a:lstStyle/>
        <a:p>
          <a:endParaRPr lang="en-US"/>
        </a:p>
      </dgm:t>
    </dgm:pt>
    <dgm:pt modelId="{2DCCEFB3-2529-41E3-B90E-B81539D347A2}">
      <dgm:prSet/>
      <dgm:spPr/>
      <dgm:t>
        <a:bodyPr/>
        <a:lstStyle/>
        <a:p>
          <a:r>
            <a:rPr lang="pt-BR"/>
            <a:t>Seja limitada a permanência de 2 (dois) trabalhadores no interior de cada espaço confinado;</a:t>
          </a:r>
          <a:endParaRPr lang="en-US"/>
        </a:p>
      </dgm:t>
    </dgm:pt>
    <dgm:pt modelId="{AB5968FA-311F-4FC0-936A-8B914BA5E833}" type="parTrans" cxnId="{9ADAA105-49E9-4FA4-A39A-702D50612E35}">
      <dgm:prSet/>
      <dgm:spPr/>
      <dgm:t>
        <a:bodyPr/>
        <a:lstStyle/>
        <a:p>
          <a:endParaRPr lang="en-US"/>
        </a:p>
      </dgm:t>
    </dgm:pt>
    <dgm:pt modelId="{A147DE73-6FA7-4841-AFFE-94042C1335BC}" type="sibTrans" cxnId="{9ADAA105-49E9-4FA4-A39A-702D50612E35}">
      <dgm:prSet/>
      <dgm:spPr/>
      <dgm:t>
        <a:bodyPr/>
        <a:lstStyle/>
        <a:p>
          <a:endParaRPr lang="en-US"/>
        </a:p>
      </dgm:t>
    </dgm:pt>
    <dgm:pt modelId="{C8545D60-FD03-48A7-8CD1-ABA8907EB683}">
      <dgm:prSet/>
      <dgm:spPr/>
      <dgm:t>
        <a:bodyPr/>
        <a:lstStyle/>
        <a:p>
          <a:r>
            <a:rPr lang="pt-BR"/>
            <a:t>Seja possível a visualização dos trabalhadores através do acesso do espaço confinado.</a:t>
          </a:r>
          <a:endParaRPr lang="en-US"/>
        </a:p>
      </dgm:t>
    </dgm:pt>
    <dgm:pt modelId="{5BAC4F9B-6619-4899-B9AF-8D3908CCEAFA}" type="parTrans" cxnId="{C64C4C0A-DAEC-4230-84DC-A686159676E8}">
      <dgm:prSet/>
      <dgm:spPr/>
      <dgm:t>
        <a:bodyPr/>
        <a:lstStyle/>
        <a:p>
          <a:endParaRPr lang="en-US"/>
        </a:p>
      </dgm:t>
    </dgm:pt>
    <dgm:pt modelId="{AFA3B00D-5F42-4BC3-AD82-77539F6632F8}" type="sibTrans" cxnId="{C64C4C0A-DAEC-4230-84DC-A686159676E8}">
      <dgm:prSet/>
      <dgm:spPr/>
      <dgm:t>
        <a:bodyPr/>
        <a:lstStyle/>
        <a:p>
          <a:endParaRPr lang="en-US"/>
        </a:p>
      </dgm:t>
    </dgm:pt>
    <dgm:pt modelId="{456351F3-1A0A-4746-9413-1E8B3872F7F9}" type="pres">
      <dgm:prSet presAssocID="{A46D6B65-445E-49EC-875A-E6E0151D5001}" presName="Name0" presStyleCnt="0">
        <dgm:presLayoutVars>
          <dgm:dir/>
          <dgm:resizeHandles val="exact"/>
        </dgm:presLayoutVars>
      </dgm:prSet>
      <dgm:spPr/>
    </dgm:pt>
    <dgm:pt modelId="{40C00FAE-813E-466E-994E-D2341BE35906}" type="pres">
      <dgm:prSet presAssocID="{A82F1D03-DE52-4122-9843-5A2B77B3834F}" presName="node" presStyleLbl="node1" presStyleIdx="0" presStyleCnt="6">
        <dgm:presLayoutVars>
          <dgm:bulletEnabled val="1"/>
        </dgm:presLayoutVars>
      </dgm:prSet>
      <dgm:spPr/>
    </dgm:pt>
    <dgm:pt modelId="{B26A98B4-FF5A-4DF1-B0EF-C529C3B89E1F}" type="pres">
      <dgm:prSet presAssocID="{FBB40136-3C4A-4DCB-B444-7AED42045788}" presName="sibTrans" presStyleCnt="0"/>
      <dgm:spPr/>
    </dgm:pt>
    <dgm:pt modelId="{13E3F9D3-3B35-4CA2-89F5-5E68A59399EB}" type="pres">
      <dgm:prSet presAssocID="{537181C9-6A4E-4DAD-9DF2-14DF20AD0533}" presName="node" presStyleLbl="node1" presStyleIdx="1" presStyleCnt="6">
        <dgm:presLayoutVars>
          <dgm:bulletEnabled val="1"/>
        </dgm:presLayoutVars>
      </dgm:prSet>
      <dgm:spPr/>
    </dgm:pt>
    <dgm:pt modelId="{21602C6C-5E24-4F78-A653-F490974D63E0}" type="pres">
      <dgm:prSet presAssocID="{CD5BBD84-CE14-4CB3-867E-93D7858BBCD8}" presName="sibTrans" presStyleCnt="0"/>
      <dgm:spPr/>
    </dgm:pt>
    <dgm:pt modelId="{6AA39FCC-E543-431C-BAC1-B56A602BA8D7}" type="pres">
      <dgm:prSet presAssocID="{68D649C1-1B8A-4A2E-838A-331F2872D417}" presName="node" presStyleLbl="node1" presStyleIdx="2" presStyleCnt="6">
        <dgm:presLayoutVars>
          <dgm:bulletEnabled val="1"/>
        </dgm:presLayoutVars>
      </dgm:prSet>
      <dgm:spPr/>
    </dgm:pt>
    <dgm:pt modelId="{79E4F5D5-C209-4B5E-B2D5-55D05ABF8348}" type="pres">
      <dgm:prSet presAssocID="{9000D3F6-7E39-413E-974F-81FEB826A640}" presName="sibTrans" presStyleCnt="0"/>
      <dgm:spPr/>
    </dgm:pt>
    <dgm:pt modelId="{D665A5DF-486A-4CD0-BE12-DBDAA72CEED4}" type="pres">
      <dgm:prSet presAssocID="{65EDACE3-24D3-4BF9-9D6E-8E056D4DA77B}" presName="node" presStyleLbl="node1" presStyleIdx="3" presStyleCnt="6">
        <dgm:presLayoutVars>
          <dgm:bulletEnabled val="1"/>
        </dgm:presLayoutVars>
      </dgm:prSet>
      <dgm:spPr/>
    </dgm:pt>
    <dgm:pt modelId="{5799F4AE-864E-4B82-90FC-1144F07718C7}" type="pres">
      <dgm:prSet presAssocID="{47ED28BF-46F8-4239-8F62-BB4FA211F66D}" presName="sibTrans" presStyleCnt="0"/>
      <dgm:spPr/>
    </dgm:pt>
    <dgm:pt modelId="{2D035C4E-47E1-41A4-B85F-B29BB2616599}" type="pres">
      <dgm:prSet presAssocID="{2DCCEFB3-2529-41E3-B90E-B81539D347A2}" presName="node" presStyleLbl="node1" presStyleIdx="4" presStyleCnt="6">
        <dgm:presLayoutVars>
          <dgm:bulletEnabled val="1"/>
        </dgm:presLayoutVars>
      </dgm:prSet>
      <dgm:spPr/>
    </dgm:pt>
    <dgm:pt modelId="{BFD046C7-78B7-4D31-B9AB-CC5F6B0AFAC7}" type="pres">
      <dgm:prSet presAssocID="{A147DE73-6FA7-4841-AFFE-94042C1335BC}" presName="sibTrans" presStyleCnt="0"/>
      <dgm:spPr/>
    </dgm:pt>
    <dgm:pt modelId="{AB66A1D2-FFDF-4E1E-9743-54240B43FBF2}" type="pres">
      <dgm:prSet presAssocID="{C8545D60-FD03-48A7-8CD1-ABA8907EB683}" presName="node" presStyleLbl="node1" presStyleIdx="5" presStyleCnt="6">
        <dgm:presLayoutVars>
          <dgm:bulletEnabled val="1"/>
        </dgm:presLayoutVars>
      </dgm:prSet>
      <dgm:spPr/>
    </dgm:pt>
  </dgm:ptLst>
  <dgm:cxnLst>
    <dgm:cxn modelId="{9ADAA105-49E9-4FA4-A39A-702D50612E35}" srcId="{A46D6B65-445E-49EC-875A-E6E0151D5001}" destId="{2DCCEFB3-2529-41E3-B90E-B81539D347A2}" srcOrd="4" destOrd="0" parTransId="{AB5968FA-311F-4FC0-936A-8B914BA5E833}" sibTransId="{A147DE73-6FA7-4841-AFFE-94042C1335BC}"/>
    <dgm:cxn modelId="{C64C4C0A-DAEC-4230-84DC-A686159676E8}" srcId="{A46D6B65-445E-49EC-875A-E6E0151D5001}" destId="{C8545D60-FD03-48A7-8CD1-ABA8907EB683}" srcOrd="5" destOrd="0" parTransId="{5BAC4F9B-6619-4899-B9AF-8D3908CCEAFA}" sibTransId="{AFA3B00D-5F42-4BC3-AD82-77539F6632F8}"/>
    <dgm:cxn modelId="{F5F97F2A-40DF-4D36-9DB1-B40F67EFC053}" type="presOf" srcId="{537181C9-6A4E-4DAD-9DF2-14DF20AD0533}" destId="{13E3F9D3-3B35-4CA2-89F5-5E68A59399EB}" srcOrd="0" destOrd="0" presId="urn:microsoft.com/office/officeart/2005/8/layout/hList6"/>
    <dgm:cxn modelId="{5F30E93A-42DD-44A5-BCD1-75DDD34774E3}" srcId="{A46D6B65-445E-49EC-875A-E6E0151D5001}" destId="{65EDACE3-24D3-4BF9-9D6E-8E056D4DA77B}" srcOrd="3" destOrd="0" parTransId="{639E4267-4748-444E-B100-00B69DF11D74}" sibTransId="{47ED28BF-46F8-4239-8F62-BB4FA211F66D}"/>
    <dgm:cxn modelId="{82207C48-E4EA-47CF-ABAE-87BBE81468EB}" type="presOf" srcId="{A46D6B65-445E-49EC-875A-E6E0151D5001}" destId="{456351F3-1A0A-4746-9413-1E8B3872F7F9}" srcOrd="0" destOrd="0" presId="urn:microsoft.com/office/officeart/2005/8/layout/hList6"/>
    <dgm:cxn modelId="{62F8D37C-2263-49DB-A247-BE3C64C2F858}" srcId="{A46D6B65-445E-49EC-875A-E6E0151D5001}" destId="{537181C9-6A4E-4DAD-9DF2-14DF20AD0533}" srcOrd="1" destOrd="0" parTransId="{CF0CA6BE-D83B-439E-9B40-52F6A81EFD6D}" sibTransId="{CD5BBD84-CE14-4CB3-867E-93D7858BBCD8}"/>
    <dgm:cxn modelId="{FCB84289-F4A4-45C1-A884-441D6A62E31C}" srcId="{A46D6B65-445E-49EC-875A-E6E0151D5001}" destId="{68D649C1-1B8A-4A2E-838A-331F2872D417}" srcOrd="2" destOrd="0" parTransId="{C470D888-208E-4519-A301-2F15A4358440}" sibTransId="{9000D3F6-7E39-413E-974F-81FEB826A640}"/>
    <dgm:cxn modelId="{03C0969C-4283-4C3D-90EE-E3622C2D9EB3}" type="presOf" srcId="{2DCCEFB3-2529-41E3-B90E-B81539D347A2}" destId="{2D035C4E-47E1-41A4-B85F-B29BB2616599}" srcOrd="0" destOrd="0" presId="urn:microsoft.com/office/officeart/2005/8/layout/hList6"/>
    <dgm:cxn modelId="{D6414B9D-7D2B-4F86-BE0A-A275CC17D45D}" type="presOf" srcId="{68D649C1-1B8A-4A2E-838A-331F2872D417}" destId="{6AA39FCC-E543-431C-BAC1-B56A602BA8D7}" srcOrd="0" destOrd="0" presId="urn:microsoft.com/office/officeart/2005/8/layout/hList6"/>
    <dgm:cxn modelId="{AE8AEBA5-56F7-49BD-9856-99DA85DF2D71}" type="presOf" srcId="{65EDACE3-24D3-4BF9-9D6E-8E056D4DA77B}" destId="{D665A5DF-486A-4CD0-BE12-DBDAA72CEED4}" srcOrd="0" destOrd="0" presId="urn:microsoft.com/office/officeart/2005/8/layout/hList6"/>
    <dgm:cxn modelId="{B55DBEAA-5F79-46E4-B552-AC843EA85239}" type="presOf" srcId="{A82F1D03-DE52-4122-9843-5A2B77B3834F}" destId="{40C00FAE-813E-466E-994E-D2341BE35906}" srcOrd="0" destOrd="0" presId="urn:microsoft.com/office/officeart/2005/8/layout/hList6"/>
    <dgm:cxn modelId="{20AB9ACB-12C3-4BAB-B121-8C8EAB3E35B8}" srcId="{A46D6B65-445E-49EC-875A-E6E0151D5001}" destId="{A82F1D03-DE52-4122-9843-5A2B77B3834F}" srcOrd="0" destOrd="0" parTransId="{C3B69D98-175D-420F-AFC2-538CE15F5B82}" sibTransId="{FBB40136-3C4A-4DCB-B444-7AED42045788}"/>
    <dgm:cxn modelId="{DE1BA0E6-58CE-444D-AB61-DF847CEE7E53}" type="presOf" srcId="{C8545D60-FD03-48A7-8CD1-ABA8907EB683}" destId="{AB66A1D2-FFDF-4E1E-9743-54240B43FBF2}" srcOrd="0" destOrd="0" presId="urn:microsoft.com/office/officeart/2005/8/layout/hList6"/>
    <dgm:cxn modelId="{8BBBB79B-46F0-4603-813E-410F4E6DD177}" type="presParOf" srcId="{456351F3-1A0A-4746-9413-1E8B3872F7F9}" destId="{40C00FAE-813E-466E-994E-D2341BE35906}" srcOrd="0" destOrd="0" presId="urn:microsoft.com/office/officeart/2005/8/layout/hList6"/>
    <dgm:cxn modelId="{A3EC4C45-8506-4F59-8F6A-6F6F19D50396}" type="presParOf" srcId="{456351F3-1A0A-4746-9413-1E8B3872F7F9}" destId="{B26A98B4-FF5A-4DF1-B0EF-C529C3B89E1F}" srcOrd="1" destOrd="0" presId="urn:microsoft.com/office/officeart/2005/8/layout/hList6"/>
    <dgm:cxn modelId="{7A49BF3C-7A74-4F8B-B57E-FE177BC8B8F4}" type="presParOf" srcId="{456351F3-1A0A-4746-9413-1E8B3872F7F9}" destId="{13E3F9D3-3B35-4CA2-89F5-5E68A59399EB}" srcOrd="2" destOrd="0" presId="urn:microsoft.com/office/officeart/2005/8/layout/hList6"/>
    <dgm:cxn modelId="{8C435322-95F1-44FC-88F2-0D61C7122339}" type="presParOf" srcId="{456351F3-1A0A-4746-9413-1E8B3872F7F9}" destId="{21602C6C-5E24-4F78-A653-F490974D63E0}" srcOrd="3" destOrd="0" presId="urn:microsoft.com/office/officeart/2005/8/layout/hList6"/>
    <dgm:cxn modelId="{29F84110-DCFD-40FD-ABEB-9A6837F3B78D}" type="presParOf" srcId="{456351F3-1A0A-4746-9413-1E8B3872F7F9}" destId="{6AA39FCC-E543-431C-BAC1-B56A602BA8D7}" srcOrd="4" destOrd="0" presId="urn:microsoft.com/office/officeart/2005/8/layout/hList6"/>
    <dgm:cxn modelId="{0208A58F-29DC-447E-89FE-1A8D52CC7A35}" type="presParOf" srcId="{456351F3-1A0A-4746-9413-1E8B3872F7F9}" destId="{79E4F5D5-C209-4B5E-B2D5-55D05ABF8348}" srcOrd="5" destOrd="0" presId="urn:microsoft.com/office/officeart/2005/8/layout/hList6"/>
    <dgm:cxn modelId="{17802AB9-3B22-48B5-8C33-514CF29BBD2C}" type="presParOf" srcId="{456351F3-1A0A-4746-9413-1E8B3872F7F9}" destId="{D665A5DF-486A-4CD0-BE12-DBDAA72CEED4}" srcOrd="6" destOrd="0" presId="urn:microsoft.com/office/officeart/2005/8/layout/hList6"/>
    <dgm:cxn modelId="{1C9814EA-27ED-413C-BE4D-B60D3BA61BAD}" type="presParOf" srcId="{456351F3-1A0A-4746-9413-1E8B3872F7F9}" destId="{5799F4AE-864E-4B82-90FC-1144F07718C7}" srcOrd="7" destOrd="0" presId="urn:microsoft.com/office/officeart/2005/8/layout/hList6"/>
    <dgm:cxn modelId="{471AAC55-D8C4-4B47-A6A0-291D2F7F9CED}" type="presParOf" srcId="{456351F3-1A0A-4746-9413-1E8B3872F7F9}" destId="{2D035C4E-47E1-41A4-B85F-B29BB2616599}" srcOrd="8" destOrd="0" presId="urn:microsoft.com/office/officeart/2005/8/layout/hList6"/>
    <dgm:cxn modelId="{3F94CD06-9661-4513-8ABC-2D4EE4062255}" type="presParOf" srcId="{456351F3-1A0A-4746-9413-1E8B3872F7F9}" destId="{BFD046C7-78B7-4D31-B9AB-CC5F6B0AFAC7}" srcOrd="9" destOrd="0" presId="urn:microsoft.com/office/officeart/2005/8/layout/hList6"/>
    <dgm:cxn modelId="{27C26323-BF28-4289-AC73-6069495E6F8C}" type="presParOf" srcId="{456351F3-1A0A-4746-9413-1E8B3872F7F9}" destId="{AB66A1D2-FFDF-4E1E-9743-54240B43FBF2}"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C2E939-F978-4232-A89C-6EE04ED53826}" type="doc">
      <dgm:prSet loTypeId="urn:microsoft.com/office/officeart/2005/8/layout/hierarchy1" loCatId="hierarchy" qsTypeId="urn:microsoft.com/office/officeart/2005/8/quickstyle/simple3" qsCatId="simple" csTypeId="urn:microsoft.com/office/officeart/2005/8/colors/colorful5" csCatId="colorful" phldr="1"/>
      <dgm:spPr/>
      <dgm:t>
        <a:bodyPr/>
        <a:lstStyle/>
        <a:p>
          <a:endParaRPr lang="en-US"/>
        </a:p>
      </dgm:t>
    </dgm:pt>
    <dgm:pt modelId="{ECFCEF3E-C170-4853-A9DA-DDE2ABCC5585}">
      <dgm:prSet custT="1"/>
      <dgm:spPr/>
      <dgm:t>
        <a:bodyPr/>
        <a:lstStyle/>
        <a:p>
          <a:r>
            <a:rPr lang="pt-BR" sz="1600" b="1" dirty="0"/>
            <a:t>Cabe aos Trabalhadores Autorizados:</a:t>
          </a:r>
          <a:endParaRPr lang="en-US" sz="1600" dirty="0"/>
        </a:p>
      </dgm:t>
    </dgm:pt>
    <dgm:pt modelId="{6F509C6E-2620-45F1-8D49-23BCC82A2ADC}" type="parTrans" cxnId="{D63EF8E3-169E-4D18-A6A7-DCBA2386AB3F}">
      <dgm:prSet/>
      <dgm:spPr/>
      <dgm:t>
        <a:bodyPr/>
        <a:lstStyle/>
        <a:p>
          <a:endParaRPr lang="en-US" sz="1600"/>
        </a:p>
      </dgm:t>
    </dgm:pt>
    <dgm:pt modelId="{B1721D89-7E6D-4B0D-B2F0-5C7481DAE05C}" type="sibTrans" cxnId="{D63EF8E3-169E-4D18-A6A7-DCBA2386AB3F}">
      <dgm:prSet/>
      <dgm:spPr/>
      <dgm:t>
        <a:bodyPr/>
        <a:lstStyle/>
        <a:p>
          <a:endParaRPr lang="en-US" sz="1600"/>
        </a:p>
      </dgm:t>
    </dgm:pt>
    <dgm:pt modelId="{1BA2B350-CF01-49A2-87B3-84F0563DF8DD}">
      <dgm:prSet custT="1"/>
      <dgm:spPr/>
      <dgm:t>
        <a:bodyPr/>
        <a:lstStyle/>
        <a:p>
          <a:r>
            <a:rPr lang="pt-BR" sz="1600" dirty="0"/>
            <a:t>Cumprir as orientações recebidas nos treinamentos e os procedimentos de trabalho previstos na PET;</a:t>
          </a:r>
          <a:endParaRPr lang="en-US" sz="1600" dirty="0"/>
        </a:p>
      </dgm:t>
    </dgm:pt>
    <dgm:pt modelId="{AF449B42-E3DC-42ED-93CB-ED3BB3ADD8CF}" type="parTrans" cxnId="{A5C49D65-5457-4ED9-916D-D4264C4CF7AD}">
      <dgm:prSet/>
      <dgm:spPr/>
      <dgm:t>
        <a:bodyPr/>
        <a:lstStyle/>
        <a:p>
          <a:endParaRPr lang="en-US" sz="1600"/>
        </a:p>
      </dgm:t>
    </dgm:pt>
    <dgm:pt modelId="{FC344881-9B78-4CFB-B93B-88AFFFDF12A0}" type="sibTrans" cxnId="{A5C49D65-5457-4ED9-916D-D4264C4CF7AD}">
      <dgm:prSet/>
      <dgm:spPr/>
      <dgm:t>
        <a:bodyPr/>
        <a:lstStyle/>
        <a:p>
          <a:endParaRPr lang="en-US" sz="1600"/>
        </a:p>
      </dgm:t>
    </dgm:pt>
    <dgm:pt modelId="{0478667A-0913-4D61-951B-4B1939101B8D}">
      <dgm:prSet custT="1"/>
      <dgm:spPr/>
      <dgm:t>
        <a:bodyPr/>
        <a:lstStyle/>
        <a:p>
          <a:r>
            <a:rPr lang="pt-BR" sz="1600" dirty="0"/>
            <a:t>Utilizar adequadamente os meios e equipamentos fornecidos pela organização; </a:t>
          </a:r>
          <a:endParaRPr lang="en-US" sz="1600" dirty="0"/>
        </a:p>
      </dgm:t>
    </dgm:pt>
    <dgm:pt modelId="{B39346CD-056D-4770-A7CD-562358AC49EB}" type="parTrans" cxnId="{E84A22DF-29BE-4643-B52F-E518BB3F3EC9}">
      <dgm:prSet/>
      <dgm:spPr/>
      <dgm:t>
        <a:bodyPr/>
        <a:lstStyle/>
        <a:p>
          <a:endParaRPr lang="en-US" sz="1600"/>
        </a:p>
      </dgm:t>
    </dgm:pt>
    <dgm:pt modelId="{C7563297-22E5-44CF-97B5-DED95C46B692}" type="sibTrans" cxnId="{E84A22DF-29BE-4643-B52F-E518BB3F3EC9}">
      <dgm:prSet/>
      <dgm:spPr/>
      <dgm:t>
        <a:bodyPr/>
        <a:lstStyle/>
        <a:p>
          <a:endParaRPr lang="en-US" sz="1600"/>
        </a:p>
      </dgm:t>
    </dgm:pt>
    <dgm:pt modelId="{E05BEF4D-276A-433C-AE70-B8BF94904440}">
      <dgm:prSet custT="1"/>
      <dgm:spPr/>
      <dgm:t>
        <a:bodyPr/>
        <a:lstStyle/>
        <a:p>
          <a:r>
            <a:rPr lang="pt-BR" sz="1600" dirty="0"/>
            <a:t>Comunicar ao vigia ou supervisor de entrada as situações de risco para segurança e saúde dos trabalhadores e terceiros, que sejam do seu conhecimento.</a:t>
          </a:r>
          <a:endParaRPr lang="en-US" sz="1600" dirty="0"/>
        </a:p>
      </dgm:t>
    </dgm:pt>
    <dgm:pt modelId="{CEFC8AC3-837E-4252-85BE-A8E6CC429956}" type="parTrans" cxnId="{681215A6-A411-4D05-805C-5ADE4C394769}">
      <dgm:prSet/>
      <dgm:spPr/>
      <dgm:t>
        <a:bodyPr/>
        <a:lstStyle/>
        <a:p>
          <a:endParaRPr lang="en-US" sz="1600"/>
        </a:p>
      </dgm:t>
    </dgm:pt>
    <dgm:pt modelId="{094D1F27-EDD6-4546-A078-344E97DF0B35}" type="sibTrans" cxnId="{681215A6-A411-4D05-805C-5ADE4C394769}">
      <dgm:prSet/>
      <dgm:spPr/>
      <dgm:t>
        <a:bodyPr/>
        <a:lstStyle/>
        <a:p>
          <a:endParaRPr lang="en-US" sz="1600"/>
        </a:p>
      </dgm:t>
    </dgm:pt>
    <dgm:pt modelId="{839D2AF4-3E97-4285-A4DB-964616469C45}" type="pres">
      <dgm:prSet presAssocID="{48C2E939-F978-4232-A89C-6EE04ED53826}" presName="hierChild1" presStyleCnt="0">
        <dgm:presLayoutVars>
          <dgm:chPref val="1"/>
          <dgm:dir/>
          <dgm:animOne val="branch"/>
          <dgm:animLvl val="lvl"/>
          <dgm:resizeHandles/>
        </dgm:presLayoutVars>
      </dgm:prSet>
      <dgm:spPr/>
    </dgm:pt>
    <dgm:pt modelId="{2F563692-125E-4ECF-95B8-C2D1451B0149}" type="pres">
      <dgm:prSet presAssocID="{ECFCEF3E-C170-4853-A9DA-DDE2ABCC5585}" presName="hierRoot1" presStyleCnt="0"/>
      <dgm:spPr/>
    </dgm:pt>
    <dgm:pt modelId="{00369C57-2A7B-4739-9E97-7DC60BF95682}" type="pres">
      <dgm:prSet presAssocID="{ECFCEF3E-C170-4853-A9DA-DDE2ABCC5585}" presName="composite" presStyleCnt="0"/>
      <dgm:spPr/>
    </dgm:pt>
    <dgm:pt modelId="{47BDA019-BA76-42B6-ACAA-D72D9D070175}" type="pres">
      <dgm:prSet presAssocID="{ECFCEF3E-C170-4853-A9DA-DDE2ABCC5585}" presName="background" presStyleLbl="node0" presStyleIdx="0" presStyleCnt="1"/>
      <dgm:spPr>
        <a:solidFill>
          <a:schemeClr val="accent1">
            <a:lumMod val="50000"/>
          </a:schemeClr>
        </a:solidFill>
      </dgm:spPr>
    </dgm:pt>
    <dgm:pt modelId="{88B01445-F6D3-46E4-8A02-006F8C41891D}" type="pres">
      <dgm:prSet presAssocID="{ECFCEF3E-C170-4853-A9DA-DDE2ABCC5585}" presName="text" presStyleLbl="fgAcc0" presStyleIdx="0" presStyleCnt="1">
        <dgm:presLayoutVars>
          <dgm:chPref val="3"/>
        </dgm:presLayoutVars>
      </dgm:prSet>
      <dgm:spPr/>
    </dgm:pt>
    <dgm:pt modelId="{F0BF919D-7723-42F0-8AFF-C8D7BCB42074}" type="pres">
      <dgm:prSet presAssocID="{ECFCEF3E-C170-4853-A9DA-DDE2ABCC5585}" presName="hierChild2" presStyleCnt="0"/>
      <dgm:spPr/>
    </dgm:pt>
    <dgm:pt modelId="{632A4B2B-87CD-4474-AC38-17E34C239AB4}" type="pres">
      <dgm:prSet presAssocID="{AF449B42-E3DC-42ED-93CB-ED3BB3ADD8CF}" presName="Name10" presStyleLbl="parChTrans1D2" presStyleIdx="0" presStyleCnt="3"/>
      <dgm:spPr/>
    </dgm:pt>
    <dgm:pt modelId="{820B7087-119B-4875-9E5A-CFC8C8588708}" type="pres">
      <dgm:prSet presAssocID="{1BA2B350-CF01-49A2-87B3-84F0563DF8DD}" presName="hierRoot2" presStyleCnt="0"/>
      <dgm:spPr/>
    </dgm:pt>
    <dgm:pt modelId="{4252BA15-DC5C-4005-BC71-5FF388C76C8E}" type="pres">
      <dgm:prSet presAssocID="{1BA2B350-CF01-49A2-87B3-84F0563DF8DD}" presName="composite2" presStyleCnt="0"/>
      <dgm:spPr/>
    </dgm:pt>
    <dgm:pt modelId="{628E4D9A-1A83-4650-8527-51A74309E71D}" type="pres">
      <dgm:prSet presAssocID="{1BA2B350-CF01-49A2-87B3-84F0563DF8DD}" presName="background2" presStyleLbl="node2" presStyleIdx="0" presStyleCnt="3"/>
      <dgm:spPr>
        <a:solidFill>
          <a:schemeClr val="accent2">
            <a:lumMod val="60000"/>
            <a:lumOff val="40000"/>
          </a:schemeClr>
        </a:solidFill>
      </dgm:spPr>
    </dgm:pt>
    <dgm:pt modelId="{3483FE69-FC93-4526-95FE-7FAE33547EA8}" type="pres">
      <dgm:prSet presAssocID="{1BA2B350-CF01-49A2-87B3-84F0563DF8DD}" presName="text2" presStyleLbl="fgAcc2" presStyleIdx="0" presStyleCnt="3">
        <dgm:presLayoutVars>
          <dgm:chPref val="3"/>
        </dgm:presLayoutVars>
      </dgm:prSet>
      <dgm:spPr/>
    </dgm:pt>
    <dgm:pt modelId="{C143858B-9DFD-419F-8BF5-1F7151011FBD}" type="pres">
      <dgm:prSet presAssocID="{1BA2B350-CF01-49A2-87B3-84F0563DF8DD}" presName="hierChild3" presStyleCnt="0"/>
      <dgm:spPr/>
    </dgm:pt>
    <dgm:pt modelId="{9A7EBED9-BFAB-47C0-97EB-9CE3BE06CC46}" type="pres">
      <dgm:prSet presAssocID="{B39346CD-056D-4770-A7CD-562358AC49EB}" presName="Name10" presStyleLbl="parChTrans1D2" presStyleIdx="1" presStyleCnt="3"/>
      <dgm:spPr/>
    </dgm:pt>
    <dgm:pt modelId="{A2B03942-F37E-4956-8535-3A970A7FB116}" type="pres">
      <dgm:prSet presAssocID="{0478667A-0913-4D61-951B-4B1939101B8D}" presName="hierRoot2" presStyleCnt="0"/>
      <dgm:spPr/>
    </dgm:pt>
    <dgm:pt modelId="{95566FB1-EDC8-402B-BE99-4EE639DC67F6}" type="pres">
      <dgm:prSet presAssocID="{0478667A-0913-4D61-951B-4B1939101B8D}" presName="composite2" presStyleCnt="0"/>
      <dgm:spPr/>
    </dgm:pt>
    <dgm:pt modelId="{2CFBBB88-82E8-425C-9B96-A921BCA74BF7}" type="pres">
      <dgm:prSet presAssocID="{0478667A-0913-4D61-951B-4B1939101B8D}" presName="background2" presStyleLbl="node2" presStyleIdx="1" presStyleCnt="3"/>
      <dgm:spPr>
        <a:solidFill>
          <a:srgbClr val="00C4BF"/>
        </a:solidFill>
      </dgm:spPr>
    </dgm:pt>
    <dgm:pt modelId="{BB92A744-5CBC-48B3-AD88-B2D03696CB9F}" type="pres">
      <dgm:prSet presAssocID="{0478667A-0913-4D61-951B-4B1939101B8D}" presName="text2" presStyleLbl="fgAcc2" presStyleIdx="1" presStyleCnt="3" custScaleY="119405">
        <dgm:presLayoutVars>
          <dgm:chPref val="3"/>
        </dgm:presLayoutVars>
      </dgm:prSet>
      <dgm:spPr/>
    </dgm:pt>
    <dgm:pt modelId="{83413A7E-ADFD-4081-AC04-9AF5D6083503}" type="pres">
      <dgm:prSet presAssocID="{0478667A-0913-4D61-951B-4B1939101B8D}" presName="hierChild3" presStyleCnt="0"/>
      <dgm:spPr/>
    </dgm:pt>
    <dgm:pt modelId="{6AC6B5AF-31C5-4D58-A04C-8E680B3A2CE2}" type="pres">
      <dgm:prSet presAssocID="{CEFC8AC3-837E-4252-85BE-A8E6CC429956}" presName="Name10" presStyleLbl="parChTrans1D2" presStyleIdx="2" presStyleCnt="3"/>
      <dgm:spPr/>
    </dgm:pt>
    <dgm:pt modelId="{25411647-96A5-422F-B6A7-EF71F6FB94C7}" type="pres">
      <dgm:prSet presAssocID="{E05BEF4D-276A-433C-AE70-B8BF94904440}" presName="hierRoot2" presStyleCnt="0"/>
      <dgm:spPr/>
    </dgm:pt>
    <dgm:pt modelId="{97F6F6A2-2726-4286-8065-654A2FE2BE5A}" type="pres">
      <dgm:prSet presAssocID="{E05BEF4D-276A-433C-AE70-B8BF94904440}" presName="composite2" presStyleCnt="0"/>
      <dgm:spPr/>
    </dgm:pt>
    <dgm:pt modelId="{1BE715DA-78C2-497E-967E-F5FF74E053F1}" type="pres">
      <dgm:prSet presAssocID="{E05BEF4D-276A-433C-AE70-B8BF94904440}" presName="background2" presStyleLbl="node2" presStyleIdx="2" presStyleCnt="3"/>
      <dgm:spPr>
        <a:solidFill>
          <a:srgbClr val="0070C0"/>
        </a:solidFill>
        <a:ln>
          <a:solidFill>
            <a:srgbClr val="002060"/>
          </a:solidFill>
        </a:ln>
      </dgm:spPr>
    </dgm:pt>
    <dgm:pt modelId="{D7B7F749-3169-4B30-B547-30000A966248}" type="pres">
      <dgm:prSet presAssocID="{E05BEF4D-276A-433C-AE70-B8BF94904440}" presName="text2" presStyleLbl="fgAcc2" presStyleIdx="2" presStyleCnt="3" custScaleY="129300">
        <dgm:presLayoutVars>
          <dgm:chPref val="3"/>
        </dgm:presLayoutVars>
      </dgm:prSet>
      <dgm:spPr/>
    </dgm:pt>
    <dgm:pt modelId="{026C5157-412B-4616-A35B-1A61A733603B}" type="pres">
      <dgm:prSet presAssocID="{E05BEF4D-276A-433C-AE70-B8BF94904440}" presName="hierChild3" presStyleCnt="0"/>
      <dgm:spPr/>
    </dgm:pt>
  </dgm:ptLst>
  <dgm:cxnLst>
    <dgm:cxn modelId="{FA160321-1788-4B62-9834-E91519C9FF29}" type="presOf" srcId="{CEFC8AC3-837E-4252-85BE-A8E6CC429956}" destId="{6AC6B5AF-31C5-4D58-A04C-8E680B3A2CE2}" srcOrd="0" destOrd="0" presId="urn:microsoft.com/office/officeart/2005/8/layout/hierarchy1"/>
    <dgm:cxn modelId="{95581C3E-2C07-4780-8F84-A2F7C85EB1D7}" type="presOf" srcId="{1BA2B350-CF01-49A2-87B3-84F0563DF8DD}" destId="{3483FE69-FC93-4526-95FE-7FAE33547EA8}" srcOrd="0" destOrd="0" presId="urn:microsoft.com/office/officeart/2005/8/layout/hierarchy1"/>
    <dgm:cxn modelId="{A5C49D65-5457-4ED9-916D-D4264C4CF7AD}" srcId="{ECFCEF3E-C170-4853-A9DA-DDE2ABCC5585}" destId="{1BA2B350-CF01-49A2-87B3-84F0563DF8DD}" srcOrd="0" destOrd="0" parTransId="{AF449B42-E3DC-42ED-93CB-ED3BB3ADD8CF}" sibTransId="{FC344881-9B78-4CFB-B93B-88AFFFDF12A0}"/>
    <dgm:cxn modelId="{0ED1CE4E-8E94-4537-8E37-493BB1EF72AE}" type="presOf" srcId="{AF449B42-E3DC-42ED-93CB-ED3BB3ADD8CF}" destId="{632A4B2B-87CD-4474-AC38-17E34C239AB4}" srcOrd="0" destOrd="0" presId="urn:microsoft.com/office/officeart/2005/8/layout/hierarchy1"/>
    <dgm:cxn modelId="{F51DA17F-5E88-4909-89CB-5A8ADDC9F9C2}" type="presOf" srcId="{E05BEF4D-276A-433C-AE70-B8BF94904440}" destId="{D7B7F749-3169-4B30-B547-30000A966248}" srcOrd="0" destOrd="0" presId="urn:microsoft.com/office/officeart/2005/8/layout/hierarchy1"/>
    <dgm:cxn modelId="{681215A6-A411-4D05-805C-5ADE4C394769}" srcId="{ECFCEF3E-C170-4853-A9DA-DDE2ABCC5585}" destId="{E05BEF4D-276A-433C-AE70-B8BF94904440}" srcOrd="2" destOrd="0" parTransId="{CEFC8AC3-837E-4252-85BE-A8E6CC429956}" sibTransId="{094D1F27-EDD6-4546-A078-344E97DF0B35}"/>
    <dgm:cxn modelId="{81AB29AD-B901-4D09-AABE-5DD5E5764CA3}" type="presOf" srcId="{B39346CD-056D-4770-A7CD-562358AC49EB}" destId="{9A7EBED9-BFAB-47C0-97EB-9CE3BE06CC46}" srcOrd="0" destOrd="0" presId="urn:microsoft.com/office/officeart/2005/8/layout/hierarchy1"/>
    <dgm:cxn modelId="{13F856AF-93E2-4AF2-8DA4-72B4B76D0B71}" type="presOf" srcId="{0478667A-0913-4D61-951B-4B1939101B8D}" destId="{BB92A744-5CBC-48B3-AD88-B2D03696CB9F}" srcOrd="0" destOrd="0" presId="urn:microsoft.com/office/officeart/2005/8/layout/hierarchy1"/>
    <dgm:cxn modelId="{E84A22DF-29BE-4643-B52F-E518BB3F3EC9}" srcId="{ECFCEF3E-C170-4853-A9DA-DDE2ABCC5585}" destId="{0478667A-0913-4D61-951B-4B1939101B8D}" srcOrd="1" destOrd="0" parTransId="{B39346CD-056D-4770-A7CD-562358AC49EB}" sibTransId="{C7563297-22E5-44CF-97B5-DED95C46B692}"/>
    <dgm:cxn modelId="{31BB11E0-02D4-4E7E-BB0C-0187574DB915}" type="presOf" srcId="{48C2E939-F978-4232-A89C-6EE04ED53826}" destId="{839D2AF4-3E97-4285-A4DB-964616469C45}" srcOrd="0" destOrd="0" presId="urn:microsoft.com/office/officeart/2005/8/layout/hierarchy1"/>
    <dgm:cxn modelId="{D63EF8E3-169E-4D18-A6A7-DCBA2386AB3F}" srcId="{48C2E939-F978-4232-A89C-6EE04ED53826}" destId="{ECFCEF3E-C170-4853-A9DA-DDE2ABCC5585}" srcOrd="0" destOrd="0" parTransId="{6F509C6E-2620-45F1-8D49-23BCC82A2ADC}" sibTransId="{B1721D89-7E6D-4B0D-B2F0-5C7481DAE05C}"/>
    <dgm:cxn modelId="{1E2D72E4-7BA4-46E8-AD45-2AF9F59D02AE}" type="presOf" srcId="{ECFCEF3E-C170-4853-A9DA-DDE2ABCC5585}" destId="{88B01445-F6D3-46E4-8A02-006F8C41891D}" srcOrd="0" destOrd="0" presId="urn:microsoft.com/office/officeart/2005/8/layout/hierarchy1"/>
    <dgm:cxn modelId="{D475D491-FC21-4556-97F3-182A2B8B7CDA}" type="presParOf" srcId="{839D2AF4-3E97-4285-A4DB-964616469C45}" destId="{2F563692-125E-4ECF-95B8-C2D1451B0149}" srcOrd="0" destOrd="0" presId="urn:microsoft.com/office/officeart/2005/8/layout/hierarchy1"/>
    <dgm:cxn modelId="{A705EF6D-CD59-47F1-A6EA-08B4A77E220C}" type="presParOf" srcId="{2F563692-125E-4ECF-95B8-C2D1451B0149}" destId="{00369C57-2A7B-4739-9E97-7DC60BF95682}" srcOrd="0" destOrd="0" presId="urn:microsoft.com/office/officeart/2005/8/layout/hierarchy1"/>
    <dgm:cxn modelId="{9729B0CB-B23E-4FCF-8BBA-AF471BD5D061}" type="presParOf" srcId="{00369C57-2A7B-4739-9E97-7DC60BF95682}" destId="{47BDA019-BA76-42B6-ACAA-D72D9D070175}" srcOrd="0" destOrd="0" presId="urn:microsoft.com/office/officeart/2005/8/layout/hierarchy1"/>
    <dgm:cxn modelId="{81463389-E312-4CBF-8071-D1FA4A864135}" type="presParOf" srcId="{00369C57-2A7B-4739-9E97-7DC60BF95682}" destId="{88B01445-F6D3-46E4-8A02-006F8C41891D}" srcOrd="1" destOrd="0" presId="urn:microsoft.com/office/officeart/2005/8/layout/hierarchy1"/>
    <dgm:cxn modelId="{12DA26DA-4FB1-4FCA-A5FC-DC351D0F046A}" type="presParOf" srcId="{2F563692-125E-4ECF-95B8-C2D1451B0149}" destId="{F0BF919D-7723-42F0-8AFF-C8D7BCB42074}" srcOrd="1" destOrd="0" presId="urn:microsoft.com/office/officeart/2005/8/layout/hierarchy1"/>
    <dgm:cxn modelId="{4B0ECCF4-0688-4FFC-A62B-97126DC96DBF}" type="presParOf" srcId="{F0BF919D-7723-42F0-8AFF-C8D7BCB42074}" destId="{632A4B2B-87CD-4474-AC38-17E34C239AB4}" srcOrd="0" destOrd="0" presId="urn:microsoft.com/office/officeart/2005/8/layout/hierarchy1"/>
    <dgm:cxn modelId="{FD852C11-7CC4-4F52-B77C-939512EF2316}" type="presParOf" srcId="{F0BF919D-7723-42F0-8AFF-C8D7BCB42074}" destId="{820B7087-119B-4875-9E5A-CFC8C8588708}" srcOrd="1" destOrd="0" presId="urn:microsoft.com/office/officeart/2005/8/layout/hierarchy1"/>
    <dgm:cxn modelId="{76B46375-A5E4-482E-B68E-5AA80D8A449F}" type="presParOf" srcId="{820B7087-119B-4875-9E5A-CFC8C8588708}" destId="{4252BA15-DC5C-4005-BC71-5FF388C76C8E}" srcOrd="0" destOrd="0" presId="urn:microsoft.com/office/officeart/2005/8/layout/hierarchy1"/>
    <dgm:cxn modelId="{8186A3E0-7E4B-4309-B8C2-82ECB0C87E48}" type="presParOf" srcId="{4252BA15-DC5C-4005-BC71-5FF388C76C8E}" destId="{628E4D9A-1A83-4650-8527-51A74309E71D}" srcOrd="0" destOrd="0" presId="urn:microsoft.com/office/officeart/2005/8/layout/hierarchy1"/>
    <dgm:cxn modelId="{6C71743B-1C1E-41B9-9186-6F2C2E7E5CBE}" type="presParOf" srcId="{4252BA15-DC5C-4005-BC71-5FF388C76C8E}" destId="{3483FE69-FC93-4526-95FE-7FAE33547EA8}" srcOrd="1" destOrd="0" presId="urn:microsoft.com/office/officeart/2005/8/layout/hierarchy1"/>
    <dgm:cxn modelId="{C26AFF6B-EB5F-4091-8731-1D2254FDB90F}" type="presParOf" srcId="{820B7087-119B-4875-9E5A-CFC8C8588708}" destId="{C143858B-9DFD-419F-8BF5-1F7151011FBD}" srcOrd="1" destOrd="0" presId="urn:microsoft.com/office/officeart/2005/8/layout/hierarchy1"/>
    <dgm:cxn modelId="{66993393-2AF4-470B-82A6-06557835C431}" type="presParOf" srcId="{F0BF919D-7723-42F0-8AFF-C8D7BCB42074}" destId="{9A7EBED9-BFAB-47C0-97EB-9CE3BE06CC46}" srcOrd="2" destOrd="0" presId="urn:microsoft.com/office/officeart/2005/8/layout/hierarchy1"/>
    <dgm:cxn modelId="{00D6673B-F223-4B80-A0C0-5A078D92A41A}" type="presParOf" srcId="{F0BF919D-7723-42F0-8AFF-C8D7BCB42074}" destId="{A2B03942-F37E-4956-8535-3A970A7FB116}" srcOrd="3" destOrd="0" presId="urn:microsoft.com/office/officeart/2005/8/layout/hierarchy1"/>
    <dgm:cxn modelId="{93E41ED3-6CF8-46D5-BF38-82B463CA6CFC}" type="presParOf" srcId="{A2B03942-F37E-4956-8535-3A970A7FB116}" destId="{95566FB1-EDC8-402B-BE99-4EE639DC67F6}" srcOrd="0" destOrd="0" presId="urn:microsoft.com/office/officeart/2005/8/layout/hierarchy1"/>
    <dgm:cxn modelId="{C7FA86D0-3977-40CD-8970-1E371FDE31BB}" type="presParOf" srcId="{95566FB1-EDC8-402B-BE99-4EE639DC67F6}" destId="{2CFBBB88-82E8-425C-9B96-A921BCA74BF7}" srcOrd="0" destOrd="0" presId="urn:microsoft.com/office/officeart/2005/8/layout/hierarchy1"/>
    <dgm:cxn modelId="{B5CC6141-8CF7-48DC-9799-B387E48ED25A}" type="presParOf" srcId="{95566FB1-EDC8-402B-BE99-4EE639DC67F6}" destId="{BB92A744-5CBC-48B3-AD88-B2D03696CB9F}" srcOrd="1" destOrd="0" presId="urn:microsoft.com/office/officeart/2005/8/layout/hierarchy1"/>
    <dgm:cxn modelId="{2845EB79-E8F0-4879-907E-5304584BFF3B}" type="presParOf" srcId="{A2B03942-F37E-4956-8535-3A970A7FB116}" destId="{83413A7E-ADFD-4081-AC04-9AF5D6083503}" srcOrd="1" destOrd="0" presId="urn:microsoft.com/office/officeart/2005/8/layout/hierarchy1"/>
    <dgm:cxn modelId="{2003ED60-95AB-4E83-B749-DB89E1E05C41}" type="presParOf" srcId="{F0BF919D-7723-42F0-8AFF-C8D7BCB42074}" destId="{6AC6B5AF-31C5-4D58-A04C-8E680B3A2CE2}" srcOrd="4" destOrd="0" presId="urn:microsoft.com/office/officeart/2005/8/layout/hierarchy1"/>
    <dgm:cxn modelId="{04B3420E-C721-4E0D-9B8D-0836264CF456}" type="presParOf" srcId="{F0BF919D-7723-42F0-8AFF-C8D7BCB42074}" destId="{25411647-96A5-422F-B6A7-EF71F6FB94C7}" srcOrd="5" destOrd="0" presId="urn:microsoft.com/office/officeart/2005/8/layout/hierarchy1"/>
    <dgm:cxn modelId="{96F67ED5-59B2-4BB0-B152-067EA29F5E46}" type="presParOf" srcId="{25411647-96A5-422F-B6A7-EF71F6FB94C7}" destId="{97F6F6A2-2726-4286-8065-654A2FE2BE5A}" srcOrd="0" destOrd="0" presId="urn:microsoft.com/office/officeart/2005/8/layout/hierarchy1"/>
    <dgm:cxn modelId="{41307A5B-0B42-4B78-A709-B6DB13A9514A}" type="presParOf" srcId="{97F6F6A2-2726-4286-8065-654A2FE2BE5A}" destId="{1BE715DA-78C2-497E-967E-F5FF74E053F1}" srcOrd="0" destOrd="0" presId="urn:microsoft.com/office/officeart/2005/8/layout/hierarchy1"/>
    <dgm:cxn modelId="{B6987679-23B0-416D-AB0A-C59FAA3576ED}" type="presParOf" srcId="{97F6F6A2-2726-4286-8065-654A2FE2BE5A}" destId="{D7B7F749-3169-4B30-B547-30000A966248}" srcOrd="1" destOrd="0" presId="urn:microsoft.com/office/officeart/2005/8/layout/hierarchy1"/>
    <dgm:cxn modelId="{F202FD49-9DD4-4C88-B6FF-A248B3BBEBB8}" type="presParOf" srcId="{25411647-96A5-422F-B6A7-EF71F6FB94C7}" destId="{026C5157-412B-4616-A35B-1A61A733603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952EF9-A34E-4050-8A8B-AE0B4B355AB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212B577-A67E-48F9-B99C-378CFA1DB6C1}">
      <dgm:prSet/>
      <dgm:spPr/>
      <dgm:t>
        <a:bodyPr/>
        <a:lstStyle/>
        <a:p>
          <a:pPr>
            <a:lnSpc>
              <a:spcPct val="100000"/>
            </a:lnSpc>
          </a:pPr>
          <a:r>
            <a:rPr lang="pt-BR"/>
            <a:t>A organização que realiza o trabalho em espaços confinados deve elaborar procedimentos de segurança que contemplem:</a:t>
          </a:r>
          <a:endParaRPr lang="en-US"/>
        </a:p>
      </dgm:t>
    </dgm:pt>
    <dgm:pt modelId="{9AC048C8-8313-4036-9640-591C2DC84BAA}" type="parTrans" cxnId="{D2CA3D08-E08C-427F-BC33-4FBBC8B27013}">
      <dgm:prSet/>
      <dgm:spPr/>
      <dgm:t>
        <a:bodyPr/>
        <a:lstStyle/>
        <a:p>
          <a:endParaRPr lang="en-US"/>
        </a:p>
      </dgm:t>
    </dgm:pt>
    <dgm:pt modelId="{EF777A0A-BDC9-4EB7-9DC0-A6636AB4A4CE}" type="sibTrans" cxnId="{D2CA3D08-E08C-427F-BC33-4FBBC8B27013}">
      <dgm:prSet/>
      <dgm:spPr/>
      <dgm:t>
        <a:bodyPr/>
        <a:lstStyle/>
        <a:p>
          <a:endParaRPr lang="en-US"/>
        </a:p>
      </dgm:t>
    </dgm:pt>
    <dgm:pt modelId="{BDD388BF-EFC5-4FD2-97A6-60212F7D1B46}">
      <dgm:prSet/>
      <dgm:spPr/>
      <dgm:t>
        <a:bodyPr/>
        <a:lstStyle/>
        <a:p>
          <a:pPr>
            <a:lnSpc>
              <a:spcPct val="100000"/>
            </a:lnSpc>
          </a:pPr>
          <a:r>
            <a:rPr lang="pt-BR"/>
            <a:t>a) preparação, emissão, cancelamento e encerramento da PET;</a:t>
          </a:r>
          <a:endParaRPr lang="en-US"/>
        </a:p>
      </dgm:t>
    </dgm:pt>
    <dgm:pt modelId="{8273EE90-795B-4332-A1DE-3C674E40E505}" type="parTrans" cxnId="{17CB715F-D119-4210-8334-1377C53E8522}">
      <dgm:prSet/>
      <dgm:spPr/>
      <dgm:t>
        <a:bodyPr/>
        <a:lstStyle/>
        <a:p>
          <a:endParaRPr lang="en-US"/>
        </a:p>
      </dgm:t>
    </dgm:pt>
    <dgm:pt modelId="{8A09415F-7D7D-4589-A7D6-F0F93F7F50E4}" type="sibTrans" cxnId="{17CB715F-D119-4210-8334-1377C53E8522}">
      <dgm:prSet/>
      <dgm:spPr/>
      <dgm:t>
        <a:bodyPr/>
        <a:lstStyle/>
        <a:p>
          <a:endParaRPr lang="en-US"/>
        </a:p>
      </dgm:t>
    </dgm:pt>
    <dgm:pt modelId="{1033FE54-5C83-49A9-955E-8DBAA0FD7798}">
      <dgm:prSet/>
      <dgm:spPr/>
      <dgm:t>
        <a:bodyPr/>
        <a:lstStyle/>
        <a:p>
          <a:pPr>
            <a:lnSpc>
              <a:spcPct val="100000"/>
            </a:lnSpc>
          </a:pPr>
          <a:r>
            <a:rPr lang="pt-BR"/>
            <a:t>b) requisitos para o trabalho seguro nos espaços confinados; </a:t>
          </a:r>
          <a:endParaRPr lang="en-US"/>
        </a:p>
      </dgm:t>
    </dgm:pt>
    <dgm:pt modelId="{62073E99-4465-45B1-A6E5-8DB01ABD6DBC}" type="parTrans" cxnId="{5AAE35C7-4BE1-463D-B8F4-2FCF2D70B295}">
      <dgm:prSet/>
      <dgm:spPr/>
      <dgm:t>
        <a:bodyPr/>
        <a:lstStyle/>
        <a:p>
          <a:endParaRPr lang="en-US"/>
        </a:p>
      </dgm:t>
    </dgm:pt>
    <dgm:pt modelId="{AAC5D9EA-1B68-4066-A05F-BE21928758B7}" type="sibTrans" cxnId="{5AAE35C7-4BE1-463D-B8F4-2FCF2D70B295}">
      <dgm:prSet/>
      <dgm:spPr/>
      <dgm:t>
        <a:bodyPr/>
        <a:lstStyle/>
        <a:p>
          <a:endParaRPr lang="en-US"/>
        </a:p>
      </dgm:t>
    </dgm:pt>
    <dgm:pt modelId="{AA9E709B-2634-4B47-88ED-E316DC07DCFE}">
      <dgm:prSet/>
      <dgm:spPr/>
      <dgm:t>
        <a:bodyPr/>
        <a:lstStyle/>
        <a:p>
          <a:pPr>
            <a:lnSpc>
              <a:spcPct val="100000"/>
            </a:lnSpc>
          </a:pPr>
          <a:r>
            <a:rPr lang="pt-BR"/>
            <a:t>c) critérios para operação dos movimentadores dos trabalhadores autorizados, quando aplicável.</a:t>
          </a:r>
          <a:endParaRPr lang="en-US"/>
        </a:p>
      </dgm:t>
    </dgm:pt>
    <dgm:pt modelId="{0232B830-A969-4E89-AFFE-0C741FC9FAD0}" type="parTrans" cxnId="{BB4FF109-66C3-4A88-B01E-5684AE5CDC32}">
      <dgm:prSet/>
      <dgm:spPr/>
      <dgm:t>
        <a:bodyPr/>
        <a:lstStyle/>
        <a:p>
          <a:endParaRPr lang="en-US"/>
        </a:p>
      </dgm:t>
    </dgm:pt>
    <dgm:pt modelId="{6A4E97C6-0CA2-41F1-8C81-D246F4F831C3}" type="sibTrans" cxnId="{BB4FF109-66C3-4A88-B01E-5684AE5CDC32}">
      <dgm:prSet/>
      <dgm:spPr/>
      <dgm:t>
        <a:bodyPr/>
        <a:lstStyle/>
        <a:p>
          <a:endParaRPr lang="en-US"/>
        </a:p>
      </dgm:t>
    </dgm:pt>
    <dgm:pt modelId="{59E0D442-B1BC-4DD1-9F24-129FA06C0B66}" type="pres">
      <dgm:prSet presAssocID="{BB952EF9-A34E-4050-8A8B-AE0B4B355ABE}" presName="root" presStyleCnt="0">
        <dgm:presLayoutVars>
          <dgm:dir/>
          <dgm:resizeHandles val="exact"/>
        </dgm:presLayoutVars>
      </dgm:prSet>
      <dgm:spPr/>
    </dgm:pt>
    <dgm:pt modelId="{1030A67E-8DEB-48B6-8A3C-A1E47118A3E1}" type="pres">
      <dgm:prSet presAssocID="{6212B577-A67E-48F9-B99C-378CFA1DB6C1}" presName="compNode" presStyleCnt="0"/>
      <dgm:spPr/>
    </dgm:pt>
    <dgm:pt modelId="{08CA2A52-BE60-40B2-9640-63449FBAE150}" type="pres">
      <dgm:prSet presAssocID="{6212B577-A67E-48F9-B99C-378CFA1DB6C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77709025-BFCD-455E-A31C-4C92C2AEF73E}" type="pres">
      <dgm:prSet presAssocID="{6212B577-A67E-48F9-B99C-378CFA1DB6C1}" presName="spaceRect" presStyleCnt="0"/>
      <dgm:spPr/>
    </dgm:pt>
    <dgm:pt modelId="{1DB7690A-4B59-43FA-8F67-82808186B1C0}" type="pres">
      <dgm:prSet presAssocID="{6212B577-A67E-48F9-B99C-378CFA1DB6C1}" presName="textRect" presStyleLbl="revTx" presStyleIdx="0" presStyleCnt="4">
        <dgm:presLayoutVars>
          <dgm:chMax val="1"/>
          <dgm:chPref val="1"/>
        </dgm:presLayoutVars>
      </dgm:prSet>
      <dgm:spPr/>
    </dgm:pt>
    <dgm:pt modelId="{657A27A2-24A0-4A46-BA3E-10F0ED1D39F7}" type="pres">
      <dgm:prSet presAssocID="{EF777A0A-BDC9-4EB7-9DC0-A6636AB4A4CE}" presName="sibTrans" presStyleCnt="0"/>
      <dgm:spPr/>
    </dgm:pt>
    <dgm:pt modelId="{AA61352E-8EFA-4AA6-A43A-D1BA1AECED89}" type="pres">
      <dgm:prSet presAssocID="{BDD388BF-EFC5-4FD2-97A6-60212F7D1B46}" presName="compNode" presStyleCnt="0"/>
      <dgm:spPr/>
    </dgm:pt>
    <dgm:pt modelId="{04C64903-92CE-4B5B-BC7A-1BCECD6F927D}" type="pres">
      <dgm:prSet presAssocID="{BDD388BF-EFC5-4FD2-97A6-60212F7D1B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fone"/>
        </a:ext>
      </dgm:extLst>
    </dgm:pt>
    <dgm:pt modelId="{30157483-AC4C-405F-9737-596669F1B898}" type="pres">
      <dgm:prSet presAssocID="{BDD388BF-EFC5-4FD2-97A6-60212F7D1B46}" presName="spaceRect" presStyleCnt="0"/>
      <dgm:spPr/>
    </dgm:pt>
    <dgm:pt modelId="{A8982B68-98ED-4DD0-A569-5CF58F146F5F}" type="pres">
      <dgm:prSet presAssocID="{BDD388BF-EFC5-4FD2-97A6-60212F7D1B46}" presName="textRect" presStyleLbl="revTx" presStyleIdx="1" presStyleCnt="4">
        <dgm:presLayoutVars>
          <dgm:chMax val="1"/>
          <dgm:chPref val="1"/>
        </dgm:presLayoutVars>
      </dgm:prSet>
      <dgm:spPr/>
    </dgm:pt>
    <dgm:pt modelId="{0A63A197-EF57-43C1-86D5-3FE35CC4DAAE}" type="pres">
      <dgm:prSet presAssocID="{8A09415F-7D7D-4589-A7D6-F0F93F7F50E4}" presName="sibTrans" presStyleCnt="0"/>
      <dgm:spPr/>
    </dgm:pt>
    <dgm:pt modelId="{C2466D28-09CE-45DA-90D3-841B150ACDC5}" type="pres">
      <dgm:prSet presAssocID="{1033FE54-5C83-49A9-955E-8DBAA0FD7798}" presName="compNode" presStyleCnt="0"/>
      <dgm:spPr/>
    </dgm:pt>
    <dgm:pt modelId="{D390D182-633C-4A7F-AFEF-A87F1C7DB211}" type="pres">
      <dgm:prSet presAssocID="{1033FE54-5C83-49A9-955E-8DBAA0FD779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struction Worker"/>
        </a:ext>
      </dgm:extLst>
    </dgm:pt>
    <dgm:pt modelId="{39949620-80C0-46A2-BF0D-17E779CE9F5D}" type="pres">
      <dgm:prSet presAssocID="{1033FE54-5C83-49A9-955E-8DBAA0FD7798}" presName="spaceRect" presStyleCnt="0"/>
      <dgm:spPr/>
    </dgm:pt>
    <dgm:pt modelId="{84C5A0C9-40DE-447C-AE85-E79E698D21BE}" type="pres">
      <dgm:prSet presAssocID="{1033FE54-5C83-49A9-955E-8DBAA0FD7798}" presName="textRect" presStyleLbl="revTx" presStyleIdx="2" presStyleCnt="4">
        <dgm:presLayoutVars>
          <dgm:chMax val="1"/>
          <dgm:chPref val="1"/>
        </dgm:presLayoutVars>
      </dgm:prSet>
      <dgm:spPr/>
    </dgm:pt>
    <dgm:pt modelId="{0CE3600B-6D38-4DCF-A610-2D16FF6402F7}" type="pres">
      <dgm:prSet presAssocID="{AAC5D9EA-1B68-4066-A05F-BE21928758B7}" presName="sibTrans" presStyleCnt="0"/>
      <dgm:spPr/>
    </dgm:pt>
    <dgm:pt modelId="{12389BB2-FE67-49A6-91F7-E8027D5160BB}" type="pres">
      <dgm:prSet presAssocID="{AA9E709B-2634-4B47-88ED-E316DC07DCFE}" presName="compNode" presStyleCnt="0"/>
      <dgm:spPr/>
    </dgm:pt>
    <dgm:pt modelId="{06907E93-5DF9-456D-9FBC-6CA39DA19FE9}" type="pres">
      <dgm:prSet presAssocID="{AA9E709B-2634-4B47-88ED-E316DC07DCF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dicina"/>
        </a:ext>
      </dgm:extLst>
    </dgm:pt>
    <dgm:pt modelId="{6FC2C277-8852-4A9D-B110-AC9267A33547}" type="pres">
      <dgm:prSet presAssocID="{AA9E709B-2634-4B47-88ED-E316DC07DCFE}" presName="spaceRect" presStyleCnt="0"/>
      <dgm:spPr/>
    </dgm:pt>
    <dgm:pt modelId="{0F6642AE-2EAE-43F0-B0A9-5A2B2B2D19C2}" type="pres">
      <dgm:prSet presAssocID="{AA9E709B-2634-4B47-88ED-E316DC07DCFE}" presName="textRect" presStyleLbl="revTx" presStyleIdx="3" presStyleCnt="4">
        <dgm:presLayoutVars>
          <dgm:chMax val="1"/>
          <dgm:chPref val="1"/>
        </dgm:presLayoutVars>
      </dgm:prSet>
      <dgm:spPr/>
    </dgm:pt>
  </dgm:ptLst>
  <dgm:cxnLst>
    <dgm:cxn modelId="{D2CA3D08-E08C-427F-BC33-4FBBC8B27013}" srcId="{BB952EF9-A34E-4050-8A8B-AE0B4B355ABE}" destId="{6212B577-A67E-48F9-B99C-378CFA1DB6C1}" srcOrd="0" destOrd="0" parTransId="{9AC048C8-8313-4036-9640-591C2DC84BAA}" sibTransId="{EF777A0A-BDC9-4EB7-9DC0-A6636AB4A4CE}"/>
    <dgm:cxn modelId="{BB4FF109-66C3-4A88-B01E-5684AE5CDC32}" srcId="{BB952EF9-A34E-4050-8A8B-AE0B4B355ABE}" destId="{AA9E709B-2634-4B47-88ED-E316DC07DCFE}" srcOrd="3" destOrd="0" parTransId="{0232B830-A969-4E89-AFFE-0C741FC9FAD0}" sibTransId="{6A4E97C6-0CA2-41F1-8C81-D246F4F831C3}"/>
    <dgm:cxn modelId="{9DEFB227-C442-4787-AC2B-68719FB00E21}" type="presOf" srcId="{1033FE54-5C83-49A9-955E-8DBAA0FD7798}" destId="{84C5A0C9-40DE-447C-AE85-E79E698D21BE}" srcOrd="0" destOrd="0" presId="urn:microsoft.com/office/officeart/2018/2/layout/IconLabelList"/>
    <dgm:cxn modelId="{17CB715F-D119-4210-8334-1377C53E8522}" srcId="{BB952EF9-A34E-4050-8A8B-AE0B4B355ABE}" destId="{BDD388BF-EFC5-4FD2-97A6-60212F7D1B46}" srcOrd="1" destOrd="0" parTransId="{8273EE90-795B-4332-A1DE-3C674E40E505}" sibTransId="{8A09415F-7D7D-4589-A7D6-F0F93F7F50E4}"/>
    <dgm:cxn modelId="{2C38149A-36D3-463A-8629-73D75EE1C366}" type="presOf" srcId="{6212B577-A67E-48F9-B99C-378CFA1DB6C1}" destId="{1DB7690A-4B59-43FA-8F67-82808186B1C0}" srcOrd="0" destOrd="0" presId="urn:microsoft.com/office/officeart/2018/2/layout/IconLabelList"/>
    <dgm:cxn modelId="{31DA0E9F-BFA3-43E9-B70F-1B4596BF698A}" type="presOf" srcId="{BDD388BF-EFC5-4FD2-97A6-60212F7D1B46}" destId="{A8982B68-98ED-4DD0-A569-5CF58F146F5F}" srcOrd="0" destOrd="0" presId="urn:microsoft.com/office/officeart/2018/2/layout/IconLabelList"/>
    <dgm:cxn modelId="{5AAE35C7-4BE1-463D-B8F4-2FCF2D70B295}" srcId="{BB952EF9-A34E-4050-8A8B-AE0B4B355ABE}" destId="{1033FE54-5C83-49A9-955E-8DBAA0FD7798}" srcOrd="2" destOrd="0" parTransId="{62073E99-4465-45B1-A6E5-8DB01ABD6DBC}" sibTransId="{AAC5D9EA-1B68-4066-A05F-BE21928758B7}"/>
    <dgm:cxn modelId="{180F29E0-756F-4E9B-A0BB-43F523685ECC}" type="presOf" srcId="{BB952EF9-A34E-4050-8A8B-AE0B4B355ABE}" destId="{59E0D442-B1BC-4DD1-9F24-129FA06C0B66}" srcOrd="0" destOrd="0" presId="urn:microsoft.com/office/officeart/2018/2/layout/IconLabelList"/>
    <dgm:cxn modelId="{442BA0F2-43D9-434F-8E40-2F39028D4A7A}" type="presOf" srcId="{AA9E709B-2634-4B47-88ED-E316DC07DCFE}" destId="{0F6642AE-2EAE-43F0-B0A9-5A2B2B2D19C2}" srcOrd="0" destOrd="0" presId="urn:microsoft.com/office/officeart/2018/2/layout/IconLabelList"/>
    <dgm:cxn modelId="{B8FC234C-4B27-4BF2-90DB-9855A3C2D2C8}" type="presParOf" srcId="{59E0D442-B1BC-4DD1-9F24-129FA06C0B66}" destId="{1030A67E-8DEB-48B6-8A3C-A1E47118A3E1}" srcOrd="0" destOrd="0" presId="urn:microsoft.com/office/officeart/2018/2/layout/IconLabelList"/>
    <dgm:cxn modelId="{C78D1447-DDFE-48D9-9C4F-817A44DC9A73}" type="presParOf" srcId="{1030A67E-8DEB-48B6-8A3C-A1E47118A3E1}" destId="{08CA2A52-BE60-40B2-9640-63449FBAE150}" srcOrd="0" destOrd="0" presId="urn:microsoft.com/office/officeart/2018/2/layout/IconLabelList"/>
    <dgm:cxn modelId="{441CE527-9993-426E-AD86-7AB424E8E0BD}" type="presParOf" srcId="{1030A67E-8DEB-48B6-8A3C-A1E47118A3E1}" destId="{77709025-BFCD-455E-A31C-4C92C2AEF73E}" srcOrd="1" destOrd="0" presId="urn:microsoft.com/office/officeart/2018/2/layout/IconLabelList"/>
    <dgm:cxn modelId="{822D3187-62CF-407C-BC4B-9DF3A57CC770}" type="presParOf" srcId="{1030A67E-8DEB-48B6-8A3C-A1E47118A3E1}" destId="{1DB7690A-4B59-43FA-8F67-82808186B1C0}" srcOrd="2" destOrd="0" presId="urn:microsoft.com/office/officeart/2018/2/layout/IconLabelList"/>
    <dgm:cxn modelId="{AA22BE13-C466-4105-B80A-4D0B8CD8B4E1}" type="presParOf" srcId="{59E0D442-B1BC-4DD1-9F24-129FA06C0B66}" destId="{657A27A2-24A0-4A46-BA3E-10F0ED1D39F7}" srcOrd="1" destOrd="0" presId="urn:microsoft.com/office/officeart/2018/2/layout/IconLabelList"/>
    <dgm:cxn modelId="{065B0D47-298E-43B9-8131-16AC2B9756E7}" type="presParOf" srcId="{59E0D442-B1BC-4DD1-9F24-129FA06C0B66}" destId="{AA61352E-8EFA-4AA6-A43A-D1BA1AECED89}" srcOrd="2" destOrd="0" presId="urn:microsoft.com/office/officeart/2018/2/layout/IconLabelList"/>
    <dgm:cxn modelId="{8E55ABC2-253B-4F81-BC64-0A0AFF5F10A9}" type="presParOf" srcId="{AA61352E-8EFA-4AA6-A43A-D1BA1AECED89}" destId="{04C64903-92CE-4B5B-BC7A-1BCECD6F927D}" srcOrd="0" destOrd="0" presId="urn:microsoft.com/office/officeart/2018/2/layout/IconLabelList"/>
    <dgm:cxn modelId="{EF8DC6F9-DC74-4A17-BB9F-F46AD8E22D85}" type="presParOf" srcId="{AA61352E-8EFA-4AA6-A43A-D1BA1AECED89}" destId="{30157483-AC4C-405F-9737-596669F1B898}" srcOrd="1" destOrd="0" presId="urn:microsoft.com/office/officeart/2018/2/layout/IconLabelList"/>
    <dgm:cxn modelId="{BC26E046-4E69-40E2-9BAD-A26923A772F8}" type="presParOf" srcId="{AA61352E-8EFA-4AA6-A43A-D1BA1AECED89}" destId="{A8982B68-98ED-4DD0-A569-5CF58F146F5F}" srcOrd="2" destOrd="0" presId="urn:microsoft.com/office/officeart/2018/2/layout/IconLabelList"/>
    <dgm:cxn modelId="{EF0E30AB-9359-4E1F-BFEF-1895E345535E}" type="presParOf" srcId="{59E0D442-B1BC-4DD1-9F24-129FA06C0B66}" destId="{0A63A197-EF57-43C1-86D5-3FE35CC4DAAE}" srcOrd="3" destOrd="0" presId="urn:microsoft.com/office/officeart/2018/2/layout/IconLabelList"/>
    <dgm:cxn modelId="{293A9D22-30B7-4500-BD34-8C9AE0157750}" type="presParOf" srcId="{59E0D442-B1BC-4DD1-9F24-129FA06C0B66}" destId="{C2466D28-09CE-45DA-90D3-841B150ACDC5}" srcOrd="4" destOrd="0" presId="urn:microsoft.com/office/officeart/2018/2/layout/IconLabelList"/>
    <dgm:cxn modelId="{50024190-85C4-4C9E-A507-2756A16AD457}" type="presParOf" srcId="{C2466D28-09CE-45DA-90D3-841B150ACDC5}" destId="{D390D182-633C-4A7F-AFEF-A87F1C7DB211}" srcOrd="0" destOrd="0" presId="urn:microsoft.com/office/officeart/2018/2/layout/IconLabelList"/>
    <dgm:cxn modelId="{6127D23B-9719-41E0-B538-B9C1F5A6BB4A}" type="presParOf" srcId="{C2466D28-09CE-45DA-90D3-841B150ACDC5}" destId="{39949620-80C0-46A2-BF0D-17E779CE9F5D}" srcOrd="1" destOrd="0" presId="urn:microsoft.com/office/officeart/2018/2/layout/IconLabelList"/>
    <dgm:cxn modelId="{28CA174F-5637-4C0B-8512-D9B6BF9438C0}" type="presParOf" srcId="{C2466D28-09CE-45DA-90D3-841B150ACDC5}" destId="{84C5A0C9-40DE-447C-AE85-E79E698D21BE}" srcOrd="2" destOrd="0" presId="urn:microsoft.com/office/officeart/2018/2/layout/IconLabelList"/>
    <dgm:cxn modelId="{D3DA4D56-5D81-4A24-925E-ED1F8CAE70CD}" type="presParOf" srcId="{59E0D442-B1BC-4DD1-9F24-129FA06C0B66}" destId="{0CE3600B-6D38-4DCF-A610-2D16FF6402F7}" srcOrd="5" destOrd="0" presId="urn:microsoft.com/office/officeart/2018/2/layout/IconLabelList"/>
    <dgm:cxn modelId="{163D3A83-5758-4204-A23B-D7AC5AA8683B}" type="presParOf" srcId="{59E0D442-B1BC-4DD1-9F24-129FA06C0B66}" destId="{12389BB2-FE67-49A6-91F7-E8027D5160BB}" srcOrd="6" destOrd="0" presId="urn:microsoft.com/office/officeart/2018/2/layout/IconLabelList"/>
    <dgm:cxn modelId="{2EF4CEC0-6F06-42CD-9D4F-3E852A3253F6}" type="presParOf" srcId="{12389BB2-FE67-49A6-91F7-E8027D5160BB}" destId="{06907E93-5DF9-456D-9FBC-6CA39DA19FE9}" srcOrd="0" destOrd="0" presId="urn:microsoft.com/office/officeart/2018/2/layout/IconLabelList"/>
    <dgm:cxn modelId="{0213058C-DBB4-4BC7-9F9B-FB9005933DD8}" type="presParOf" srcId="{12389BB2-FE67-49A6-91F7-E8027D5160BB}" destId="{6FC2C277-8852-4A9D-B110-AC9267A33547}" srcOrd="1" destOrd="0" presId="urn:microsoft.com/office/officeart/2018/2/layout/IconLabelList"/>
    <dgm:cxn modelId="{2A883E42-4D72-4651-A34B-C7214A720729}" type="presParOf" srcId="{12389BB2-FE67-49A6-91F7-E8027D5160BB}" destId="{0F6642AE-2EAE-43F0-B0A9-5A2B2B2D19C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3E4AC-F111-45C1-86C4-BD47F77D79D0}">
      <dsp:nvSpPr>
        <dsp:cNvPr id="0" name=""/>
        <dsp:cNvSpPr/>
      </dsp:nvSpPr>
      <dsp:spPr>
        <a:xfrm>
          <a:off x="0" y="398561"/>
          <a:ext cx="9238545" cy="7358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038982-0375-4B0A-AD4C-C34C0EA143C5}">
      <dsp:nvSpPr>
        <dsp:cNvPr id="0" name=""/>
        <dsp:cNvSpPr/>
      </dsp:nvSpPr>
      <dsp:spPr>
        <a:xfrm>
          <a:off x="222581" y="564118"/>
          <a:ext cx="404693" cy="4046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06C3E-9D34-4A25-9E59-41CBE4F15FCB}">
      <dsp:nvSpPr>
        <dsp:cNvPr id="0" name=""/>
        <dsp:cNvSpPr/>
      </dsp:nvSpPr>
      <dsp:spPr>
        <a:xfrm>
          <a:off x="849856" y="398561"/>
          <a:ext cx="8388688" cy="735806"/>
        </a:xfrm>
        <a:prstGeom prst="rect">
          <a:avLst/>
        </a:prstGeom>
        <a:solidFill>
          <a:schemeClr val="accent1">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7873" tIns="77873" rIns="77873" bIns="77873" numCol="1" spcCol="1270" anchor="ctr" anchorCtr="0">
          <a:noAutofit/>
        </a:bodyPr>
        <a:lstStyle/>
        <a:p>
          <a:pPr marL="0" lvl="0" indent="0" algn="l" defTabSz="711200">
            <a:lnSpc>
              <a:spcPct val="100000"/>
            </a:lnSpc>
            <a:spcBef>
              <a:spcPct val="0"/>
            </a:spcBef>
            <a:spcAft>
              <a:spcPct val="35000"/>
            </a:spcAft>
            <a:buNone/>
          </a:pPr>
          <a:r>
            <a:rPr lang="pt-BR" sz="1600" b="0" i="0" kern="1200" dirty="0"/>
            <a:t>Só por essas três características que a NR-33 traz é possível perceber que existem muitos espaços confinados por aí, nas residências (condomínios) e nas empresas (comércio e indústria).</a:t>
          </a:r>
          <a:endParaRPr lang="en-US" sz="1600" kern="1200" dirty="0"/>
        </a:p>
      </dsp:txBody>
      <dsp:txXfrm>
        <a:off x="849856" y="398561"/>
        <a:ext cx="8388688" cy="735806"/>
      </dsp:txXfrm>
    </dsp:sp>
    <dsp:sp modelId="{D8D1E94B-8B1A-4423-B433-15A7FC027A0E}">
      <dsp:nvSpPr>
        <dsp:cNvPr id="0" name=""/>
        <dsp:cNvSpPr/>
      </dsp:nvSpPr>
      <dsp:spPr>
        <a:xfrm>
          <a:off x="0" y="1318319"/>
          <a:ext cx="9238545" cy="7358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10594-7E08-4127-9870-7C9B75B73099}">
      <dsp:nvSpPr>
        <dsp:cNvPr id="0" name=""/>
        <dsp:cNvSpPr/>
      </dsp:nvSpPr>
      <dsp:spPr>
        <a:xfrm>
          <a:off x="222581" y="1483875"/>
          <a:ext cx="404693" cy="4046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E8333C-15B8-4239-AB63-BB86A56E1BDB}">
      <dsp:nvSpPr>
        <dsp:cNvPr id="0" name=""/>
        <dsp:cNvSpPr/>
      </dsp:nvSpPr>
      <dsp:spPr>
        <a:xfrm>
          <a:off x="849856" y="1318319"/>
          <a:ext cx="8388688" cy="735806"/>
        </a:xfrm>
        <a:prstGeom prst="rect">
          <a:avLst/>
        </a:prstGeom>
        <a:solidFill>
          <a:schemeClr val="accent1">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7873" tIns="77873" rIns="77873" bIns="77873" numCol="1" spcCol="1270" anchor="ctr" anchorCtr="0">
          <a:noAutofit/>
        </a:bodyPr>
        <a:lstStyle/>
        <a:p>
          <a:pPr marL="0" lvl="0" indent="0" algn="l" defTabSz="711200">
            <a:lnSpc>
              <a:spcPct val="100000"/>
            </a:lnSpc>
            <a:spcBef>
              <a:spcPct val="0"/>
            </a:spcBef>
            <a:spcAft>
              <a:spcPct val="35000"/>
            </a:spcAft>
            <a:buNone/>
          </a:pPr>
          <a:r>
            <a:rPr lang="pt-BR" sz="1600" b="0" i="0" kern="1200" dirty="0"/>
            <a:t>Ah, um detalhe muito interessante: silos são espaços confinados. Para não deixar dúvida, a NR-33 trouxe o seguinte item:</a:t>
          </a:r>
          <a:endParaRPr lang="en-US" sz="1600" kern="1200" dirty="0"/>
        </a:p>
      </dsp:txBody>
      <dsp:txXfrm>
        <a:off x="849856" y="1318319"/>
        <a:ext cx="8388688" cy="735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37F18-740A-4499-AADC-0E85C676D7D5}">
      <dsp:nvSpPr>
        <dsp:cNvPr id="0" name=""/>
        <dsp:cNvSpPr/>
      </dsp:nvSpPr>
      <dsp:spPr>
        <a:xfrm>
          <a:off x="814186" y="0"/>
          <a:ext cx="9349300" cy="5393272"/>
        </a:xfrm>
        <a:prstGeom prst="rightArrow">
          <a:avLst/>
        </a:prstGeom>
        <a:solidFill>
          <a:srgbClr val="0070C0"/>
        </a:solidFill>
        <a:ln>
          <a:noFill/>
        </a:ln>
        <a:effectLst/>
      </dsp:spPr>
      <dsp:style>
        <a:lnRef idx="0">
          <a:scrgbClr r="0" g="0" b="0"/>
        </a:lnRef>
        <a:fillRef idx="1">
          <a:scrgbClr r="0" g="0" b="0"/>
        </a:fillRef>
        <a:effectRef idx="2">
          <a:scrgbClr r="0" g="0" b="0"/>
        </a:effectRef>
        <a:fontRef idx="minor"/>
      </dsp:style>
    </dsp:sp>
    <dsp:sp modelId="{B70C8A3B-181A-4B91-8F2F-D9BF4AF5F6C1}">
      <dsp:nvSpPr>
        <dsp:cNvPr id="0" name=""/>
        <dsp:cNvSpPr/>
      </dsp:nvSpPr>
      <dsp:spPr>
        <a:xfrm>
          <a:off x="0" y="1617981"/>
          <a:ext cx="3299753" cy="2157308"/>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Identificar e elaborar o cadastro de espaços confinados;</a:t>
          </a:r>
          <a:endParaRPr lang="en-US" sz="1800" kern="1200" dirty="0"/>
        </a:p>
      </dsp:txBody>
      <dsp:txXfrm>
        <a:off x="105311" y="1723292"/>
        <a:ext cx="3089131" cy="1946686"/>
      </dsp:txXfrm>
    </dsp:sp>
    <dsp:sp modelId="{7746E5E3-BAFF-4FB6-ABBA-121BE2A5F357}">
      <dsp:nvSpPr>
        <dsp:cNvPr id="0" name=""/>
        <dsp:cNvSpPr/>
      </dsp:nvSpPr>
      <dsp:spPr>
        <a:xfrm>
          <a:off x="3849711" y="1617981"/>
          <a:ext cx="3299753" cy="215730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Adaptar o modelo da Permissão de Entrada e Trabalho - PET de modo a contemplar as peculiaridades dos espaços confinados da organização;</a:t>
          </a:r>
          <a:endParaRPr lang="en-US" sz="1800" kern="1200" dirty="0"/>
        </a:p>
      </dsp:txBody>
      <dsp:txXfrm>
        <a:off x="3955022" y="1723292"/>
        <a:ext cx="3089131" cy="1946686"/>
      </dsp:txXfrm>
    </dsp:sp>
    <dsp:sp modelId="{74ED06F5-BF4D-41DD-8946-363CCEDD944A}">
      <dsp:nvSpPr>
        <dsp:cNvPr id="0" name=""/>
        <dsp:cNvSpPr/>
      </dsp:nvSpPr>
      <dsp:spPr>
        <a:xfrm>
          <a:off x="7699423" y="1617981"/>
          <a:ext cx="3299753" cy="2157308"/>
        </a:xfrm>
        <a:prstGeom prst="round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Elaborar os procedimentos de segurança relacionados ao espaço confinado;</a:t>
          </a:r>
          <a:endParaRPr lang="en-US" sz="1800" kern="1200" dirty="0"/>
        </a:p>
      </dsp:txBody>
      <dsp:txXfrm>
        <a:off x="7804734" y="1723292"/>
        <a:ext cx="3089131" cy="1946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34E44-3A6C-4462-B2CD-13BD77AC4DD1}">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09A9D-03F2-4383-9748-00E4E8272C5A}">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93AC4A-0FCD-49D0-8209-103A93BF65FE}">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Indicar os equipamentos para trabalho em espaços confinados;</a:t>
          </a:r>
          <a:endParaRPr lang="en-US" sz="1100" kern="1200"/>
        </a:p>
      </dsp:txBody>
      <dsp:txXfrm>
        <a:off x="93445" y="3018902"/>
        <a:ext cx="3206250" cy="720000"/>
      </dsp:txXfrm>
    </dsp:sp>
    <dsp:sp modelId="{DF31E048-CF06-41BC-AA82-134E381917B6}">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BDB304-A404-4C55-BA15-8E14ECBD14FC}">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5F59FF-38F7-495C-8FC3-0EBFFE8A4AD1}">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a:t>Elaborar o plano de resgate;</a:t>
          </a:r>
          <a:endParaRPr lang="en-US" sz="1100" kern="1200"/>
        </a:p>
      </dsp:txBody>
      <dsp:txXfrm>
        <a:off x="3860789" y="3018902"/>
        <a:ext cx="3206250" cy="720000"/>
      </dsp:txXfrm>
    </dsp:sp>
    <dsp:sp modelId="{16BF6A56-85AB-4039-901B-80A1A8B2B7A9}">
      <dsp:nvSpPr>
        <dsp:cNvPr id="0" name=""/>
        <dsp:cNvSpPr/>
      </dsp:nvSpPr>
      <dsp:spPr>
        <a:xfrm>
          <a:off x="8253352" y="453902"/>
          <a:ext cx="1955812" cy="1955812"/>
        </a:xfrm>
        <a:prstGeom prst="ellipse">
          <a:avLst/>
        </a:prstGeom>
        <a:solidFill>
          <a:srgbClr val="00A09D"/>
        </a:solidFill>
        <a:ln>
          <a:noFill/>
        </a:ln>
        <a:effectLst/>
      </dsp:spPr>
      <dsp:style>
        <a:lnRef idx="0">
          <a:scrgbClr r="0" g="0" b="0"/>
        </a:lnRef>
        <a:fillRef idx="1">
          <a:scrgbClr r="0" g="0" b="0"/>
        </a:fillRef>
        <a:effectRef idx="0">
          <a:scrgbClr r="0" g="0" b="0"/>
        </a:effectRef>
        <a:fontRef idx="minor"/>
      </dsp:style>
    </dsp:sp>
    <dsp:sp modelId="{C30538B8-6A98-407C-B969-628DDB549330}">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704FB1-D407-434E-A17E-6BD9AD105C9C}">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pt-BR" sz="1100" kern="1200" dirty="0">
              <a:solidFill>
                <a:srgbClr val="00A09D"/>
              </a:solidFill>
            </a:rPr>
            <a:t>Coordenar a capacitação inicial e periódica dos supervisores de entrada, vigias, trabalhadores autorizados e da equipe de emergência e salvamento;</a:t>
          </a:r>
          <a:endParaRPr lang="en-US" sz="1100" kern="1200" dirty="0">
            <a:solidFill>
              <a:srgbClr val="00A09D"/>
            </a:solidFill>
          </a:endParaRPr>
        </a:p>
      </dsp:txBody>
      <dsp:txXfrm>
        <a:off x="7628133" y="3018902"/>
        <a:ext cx="32062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00FAE-813E-466E-994E-D2341BE35906}">
      <dsp:nvSpPr>
        <dsp:cNvPr id="0" name=""/>
        <dsp:cNvSpPr/>
      </dsp:nvSpPr>
      <dsp:spPr>
        <a:xfrm rot="16200000">
          <a:off x="-1353255" y="1357838"/>
          <a:ext cx="4525963" cy="1810286"/>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490" bIns="0" numCol="1" spcCol="1270" anchor="ctr" anchorCtr="0">
          <a:noAutofit/>
        </a:bodyPr>
        <a:lstStyle/>
        <a:p>
          <a:pPr marL="0" lvl="0" indent="0" algn="ctr" defTabSz="711200">
            <a:lnSpc>
              <a:spcPct val="90000"/>
            </a:lnSpc>
            <a:spcBef>
              <a:spcPct val="0"/>
            </a:spcBef>
            <a:spcAft>
              <a:spcPct val="35000"/>
            </a:spcAft>
            <a:buNone/>
          </a:pPr>
          <a:r>
            <a:rPr lang="pt-BR" sz="1600" kern="1200"/>
            <a:t>Permanecer junto à entrada dos espaços confinados ou nas suas proximidades, podendo ser assistido por sistema de vigilância e comunicação eletrônicas;</a:t>
          </a:r>
          <a:endParaRPr lang="en-US" sz="1600" kern="1200"/>
        </a:p>
      </dsp:txBody>
      <dsp:txXfrm rot="5400000">
        <a:off x="4583" y="905193"/>
        <a:ext cx="1810286" cy="2715577"/>
      </dsp:txXfrm>
    </dsp:sp>
    <dsp:sp modelId="{13E3F9D3-3B35-4CA2-89F5-5E68A59399EB}">
      <dsp:nvSpPr>
        <dsp:cNvPr id="0" name=""/>
        <dsp:cNvSpPr/>
      </dsp:nvSpPr>
      <dsp:spPr>
        <a:xfrm rot="16200000">
          <a:off x="592802" y="1357838"/>
          <a:ext cx="4525963" cy="1810286"/>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490" bIns="0" numCol="1" spcCol="1270" anchor="ctr" anchorCtr="0">
          <a:noAutofit/>
        </a:bodyPr>
        <a:lstStyle/>
        <a:p>
          <a:pPr marL="0" lvl="0" indent="0" algn="ctr" defTabSz="711200">
            <a:lnSpc>
              <a:spcPct val="90000"/>
            </a:lnSpc>
            <a:spcBef>
              <a:spcPct val="0"/>
            </a:spcBef>
            <a:spcAft>
              <a:spcPct val="35000"/>
            </a:spcAft>
            <a:buNone/>
          </a:pPr>
          <a:r>
            <a:rPr lang="pt-BR" sz="1600" kern="1200" dirty="0"/>
            <a:t>Que todos os espaços confinados estejam no seu campo visual, sem o uso de equipamentos eletrônicos;</a:t>
          </a:r>
          <a:endParaRPr lang="en-US" sz="1600" kern="1200" dirty="0"/>
        </a:p>
      </dsp:txBody>
      <dsp:txXfrm rot="5400000">
        <a:off x="1950640" y="905193"/>
        <a:ext cx="1810286" cy="2715577"/>
      </dsp:txXfrm>
    </dsp:sp>
    <dsp:sp modelId="{6AA39FCC-E543-431C-BAC1-B56A602BA8D7}">
      <dsp:nvSpPr>
        <dsp:cNvPr id="0" name=""/>
        <dsp:cNvSpPr/>
      </dsp:nvSpPr>
      <dsp:spPr>
        <a:xfrm rot="16200000">
          <a:off x="2538860" y="1357838"/>
          <a:ext cx="4525963" cy="1810286"/>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490" bIns="0" numCol="1" spcCol="1270" anchor="ctr" anchorCtr="0">
          <a:noAutofit/>
        </a:bodyPr>
        <a:lstStyle/>
        <a:p>
          <a:pPr marL="0" lvl="0" indent="0" algn="ctr" defTabSz="711200">
            <a:lnSpc>
              <a:spcPct val="90000"/>
            </a:lnSpc>
            <a:spcBef>
              <a:spcPct val="0"/>
            </a:spcBef>
            <a:spcAft>
              <a:spcPct val="35000"/>
            </a:spcAft>
            <a:buNone/>
          </a:pPr>
          <a:r>
            <a:rPr lang="pt-BR" sz="1600" kern="1200" dirty="0"/>
            <a:t>Que o número de espaços confinados não prejudique suas funções de vigia;</a:t>
          </a:r>
          <a:endParaRPr lang="en-US" sz="1600" kern="1200" dirty="0"/>
        </a:p>
      </dsp:txBody>
      <dsp:txXfrm rot="5400000">
        <a:off x="3896698" y="905193"/>
        <a:ext cx="1810286" cy="2715577"/>
      </dsp:txXfrm>
    </dsp:sp>
    <dsp:sp modelId="{D665A5DF-486A-4CD0-BE12-DBDAA72CEED4}">
      <dsp:nvSpPr>
        <dsp:cNvPr id="0" name=""/>
        <dsp:cNvSpPr/>
      </dsp:nvSpPr>
      <dsp:spPr>
        <a:xfrm rot="16200000">
          <a:off x="4484919" y="1357838"/>
          <a:ext cx="4525963" cy="1810286"/>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490" bIns="0" numCol="1" spcCol="1270" anchor="ctr" anchorCtr="0">
          <a:noAutofit/>
        </a:bodyPr>
        <a:lstStyle/>
        <a:p>
          <a:pPr marL="0" lvl="0" indent="0" algn="ctr" defTabSz="711200">
            <a:lnSpc>
              <a:spcPct val="90000"/>
            </a:lnSpc>
            <a:spcBef>
              <a:spcPct val="0"/>
            </a:spcBef>
            <a:spcAft>
              <a:spcPct val="35000"/>
            </a:spcAft>
            <a:buNone/>
          </a:pPr>
          <a:r>
            <a:rPr lang="pt-BR" sz="1600" kern="1200" dirty="0"/>
            <a:t>Que a mesma atividade seja executada em todos os espaços confinados sob sua responsabilidade;</a:t>
          </a:r>
          <a:endParaRPr lang="en-US" sz="1600" kern="1200" dirty="0"/>
        </a:p>
      </dsp:txBody>
      <dsp:txXfrm rot="5400000">
        <a:off x="5842757" y="905193"/>
        <a:ext cx="1810286" cy="2715577"/>
      </dsp:txXfrm>
    </dsp:sp>
    <dsp:sp modelId="{2D035C4E-47E1-41A4-B85F-B29BB2616599}">
      <dsp:nvSpPr>
        <dsp:cNvPr id="0" name=""/>
        <dsp:cNvSpPr/>
      </dsp:nvSpPr>
      <dsp:spPr>
        <a:xfrm rot="16200000">
          <a:off x="6430977" y="1357838"/>
          <a:ext cx="4525963" cy="1810286"/>
        </a:xfrm>
        <a:prstGeom prst="flowChartManualOperati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490" bIns="0" numCol="1" spcCol="1270" anchor="ctr" anchorCtr="0">
          <a:noAutofit/>
        </a:bodyPr>
        <a:lstStyle/>
        <a:p>
          <a:pPr marL="0" lvl="0" indent="0" algn="ctr" defTabSz="711200">
            <a:lnSpc>
              <a:spcPct val="90000"/>
            </a:lnSpc>
            <a:spcBef>
              <a:spcPct val="0"/>
            </a:spcBef>
            <a:spcAft>
              <a:spcPct val="35000"/>
            </a:spcAft>
            <a:buNone/>
          </a:pPr>
          <a:r>
            <a:rPr lang="pt-BR" sz="1600" kern="1200"/>
            <a:t>Seja limitada a permanência de 2 (dois) trabalhadores no interior de cada espaço confinado;</a:t>
          </a:r>
          <a:endParaRPr lang="en-US" sz="1600" kern="1200"/>
        </a:p>
      </dsp:txBody>
      <dsp:txXfrm rot="5400000">
        <a:off x="7788815" y="905193"/>
        <a:ext cx="1810286" cy="2715577"/>
      </dsp:txXfrm>
    </dsp:sp>
    <dsp:sp modelId="{AB66A1D2-FFDF-4E1E-9743-54240B43FBF2}">
      <dsp:nvSpPr>
        <dsp:cNvPr id="0" name=""/>
        <dsp:cNvSpPr/>
      </dsp:nvSpPr>
      <dsp:spPr>
        <a:xfrm rot="16200000">
          <a:off x="8377035" y="1357838"/>
          <a:ext cx="4525963" cy="1810286"/>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4490" bIns="0" numCol="1" spcCol="1270" anchor="ctr" anchorCtr="0">
          <a:noAutofit/>
        </a:bodyPr>
        <a:lstStyle/>
        <a:p>
          <a:pPr marL="0" lvl="0" indent="0" algn="ctr" defTabSz="711200">
            <a:lnSpc>
              <a:spcPct val="90000"/>
            </a:lnSpc>
            <a:spcBef>
              <a:spcPct val="0"/>
            </a:spcBef>
            <a:spcAft>
              <a:spcPct val="35000"/>
            </a:spcAft>
            <a:buNone/>
          </a:pPr>
          <a:r>
            <a:rPr lang="pt-BR" sz="1600" kern="1200"/>
            <a:t>Seja possível a visualização dos trabalhadores através do acesso do espaço confinado.</a:t>
          </a:r>
          <a:endParaRPr lang="en-US" sz="1600" kern="1200"/>
        </a:p>
      </dsp:txBody>
      <dsp:txXfrm rot="5400000">
        <a:off x="9734873" y="905193"/>
        <a:ext cx="1810286" cy="27155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6B5AF-31C5-4D58-A04C-8E680B3A2CE2}">
      <dsp:nvSpPr>
        <dsp:cNvPr id="0" name=""/>
        <dsp:cNvSpPr/>
      </dsp:nvSpPr>
      <dsp:spPr>
        <a:xfrm>
          <a:off x="4808764" y="2011599"/>
          <a:ext cx="3412671" cy="812060"/>
        </a:xfrm>
        <a:custGeom>
          <a:avLst/>
          <a:gdLst/>
          <a:ahLst/>
          <a:cxnLst/>
          <a:rect l="0" t="0" r="0" b="0"/>
          <a:pathLst>
            <a:path>
              <a:moveTo>
                <a:pt x="0" y="0"/>
              </a:moveTo>
              <a:lnTo>
                <a:pt x="0" y="553395"/>
              </a:lnTo>
              <a:lnTo>
                <a:pt x="3412671" y="553395"/>
              </a:lnTo>
              <a:lnTo>
                <a:pt x="3412671" y="81206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EBED9-BFAB-47C0-97EB-9CE3BE06CC46}">
      <dsp:nvSpPr>
        <dsp:cNvPr id="0" name=""/>
        <dsp:cNvSpPr/>
      </dsp:nvSpPr>
      <dsp:spPr>
        <a:xfrm>
          <a:off x="4763044" y="2011599"/>
          <a:ext cx="91440" cy="812060"/>
        </a:xfrm>
        <a:custGeom>
          <a:avLst/>
          <a:gdLst/>
          <a:ahLst/>
          <a:cxnLst/>
          <a:rect l="0" t="0" r="0" b="0"/>
          <a:pathLst>
            <a:path>
              <a:moveTo>
                <a:pt x="45720" y="0"/>
              </a:moveTo>
              <a:lnTo>
                <a:pt x="45720" y="81206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2A4B2B-87CD-4474-AC38-17E34C239AB4}">
      <dsp:nvSpPr>
        <dsp:cNvPr id="0" name=""/>
        <dsp:cNvSpPr/>
      </dsp:nvSpPr>
      <dsp:spPr>
        <a:xfrm>
          <a:off x="1396092" y="2011599"/>
          <a:ext cx="3412671" cy="812060"/>
        </a:xfrm>
        <a:custGeom>
          <a:avLst/>
          <a:gdLst/>
          <a:ahLst/>
          <a:cxnLst/>
          <a:rect l="0" t="0" r="0" b="0"/>
          <a:pathLst>
            <a:path>
              <a:moveTo>
                <a:pt x="3412671" y="0"/>
              </a:moveTo>
              <a:lnTo>
                <a:pt x="3412671" y="553395"/>
              </a:lnTo>
              <a:lnTo>
                <a:pt x="0" y="553395"/>
              </a:lnTo>
              <a:lnTo>
                <a:pt x="0" y="81206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BDA019-BA76-42B6-ACAA-D72D9D070175}">
      <dsp:nvSpPr>
        <dsp:cNvPr id="0" name=""/>
        <dsp:cNvSpPr/>
      </dsp:nvSpPr>
      <dsp:spPr>
        <a:xfrm>
          <a:off x="3412671" y="238561"/>
          <a:ext cx="2792185" cy="1773038"/>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8B01445-F6D3-46E4-8A02-006F8C41891D}">
      <dsp:nvSpPr>
        <dsp:cNvPr id="0" name=""/>
        <dsp:cNvSpPr/>
      </dsp:nvSpPr>
      <dsp:spPr>
        <a:xfrm>
          <a:off x="3722914" y="533292"/>
          <a:ext cx="2792185" cy="177303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dirty="0"/>
            <a:t>Cabe aos Trabalhadores Autorizados:</a:t>
          </a:r>
          <a:endParaRPr lang="en-US" sz="1600" kern="1200" dirty="0"/>
        </a:p>
      </dsp:txBody>
      <dsp:txXfrm>
        <a:off x="3774845" y="585223"/>
        <a:ext cx="2688323" cy="1669176"/>
      </dsp:txXfrm>
    </dsp:sp>
    <dsp:sp modelId="{628E4D9A-1A83-4650-8527-51A74309E71D}">
      <dsp:nvSpPr>
        <dsp:cNvPr id="0" name=""/>
        <dsp:cNvSpPr/>
      </dsp:nvSpPr>
      <dsp:spPr>
        <a:xfrm>
          <a:off x="0" y="2823660"/>
          <a:ext cx="2792185" cy="1773038"/>
        </a:xfrm>
        <a:prstGeom prst="roundRect">
          <a:avLst>
            <a:gd name="adj" fmla="val 10000"/>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483FE69-FC93-4526-95FE-7FAE33547EA8}">
      <dsp:nvSpPr>
        <dsp:cNvPr id="0" name=""/>
        <dsp:cNvSpPr/>
      </dsp:nvSpPr>
      <dsp:spPr>
        <a:xfrm>
          <a:off x="310242" y="3118391"/>
          <a:ext cx="2792185" cy="177303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Cumprir as orientações recebidas nos treinamentos e os procedimentos de trabalho previstos na PET;</a:t>
          </a:r>
          <a:endParaRPr lang="en-US" sz="1600" kern="1200" dirty="0"/>
        </a:p>
      </dsp:txBody>
      <dsp:txXfrm>
        <a:off x="362173" y="3170322"/>
        <a:ext cx="2688323" cy="1669176"/>
      </dsp:txXfrm>
    </dsp:sp>
    <dsp:sp modelId="{2CFBBB88-82E8-425C-9B96-A921BCA74BF7}">
      <dsp:nvSpPr>
        <dsp:cNvPr id="0" name=""/>
        <dsp:cNvSpPr/>
      </dsp:nvSpPr>
      <dsp:spPr>
        <a:xfrm>
          <a:off x="3412671" y="2823660"/>
          <a:ext cx="2792185" cy="2117096"/>
        </a:xfrm>
        <a:prstGeom prst="roundRect">
          <a:avLst>
            <a:gd name="adj" fmla="val 10000"/>
          </a:avLst>
        </a:prstGeom>
        <a:solidFill>
          <a:srgbClr val="00C4B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92A744-5CBC-48B3-AD88-B2D03696CB9F}">
      <dsp:nvSpPr>
        <dsp:cNvPr id="0" name=""/>
        <dsp:cNvSpPr/>
      </dsp:nvSpPr>
      <dsp:spPr>
        <a:xfrm>
          <a:off x="3722914" y="3118391"/>
          <a:ext cx="2792185" cy="211709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Utilizar adequadamente os meios e equipamentos fornecidos pela organização; </a:t>
          </a:r>
          <a:endParaRPr lang="en-US" sz="1600" kern="1200" dirty="0"/>
        </a:p>
      </dsp:txBody>
      <dsp:txXfrm>
        <a:off x="3784922" y="3180399"/>
        <a:ext cx="2668169" cy="1993080"/>
      </dsp:txXfrm>
    </dsp:sp>
    <dsp:sp modelId="{1BE715DA-78C2-497E-967E-F5FF74E053F1}">
      <dsp:nvSpPr>
        <dsp:cNvPr id="0" name=""/>
        <dsp:cNvSpPr/>
      </dsp:nvSpPr>
      <dsp:spPr>
        <a:xfrm>
          <a:off x="6825343" y="2823660"/>
          <a:ext cx="2792185" cy="2292538"/>
        </a:xfrm>
        <a:prstGeom prst="roundRect">
          <a:avLst>
            <a:gd name="adj" fmla="val 10000"/>
          </a:avLst>
        </a:prstGeom>
        <a:solidFill>
          <a:srgbClr val="0070C0"/>
        </a:solidFill>
        <a:ln>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7B7F749-3169-4B30-B547-30000A966248}">
      <dsp:nvSpPr>
        <dsp:cNvPr id="0" name=""/>
        <dsp:cNvSpPr/>
      </dsp:nvSpPr>
      <dsp:spPr>
        <a:xfrm>
          <a:off x="7135586" y="3118391"/>
          <a:ext cx="2792185" cy="2292538"/>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Comunicar ao vigia ou supervisor de entrada as situações de risco para segurança e saúde dos trabalhadores e terceiros, que sejam do seu conhecimento.</a:t>
          </a:r>
          <a:endParaRPr lang="en-US" sz="1600" kern="1200" dirty="0"/>
        </a:p>
      </dsp:txBody>
      <dsp:txXfrm>
        <a:off x="7202732" y="3185537"/>
        <a:ext cx="2657893" cy="2158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A2A52-BE60-40B2-9640-63449FBAE150}">
      <dsp:nvSpPr>
        <dsp:cNvPr id="0" name=""/>
        <dsp:cNvSpPr/>
      </dsp:nvSpPr>
      <dsp:spPr>
        <a:xfrm>
          <a:off x="1407208" y="288035"/>
          <a:ext cx="775986" cy="7759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7690A-4B59-43FA-8F67-82808186B1C0}">
      <dsp:nvSpPr>
        <dsp:cNvPr id="0" name=""/>
        <dsp:cNvSpPr/>
      </dsp:nvSpPr>
      <dsp:spPr>
        <a:xfrm>
          <a:off x="932994" y="1345554"/>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a:t>A organização que realiza o trabalho em espaços confinados deve elaborar procedimentos de segurança que contemplem:</a:t>
          </a:r>
          <a:endParaRPr lang="en-US" sz="1100" kern="1200"/>
        </a:p>
      </dsp:txBody>
      <dsp:txXfrm>
        <a:off x="932994" y="1345554"/>
        <a:ext cx="1724414" cy="819096"/>
      </dsp:txXfrm>
    </dsp:sp>
    <dsp:sp modelId="{04C64903-92CE-4B5B-BC7A-1BCECD6F927D}">
      <dsp:nvSpPr>
        <dsp:cNvPr id="0" name=""/>
        <dsp:cNvSpPr/>
      </dsp:nvSpPr>
      <dsp:spPr>
        <a:xfrm>
          <a:off x="3433395" y="288035"/>
          <a:ext cx="775986" cy="7759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82B68-98ED-4DD0-A569-5CF58F146F5F}">
      <dsp:nvSpPr>
        <dsp:cNvPr id="0" name=""/>
        <dsp:cNvSpPr/>
      </dsp:nvSpPr>
      <dsp:spPr>
        <a:xfrm>
          <a:off x="2959181" y="1345554"/>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a:t>a) preparação, emissão, cancelamento e encerramento da PET;</a:t>
          </a:r>
          <a:endParaRPr lang="en-US" sz="1100" kern="1200"/>
        </a:p>
      </dsp:txBody>
      <dsp:txXfrm>
        <a:off x="2959181" y="1345554"/>
        <a:ext cx="1724414" cy="819096"/>
      </dsp:txXfrm>
    </dsp:sp>
    <dsp:sp modelId="{D390D182-633C-4A7F-AFEF-A87F1C7DB211}">
      <dsp:nvSpPr>
        <dsp:cNvPr id="0" name=""/>
        <dsp:cNvSpPr/>
      </dsp:nvSpPr>
      <dsp:spPr>
        <a:xfrm>
          <a:off x="5459581" y="288035"/>
          <a:ext cx="775986" cy="7759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5A0C9-40DE-447C-AE85-E79E698D21BE}">
      <dsp:nvSpPr>
        <dsp:cNvPr id="0" name=""/>
        <dsp:cNvSpPr/>
      </dsp:nvSpPr>
      <dsp:spPr>
        <a:xfrm>
          <a:off x="4985367" y="1345554"/>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a:t>b) requisitos para o trabalho seguro nos espaços confinados; </a:t>
          </a:r>
          <a:endParaRPr lang="en-US" sz="1100" kern="1200"/>
        </a:p>
      </dsp:txBody>
      <dsp:txXfrm>
        <a:off x="4985367" y="1345554"/>
        <a:ext cx="1724414" cy="819096"/>
      </dsp:txXfrm>
    </dsp:sp>
    <dsp:sp modelId="{06907E93-5DF9-456D-9FBC-6CA39DA19FE9}">
      <dsp:nvSpPr>
        <dsp:cNvPr id="0" name=""/>
        <dsp:cNvSpPr/>
      </dsp:nvSpPr>
      <dsp:spPr>
        <a:xfrm>
          <a:off x="7485768" y="288035"/>
          <a:ext cx="775986" cy="7759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642AE-2EAE-43F0-B0A9-5A2B2B2D19C2}">
      <dsp:nvSpPr>
        <dsp:cNvPr id="0" name=""/>
        <dsp:cNvSpPr/>
      </dsp:nvSpPr>
      <dsp:spPr>
        <a:xfrm>
          <a:off x="7011554" y="1345554"/>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a:t>c) critérios para operação dos movimentadores dos trabalhadores autorizados, quando aplicável.</a:t>
          </a:r>
          <a:endParaRPr lang="en-US" sz="1100" kern="1200"/>
        </a:p>
      </dsp:txBody>
      <dsp:txXfrm>
        <a:off x="7011554" y="1345554"/>
        <a:ext cx="1724414" cy="8190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5623FB-5ECA-4AA8-89EC-579CBA35F72A}" type="datetimeFigureOut">
              <a:rPr lang="id-ID" smtClean="0"/>
              <a:t>15/03/2024</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E18333-B75F-48F7-A7D4-75F62A49A070}" type="slidenum">
              <a:rPr lang="id-ID" smtClean="0"/>
              <a:t>‹nº›</a:t>
            </a:fld>
            <a:endParaRPr lang="id-ID"/>
          </a:p>
        </p:txBody>
      </p:sp>
    </p:spTree>
    <p:extLst>
      <p:ext uri="{BB962C8B-B14F-4D97-AF65-F5344CB8AC3E}">
        <p14:creationId xmlns:p14="http://schemas.microsoft.com/office/powerpoint/2010/main" val="423346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A3F3B-FAC1-4131-BBA9-4BEAB2C7DF2F}" type="datetimeFigureOut">
              <a:rPr lang="id-ID" smtClean="0"/>
              <a:t>15/03/2024</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85A15-B6B4-4E8F-B208-EB38BDE5E6FF}" type="slidenum">
              <a:rPr lang="id-ID" smtClean="0"/>
              <a:t>‹nº›</a:t>
            </a:fld>
            <a:endParaRPr lang="id-ID"/>
          </a:p>
        </p:txBody>
      </p:sp>
    </p:spTree>
    <p:extLst>
      <p:ext uri="{BB962C8B-B14F-4D97-AF65-F5344CB8AC3E}">
        <p14:creationId xmlns:p14="http://schemas.microsoft.com/office/powerpoint/2010/main" val="247682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85A15-B6B4-4E8F-B208-EB38BDE5E6FF}"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69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a:t>
            </a:fld>
            <a:endParaRPr lang="id-ID"/>
          </a:p>
        </p:txBody>
      </p:sp>
    </p:spTree>
    <p:extLst>
      <p:ext uri="{BB962C8B-B14F-4D97-AF65-F5344CB8AC3E}">
        <p14:creationId xmlns:p14="http://schemas.microsoft.com/office/powerpoint/2010/main" val="22910707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100</a:t>
            </a:fld>
            <a:endParaRPr lang="id-ID"/>
          </a:p>
        </p:txBody>
      </p:sp>
    </p:spTree>
    <p:extLst>
      <p:ext uri="{BB962C8B-B14F-4D97-AF65-F5344CB8AC3E}">
        <p14:creationId xmlns:p14="http://schemas.microsoft.com/office/powerpoint/2010/main" val="39425985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101</a:t>
            </a:fld>
            <a:endParaRPr lang="id-ID"/>
          </a:p>
        </p:txBody>
      </p:sp>
    </p:spTree>
    <p:extLst>
      <p:ext uri="{BB962C8B-B14F-4D97-AF65-F5344CB8AC3E}">
        <p14:creationId xmlns:p14="http://schemas.microsoft.com/office/powerpoint/2010/main" val="1833917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102</a:t>
            </a:fld>
            <a:endParaRPr lang="id-ID"/>
          </a:p>
        </p:txBody>
      </p:sp>
    </p:spTree>
    <p:extLst>
      <p:ext uri="{BB962C8B-B14F-4D97-AF65-F5344CB8AC3E}">
        <p14:creationId xmlns:p14="http://schemas.microsoft.com/office/powerpoint/2010/main" val="391669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a:t>
            </a:fld>
            <a:endParaRPr lang="id-ID"/>
          </a:p>
        </p:txBody>
      </p:sp>
    </p:spTree>
    <p:extLst>
      <p:ext uri="{BB962C8B-B14F-4D97-AF65-F5344CB8AC3E}">
        <p14:creationId xmlns:p14="http://schemas.microsoft.com/office/powerpoint/2010/main" val="203297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a:t>
            </a:fld>
            <a:endParaRPr lang="id-ID"/>
          </a:p>
        </p:txBody>
      </p:sp>
    </p:spTree>
    <p:extLst>
      <p:ext uri="{BB962C8B-B14F-4D97-AF65-F5344CB8AC3E}">
        <p14:creationId xmlns:p14="http://schemas.microsoft.com/office/powerpoint/2010/main" val="167573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13</a:t>
            </a:fld>
            <a:endParaRPr lang="id-ID"/>
          </a:p>
        </p:txBody>
      </p:sp>
    </p:spTree>
    <p:extLst>
      <p:ext uri="{BB962C8B-B14F-4D97-AF65-F5344CB8AC3E}">
        <p14:creationId xmlns:p14="http://schemas.microsoft.com/office/powerpoint/2010/main" val="2179039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14</a:t>
            </a:fld>
            <a:endParaRPr lang="id-ID"/>
          </a:p>
        </p:txBody>
      </p:sp>
    </p:spTree>
    <p:extLst>
      <p:ext uri="{BB962C8B-B14F-4D97-AF65-F5344CB8AC3E}">
        <p14:creationId xmlns:p14="http://schemas.microsoft.com/office/powerpoint/2010/main" val="322965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15</a:t>
            </a:fld>
            <a:endParaRPr lang="id-ID"/>
          </a:p>
        </p:txBody>
      </p:sp>
    </p:spTree>
    <p:extLst>
      <p:ext uri="{BB962C8B-B14F-4D97-AF65-F5344CB8AC3E}">
        <p14:creationId xmlns:p14="http://schemas.microsoft.com/office/powerpoint/2010/main" val="2566901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16</a:t>
            </a:fld>
            <a:endParaRPr lang="id-ID"/>
          </a:p>
        </p:txBody>
      </p:sp>
    </p:spTree>
    <p:extLst>
      <p:ext uri="{BB962C8B-B14F-4D97-AF65-F5344CB8AC3E}">
        <p14:creationId xmlns:p14="http://schemas.microsoft.com/office/powerpoint/2010/main" val="2421748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17</a:t>
            </a:fld>
            <a:endParaRPr lang="id-ID"/>
          </a:p>
        </p:txBody>
      </p:sp>
    </p:spTree>
    <p:extLst>
      <p:ext uri="{BB962C8B-B14F-4D97-AF65-F5344CB8AC3E}">
        <p14:creationId xmlns:p14="http://schemas.microsoft.com/office/powerpoint/2010/main" val="3131855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18</a:t>
            </a:fld>
            <a:endParaRPr lang="id-ID"/>
          </a:p>
        </p:txBody>
      </p:sp>
    </p:spTree>
    <p:extLst>
      <p:ext uri="{BB962C8B-B14F-4D97-AF65-F5344CB8AC3E}">
        <p14:creationId xmlns:p14="http://schemas.microsoft.com/office/powerpoint/2010/main" val="332543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19</a:t>
            </a:fld>
            <a:endParaRPr lang="id-ID"/>
          </a:p>
        </p:txBody>
      </p:sp>
    </p:spTree>
    <p:extLst>
      <p:ext uri="{BB962C8B-B14F-4D97-AF65-F5344CB8AC3E}">
        <p14:creationId xmlns:p14="http://schemas.microsoft.com/office/powerpoint/2010/main" val="395013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a:t>
            </a:fld>
            <a:endParaRPr lang="id-ID"/>
          </a:p>
        </p:txBody>
      </p:sp>
    </p:spTree>
    <p:extLst>
      <p:ext uri="{BB962C8B-B14F-4D97-AF65-F5344CB8AC3E}">
        <p14:creationId xmlns:p14="http://schemas.microsoft.com/office/powerpoint/2010/main" val="66157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20</a:t>
            </a:fld>
            <a:endParaRPr lang="id-ID"/>
          </a:p>
        </p:txBody>
      </p:sp>
    </p:spTree>
    <p:extLst>
      <p:ext uri="{BB962C8B-B14F-4D97-AF65-F5344CB8AC3E}">
        <p14:creationId xmlns:p14="http://schemas.microsoft.com/office/powerpoint/2010/main" val="2420556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21</a:t>
            </a:fld>
            <a:endParaRPr lang="id-ID"/>
          </a:p>
        </p:txBody>
      </p:sp>
    </p:spTree>
    <p:extLst>
      <p:ext uri="{BB962C8B-B14F-4D97-AF65-F5344CB8AC3E}">
        <p14:creationId xmlns:p14="http://schemas.microsoft.com/office/powerpoint/2010/main" val="157263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22</a:t>
            </a:fld>
            <a:endParaRPr lang="id-ID"/>
          </a:p>
        </p:txBody>
      </p:sp>
    </p:spTree>
    <p:extLst>
      <p:ext uri="{BB962C8B-B14F-4D97-AF65-F5344CB8AC3E}">
        <p14:creationId xmlns:p14="http://schemas.microsoft.com/office/powerpoint/2010/main" val="2482672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23</a:t>
            </a:fld>
            <a:endParaRPr lang="id-ID"/>
          </a:p>
        </p:txBody>
      </p:sp>
    </p:spTree>
    <p:extLst>
      <p:ext uri="{BB962C8B-B14F-4D97-AF65-F5344CB8AC3E}">
        <p14:creationId xmlns:p14="http://schemas.microsoft.com/office/powerpoint/2010/main" val="2213358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24</a:t>
            </a:fld>
            <a:endParaRPr lang="id-ID"/>
          </a:p>
        </p:txBody>
      </p:sp>
    </p:spTree>
    <p:extLst>
      <p:ext uri="{BB962C8B-B14F-4D97-AF65-F5344CB8AC3E}">
        <p14:creationId xmlns:p14="http://schemas.microsoft.com/office/powerpoint/2010/main" val="382660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25</a:t>
            </a:fld>
            <a:endParaRPr lang="id-ID"/>
          </a:p>
        </p:txBody>
      </p:sp>
    </p:spTree>
    <p:extLst>
      <p:ext uri="{BB962C8B-B14F-4D97-AF65-F5344CB8AC3E}">
        <p14:creationId xmlns:p14="http://schemas.microsoft.com/office/powerpoint/2010/main" val="1357413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26</a:t>
            </a:fld>
            <a:endParaRPr lang="id-ID"/>
          </a:p>
        </p:txBody>
      </p:sp>
    </p:spTree>
    <p:extLst>
      <p:ext uri="{BB962C8B-B14F-4D97-AF65-F5344CB8AC3E}">
        <p14:creationId xmlns:p14="http://schemas.microsoft.com/office/powerpoint/2010/main" val="3277436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27</a:t>
            </a:fld>
            <a:endParaRPr lang="id-ID"/>
          </a:p>
        </p:txBody>
      </p:sp>
    </p:spTree>
    <p:extLst>
      <p:ext uri="{BB962C8B-B14F-4D97-AF65-F5344CB8AC3E}">
        <p14:creationId xmlns:p14="http://schemas.microsoft.com/office/powerpoint/2010/main" val="1035941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28</a:t>
            </a:fld>
            <a:endParaRPr lang="id-ID"/>
          </a:p>
        </p:txBody>
      </p:sp>
    </p:spTree>
    <p:extLst>
      <p:ext uri="{BB962C8B-B14F-4D97-AF65-F5344CB8AC3E}">
        <p14:creationId xmlns:p14="http://schemas.microsoft.com/office/powerpoint/2010/main" val="1153796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29</a:t>
            </a:fld>
            <a:endParaRPr lang="id-ID"/>
          </a:p>
        </p:txBody>
      </p:sp>
    </p:spTree>
    <p:extLst>
      <p:ext uri="{BB962C8B-B14F-4D97-AF65-F5344CB8AC3E}">
        <p14:creationId xmlns:p14="http://schemas.microsoft.com/office/powerpoint/2010/main" val="150024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a:t>
            </a:fld>
            <a:endParaRPr lang="id-ID"/>
          </a:p>
        </p:txBody>
      </p:sp>
    </p:spTree>
    <p:extLst>
      <p:ext uri="{BB962C8B-B14F-4D97-AF65-F5344CB8AC3E}">
        <p14:creationId xmlns:p14="http://schemas.microsoft.com/office/powerpoint/2010/main" val="2244716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30</a:t>
            </a:fld>
            <a:endParaRPr lang="id-ID"/>
          </a:p>
        </p:txBody>
      </p:sp>
    </p:spTree>
    <p:extLst>
      <p:ext uri="{BB962C8B-B14F-4D97-AF65-F5344CB8AC3E}">
        <p14:creationId xmlns:p14="http://schemas.microsoft.com/office/powerpoint/2010/main" val="4114096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31</a:t>
            </a:fld>
            <a:endParaRPr lang="id-ID"/>
          </a:p>
        </p:txBody>
      </p:sp>
    </p:spTree>
    <p:extLst>
      <p:ext uri="{BB962C8B-B14F-4D97-AF65-F5344CB8AC3E}">
        <p14:creationId xmlns:p14="http://schemas.microsoft.com/office/powerpoint/2010/main" val="286525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32</a:t>
            </a:fld>
            <a:endParaRPr lang="id-ID"/>
          </a:p>
        </p:txBody>
      </p:sp>
    </p:spTree>
    <p:extLst>
      <p:ext uri="{BB962C8B-B14F-4D97-AF65-F5344CB8AC3E}">
        <p14:creationId xmlns:p14="http://schemas.microsoft.com/office/powerpoint/2010/main" val="3066497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33</a:t>
            </a:fld>
            <a:endParaRPr lang="id-ID"/>
          </a:p>
        </p:txBody>
      </p:sp>
    </p:spTree>
    <p:extLst>
      <p:ext uri="{BB962C8B-B14F-4D97-AF65-F5344CB8AC3E}">
        <p14:creationId xmlns:p14="http://schemas.microsoft.com/office/powerpoint/2010/main" val="292770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34</a:t>
            </a:fld>
            <a:endParaRPr lang="id-ID"/>
          </a:p>
        </p:txBody>
      </p:sp>
    </p:spTree>
    <p:extLst>
      <p:ext uri="{BB962C8B-B14F-4D97-AF65-F5344CB8AC3E}">
        <p14:creationId xmlns:p14="http://schemas.microsoft.com/office/powerpoint/2010/main" val="2145637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35</a:t>
            </a:fld>
            <a:endParaRPr lang="id-ID"/>
          </a:p>
        </p:txBody>
      </p:sp>
    </p:spTree>
    <p:extLst>
      <p:ext uri="{BB962C8B-B14F-4D97-AF65-F5344CB8AC3E}">
        <p14:creationId xmlns:p14="http://schemas.microsoft.com/office/powerpoint/2010/main" val="1784163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36</a:t>
            </a:fld>
            <a:endParaRPr lang="id-ID"/>
          </a:p>
        </p:txBody>
      </p:sp>
    </p:spTree>
    <p:extLst>
      <p:ext uri="{BB962C8B-B14F-4D97-AF65-F5344CB8AC3E}">
        <p14:creationId xmlns:p14="http://schemas.microsoft.com/office/powerpoint/2010/main" val="2417848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37</a:t>
            </a:fld>
            <a:endParaRPr lang="id-ID"/>
          </a:p>
        </p:txBody>
      </p:sp>
    </p:spTree>
    <p:extLst>
      <p:ext uri="{BB962C8B-B14F-4D97-AF65-F5344CB8AC3E}">
        <p14:creationId xmlns:p14="http://schemas.microsoft.com/office/powerpoint/2010/main" val="3894282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38</a:t>
            </a:fld>
            <a:endParaRPr lang="id-ID"/>
          </a:p>
        </p:txBody>
      </p:sp>
    </p:spTree>
    <p:extLst>
      <p:ext uri="{BB962C8B-B14F-4D97-AF65-F5344CB8AC3E}">
        <p14:creationId xmlns:p14="http://schemas.microsoft.com/office/powerpoint/2010/main" val="3580955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39</a:t>
            </a:fld>
            <a:endParaRPr lang="id-ID"/>
          </a:p>
        </p:txBody>
      </p:sp>
    </p:spTree>
    <p:extLst>
      <p:ext uri="{BB962C8B-B14F-4D97-AF65-F5344CB8AC3E}">
        <p14:creationId xmlns:p14="http://schemas.microsoft.com/office/powerpoint/2010/main" val="209782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a:t>
            </a:fld>
            <a:endParaRPr lang="id-ID"/>
          </a:p>
        </p:txBody>
      </p:sp>
    </p:spTree>
    <p:extLst>
      <p:ext uri="{BB962C8B-B14F-4D97-AF65-F5344CB8AC3E}">
        <p14:creationId xmlns:p14="http://schemas.microsoft.com/office/powerpoint/2010/main" val="1986669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40</a:t>
            </a:fld>
            <a:endParaRPr lang="id-ID"/>
          </a:p>
        </p:txBody>
      </p:sp>
    </p:spTree>
    <p:extLst>
      <p:ext uri="{BB962C8B-B14F-4D97-AF65-F5344CB8AC3E}">
        <p14:creationId xmlns:p14="http://schemas.microsoft.com/office/powerpoint/2010/main" val="1319861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41</a:t>
            </a:fld>
            <a:endParaRPr lang="id-ID"/>
          </a:p>
        </p:txBody>
      </p:sp>
    </p:spTree>
    <p:extLst>
      <p:ext uri="{BB962C8B-B14F-4D97-AF65-F5344CB8AC3E}">
        <p14:creationId xmlns:p14="http://schemas.microsoft.com/office/powerpoint/2010/main" val="3235795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42</a:t>
            </a:fld>
            <a:endParaRPr lang="id-ID"/>
          </a:p>
        </p:txBody>
      </p:sp>
    </p:spTree>
    <p:extLst>
      <p:ext uri="{BB962C8B-B14F-4D97-AF65-F5344CB8AC3E}">
        <p14:creationId xmlns:p14="http://schemas.microsoft.com/office/powerpoint/2010/main" val="723935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43</a:t>
            </a:fld>
            <a:endParaRPr lang="id-ID"/>
          </a:p>
        </p:txBody>
      </p:sp>
    </p:spTree>
    <p:extLst>
      <p:ext uri="{BB962C8B-B14F-4D97-AF65-F5344CB8AC3E}">
        <p14:creationId xmlns:p14="http://schemas.microsoft.com/office/powerpoint/2010/main" val="1658374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44</a:t>
            </a:fld>
            <a:endParaRPr lang="id-ID"/>
          </a:p>
        </p:txBody>
      </p:sp>
    </p:spTree>
    <p:extLst>
      <p:ext uri="{BB962C8B-B14F-4D97-AF65-F5344CB8AC3E}">
        <p14:creationId xmlns:p14="http://schemas.microsoft.com/office/powerpoint/2010/main" val="2171955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45</a:t>
            </a:fld>
            <a:endParaRPr lang="id-ID"/>
          </a:p>
        </p:txBody>
      </p:sp>
    </p:spTree>
    <p:extLst>
      <p:ext uri="{BB962C8B-B14F-4D97-AF65-F5344CB8AC3E}">
        <p14:creationId xmlns:p14="http://schemas.microsoft.com/office/powerpoint/2010/main" val="206984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46</a:t>
            </a:fld>
            <a:endParaRPr lang="id-ID"/>
          </a:p>
        </p:txBody>
      </p:sp>
    </p:spTree>
    <p:extLst>
      <p:ext uri="{BB962C8B-B14F-4D97-AF65-F5344CB8AC3E}">
        <p14:creationId xmlns:p14="http://schemas.microsoft.com/office/powerpoint/2010/main" val="1727400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47</a:t>
            </a:fld>
            <a:endParaRPr lang="id-ID"/>
          </a:p>
        </p:txBody>
      </p:sp>
    </p:spTree>
    <p:extLst>
      <p:ext uri="{BB962C8B-B14F-4D97-AF65-F5344CB8AC3E}">
        <p14:creationId xmlns:p14="http://schemas.microsoft.com/office/powerpoint/2010/main" val="721034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48</a:t>
            </a:fld>
            <a:endParaRPr lang="id-ID"/>
          </a:p>
        </p:txBody>
      </p:sp>
    </p:spTree>
    <p:extLst>
      <p:ext uri="{BB962C8B-B14F-4D97-AF65-F5344CB8AC3E}">
        <p14:creationId xmlns:p14="http://schemas.microsoft.com/office/powerpoint/2010/main" val="2970212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49</a:t>
            </a:fld>
            <a:endParaRPr lang="id-ID"/>
          </a:p>
        </p:txBody>
      </p:sp>
    </p:spTree>
    <p:extLst>
      <p:ext uri="{BB962C8B-B14F-4D97-AF65-F5344CB8AC3E}">
        <p14:creationId xmlns:p14="http://schemas.microsoft.com/office/powerpoint/2010/main" val="419843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a:t>
            </a:fld>
            <a:endParaRPr lang="id-ID"/>
          </a:p>
        </p:txBody>
      </p:sp>
    </p:spTree>
    <p:extLst>
      <p:ext uri="{BB962C8B-B14F-4D97-AF65-F5344CB8AC3E}">
        <p14:creationId xmlns:p14="http://schemas.microsoft.com/office/powerpoint/2010/main" val="4064935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50</a:t>
            </a:fld>
            <a:endParaRPr lang="id-ID"/>
          </a:p>
        </p:txBody>
      </p:sp>
    </p:spTree>
    <p:extLst>
      <p:ext uri="{BB962C8B-B14F-4D97-AF65-F5344CB8AC3E}">
        <p14:creationId xmlns:p14="http://schemas.microsoft.com/office/powerpoint/2010/main" val="3298455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51</a:t>
            </a:fld>
            <a:endParaRPr lang="id-ID"/>
          </a:p>
        </p:txBody>
      </p:sp>
    </p:spTree>
    <p:extLst>
      <p:ext uri="{BB962C8B-B14F-4D97-AF65-F5344CB8AC3E}">
        <p14:creationId xmlns:p14="http://schemas.microsoft.com/office/powerpoint/2010/main" val="105320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52</a:t>
            </a:fld>
            <a:endParaRPr lang="id-ID"/>
          </a:p>
        </p:txBody>
      </p:sp>
    </p:spTree>
    <p:extLst>
      <p:ext uri="{BB962C8B-B14F-4D97-AF65-F5344CB8AC3E}">
        <p14:creationId xmlns:p14="http://schemas.microsoft.com/office/powerpoint/2010/main" val="3948053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53</a:t>
            </a:fld>
            <a:endParaRPr lang="id-ID"/>
          </a:p>
        </p:txBody>
      </p:sp>
    </p:spTree>
    <p:extLst>
      <p:ext uri="{BB962C8B-B14F-4D97-AF65-F5344CB8AC3E}">
        <p14:creationId xmlns:p14="http://schemas.microsoft.com/office/powerpoint/2010/main" val="1258967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54</a:t>
            </a:fld>
            <a:endParaRPr lang="id-ID"/>
          </a:p>
        </p:txBody>
      </p:sp>
    </p:spTree>
    <p:extLst>
      <p:ext uri="{BB962C8B-B14F-4D97-AF65-F5344CB8AC3E}">
        <p14:creationId xmlns:p14="http://schemas.microsoft.com/office/powerpoint/2010/main" val="2461378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55</a:t>
            </a:fld>
            <a:endParaRPr lang="id-ID"/>
          </a:p>
        </p:txBody>
      </p:sp>
    </p:spTree>
    <p:extLst>
      <p:ext uri="{BB962C8B-B14F-4D97-AF65-F5344CB8AC3E}">
        <p14:creationId xmlns:p14="http://schemas.microsoft.com/office/powerpoint/2010/main" val="3901397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56</a:t>
            </a:fld>
            <a:endParaRPr lang="id-ID"/>
          </a:p>
        </p:txBody>
      </p:sp>
    </p:spTree>
    <p:extLst>
      <p:ext uri="{BB962C8B-B14F-4D97-AF65-F5344CB8AC3E}">
        <p14:creationId xmlns:p14="http://schemas.microsoft.com/office/powerpoint/2010/main" val="626619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57</a:t>
            </a:fld>
            <a:endParaRPr lang="id-ID"/>
          </a:p>
        </p:txBody>
      </p:sp>
    </p:spTree>
    <p:extLst>
      <p:ext uri="{BB962C8B-B14F-4D97-AF65-F5344CB8AC3E}">
        <p14:creationId xmlns:p14="http://schemas.microsoft.com/office/powerpoint/2010/main" val="4144587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58</a:t>
            </a:fld>
            <a:endParaRPr lang="id-ID"/>
          </a:p>
        </p:txBody>
      </p:sp>
    </p:spTree>
    <p:extLst>
      <p:ext uri="{BB962C8B-B14F-4D97-AF65-F5344CB8AC3E}">
        <p14:creationId xmlns:p14="http://schemas.microsoft.com/office/powerpoint/2010/main" val="3818105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59</a:t>
            </a:fld>
            <a:endParaRPr lang="id-ID"/>
          </a:p>
        </p:txBody>
      </p:sp>
    </p:spTree>
    <p:extLst>
      <p:ext uri="{BB962C8B-B14F-4D97-AF65-F5344CB8AC3E}">
        <p14:creationId xmlns:p14="http://schemas.microsoft.com/office/powerpoint/2010/main" val="255955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a:t>
            </a:fld>
            <a:endParaRPr lang="id-ID"/>
          </a:p>
        </p:txBody>
      </p:sp>
    </p:spTree>
    <p:extLst>
      <p:ext uri="{BB962C8B-B14F-4D97-AF65-F5344CB8AC3E}">
        <p14:creationId xmlns:p14="http://schemas.microsoft.com/office/powerpoint/2010/main" val="3115348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60</a:t>
            </a:fld>
            <a:endParaRPr lang="id-ID"/>
          </a:p>
        </p:txBody>
      </p:sp>
    </p:spTree>
    <p:extLst>
      <p:ext uri="{BB962C8B-B14F-4D97-AF65-F5344CB8AC3E}">
        <p14:creationId xmlns:p14="http://schemas.microsoft.com/office/powerpoint/2010/main" val="2370382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61</a:t>
            </a:fld>
            <a:endParaRPr lang="id-ID"/>
          </a:p>
        </p:txBody>
      </p:sp>
    </p:spTree>
    <p:extLst>
      <p:ext uri="{BB962C8B-B14F-4D97-AF65-F5344CB8AC3E}">
        <p14:creationId xmlns:p14="http://schemas.microsoft.com/office/powerpoint/2010/main" val="3735163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62</a:t>
            </a:fld>
            <a:endParaRPr lang="id-ID"/>
          </a:p>
        </p:txBody>
      </p:sp>
    </p:spTree>
    <p:extLst>
      <p:ext uri="{BB962C8B-B14F-4D97-AF65-F5344CB8AC3E}">
        <p14:creationId xmlns:p14="http://schemas.microsoft.com/office/powerpoint/2010/main" val="4276259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63</a:t>
            </a:fld>
            <a:endParaRPr lang="id-ID"/>
          </a:p>
        </p:txBody>
      </p:sp>
    </p:spTree>
    <p:extLst>
      <p:ext uri="{BB962C8B-B14F-4D97-AF65-F5344CB8AC3E}">
        <p14:creationId xmlns:p14="http://schemas.microsoft.com/office/powerpoint/2010/main" val="6941215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64</a:t>
            </a:fld>
            <a:endParaRPr lang="id-ID"/>
          </a:p>
        </p:txBody>
      </p:sp>
    </p:spTree>
    <p:extLst>
      <p:ext uri="{BB962C8B-B14F-4D97-AF65-F5344CB8AC3E}">
        <p14:creationId xmlns:p14="http://schemas.microsoft.com/office/powerpoint/2010/main" val="17736301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65</a:t>
            </a:fld>
            <a:endParaRPr lang="id-ID"/>
          </a:p>
        </p:txBody>
      </p:sp>
    </p:spTree>
    <p:extLst>
      <p:ext uri="{BB962C8B-B14F-4D97-AF65-F5344CB8AC3E}">
        <p14:creationId xmlns:p14="http://schemas.microsoft.com/office/powerpoint/2010/main" val="18156029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66</a:t>
            </a:fld>
            <a:endParaRPr lang="id-ID"/>
          </a:p>
        </p:txBody>
      </p:sp>
    </p:spTree>
    <p:extLst>
      <p:ext uri="{BB962C8B-B14F-4D97-AF65-F5344CB8AC3E}">
        <p14:creationId xmlns:p14="http://schemas.microsoft.com/office/powerpoint/2010/main" val="39507264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67</a:t>
            </a:fld>
            <a:endParaRPr lang="id-ID"/>
          </a:p>
        </p:txBody>
      </p:sp>
    </p:spTree>
    <p:extLst>
      <p:ext uri="{BB962C8B-B14F-4D97-AF65-F5344CB8AC3E}">
        <p14:creationId xmlns:p14="http://schemas.microsoft.com/office/powerpoint/2010/main" val="1567292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68</a:t>
            </a:fld>
            <a:endParaRPr lang="id-ID"/>
          </a:p>
        </p:txBody>
      </p:sp>
    </p:spTree>
    <p:extLst>
      <p:ext uri="{BB962C8B-B14F-4D97-AF65-F5344CB8AC3E}">
        <p14:creationId xmlns:p14="http://schemas.microsoft.com/office/powerpoint/2010/main" val="39924126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69</a:t>
            </a:fld>
            <a:endParaRPr lang="id-ID"/>
          </a:p>
        </p:txBody>
      </p:sp>
    </p:spTree>
    <p:extLst>
      <p:ext uri="{BB962C8B-B14F-4D97-AF65-F5344CB8AC3E}">
        <p14:creationId xmlns:p14="http://schemas.microsoft.com/office/powerpoint/2010/main" val="224224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a:t>
            </a:fld>
            <a:endParaRPr lang="id-ID"/>
          </a:p>
        </p:txBody>
      </p:sp>
    </p:spTree>
    <p:extLst>
      <p:ext uri="{BB962C8B-B14F-4D97-AF65-F5344CB8AC3E}">
        <p14:creationId xmlns:p14="http://schemas.microsoft.com/office/powerpoint/2010/main" val="41616215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70</a:t>
            </a:fld>
            <a:endParaRPr lang="id-ID"/>
          </a:p>
        </p:txBody>
      </p:sp>
    </p:spTree>
    <p:extLst>
      <p:ext uri="{BB962C8B-B14F-4D97-AF65-F5344CB8AC3E}">
        <p14:creationId xmlns:p14="http://schemas.microsoft.com/office/powerpoint/2010/main" val="36405549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71</a:t>
            </a:fld>
            <a:endParaRPr lang="id-ID"/>
          </a:p>
        </p:txBody>
      </p:sp>
    </p:spTree>
    <p:extLst>
      <p:ext uri="{BB962C8B-B14F-4D97-AF65-F5344CB8AC3E}">
        <p14:creationId xmlns:p14="http://schemas.microsoft.com/office/powerpoint/2010/main" val="29105938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72</a:t>
            </a:fld>
            <a:endParaRPr lang="id-ID"/>
          </a:p>
        </p:txBody>
      </p:sp>
    </p:spTree>
    <p:extLst>
      <p:ext uri="{BB962C8B-B14F-4D97-AF65-F5344CB8AC3E}">
        <p14:creationId xmlns:p14="http://schemas.microsoft.com/office/powerpoint/2010/main" val="16207577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73</a:t>
            </a:fld>
            <a:endParaRPr lang="id-ID"/>
          </a:p>
        </p:txBody>
      </p:sp>
    </p:spTree>
    <p:extLst>
      <p:ext uri="{BB962C8B-B14F-4D97-AF65-F5344CB8AC3E}">
        <p14:creationId xmlns:p14="http://schemas.microsoft.com/office/powerpoint/2010/main" val="14232820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74</a:t>
            </a:fld>
            <a:endParaRPr lang="id-ID"/>
          </a:p>
        </p:txBody>
      </p:sp>
    </p:spTree>
    <p:extLst>
      <p:ext uri="{BB962C8B-B14F-4D97-AF65-F5344CB8AC3E}">
        <p14:creationId xmlns:p14="http://schemas.microsoft.com/office/powerpoint/2010/main" val="3069964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75</a:t>
            </a:fld>
            <a:endParaRPr lang="id-ID"/>
          </a:p>
        </p:txBody>
      </p:sp>
    </p:spTree>
    <p:extLst>
      <p:ext uri="{BB962C8B-B14F-4D97-AF65-F5344CB8AC3E}">
        <p14:creationId xmlns:p14="http://schemas.microsoft.com/office/powerpoint/2010/main" val="144649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76</a:t>
            </a:fld>
            <a:endParaRPr lang="id-ID"/>
          </a:p>
        </p:txBody>
      </p:sp>
    </p:spTree>
    <p:extLst>
      <p:ext uri="{BB962C8B-B14F-4D97-AF65-F5344CB8AC3E}">
        <p14:creationId xmlns:p14="http://schemas.microsoft.com/office/powerpoint/2010/main" val="15921412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77</a:t>
            </a:fld>
            <a:endParaRPr lang="id-ID"/>
          </a:p>
        </p:txBody>
      </p:sp>
    </p:spTree>
    <p:extLst>
      <p:ext uri="{BB962C8B-B14F-4D97-AF65-F5344CB8AC3E}">
        <p14:creationId xmlns:p14="http://schemas.microsoft.com/office/powerpoint/2010/main" val="4012794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78</a:t>
            </a:fld>
            <a:endParaRPr lang="id-ID"/>
          </a:p>
        </p:txBody>
      </p:sp>
    </p:spTree>
    <p:extLst>
      <p:ext uri="{BB962C8B-B14F-4D97-AF65-F5344CB8AC3E}">
        <p14:creationId xmlns:p14="http://schemas.microsoft.com/office/powerpoint/2010/main" val="25284580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79</a:t>
            </a:fld>
            <a:endParaRPr lang="id-ID"/>
          </a:p>
        </p:txBody>
      </p:sp>
    </p:spTree>
    <p:extLst>
      <p:ext uri="{BB962C8B-B14F-4D97-AF65-F5344CB8AC3E}">
        <p14:creationId xmlns:p14="http://schemas.microsoft.com/office/powerpoint/2010/main" val="243001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a:t>
            </a:fld>
            <a:endParaRPr lang="id-ID"/>
          </a:p>
        </p:txBody>
      </p:sp>
    </p:spTree>
    <p:extLst>
      <p:ext uri="{BB962C8B-B14F-4D97-AF65-F5344CB8AC3E}">
        <p14:creationId xmlns:p14="http://schemas.microsoft.com/office/powerpoint/2010/main" val="687483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80</a:t>
            </a:fld>
            <a:endParaRPr lang="id-ID"/>
          </a:p>
        </p:txBody>
      </p:sp>
    </p:spTree>
    <p:extLst>
      <p:ext uri="{BB962C8B-B14F-4D97-AF65-F5344CB8AC3E}">
        <p14:creationId xmlns:p14="http://schemas.microsoft.com/office/powerpoint/2010/main" val="15989588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81</a:t>
            </a:fld>
            <a:endParaRPr lang="id-ID"/>
          </a:p>
        </p:txBody>
      </p:sp>
    </p:spTree>
    <p:extLst>
      <p:ext uri="{BB962C8B-B14F-4D97-AF65-F5344CB8AC3E}">
        <p14:creationId xmlns:p14="http://schemas.microsoft.com/office/powerpoint/2010/main" val="3527815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82</a:t>
            </a:fld>
            <a:endParaRPr lang="id-ID"/>
          </a:p>
        </p:txBody>
      </p:sp>
    </p:spTree>
    <p:extLst>
      <p:ext uri="{BB962C8B-B14F-4D97-AF65-F5344CB8AC3E}">
        <p14:creationId xmlns:p14="http://schemas.microsoft.com/office/powerpoint/2010/main" val="12666914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83</a:t>
            </a:fld>
            <a:endParaRPr lang="id-ID"/>
          </a:p>
        </p:txBody>
      </p:sp>
    </p:spTree>
    <p:extLst>
      <p:ext uri="{BB962C8B-B14F-4D97-AF65-F5344CB8AC3E}">
        <p14:creationId xmlns:p14="http://schemas.microsoft.com/office/powerpoint/2010/main" val="15260737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84</a:t>
            </a:fld>
            <a:endParaRPr lang="id-ID"/>
          </a:p>
        </p:txBody>
      </p:sp>
    </p:spTree>
    <p:extLst>
      <p:ext uri="{BB962C8B-B14F-4D97-AF65-F5344CB8AC3E}">
        <p14:creationId xmlns:p14="http://schemas.microsoft.com/office/powerpoint/2010/main" val="34221019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85</a:t>
            </a:fld>
            <a:endParaRPr lang="id-ID"/>
          </a:p>
        </p:txBody>
      </p:sp>
    </p:spTree>
    <p:extLst>
      <p:ext uri="{BB962C8B-B14F-4D97-AF65-F5344CB8AC3E}">
        <p14:creationId xmlns:p14="http://schemas.microsoft.com/office/powerpoint/2010/main" val="34311614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86</a:t>
            </a:fld>
            <a:endParaRPr lang="id-ID"/>
          </a:p>
        </p:txBody>
      </p:sp>
    </p:spTree>
    <p:extLst>
      <p:ext uri="{BB962C8B-B14F-4D97-AF65-F5344CB8AC3E}">
        <p14:creationId xmlns:p14="http://schemas.microsoft.com/office/powerpoint/2010/main" val="778825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87</a:t>
            </a:fld>
            <a:endParaRPr lang="id-ID"/>
          </a:p>
        </p:txBody>
      </p:sp>
    </p:spTree>
    <p:extLst>
      <p:ext uri="{BB962C8B-B14F-4D97-AF65-F5344CB8AC3E}">
        <p14:creationId xmlns:p14="http://schemas.microsoft.com/office/powerpoint/2010/main" val="30642786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88</a:t>
            </a:fld>
            <a:endParaRPr lang="id-ID"/>
          </a:p>
        </p:txBody>
      </p:sp>
    </p:spTree>
    <p:extLst>
      <p:ext uri="{BB962C8B-B14F-4D97-AF65-F5344CB8AC3E}">
        <p14:creationId xmlns:p14="http://schemas.microsoft.com/office/powerpoint/2010/main" val="20406510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89</a:t>
            </a:fld>
            <a:endParaRPr lang="id-ID"/>
          </a:p>
        </p:txBody>
      </p:sp>
    </p:spTree>
    <p:extLst>
      <p:ext uri="{BB962C8B-B14F-4D97-AF65-F5344CB8AC3E}">
        <p14:creationId xmlns:p14="http://schemas.microsoft.com/office/powerpoint/2010/main" val="345721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a:t>
            </a:fld>
            <a:endParaRPr lang="id-ID"/>
          </a:p>
        </p:txBody>
      </p:sp>
    </p:spTree>
    <p:extLst>
      <p:ext uri="{BB962C8B-B14F-4D97-AF65-F5344CB8AC3E}">
        <p14:creationId xmlns:p14="http://schemas.microsoft.com/office/powerpoint/2010/main" val="14140608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90</a:t>
            </a:fld>
            <a:endParaRPr lang="id-ID"/>
          </a:p>
        </p:txBody>
      </p:sp>
    </p:spTree>
    <p:extLst>
      <p:ext uri="{BB962C8B-B14F-4D97-AF65-F5344CB8AC3E}">
        <p14:creationId xmlns:p14="http://schemas.microsoft.com/office/powerpoint/2010/main" val="13947655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91</a:t>
            </a:fld>
            <a:endParaRPr lang="id-ID"/>
          </a:p>
        </p:txBody>
      </p:sp>
    </p:spTree>
    <p:extLst>
      <p:ext uri="{BB962C8B-B14F-4D97-AF65-F5344CB8AC3E}">
        <p14:creationId xmlns:p14="http://schemas.microsoft.com/office/powerpoint/2010/main" val="32611779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92</a:t>
            </a:fld>
            <a:endParaRPr lang="id-ID"/>
          </a:p>
        </p:txBody>
      </p:sp>
    </p:spTree>
    <p:extLst>
      <p:ext uri="{BB962C8B-B14F-4D97-AF65-F5344CB8AC3E}">
        <p14:creationId xmlns:p14="http://schemas.microsoft.com/office/powerpoint/2010/main" val="36240684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93</a:t>
            </a:fld>
            <a:endParaRPr lang="id-ID"/>
          </a:p>
        </p:txBody>
      </p:sp>
    </p:spTree>
    <p:extLst>
      <p:ext uri="{BB962C8B-B14F-4D97-AF65-F5344CB8AC3E}">
        <p14:creationId xmlns:p14="http://schemas.microsoft.com/office/powerpoint/2010/main" val="4726965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94</a:t>
            </a:fld>
            <a:endParaRPr lang="id-ID"/>
          </a:p>
        </p:txBody>
      </p:sp>
    </p:spTree>
    <p:extLst>
      <p:ext uri="{BB962C8B-B14F-4D97-AF65-F5344CB8AC3E}">
        <p14:creationId xmlns:p14="http://schemas.microsoft.com/office/powerpoint/2010/main" val="34062652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95</a:t>
            </a:fld>
            <a:endParaRPr lang="id-ID"/>
          </a:p>
        </p:txBody>
      </p:sp>
    </p:spTree>
    <p:extLst>
      <p:ext uri="{BB962C8B-B14F-4D97-AF65-F5344CB8AC3E}">
        <p14:creationId xmlns:p14="http://schemas.microsoft.com/office/powerpoint/2010/main" val="39522056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96</a:t>
            </a:fld>
            <a:endParaRPr lang="id-ID"/>
          </a:p>
        </p:txBody>
      </p:sp>
    </p:spTree>
    <p:extLst>
      <p:ext uri="{BB962C8B-B14F-4D97-AF65-F5344CB8AC3E}">
        <p14:creationId xmlns:p14="http://schemas.microsoft.com/office/powerpoint/2010/main" val="35647830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97</a:t>
            </a:fld>
            <a:endParaRPr lang="id-ID"/>
          </a:p>
        </p:txBody>
      </p:sp>
    </p:spTree>
    <p:extLst>
      <p:ext uri="{BB962C8B-B14F-4D97-AF65-F5344CB8AC3E}">
        <p14:creationId xmlns:p14="http://schemas.microsoft.com/office/powerpoint/2010/main" val="32470906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98</a:t>
            </a:fld>
            <a:endParaRPr lang="id-ID"/>
          </a:p>
        </p:txBody>
      </p:sp>
    </p:spTree>
    <p:extLst>
      <p:ext uri="{BB962C8B-B14F-4D97-AF65-F5344CB8AC3E}">
        <p14:creationId xmlns:p14="http://schemas.microsoft.com/office/powerpoint/2010/main" val="35762778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99</a:t>
            </a:fld>
            <a:endParaRPr lang="id-ID"/>
          </a:p>
        </p:txBody>
      </p:sp>
    </p:spTree>
    <p:extLst>
      <p:ext uri="{BB962C8B-B14F-4D97-AF65-F5344CB8AC3E}">
        <p14:creationId xmlns:p14="http://schemas.microsoft.com/office/powerpoint/2010/main" val="2304497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p:cNvSpPr>
            <a:spLocks noGrp="1"/>
          </p:cNvSpPr>
          <p:nvPr>
            <p:ph type="pic" sz="quarter" idx="10"/>
          </p:nvPr>
        </p:nvSpPr>
        <p:spPr>
          <a:xfrm>
            <a:off x="0" y="2160103"/>
            <a:ext cx="12192000" cy="2623932"/>
          </a:xfrm>
        </p:spPr>
        <p:txBody>
          <a:bodyPr/>
          <a:lstStyle/>
          <a:p>
            <a:endParaRPr lang="id-ID"/>
          </a:p>
        </p:txBody>
      </p:sp>
    </p:spTree>
    <p:extLst>
      <p:ext uri="{BB962C8B-B14F-4D97-AF65-F5344CB8AC3E}">
        <p14:creationId xmlns:p14="http://schemas.microsoft.com/office/powerpoint/2010/main" val="371626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ortfolio 2">
    <p:spTree>
      <p:nvGrpSpPr>
        <p:cNvPr id="1" name=""/>
        <p:cNvGrpSpPr/>
        <p:nvPr/>
      </p:nvGrpSpPr>
      <p:grpSpPr>
        <a:xfrm>
          <a:off x="0" y="0"/>
          <a:ext cx="0" cy="0"/>
          <a:chOff x="0" y="0"/>
          <a:chExt cx="0" cy="0"/>
        </a:xfrm>
      </p:grpSpPr>
      <p:sp>
        <p:nvSpPr>
          <p:cNvPr id="19" name="Picture Placeholder 2"/>
          <p:cNvSpPr>
            <a:spLocks noGrp="1"/>
          </p:cNvSpPr>
          <p:nvPr>
            <p:ph type="pic" sz="quarter" idx="12" hasCustomPrompt="1"/>
          </p:nvPr>
        </p:nvSpPr>
        <p:spPr>
          <a:xfrm>
            <a:off x="682487" y="1659796"/>
            <a:ext cx="2998936" cy="4461170"/>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3" name="Picture Placeholder 2"/>
          <p:cNvSpPr>
            <a:spLocks noGrp="1"/>
          </p:cNvSpPr>
          <p:nvPr>
            <p:ph type="pic" sz="quarter" idx="13" hasCustomPrompt="1"/>
          </p:nvPr>
        </p:nvSpPr>
        <p:spPr>
          <a:xfrm>
            <a:off x="3900762" y="1659795"/>
            <a:ext cx="2334807"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4" name="Picture Placeholder 2"/>
          <p:cNvSpPr>
            <a:spLocks noGrp="1"/>
          </p:cNvSpPr>
          <p:nvPr>
            <p:ph type="pic" sz="quarter" idx="14" hasCustomPrompt="1"/>
          </p:nvPr>
        </p:nvSpPr>
        <p:spPr>
          <a:xfrm>
            <a:off x="6454909" y="1659795"/>
            <a:ext cx="2334807"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5" name="Picture Placeholder 2"/>
          <p:cNvSpPr>
            <a:spLocks noGrp="1"/>
          </p:cNvSpPr>
          <p:nvPr>
            <p:ph type="pic" sz="quarter" idx="15" hasCustomPrompt="1"/>
          </p:nvPr>
        </p:nvSpPr>
        <p:spPr>
          <a:xfrm>
            <a:off x="9009056" y="1659795"/>
            <a:ext cx="2334807"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7" name="Picture Placeholder 2"/>
          <p:cNvSpPr>
            <a:spLocks noGrp="1"/>
          </p:cNvSpPr>
          <p:nvPr>
            <p:ph type="pic" sz="quarter" idx="16" hasCustomPrompt="1"/>
          </p:nvPr>
        </p:nvSpPr>
        <p:spPr>
          <a:xfrm>
            <a:off x="3900762" y="3924379"/>
            <a:ext cx="7443101"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0" name="TextBox 19"/>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1" name="Oval 20"/>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98810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8" name="TextBox 17"/>
          <p:cNvSpPr txBox="1"/>
          <p:nvPr userDrawn="1"/>
        </p:nvSpPr>
        <p:spPr>
          <a:xfrm>
            <a:off x="11286889" y="489759"/>
            <a:ext cx="649356" cy="307777"/>
          </a:xfrm>
          <a:prstGeom prst="rect">
            <a:avLst/>
          </a:prstGeom>
          <a:noFill/>
        </p:spPr>
        <p:txBody>
          <a:bodyPr wrap="square" rtlCol="0">
            <a:spAutoFit/>
          </a:bodyPr>
          <a:lstStyle/>
          <a:p>
            <a:pPr algn="ctr"/>
            <a:fld id="{49B9A1CC-CF23-404A-A754-6B4803B2A082}" type="slidenum">
              <a:rPr lang="id-ID" sz="1400" smtClean="0">
                <a:solidFill>
                  <a:schemeClr val="bg2">
                    <a:lumMod val="65000"/>
                  </a:schemeClr>
                </a:solidFill>
              </a:rPr>
              <a:t>‹nº›</a:t>
            </a:fld>
            <a:endParaRPr lang="id-ID" sz="1400">
              <a:solidFill>
                <a:schemeClr val="bg2">
                  <a:lumMod val="65000"/>
                </a:schemeClr>
              </a:solidFill>
            </a:endParaRPr>
          </a:p>
        </p:txBody>
      </p:sp>
      <p:sp>
        <p:nvSpPr>
          <p:cNvPr id="3" name="Oval 2"/>
          <p:cNvSpPr/>
          <p:nvPr userDrawn="1"/>
        </p:nvSpPr>
        <p:spPr>
          <a:xfrm>
            <a:off x="11395567" y="432675"/>
            <a:ext cx="432000" cy="4320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icture Placeholder 2"/>
          <p:cNvSpPr>
            <a:spLocks noGrp="1"/>
          </p:cNvSpPr>
          <p:nvPr>
            <p:ph type="pic" sz="quarter" idx="13" hasCustomPrompt="1"/>
          </p:nvPr>
        </p:nvSpPr>
        <p:spPr>
          <a:xfrm>
            <a:off x="8571894" y="4001696"/>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1" name="Picture Placeholder 2"/>
          <p:cNvSpPr>
            <a:spLocks noGrp="1"/>
          </p:cNvSpPr>
          <p:nvPr>
            <p:ph type="pic" sz="quarter" idx="14" hasCustomPrompt="1"/>
          </p:nvPr>
        </p:nvSpPr>
        <p:spPr>
          <a:xfrm>
            <a:off x="8571893" y="187352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2" name="Picture Placeholder 2"/>
          <p:cNvSpPr>
            <a:spLocks noGrp="1"/>
          </p:cNvSpPr>
          <p:nvPr>
            <p:ph type="pic" sz="quarter" idx="15" hasCustomPrompt="1"/>
          </p:nvPr>
        </p:nvSpPr>
        <p:spPr>
          <a:xfrm flipH="1">
            <a:off x="1318593" y="4001697"/>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6" name="Picture Placeholder 2"/>
          <p:cNvSpPr>
            <a:spLocks noGrp="1"/>
          </p:cNvSpPr>
          <p:nvPr>
            <p:ph type="pic" sz="quarter" idx="16" hasCustomPrompt="1"/>
          </p:nvPr>
        </p:nvSpPr>
        <p:spPr>
          <a:xfrm flipH="1">
            <a:off x="1318592" y="184871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Tree>
    <p:extLst>
      <p:ext uri="{BB962C8B-B14F-4D97-AF65-F5344CB8AC3E}">
        <p14:creationId xmlns:p14="http://schemas.microsoft.com/office/powerpoint/2010/main" val="395836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ortfolio 4">
    <p:spTree>
      <p:nvGrpSpPr>
        <p:cNvPr id="1" name=""/>
        <p:cNvGrpSpPr/>
        <p:nvPr/>
      </p:nvGrpSpPr>
      <p:grpSpPr>
        <a:xfrm>
          <a:off x="0" y="0"/>
          <a:ext cx="0" cy="0"/>
          <a:chOff x="0" y="0"/>
          <a:chExt cx="0" cy="0"/>
        </a:xfrm>
      </p:grpSpPr>
      <p:sp>
        <p:nvSpPr>
          <p:cNvPr id="19" name="Picture Placeholder 2"/>
          <p:cNvSpPr>
            <a:spLocks noGrp="1"/>
          </p:cNvSpPr>
          <p:nvPr>
            <p:ph type="pic" sz="quarter" idx="13" hasCustomPrompt="1"/>
          </p:nvPr>
        </p:nvSpPr>
        <p:spPr>
          <a:xfrm>
            <a:off x="4219887" y="1816365"/>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3" name="Picture Placeholder 2"/>
          <p:cNvSpPr>
            <a:spLocks noGrp="1"/>
          </p:cNvSpPr>
          <p:nvPr>
            <p:ph type="pic" sz="quarter" idx="14" hasCustomPrompt="1"/>
          </p:nvPr>
        </p:nvSpPr>
        <p:spPr>
          <a:xfrm>
            <a:off x="9440069" y="1816365"/>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4" name="Picture Placeholder 2"/>
          <p:cNvSpPr>
            <a:spLocks noGrp="1"/>
          </p:cNvSpPr>
          <p:nvPr>
            <p:ph type="pic" sz="quarter" idx="15" hasCustomPrompt="1"/>
          </p:nvPr>
        </p:nvSpPr>
        <p:spPr>
          <a:xfrm flipH="1">
            <a:off x="1141021" y="406185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5" name="Picture Placeholder 2"/>
          <p:cNvSpPr>
            <a:spLocks noGrp="1"/>
          </p:cNvSpPr>
          <p:nvPr>
            <p:ph type="pic" sz="quarter" idx="16" hasCustomPrompt="1"/>
          </p:nvPr>
        </p:nvSpPr>
        <p:spPr>
          <a:xfrm flipH="1">
            <a:off x="6361203" y="406185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0" name="TextBox 19"/>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1" name="Oval 20"/>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56042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ortfolio 5">
    <p:spTree>
      <p:nvGrpSpPr>
        <p:cNvPr id="1" name=""/>
        <p:cNvGrpSpPr/>
        <p:nvPr/>
      </p:nvGrpSpPr>
      <p:grpSpPr>
        <a:xfrm>
          <a:off x="0" y="0"/>
          <a:ext cx="0" cy="0"/>
          <a:chOff x="0" y="0"/>
          <a:chExt cx="0" cy="0"/>
        </a:xfrm>
      </p:grpSpPr>
      <p:sp>
        <p:nvSpPr>
          <p:cNvPr id="20" name="Picture Placeholder 2"/>
          <p:cNvSpPr>
            <a:spLocks noGrp="1"/>
          </p:cNvSpPr>
          <p:nvPr>
            <p:ph type="pic" sz="quarter" idx="19"/>
          </p:nvPr>
        </p:nvSpPr>
        <p:spPr>
          <a:xfrm>
            <a:off x="0" y="2212975"/>
            <a:ext cx="3037024" cy="2438400"/>
          </a:xfrm>
          <a:prstGeom prst="rect">
            <a:avLst/>
          </a:prstGeom>
        </p:spPr>
        <p:txBody>
          <a:bodyPr/>
          <a:lstStyle/>
          <a:p>
            <a:endParaRPr lang="id-ID"/>
          </a:p>
        </p:txBody>
      </p:sp>
      <p:sp>
        <p:nvSpPr>
          <p:cNvPr id="21" name="Picture Placeholder 2"/>
          <p:cNvSpPr>
            <a:spLocks noGrp="1"/>
          </p:cNvSpPr>
          <p:nvPr>
            <p:ph type="pic" sz="quarter" idx="20"/>
          </p:nvPr>
        </p:nvSpPr>
        <p:spPr>
          <a:xfrm>
            <a:off x="3047585" y="2212975"/>
            <a:ext cx="2991886" cy="2438400"/>
          </a:xfrm>
          <a:prstGeom prst="rect">
            <a:avLst/>
          </a:prstGeom>
        </p:spPr>
        <p:txBody>
          <a:bodyPr/>
          <a:lstStyle/>
          <a:p>
            <a:endParaRPr lang="id-ID"/>
          </a:p>
        </p:txBody>
      </p:sp>
      <p:sp>
        <p:nvSpPr>
          <p:cNvPr id="22" name="Picture Placeholder 2"/>
          <p:cNvSpPr>
            <a:spLocks noGrp="1"/>
          </p:cNvSpPr>
          <p:nvPr>
            <p:ph type="pic" sz="quarter" idx="21"/>
          </p:nvPr>
        </p:nvSpPr>
        <p:spPr>
          <a:xfrm>
            <a:off x="6063284" y="2212975"/>
            <a:ext cx="3100594" cy="2438400"/>
          </a:xfrm>
          <a:prstGeom prst="rect">
            <a:avLst/>
          </a:prstGeom>
        </p:spPr>
        <p:txBody>
          <a:bodyPr/>
          <a:lstStyle/>
          <a:p>
            <a:endParaRPr lang="id-ID"/>
          </a:p>
        </p:txBody>
      </p:sp>
      <p:sp>
        <p:nvSpPr>
          <p:cNvPr id="26" name="Picture Placeholder 2"/>
          <p:cNvSpPr>
            <a:spLocks noGrp="1"/>
          </p:cNvSpPr>
          <p:nvPr>
            <p:ph type="pic" sz="quarter" idx="22"/>
          </p:nvPr>
        </p:nvSpPr>
        <p:spPr>
          <a:xfrm>
            <a:off x="9163878" y="2212975"/>
            <a:ext cx="3028122" cy="2438400"/>
          </a:xfrm>
          <a:prstGeom prst="rect">
            <a:avLst/>
          </a:prstGeom>
        </p:spPr>
        <p:txBody>
          <a:bodyPr/>
          <a:lstStyle/>
          <a:p>
            <a:endParaRPr lang="id-ID"/>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3" name="Oval 22"/>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18038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portfolio 4 full">
    <p:spTree>
      <p:nvGrpSpPr>
        <p:cNvPr id="1" name=""/>
        <p:cNvGrpSpPr/>
        <p:nvPr/>
      </p:nvGrpSpPr>
      <p:grpSpPr>
        <a:xfrm>
          <a:off x="0" y="0"/>
          <a:ext cx="0" cy="0"/>
          <a:chOff x="0" y="0"/>
          <a:chExt cx="0" cy="0"/>
        </a:xfrm>
      </p:grpSpPr>
      <p:sp>
        <p:nvSpPr>
          <p:cNvPr id="20" name="Picture Placeholder 2"/>
          <p:cNvSpPr>
            <a:spLocks noGrp="1"/>
          </p:cNvSpPr>
          <p:nvPr>
            <p:ph type="pic" sz="quarter" idx="19"/>
          </p:nvPr>
        </p:nvSpPr>
        <p:spPr>
          <a:xfrm>
            <a:off x="0" y="1"/>
            <a:ext cx="3037024" cy="3472070"/>
          </a:xfrm>
          <a:prstGeom prst="rect">
            <a:avLst/>
          </a:prstGeom>
        </p:spPr>
        <p:txBody>
          <a:bodyPr/>
          <a:lstStyle/>
          <a:p>
            <a:endParaRPr lang="id-ID"/>
          </a:p>
        </p:txBody>
      </p:sp>
      <p:sp>
        <p:nvSpPr>
          <p:cNvPr id="21" name="Picture Placeholder 2"/>
          <p:cNvSpPr>
            <a:spLocks noGrp="1"/>
          </p:cNvSpPr>
          <p:nvPr>
            <p:ph type="pic" sz="quarter" idx="20"/>
          </p:nvPr>
        </p:nvSpPr>
        <p:spPr>
          <a:xfrm>
            <a:off x="3047584" y="0"/>
            <a:ext cx="2991887" cy="3472071"/>
          </a:xfrm>
          <a:prstGeom prst="rect">
            <a:avLst/>
          </a:prstGeom>
        </p:spPr>
        <p:txBody>
          <a:bodyPr/>
          <a:lstStyle/>
          <a:p>
            <a:endParaRPr lang="id-ID"/>
          </a:p>
        </p:txBody>
      </p:sp>
      <p:sp>
        <p:nvSpPr>
          <p:cNvPr id="22" name="Picture Placeholder 2"/>
          <p:cNvSpPr>
            <a:spLocks noGrp="1"/>
          </p:cNvSpPr>
          <p:nvPr>
            <p:ph type="pic" sz="quarter" idx="21"/>
          </p:nvPr>
        </p:nvSpPr>
        <p:spPr>
          <a:xfrm>
            <a:off x="6063284" y="0"/>
            <a:ext cx="3100594" cy="3472071"/>
          </a:xfrm>
          <a:prstGeom prst="rect">
            <a:avLst/>
          </a:prstGeom>
        </p:spPr>
        <p:txBody>
          <a:bodyPr/>
          <a:lstStyle/>
          <a:p>
            <a:endParaRPr lang="id-ID"/>
          </a:p>
        </p:txBody>
      </p:sp>
      <p:sp>
        <p:nvSpPr>
          <p:cNvPr id="26" name="Picture Placeholder 2"/>
          <p:cNvSpPr>
            <a:spLocks noGrp="1"/>
          </p:cNvSpPr>
          <p:nvPr>
            <p:ph type="pic" sz="quarter" idx="22"/>
          </p:nvPr>
        </p:nvSpPr>
        <p:spPr>
          <a:xfrm>
            <a:off x="9187690" y="0"/>
            <a:ext cx="3004309" cy="3472071"/>
          </a:xfrm>
          <a:prstGeom prst="rect">
            <a:avLst/>
          </a:prstGeom>
        </p:spPr>
        <p:txBody>
          <a:bodyPr/>
          <a:lstStyle/>
          <a:p>
            <a:endParaRPr lang="id-ID"/>
          </a:p>
        </p:txBody>
      </p:sp>
    </p:spTree>
    <p:extLst>
      <p:ext uri="{BB962C8B-B14F-4D97-AF65-F5344CB8AC3E}">
        <p14:creationId xmlns:p14="http://schemas.microsoft.com/office/powerpoint/2010/main" val="2821419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portfolio 7">
    <p:spTree>
      <p:nvGrpSpPr>
        <p:cNvPr id="1" name=""/>
        <p:cNvGrpSpPr/>
        <p:nvPr/>
      </p:nvGrpSpPr>
      <p:grpSpPr>
        <a:xfrm>
          <a:off x="0" y="0"/>
          <a:ext cx="0" cy="0"/>
          <a:chOff x="0" y="0"/>
          <a:chExt cx="0" cy="0"/>
        </a:xfrm>
      </p:grpSpPr>
      <p:sp>
        <p:nvSpPr>
          <p:cNvPr id="19" name="Picture Placeholder 4"/>
          <p:cNvSpPr>
            <a:spLocks noGrp="1"/>
          </p:cNvSpPr>
          <p:nvPr>
            <p:ph type="pic" sz="quarter" idx="10"/>
          </p:nvPr>
        </p:nvSpPr>
        <p:spPr>
          <a:xfrm>
            <a:off x="10177670" y="304800"/>
            <a:ext cx="1749287" cy="6321287"/>
          </a:xfrm>
        </p:spPr>
        <p:txBody>
          <a:bodyPr/>
          <a:lstStyle/>
          <a:p>
            <a:endParaRPr lang="id-ID"/>
          </a:p>
        </p:txBody>
      </p:sp>
      <p:sp>
        <p:nvSpPr>
          <p:cNvPr id="23" name="Picture Placeholder 4"/>
          <p:cNvSpPr>
            <a:spLocks noGrp="1"/>
          </p:cNvSpPr>
          <p:nvPr>
            <p:ph type="pic" sz="quarter" idx="11"/>
          </p:nvPr>
        </p:nvSpPr>
        <p:spPr>
          <a:xfrm>
            <a:off x="8256104" y="302331"/>
            <a:ext cx="1749287" cy="6321287"/>
          </a:xfrm>
        </p:spPr>
        <p:txBody>
          <a:bodyPr/>
          <a:lstStyle/>
          <a:p>
            <a:endParaRPr lang="id-ID"/>
          </a:p>
        </p:txBody>
      </p:sp>
      <p:sp>
        <p:nvSpPr>
          <p:cNvPr id="24" name="Picture Placeholder 4"/>
          <p:cNvSpPr>
            <a:spLocks noGrp="1"/>
          </p:cNvSpPr>
          <p:nvPr>
            <p:ph type="pic" sz="quarter" idx="12"/>
          </p:nvPr>
        </p:nvSpPr>
        <p:spPr>
          <a:xfrm>
            <a:off x="6334538" y="302330"/>
            <a:ext cx="1749287" cy="6321287"/>
          </a:xfrm>
        </p:spPr>
        <p:txBody>
          <a:bodyPr/>
          <a:lstStyle/>
          <a:p>
            <a:endParaRPr lang="id-ID"/>
          </a:p>
        </p:txBody>
      </p:sp>
    </p:spTree>
    <p:extLst>
      <p:ext uri="{BB962C8B-B14F-4D97-AF65-F5344CB8AC3E}">
        <p14:creationId xmlns:p14="http://schemas.microsoft.com/office/powerpoint/2010/main" val="3891269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portfolio dia">
    <p:spTree>
      <p:nvGrpSpPr>
        <p:cNvPr id="1" name=""/>
        <p:cNvGrpSpPr/>
        <p:nvPr/>
      </p:nvGrpSpPr>
      <p:grpSpPr>
        <a:xfrm>
          <a:off x="0" y="0"/>
          <a:ext cx="0" cy="0"/>
          <a:chOff x="0" y="0"/>
          <a:chExt cx="0" cy="0"/>
        </a:xfrm>
      </p:grpSpPr>
      <p:sp>
        <p:nvSpPr>
          <p:cNvPr id="16" name="Picture Placeholder 13"/>
          <p:cNvSpPr>
            <a:spLocks noGrp="1"/>
          </p:cNvSpPr>
          <p:nvPr>
            <p:ph type="pic" sz="quarter" idx="32" hasCustomPrompt="1"/>
          </p:nvPr>
        </p:nvSpPr>
        <p:spPr>
          <a:xfrm flipH="1">
            <a:off x="-1567350" y="-543339"/>
            <a:ext cx="4683926" cy="3816626"/>
          </a:xfrm>
          <a:custGeom>
            <a:avLst/>
            <a:gdLst>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677527 w 8328384"/>
              <a:gd name="connsiteY27" fmla="*/ 898884 h 4794329"/>
              <a:gd name="connsiteX28" fmla="*/ 1028254 w 8328384"/>
              <a:gd name="connsiteY28" fmla="*/ 898884 h 4794329"/>
              <a:gd name="connsiteX29" fmla="*/ 1705781 w 8328384"/>
              <a:gd name="connsiteY29" fmla="*/ 1576410 h 4794329"/>
              <a:gd name="connsiteX30" fmla="*/ 1028254 w 8328384"/>
              <a:gd name="connsiteY30" fmla="*/ 2253937 h 4794329"/>
              <a:gd name="connsiteX31" fmla="*/ 677527 w 8328384"/>
              <a:gd name="connsiteY31" fmla="*/ 2253937 h 4794329"/>
              <a:gd name="connsiteX32" fmla="*/ 0 w 8328384"/>
              <a:gd name="connsiteY32" fmla="*/ 1576410 h 4794329"/>
              <a:gd name="connsiteX33" fmla="*/ 677527 w 8328384"/>
              <a:gd name="connsiteY33" fmla="*/ 898884 h 4794329"/>
              <a:gd name="connsiteX34" fmla="*/ 7665818 w 8328384"/>
              <a:gd name="connsiteY34" fmla="*/ 717042 h 4794329"/>
              <a:gd name="connsiteX35" fmla="*/ 7814683 w 8328384"/>
              <a:gd name="connsiteY35" fmla="*/ 778704 h 4794329"/>
              <a:gd name="connsiteX36" fmla="*/ 7814683 w 8328384"/>
              <a:gd name="connsiteY36" fmla="*/ 1076435 h 4794329"/>
              <a:gd name="connsiteX37" fmla="*/ 4739492 w 8328384"/>
              <a:gd name="connsiteY37" fmla="*/ 4151624 h 4794329"/>
              <a:gd name="connsiteX38" fmla="*/ 4441762 w 8328384"/>
              <a:gd name="connsiteY38" fmla="*/ 4151624 h 4794329"/>
              <a:gd name="connsiteX39" fmla="*/ 4441763 w 8328384"/>
              <a:gd name="connsiteY39" fmla="*/ 4151624 h 4794329"/>
              <a:gd name="connsiteX40" fmla="*/ 4441763 w 8328384"/>
              <a:gd name="connsiteY40" fmla="*/ 3853894 h 4794329"/>
              <a:gd name="connsiteX41" fmla="*/ 7516953 w 8328384"/>
              <a:gd name="connsiteY41" fmla="*/ 778704 h 4794329"/>
              <a:gd name="connsiteX42" fmla="*/ 7665818 w 8328384"/>
              <a:gd name="connsiteY42" fmla="*/ 717042 h 4794329"/>
              <a:gd name="connsiteX43" fmla="*/ 7109580 w 8328384"/>
              <a:gd name="connsiteY43" fmla="*/ 598413 h 4794329"/>
              <a:gd name="connsiteX44" fmla="*/ 7258445 w 8328384"/>
              <a:gd name="connsiteY44" fmla="*/ 660075 h 4794329"/>
              <a:gd name="connsiteX45" fmla="*/ 7258445 w 8328384"/>
              <a:gd name="connsiteY45" fmla="*/ 957805 h 4794329"/>
              <a:gd name="connsiteX46" fmla="*/ 3512618 w 8328384"/>
              <a:gd name="connsiteY46" fmla="*/ 4703631 h 4794329"/>
              <a:gd name="connsiteX47" fmla="*/ 3214888 w 8328384"/>
              <a:gd name="connsiteY47" fmla="*/ 4703631 h 4794329"/>
              <a:gd name="connsiteX48" fmla="*/ 3214889 w 8328384"/>
              <a:gd name="connsiteY48" fmla="*/ 4703631 h 4794329"/>
              <a:gd name="connsiteX49" fmla="*/ 3214889 w 8328384"/>
              <a:gd name="connsiteY49" fmla="*/ 4405901 h 4794329"/>
              <a:gd name="connsiteX50" fmla="*/ 6960715 w 8328384"/>
              <a:gd name="connsiteY50" fmla="*/ 660075 h 4794329"/>
              <a:gd name="connsiteX51" fmla="*/ 7109580 w 8328384"/>
              <a:gd name="connsiteY51" fmla="*/ 598413 h 4794329"/>
              <a:gd name="connsiteX52" fmla="*/ 5839303 w 8328384"/>
              <a:gd name="connsiteY52" fmla="*/ 530016 h 4794329"/>
              <a:gd name="connsiteX53" fmla="*/ 5988168 w 8328384"/>
              <a:gd name="connsiteY53" fmla="*/ 591677 h 4794329"/>
              <a:gd name="connsiteX54" fmla="*/ 5988168 w 8328384"/>
              <a:gd name="connsiteY54" fmla="*/ 889408 h 4794329"/>
              <a:gd name="connsiteX55" fmla="*/ 2912977 w 8328384"/>
              <a:gd name="connsiteY55" fmla="*/ 3964597 h 4794329"/>
              <a:gd name="connsiteX56" fmla="*/ 2615248 w 8328384"/>
              <a:gd name="connsiteY56" fmla="*/ 3964597 h 4794329"/>
              <a:gd name="connsiteX57" fmla="*/ 2615249 w 8328384"/>
              <a:gd name="connsiteY57" fmla="*/ 3964597 h 4794329"/>
              <a:gd name="connsiteX58" fmla="*/ 2615249 w 8328384"/>
              <a:gd name="connsiteY58" fmla="*/ 3666867 h 4794329"/>
              <a:gd name="connsiteX59" fmla="*/ 5690438 w 8328384"/>
              <a:gd name="connsiteY59" fmla="*/ 591677 h 4794329"/>
              <a:gd name="connsiteX60" fmla="*/ 5839303 w 8328384"/>
              <a:gd name="connsiteY60" fmla="*/ 530016 h 4794329"/>
              <a:gd name="connsiteX61" fmla="*/ 6693121 w 8328384"/>
              <a:gd name="connsiteY61" fmla="*/ 347526 h 4794329"/>
              <a:gd name="connsiteX62" fmla="*/ 6841986 w 8328384"/>
              <a:gd name="connsiteY62" fmla="*/ 409188 h 4794329"/>
              <a:gd name="connsiteX63" fmla="*/ 6841986 w 8328384"/>
              <a:gd name="connsiteY63" fmla="*/ 706919 h 4794329"/>
              <a:gd name="connsiteX64" fmla="*/ 3766795 w 8328384"/>
              <a:gd name="connsiteY64" fmla="*/ 3782108 h 4794329"/>
              <a:gd name="connsiteX65" fmla="*/ 3469065 w 8328384"/>
              <a:gd name="connsiteY65" fmla="*/ 3782108 h 4794329"/>
              <a:gd name="connsiteX66" fmla="*/ 3469066 w 8328384"/>
              <a:gd name="connsiteY66" fmla="*/ 3782108 h 4794329"/>
              <a:gd name="connsiteX67" fmla="*/ 3469066 w 8328384"/>
              <a:gd name="connsiteY67" fmla="*/ 3484378 h 4794329"/>
              <a:gd name="connsiteX68" fmla="*/ 6544256 w 8328384"/>
              <a:gd name="connsiteY68" fmla="*/ 409188 h 4794329"/>
              <a:gd name="connsiteX69" fmla="*/ 6693121 w 8328384"/>
              <a:gd name="connsiteY69" fmla="*/ 347526 h 4794329"/>
              <a:gd name="connsiteX70" fmla="*/ 4217989 w 8328384"/>
              <a:gd name="connsiteY70" fmla="*/ 126303 h 4794329"/>
              <a:gd name="connsiteX71" fmla="*/ 4366854 w 8328384"/>
              <a:gd name="connsiteY71" fmla="*/ 187965 h 4794329"/>
              <a:gd name="connsiteX72" fmla="*/ 4366854 w 8328384"/>
              <a:gd name="connsiteY72" fmla="*/ 485695 h 4794329"/>
              <a:gd name="connsiteX73" fmla="*/ 3108136 w 8328384"/>
              <a:gd name="connsiteY73" fmla="*/ 1744412 h 4794329"/>
              <a:gd name="connsiteX74" fmla="*/ 2810405 w 8328384"/>
              <a:gd name="connsiteY74" fmla="*/ 1744412 h 4794329"/>
              <a:gd name="connsiteX75" fmla="*/ 2810407 w 8328384"/>
              <a:gd name="connsiteY75" fmla="*/ 1744412 h 4794329"/>
              <a:gd name="connsiteX76" fmla="*/ 2810407 w 8328384"/>
              <a:gd name="connsiteY76" fmla="*/ 1446682 h 4794329"/>
              <a:gd name="connsiteX77" fmla="*/ 4069124 w 8328384"/>
              <a:gd name="connsiteY77" fmla="*/ 187965 h 4794329"/>
              <a:gd name="connsiteX78" fmla="*/ 4217989 w 8328384"/>
              <a:gd name="connsiteY78" fmla="*/ 126303 h 4794329"/>
              <a:gd name="connsiteX79" fmla="*/ 5679047 w 8328384"/>
              <a:gd name="connsiteY79" fmla="*/ 18853 h 4794329"/>
              <a:gd name="connsiteX80" fmla="*/ 5827912 w 8328384"/>
              <a:gd name="connsiteY80" fmla="*/ 80515 h 4794329"/>
              <a:gd name="connsiteX81" fmla="*/ 5827912 w 8328384"/>
              <a:gd name="connsiteY81" fmla="*/ 378245 h 4794329"/>
              <a:gd name="connsiteX82" fmla="*/ 3106228 w 8328384"/>
              <a:gd name="connsiteY82" fmla="*/ 3099928 h 4794329"/>
              <a:gd name="connsiteX83" fmla="*/ 2808498 w 8328384"/>
              <a:gd name="connsiteY83" fmla="*/ 3099928 h 4794329"/>
              <a:gd name="connsiteX84" fmla="*/ 2808499 w 8328384"/>
              <a:gd name="connsiteY84" fmla="*/ 3099928 h 4794329"/>
              <a:gd name="connsiteX85" fmla="*/ 2808499 w 8328384"/>
              <a:gd name="connsiteY85" fmla="*/ 2802198 h 4794329"/>
              <a:gd name="connsiteX86" fmla="*/ 5530182 w 8328384"/>
              <a:gd name="connsiteY86" fmla="*/ 80515 h 4794329"/>
              <a:gd name="connsiteX87" fmla="*/ 5679047 w 8328384"/>
              <a:gd name="connsiteY87" fmla="*/ 18853 h 4794329"/>
              <a:gd name="connsiteX88" fmla="*/ 5019170 w 8328384"/>
              <a:gd name="connsiteY88" fmla="*/ 0 h 4794329"/>
              <a:gd name="connsiteX89" fmla="*/ 5168035 w 8328384"/>
              <a:gd name="connsiteY89" fmla="*/ 61662 h 4794329"/>
              <a:gd name="connsiteX90" fmla="*/ 5168035 w 8328384"/>
              <a:gd name="connsiteY90" fmla="*/ 359392 h 4794329"/>
              <a:gd name="connsiteX91" fmla="*/ 3186355 w 8328384"/>
              <a:gd name="connsiteY91" fmla="*/ 2341071 h 4794329"/>
              <a:gd name="connsiteX92" fmla="*/ 2888624 w 8328384"/>
              <a:gd name="connsiteY92" fmla="*/ 2341071 h 4794329"/>
              <a:gd name="connsiteX93" fmla="*/ 2888626 w 8328384"/>
              <a:gd name="connsiteY93" fmla="*/ 2341071 h 4794329"/>
              <a:gd name="connsiteX94" fmla="*/ 2888626 w 8328384"/>
              <a:gd name="connsiteY94" fmla="*/ 2043341 h 4794329"/>
              <a:gd name="connsiteX95" fmla="*/ 4870305 w 8328384"/>
              <a:gd name="connsiteY95" fmla="*/ 61662 h 4794329"/>
              <a:gd name="connsiteX96" fmla="*/ 5019170 w 8328384"/>
              <a:gd name="connsiteY96" fmla="*/ 0 h 4794329"/>
              <a:gd name="connsiteX0" fmla="*/ 7193726 w 8334626"/>
              <a:gd name="connsiteY0" fmla="*/ 3202389 h 4794329"/>
              <a:gd name="connsiteX1" fmla="*/ 7342591 w 8334626"/>
              <a:gd name="connsiteY1" fmla="*/ 3264051 h 4794329"/>
              <a:gd name="connsiteX2" fmla="*/ 7342591 w 8334626"/>
              <a:gd name="connsiteY2" fmla="*/ 3561781 h 4794329"/>
              <a:gd name="connsiteX3" fmla="*/ 6682152 w 8334626"/>
              <a:gd name="connsiteY3" fmla="*/ 4222219 h 4794329"/>
              <a:gd name="connsiteX4" fmla="*/ 6384422 w 8334626"/>
              <a:gd name="connsiteY4" fmla="*/ 4222219 h 4794329"/>
              <a:gd name="connsiteX5" fmla="*/ 6384423 w 8334626"/>
              <a:gd name="connsiteY5" fmla="*/ 4222219 h 4794329"/>
              <a:gd name="connsiteX6" fmla="*/ 6384423 w 8334626"/>
              <a:gd name="connsiteY6" fmla="*/ 3924488 h 4794329"/>
              <a:gd name="connsiteX7" fmla="*/ 7044861 w 8334626"/>
              <a:gd name="connsiteY7" fmla="*/ 3264051 h 4794329"/>
              <a:gd name="connsiteX8" fmla="*/ 7193726 w 8334626"/>
              <a:gd name="connsiteY8" fmla="*/ 3202389 h 4794329"/>
              <a:gd name="connsiteX9" fmla="*/ 7160495 w 8334626"/>
              <a:gd name="connsiteY9" fmla="*/ 1896653 h 4794329"/>
              <a:gd name="connsiteX10" fmla="*/ 7309360 w 8334626"/>
              <a:gd name="connsiteY10" fmla="*/ 1958315 h 4794329"/>
              <a:gd name="connsiteX11" fmla="*/ 7309360 w 8334626"/>
              <a:gd name="connsiteY11" fmla="*/ 2256046 h 4794329"/>
              <a:gd name="connsiteX12" fmla="*/ 4832737 w 8334626"/>
              <a:gd name="connsiteY12" fmla="*/ 4732667 h 4794329"/>
              <a:gd name="connsiteX13" fmla="*/ 4535007 w 8334626"/>
              <a:gd name="connsiteY13" fmla="*/ 4732667 h 4794329"/>
              <a:gd name="connsiteX14" fmla="*/ 4535009 w 8334626"/>
              <a:gd name="connsiteY14" fmla="*/ 4732667 h 4794329"/>
              <a:gd name="connsiteX15" fmla="*/ 4535009 w 8334626"/>
              <a:gd name="connsiteY15" fmla="*/ 4434937 h 4794329"/>
              <a:gd name="connsiteX16" fmla="*/ 7011630 w 8334626"/>
              <a:gd name="connsiteY16" fmla="*/ 1958315 h 4794329"/>
              <a:gd name="connsiteX17" fmla="*/ 7160495 w 8334626"/>
              <a:gd name="connsiteY17" fmla="*/ 1896653 h 4794329"/>
              <a:gd name="connsiteX18" fmla="*/ 8124099 w 8334626"/>
              <a:gd name="connsiteY18" fmla="*/ 1606041 h 4794329"/>
              <a:gd name="connsiteX19" fmla="*/ 8272964 w 8334626"/>
              <a:gd name="connsiteY19" fmla="*/ 1667703 h 4794329"/>
              <a:gd name="connsiteX20" fmla="*/ 8272964 w 8334626"/>
              <a:gd name="connsiteY20" fmla="*/ 1965433 h 4794329"/>
              <a:gd name="connsiteX21" fmla="*/ 6387889 w 8334626"/>
              <a:gd name="connsiteY21" fmla="*/ 3850507 h 4794329"/>
              <a:gd name="connsiteX22" fmla="*/ 6090159 w 8334626"/>
              <a:gd name="connsiteY22" fmla="*/ 3850507 h 4794329"/>
              <a:gd name="connsiteX23" fmla="*/ 6090160 w 8334626"/>
              <a:gd name="connsiteY23" fmla="*/ 3850507 h 4794329"/>
              <a:gd name="connsiteX24" fmla="*/ 6090160 w 8334626"/>
              <a:gd name="connsiteY24" fmla="*/ 3552777 h 4794329"/>
              <a:gd name="connsiteX25" fmla="*/ 7975234 w 8334626"/>
              <a:gd name="connsiteY25" fmla="*/ 1667703 h 4794329"/>
              <a:gd name="connsiteX26" fmla="*/ 8124099 w 8334626"/>
              <a:gd name="connsiteY26" fmla="*/ 1606041 h 4794329"/>
              <a:gd name="connsiteX27" fmla="*/ 6242 w 8334626"/>
              <a:gd name="connsiteY27" fmla="*/ 1576410 h 4794329"/>
              <a:gd name="connsiteX28" fmla="*/ 1034496 w 8334626"/>
              <a:gd name="connsiteY28" fmla="*/ 898884 h 4794329"/>
              <a:gd name="connsiteX29" fmla="*/ 1712023 w 8334626"/>
              <a:gd name="connsiteY29" fmla="*/ 1576410 h 4794329"/>
              <a:gd name="connsiteX30" fmla="*/ 1034496 w 8334626"/>
              <a:gd name="connsiteY30" fmla="*/ 2253937 h 4794329"/>
              <a:gd name="connsiteX31" fmla="*/ 683769 w 8334626"/>
              <a:gd name="connsiteY31" fmla="*/ 2253937 h 4794329"/>
              <a:gd name="connsiteX32" fmla="*/ 6242 w 8334626"/>
              <a:gd name="connsiteY32" fmla="*/ 1576410 h 4794329"/>
              <a:gd name="connsiteX33" fmla="*/ 7672060 w 8334626"/>
              <a:gd name="connsiteY33" fmla="*/ 717042 h 4794329"/>
              <a:gd name="connsiteX34" fmla="*/ 7820925 w 8334626"/>
              <a:gd name="connsiteY34" fmla="*/ 778704 h 4794329"/>
              <a:gd name="connsiteX35" fmla="*/ 7820925 w 8334626"/>
              <a:gd name="connsiteY35" fmla="*/ 1076435 h 4794329"/>
              <a:gd name="connsiteX36" fmla="*/ 4745734 w 8334626"/>
              <a:gd name="connsiteY36" fmla="*/ 4151624 h 4794329"/>
              <a:gd name="connsiteX37" fmla="*/ 4448004 w 8334626"/>
              <a:gd name="connsiteY37" fmla="*/ 4151624 h 4794329"/>
              <a:gd name="connsiteX38" fmla="*/ 4448005 w 8334626"/>
              <a:gd name="connsiteY38" fmla="*/ 4151624 h 4794329"/>
              <a:gd name="connsiteX39" fmla="*/ 4448005 w 8334626"/>
              <a:gd name="connsiteY39" fmla="*/ 3853894 h 4794329"/>
              <a:gd name="connsiteX40" fmla="*/ 7523195 w 8334626"/>
              <a:gd name="connsiteY40" fmla="*/ 778704 h 4794329"/>
              <a:gd name="connsiteX41" fmla="*/ 7672060 w 8334626"/>
              <a:gd name="connsiteY41" fmla="*/ 717042 h 4794329"/>
              <a:gd name="connsiteX42" fmla="*/ 7115822 w 8334626"/>
              <a:gd name="connsiteY42" fmla="*/ 598413 h 4794329"/>
              <a:gd name="connsiteX43" fmla="*/ 7264687 w 8334626"/>
              <a:gd name="connsiteY43" fmla="*/ 660075 h 4794329"/>
              <a:gd name="connsiteX44" fmla="*/ 7264687 w 8334626"/>
              <a:gd name="connsiteY44" fmla="*/ 957805 h 4794329"/>
              <a:gd name="connsiteX45" fmla="*/ 3518860 w 8334626"/>
              <a:gd name="connsiteY45" fmla="*/ 4703631 h 4794329"/>
              <a:gd name="connsiteX46" fmla="*/ 3221130 w 8334626"/>
              <a:gd name="connsiteY46" fmla="*/ 4703631 h 4794329"/>
              <a:gd name="connsiteX47" fmla="*/ 3221131 w 8334626"/>
              <a:gd name="connsiteY47" fmla="*/ 4703631 h 4794329"/>
              <a:gd name="connsiteX48" fmla="*/ 3221131 w 8334626"/>
              <a:gd name="connsiteY48" fmla="*/ 4405901 h 4794329"/>
              <a:gd name="connsiteX49" fmla="*/ 6966957 w 8334626"/>
              <a:gd name="connsiteY49" fmla="*/ 660075 h 4794329"/>
              <a:gd name="connsiteX50" fmla="*/ 7115822 w 8334626"/>
              <a:gd name="connsiteY50" fmla="*/ 598413 h 4794329"/>
              <a:gd name="connsiteX51" fmla="*/ 5845545 w 8334626"/>
              <a:gd name="connsiteY51" fmla="*/ 530016 h 4794329"/>
              <a:gd name="connsiteX52" fmla="*/ 5994410 w 8334626"/>
              <a:gd name="connsiteY52" fmla="*/ 591677 h 4794329"/>
              <a:gd name="connsiteX53" fmla="*/ 5994410 w 8334626"/>
              <a:gd name="connsiteY53" fmla="*/ 889408 h 4794329"/>
              <a:gd name="connsiteX54" fmla="*/ 2919219 w 8334626"/>
              <a:gd name="connsiteY54" fmla="*/ 3964597 h 4794329"/>
              <a:gd name="connsiteX55" fmla="*/ 2621490 w 8334626"/>
              <a:gd name="connsiteY55" fmla="*/ 3964597 h 4794329"/>
              <a:gd name="connsiteX56" fmla="*/ 2621491 w 8334626"/>
              <a:gd name="connsiteY56" fmla="*/ 3964597 h 4794329"/>
              <a:gd name="connsiteX57" fmla="*/ 2621491 w 8334626"/>
              <a:gd name="connsiteY57" fmla="*/ 3666867 h 4794329"/>
              <a:gd name="connsiteX58" fmla="*/ 5696680 w 8334626"/>
              <a:gd name="connsiteY58" fmla="*/ 591677 h 4794329"/>
              <a:gd name="connsiteX59" fmla="*/ 5845545 w 8334626"/>
              <a:gd name="connsiteY59" fmla="*/ 530016 h 4794329"/>
              <a:gd name="connsiteX60" fmla="*/ 6699363 w 8334626"/>
              <a:gd name="connsiteY60" fmla="*/ 347526 h 4794329"/>
              <a:gd name="connsiteX61" fmla="*/ 6848228 w 8334626"/>
              <a:gd name="connsiteY61" fmla="*/ 409188 h 4794329"/>
              <a:gd name="connsiteX62" fmla="*/ 6848228 w 8334626"/>
              <a:gd name="connsiteY62" fmla="*/ 706919 h 4794329"/>
              <a:gd name="connsiteX63" fmla="*/ 3773037 w 8334626"/>
              <a:gd name="connsiteY63" fmla="*/ 3782108 h 4794329"/>
              <a:gd name="connsiteX64" fmla="*/ 3475307 w 8334626"/>
              <a:gd name="connsiteY64" fmla="*/ 3782108 h 4794329"/>
              <a:gd name="connsiteX65" fmla="*/ 3475308 w 8334626"/>
              <a:gd name="connsiteY65" fmla="*/ 3782108 h 4794329"/>
              <a:gd name="connsiteX66" fmla="*/ 3475308 w 8334626"/>
              <a:gd name="connsiteY66" fmla="*/ 3484378 h 4794329"/>
              <a:gd name="connsiteX67" fmla="*/ 6550498 w 8334626"/>
              <a:gd name="connsiteY67" fmla="*/ 409188 h 4794329"/>
              <a:gd name="connsiteX68" fmla="*/ 6699363 w 8334626"/>
              <a:gd name="connsiteY68" fmla="*/ 347526 h 4794329"/>
              <a:gd name="connsiteX69" fmla="*/ 4224231 w 8334626"/>
              <a:gd name="connsiteY69" fmla="*/ 126303 h 4794329"/>
              <a:gd name="connsiteX70" fmla="*/ 4373096 w 8334626"/>
              <a:gd name="connsiteY70" fmla="*/ 187965 h 4794329"/>
              <a:gd name="connsiteX71" fmla="*/ 4373096 w 8334626"/>
              <a:gd name="connsiteY71" fmla="*/ 485695 h 4794329"/>
              <a:gd name="connsiteX72" fmla="*/ 3114378 w 8334626"/>
              <a:gd name="connsiteY72" fmla="*/ 1744412 h 4794329"/>
              <a:gd name="connsiteX73" fmla="*/ 2816647 w 8334626"/>
              <a:gd name="connsiteY73" fmla="*/ 1744412 h 4794329"/>
              <a:gd name="connsiteX74" fmla="*/ 2816649 w 8334626"/>
              <a:gd name="connsiteY74" fmla="*/ 1744412 h 4794329"/>
              <a:gd name="connsiteX75" fmla="*/ 2816649 w 8334626"/>
              <a:gd name="connsiteY75" fmla="*/ 1446682 h 4794329"/>
              <a:gd name="connsiteX76" fmla="*/ 4075366 w 8334626"/>
              <a:gd name="connsiteY76" fmla="*/ 187965 h 4794329"/>
              <a:gd name="connsiteX77" fmla="*/ 4224231 w 8334626"/>
              <a:gd name="connsiteY77" fmla="*/ 126303 h 4794329"/>
              <a:gd name="connsiteX78" fmla="*/ 5685289 w 8334626"/>
              <a:gd name="connsiteY78" fmla="*/ 18853 h 4794329"/>
              <a:gd name="connsiteX79" fmla="*/ 5834154 w 8334626"/>
              <a:gd name="connsiteY79" fmla="*/ 80515 h 4794329"/>
              <a:gd name="connsiteX80" fmla="*/ 5834154 w 8334626"/>
              <a:gd name="connsiteY80" fmla="*/ 378245 h 4794329"/>
              <a:gd name="connsiteX81" fmla="*/ 3112470 w 8334626"/>
              <a:gd name="connsiteY81" fmla="*/ 3099928 h 4794329"/>
              <a:gd name="connsiteX82" fmla="*/ 2814740 w 8334626"/>
              <a:gd name="connsiteY82" fmla="*/ 3099928 h 4794329"/>
              <a:gd name="connsiteX83" fmla="*/ 2814741 w 8334626"/>
              <a:gd name="connsiteY83" fmla="*/ 3099928 h 4794329"/>
              <a:gd name="connsiteX84" fmla="*/ 2814741 w 8334626"/>
              <a:gd name="connsiteY84" fmla="*/ 2802198 h 4794329"/>
              <a:gd name="connsiteX85" fmla="*/ 5536424 w 8334626"/>
              <a:gd name="connsiteY85" fmla="*/ 80515 h 4794329"/>
              <a:gd name="connsiteX86" fmla="*/ 5685289 w 8334626"/>
              <a:gd name="connsiteY86" fmla="*/ 18853 h 4794329"/>
              <a:gd name="connsiteX87" fmla="*/ 5025412 w 8334626"/>
              <a:gd name="connsiteY87" fmla="*/ 0 h 4794329"/>
              <a:gd name="connsiteX88" fmla="*/ 5174277 w 8334626"/>
              <a:gd name="connsiteY88" fmla="*/ 61662 h 4794329"/>
              <a:gd name="connsiteX89" fmla="*/ 5174277 w 8334626"/>
              <a:gd name="connsiteY89" fmla="*/ 359392 h 4794329"/>
              <a:gd name="connsiteX90" fmla="*/ 3192597 w 8334626"/>
              <a:gd name="connsiteY90" fmla="*/ 2341071 h 4794329"/>
              <a:gd name="connsiteX91" fmla="*/ 2894866 w 8334626"/>
              <a:gd name="connsiteY91" fmla="*/ 2341071 h 4794329"/>
              <a:gd name="connsiteX92" fmla="*/ 2894868 w 8334626"/>
              <a:gd name="connsiteY92" fmla="*/ 2341071 h 4794329"/>
              <a:gd name="connsiteX93" fmla="*/ 2894868 w 8334626"/>
              <a:gd name="connsiteY93" fmla="*/ 2043341 h 4794329"/>
              <a:gd name="connsiteX94" fmla="*/ 4876547 w 8334626"/>
              <a:gd name="connsiteY94" fmla="*/ 61662 h 4794329"/>
              <a:gd name="connsiteX95" fmla="*/ 5025412 w 8334626"/>
              <a:gd name="connsiteY95" fmla="*/ 0 h 4794329"/>
              <a:gd name="connsiteX0" fmla="*/ 7223556 w 8364456"/>
              <a:gd name="connsiteY0" fmla="*/ 3202389 h 4794329"/>
              <a:gd name="connsiteX1" fmla="*/ 7372421 w 8364456"/>
              <a:gd name="connsiteY1" fmla="*/ 3264051 h 4794329"/>
              <a:gd name="connsiteX2" fmla="*/ 7372421 w 8364456"/>
              <a:gd name="connsiteY2" fmla="*/ 3561781 h 4794329"/>
              <a:gd name="connsiteX3" fmla="*/ 6711982 w 8364456"/>
              <a:gd name="connsiteY3" fmla="*/ 4222219 h 4794329"/>
              <a:gd name="connsiteX4" fmla="*/ 6414252 w 8364456"/>
              <a:gd name="connsiteY4" fmla="*/ 4222219 h 4794329"/>
              <a:gd name="connsiteX5" fmla="*/ 6414253 w 8364456"/>
              <a:gd name="connsiteY5" fmla="*/ 4222219 h 4794329"/>
              <a:gd name="connsiteX6" fmla="*/ 6414253 w 8364456"/>
              <a:gd name="connsiteY6" fmla="*/ 3924488 h 4794329"/>
              <a:gd name="connsiteX7" fmla="*/ 7074691 w 8364456"/>
              <a:gd name="connsiteY7" fmla="*/ 3264051 h 4794329"/>
              <a:gd name="connsiteX8" fmla="*/ 7223556 w 8364456"/>
              <a:gd name="connsiteY8" fmla="*/ 3202389 h 4794329"/>
              <a:gd name="connsiteX9" fmla="*/ 7190325 w 8364456"/>
              <a:gd name="connsiteY9" fmla="*/ 1896653 h 4794329"/>
              <a:gd name="connsiteX10" fmla="*/ 7339190 w 8364456"/>
              <a:gd name="connsiteY10" fmla="*/ 1958315 h 4794329"/>
              <a:gd name="connsiteX11" fmla="*/ 7339190 w 8364456"/>
              <a:gd name="connsiteY11" fmla="*/ 2256046 h 4794329"/>
              <a:gd name="connsiteX12" fmla="*/ 4862567 w 8364456"/>
              <a:gd name="connsiteY12" fmla="*/ 4732667 h 4794329"/>
              <a:gd name="connsiteX13" fmla="*/ 4564837 w 8364456"/>
              <a:gd name="connsiteY13" fmla="*/ 4732667 h 4794329"/>
              <a:gd name="connsiteX14" fmla="*/ 4564839 w 8364456"/>
              <a:gd name="connsiteY14" fmla="*/ 4732667 h 4794329"/>
              <a:gd name="connsiteX15" fmla="*/ 4564839 w 8364456"/>
              <a:gd name="connsiteY15" fmla="*/ 4434937 h 4794329"/>
              <a:gd name="connsiteX16" fmla="*/ 7041460 w 8364456"/>
              <a:gd name="connsiteY16" fmla="*/ 1958315 h 4794329"/>
              <a:gd name="connsiteX17" fmla="*/ 7190325 w 8364456"/>
              <a:gd name="connsiteY17" fmla="*/ 1896653 h 4794329"/>
              <a:gd name="connsiteX18" fmla="*/ 8153929 w 8364456"/>
              <a:gd name="connsiteY18" fmla="*/ 1606041 h 4794329"/>
              <a:gd name="connsiteX19" fmla="*/ 8302794 w 8364456"/>
              <a:gd name="connsiteY19" fmla="*/ 1667703 h 4794329"/>
              <a:gd name="connsiteX20" fmla="*/ 8302794 w 8364456"/>
              <a:gd name="connsiteY20" fmla="*/ 1965433 h 4794329"/>
              <a:gd name="connsiteX21" fmla="*/ 6417719 w 8364456"/>
              <a:gd name="connsiteY21" fmla="*/ 3850507 h 4794329"/>
              <a:gd name="connsiteX22" fmla="*/ 6119989 w 8364456"/>
              <a:gd name="connsiteY22" fmla="*/ 3850507 h 4794329"/>
              <a:gd name="connsiteX23" fmla="*/ 6119990 w 8364456"/>
              <a:gd name="connsiteY23" fmla="*/ 3850507 h 4794329"/>
              <a:gd name="connsiteX24" fmla="*/ 6119990 w 8364456"/>
              <a:gd name="connsiteY24" fmla="*/ 3552777 h 4794329"/>
              <a:gd name="connsiteX25" fmla="*/ 8005064 w 8364456"/>
              <a:gd name="connsiteY25" fmla="*/ 1667703 h 4794329"/>
              <a:gd name="connsiteX26" fmla="*/ 8153929 w 8364456"/>
              <a:gd name="connsiteY26" fmla="*/ 1606041 h 4794329"/>
              <a:gd name="connsiteX27" fmla="*/ 36072 w 8364456"/>
              <a:gd name="connsiteY27" fmla="*/ 1576410 h 4794329"/>
              <a:gd name="connsiteX28" fmla="*/ 1741853 w 8364456"/>
              <a:gd name="connsiteY28" fmla="*/ 1576410 h 4794329"/>
              <a:gd name="connsiteX29" fmla="*/ 1064326 w 8364456"/>
              <a:gd name="connsiteY29" fmla="*/ 2253937 h 4794329"/>
              <a:gd name="connsiteX30" fmla="*/ 713599 w 8364456"/>
              <a:gd name="connsiteY30" fmla="*/ 2253937 h 4794329"/>
              <a:gd name="connsiteX31" fmla="*/ 36072 w 8364456"/>
              <a:gd name="connsiteY31" fmla="*/ 1576410 h 4794329"/>
              <a:gd name="connsiteX32" fmla="*/ 7701890 w 8364456"/>
              <a:gd name="connsiteY32" fmla="*/ 717042 h 4794329"/>
              <a:gd name="connsiteX33" fmla="*/ 7850755 w 8364456"/>
              <a:gd name="connsiteY33" fmla="*/ 778704 h 4794329"/>
              <a:gd name="connsiteX34" fmla="*/ 7850755 w 8364456"/>
              <a:gd name="connsiteY34" fmla="*/ 1076435 h 4794329"/>
              <a:gd name="connsiteX35" fmla="*/ 4775564 w 8364456"/>
              <a:gd name="connsiteY35" fmla="*/ 4151624 h 4794329"/>
              <a:gd name="connsiteX36" fmla="*/ 4477834 w 8364456"/>
              <a:gd name="connsiteY36" fmla="*/ 4151624 h 4794329"/>
              <a:gd name="connsiteX37" fmla="*/ 4477835 w 8364456"/>
              <a:gd name="connsiteY37" fmla="*/ 4151624 h 4794329"/>
              <a:gd name="connsiteX38" fmla="*/ 4477835 w 8364456"/>
              <a:gd name="connsiteY38" fmla="*/ 3853894 h 4794329"/>
              <a:gd name="connsiteX39" fmla="*/ 7553025 w 8364456"/>
              <a:gd name="connsiteY39" fmla="*/ 778704 h 4794329"/>
              <a:gd name="connsiteX40" fmla="*/ 7701890 w 8364456"/>
              <a:gd name="connsiteY40" fmla="*/ 717042 h 4794329"/>
              <a:gd name="connsiteX41" fmla="*/ 7145652 w 8364456"/>
              <a:gd name="connsiteY41" fmla="*/ 598413 h 4794329"/>
              <a:gd name="connsiteX42" fmla="*/ 7294517 w 8364456"/>
              <a:gd name="connsiteY42" fmla="*/ 660075 h 4794329"/>
              <a:gd name="connsiteX43" fmla="*/ 7294517 w 8364456"/>
              <a:gd name="connsiteY43" fmla="*/ 957805 h 4794329"/>
              <a:gd name="connsiteX44" fmla="*/ 3548690 w 8364456"/>
              <a:gd name="connsiteY44" fmla="*/ 4703631 h 4794329"/>
              <a:gd name="connsiteX45" fmla="*/ 3250960 w 8364456"/>
              <a:gd name="connsiteY45" fmla="*/ 4703631 h 4794329"/>
              <a:gd name="connsiteX46" fmla="*/ 3250961 w 8364456"/>
              <a:gd name="connsiteY46" fmla="*/ 4703631 h 4794329"/>
              <a:gd name="connsiteX47" fmla="*/ 3250961 w 8364456"/>
              <a:gd name="connsiteY47" fmla="*/ 4405901 h 4794329"/>
              <a:gd name="connsiteX48" fmla="*/ 6996787 w 8364456"/>
              <a:gd name="connsiteY48" fmla="*/ 660075 h 4794329"/>
              <a:gd name="connsiteX49" fmla="*/ 7145652 w 8364456"/>
              <a:gd name="connsiteY49" fmla="*/ 598413 h 4794329"/>
              <a:gd name="connsiteX50" fmla="*/ 5875375 w 8364456"/>
              <a:gd name="connsiteY50" fmla="*/ 530016 h 4794329"/>
              <a:gd name="connsiteX51" fmla="*/ 6024240 w 8364456"/>
              <a:gd name="connsiteY51" fmla="*/ 591677 h 4794329"/>
              <a:gd name="connsiteX52" fmla="*/ 6024240 w 8364456"/>
              <a:gd name="connsiteY52" fmla="*/ 889408 h 4794329"/>
              <a:gd name="connsiteX53" fmla="*/ 2949049 w 8364456"/>
              <a:gd name="connsiteY53" fmla="*/ 3964597 h 4794329"/>
              <a:gd name="connsiteX54" fmla="*/ 2651320 w 8364456"/>
              <a:gd name="connsiteY54" fmla="*/ 3964597 h 4794329"/>
              <a:gd name="connsiteX55" fmla="*/ 2651321 w 8364456"/>
              <a:gd name="connsiteY55" fmla="*/ 3964597 h 4794329"/>
              <a:gd name="connsiteX56" fmla="*/ 2651321 w 8364456"/>
              <a:gd name="connsiteY56" fmla="*/ 3666867 h 4794329"/>
              <a:gd name="connsiteX57" fmla="*/ 5726510 w 8364456"/>
              <a:gd name="connsiteY57" fmla="*/ 591677 h 4794329"/>
              <a:gd name="connsiteX58" fmla="*/ 5875375 w 8364456"/>
              <a:gd name="connsiteY58" fmla="*/ 530016 h 4794329"/>
              <a:gd name="connsiteX59" fmla="*/ 6729193 w 8364456"/>
              <a:gd name="connsiteY59" fmla="*/ 347526 h 4794329"/>
              <a:gd name="connsiteX60" fmla="*/ 6878058 w 8364456"/>
              <a:gd name="connsiteY60" fmla="*/ 409188 h 4794329"/>
              <a:gd name="connsiteX61" fmla="*/ 6878058 w 8364456"/>
              <a:gd name="connsiteY61" fmla="*/ 706919 h 4794329"/>
              <a:gd name="connsiteX62" fmla="*/ 3802867 w 8364456"/>
              <a:gd name="connsiteY62" fmla="*/ 3782108 h 4794329"/>
              <a:gd name="connsiteX63" fmla="*/ 3505137 w 8364456"/>
              <a:gd name="connsiteY63" fmla="*/ 3782108 h 4794329"/>
              <a:gd name="connsiteX64" fmla="*/ 3505138 w 8364456"/>
              <a:gd name="connsiteY64" fmla="*/ 3782108 h 4794329"/>
              <a:gd name="connsiteX65" fmla="*/ 3505138 w 8364456"/>
              <a:gd name="connsiteY65" fmla="*/ 3484378 h 4794329"/>
              <a:gd name="connsiteX66" fmla="*/ 6580328 w 8364456"/>
              <a:gd name="connsiteY66" fmla="*/ 409188 h 4794329"/>
              <a:gd name="connsiteX67" fmla="*/ 6729193 w 8364456"/>
              <a:gd name="connsiteY67" fmla="*/ 347526 h 4794329"/>
              <a:gd name="connsiteX68" fmla="*/ 4254061 w 8364456"/>
              <a:gd name="connsiteY68" fmla="*/ 126303 h 4794329"/>
              <a:gd name="connsiteX69" fmla="*/ 4402926 w 8364456"/>
              <a:gd name="connsiteY69" fmla="*/ 187965 h 4794329"/>
              <a:gd name="connsiteX70" fmla="*/ 4402926 w 8364456"/>
              <a:gd name="connsiteY70" fmla="*/ 485695 h 4794329"/>
              <a:gd name="connsiteX71" fmla="*/ 3144208 w 8364456"/>
              <a:gd name="connsiteY71" fmla="*/ 1744412 h 4794329"/>
              <a:gd name="connsiteX72" fmla="*/ 2846477 w 8364456"/>
              <a:gd name="connsiteY72" fmla="*/ 1744412 h 4794329"/>
              <a:gd name="connsiteX73" fmla="*/ 2846479 w 8364456"/>
              <a:gd name="connsiteY73" fmla="*/ 1744412 h 4794329"/>
              <a:gd name="connsiteX74" fmla="*/ 2846479 w 8364456"/>
              <a:gd name="connsiteY74" fmla="*/ 1446682 h 4794329"/>
              <a:gd name="connsiteX75" fmla="*/ 4105196 w 8364456"/>
              <a:gd name="connsiteY75" fmla="*/ 187965 h 4794329"/>
              <a:gd name="connsiteX76" fmla="*/ 4254061 w 8364456"/>
              <a:gd name="connsiteY76" fmla="*/ 126303 h 4794329"/>
              <a:gd name="connsiteX77" fmla="*/ 5715119 w 8364456"/>
              <a:gd name="connsiteY77" fmla="*/ 18853 h 4794329"/>
              <a:gd name="connsiteX78" fmla="*/ 5863984 w 8364456"/>
              <a:gd name="connsiteY78" fmla="*/ 80515 h 4794329"/>
              <a:gd name="connsiteX79" fmla="*/ 5863984 w 8364456"/>
              <a:gd name="connsiteY79" fmla="*/ 378245 h 4794329"/>
              <a:gd name="connsiteX80" fmla="*/ 3142300 w 8364456"/>
              <a:gd name="connsiteY80" fmla="*/ 3099928 h 4794329"/>
              <a:gd name="connsiteX81" fmla="*/ 2844570 w 8364456"/>
              <a:gd name="connsiteY81" fmla="*/ 3099928 h 4794329"/>
              <a:gd name="connsiteX82" fmla="*/ 2844571 w 8364456"/>
              <a:gd name="connsiteY82" fmla="*/ 3099928 h 4794329"/>
              <a:gd name="connsiteX83" fmla="*/ 2844571 w 8364456"/>
              <a:gd name="connsiteY83" fmla="*/ 2802198 h 4794329"/>
              <a:gd name="connsiteX84" fmla="*/ 5566254 w 8364456"/>
              <a:gd name="connsiteY84" fmla="*/ 80515 h 4794329"/>
              <a:gd name="connsiteX85" fmla="*/ 5715119 w 8364456"/>
              <a:gd name="connsiteY85" fmla="*/ 18853 h 4794329"/>
              <a:gd name="connsiteX86" fmla="*/ 5055242 w 8364456"/>
              <a:gd name="connsiteY86" fmla="*/ 0 h 4794329"/>
              <a:gd name="connsiteX87" fmla="*/ 5204107 w 8364456"/>
              <a:gd name="connsiteY87" fmla="*/ 61662 h 4794329"/>
              <a:gd name="connsiteX88" fmla="*/ 5204107 w 8364456"/>
              <a:gd name="connsiteY88" fmla="*/ 359392 h 4794329"/>
              <a:gd name="connsiteX89" fmla="*/ 3222427 w 8364456"/>
              <a:gd name="connsiteY89" fmla="*/ 2341071 h 4794329"/>
              <a:gd name="connsiteX90" fmla="*/ 2924696 w 8364456"/>
              <a:gd name="connsiteY90" fmla="*/ 2341071 h 4794329"/>
              <a:gd name="connsiteX91" fmla="*/ 2924698 w 8364456"/>
              <a:gd name="connsiteY91" fmla="*/ 2341071 h 4794329"/>
              <a:gd name="connsiteX92" fmla="*/ 2924698 w 8364456"/>
              <a:gd name="connsiteY92" fmla="*/ 2043341 h 4794329"/>
              <a:gd name="connsiteX93" fmla="*/ 4906377 w 8364456"/>
              <a:gd name="connsiteY93" fmla="*/ 61662 h 4794329"/>
              <a:gd name="connsiteX94" fmla="*/ 5055242 w 8364456"/>
              <a:gd name="connsiteY94" fmla="*/ 0 h 4794329"/>
              <a:gd name="connsiteX0" fmla="*/ 7193727 w 8334627"/>
              <a:gd name="connsiteY0" fmla="*/ 3202389 h 4794329"/>
              <a:gd name="connsiteX1" fmla="*/ 7342592 w 8334627"/>
              <a:gd name="connsiteY1" fmla="*/ 3264051 h 4794329"/>
              <a:gd name="connsiteX2" fmla="*/ 7342592 w 8334627"/>
              <a:gd name="connsiteY2" fmla="*/ 3561781 h 4794329"/>
              <a:gd name="connsiteX3" fmla="*/ 6682153 w 8334627"/>
              <a:gd name="connsiteY3" fmla="*/ 4222219 h 4794329"/>
              <a:gd name="connsiteX4" fmla="*/ 6384423 w 8334627"/>
              <a:gd name="connsiteY4" fmla="*/ 4222219 h 4794329"/>
              <a:gd name="connsiteX5" fmla="*/ 6384424 w 8334627"/>
              <a:gd name="connsiteY5" fmla="*/ 4222219 h 4794329"/>
              <a:gd name="connsiteX6" fmla="*/ 6384424 w 8334627"/>
              <a:gd name="connsiteY6" fmla="*/ 3924488 h 4794329"/>
              <a:gd name="connsiteX7" fmla="*/ 7044862 w 8334627"/>
              <a:gd name="connsiteY7" fmla="*/ 3264051 h 4794329"/>
              <a:gd name="connsiteX8" fmla="*/ 7193727 w 8334627"/>
              <a:gd name="connsiteY8" fmla="*/ 3202389 h 4794329"/>
              <a:gd name="connsiteX9" fmla="*/ 7160496 w 8334627"/>
              <a:gd name="connsiteY9" fmla="*/ 1896653 h 4794329"/>
              <a:gd name="connsiteX10" fmla="*/ 7309361 w 8334627"/>
              <a:gd name="connsiteY10" fmla="*/ 1958315 h 4794329"/>
              <a:gd name="connsiteX11" fmla="*/ 7309361 w 8334627"/>
              <a:gd name="connsiteY11" fmla="*/ 2256046 h 4794329"/>
              <a:gd name="connsiteX12" fmla="*/ 4832738 w 8334627"/>
              <a:gd name="connsiteY12" fmla="*/ 4732667 h 4794329"/>
              <a:gd name="connsiteX13" fmla="*/ 4535008 w 8334627"/>
              <a:gd name="connsiteY13" fmla="*/ 4732667 h 4794329"/>
              <a:gd name="connsiteX14" fmla="*/ 4535010 w 8334627"/>
              <a:gd name="connsiteY14" fmla="*/ 4732667 h 4794329"/>
              <a:gd name="connsiteX15" fmla="*/ 4535010 w 8334627"/>
              <a:gd name="connsiteY15" fmla="*/ 4434937 h 4794329"/>
              <a:gd name="connsiteX16" fmla="*/ 7011631 w 8334627"/>
              <a:gd name="connsiteY16" fmla="*/ 1958315 h 4794329"/>
              <a:gd name="connsiteX17" fmla="*/ 7160496 w 8334627"/>
              <a:gd name="connsiteY17" fmla="*/ 1896653 h 4794329"/>
              <a:gd name="connsiteX18" fmla="*/ 8124100 w 8334627"/>
              <a:gd name="connsiteY18" fmla="*/ 1606041 h 4794329"/>
              <a:gd name="connsiteX19" fmla="*/ 8272965 w 8334627"/>
              <a:gd name="connsiteY19" fmla="*/ 1667703 h 4794329"/>
              <a:gd name="connsiteX20" fmla="*/ 8272965 w 8334627"/>
              <a:gd name="connsiteY20" fmla="*/ 1965433 h 4794329"/>
              <a:gd name="connsiteX21" fmla="*/ 6387890 w 8334627"/>
              <a:gd name="connsiteY21" fmla="*/ 3850507 h 4794329"/>
              <a:gd name="connsiteX22" fmla="*/ 6090160 w 8334627"/>
              <a:gd name="connsiteY22" fmla="*/ 3850507 h 4794329"/>
              <a:gd name="connsiteX23" fmla="*/ 6090161 w 8334627"/>
              <a:gd name="connsiteY23" fmla="*/ 3850507 h 4794329"/>
              <a:gd name="connsiteX24" fmla="*/ 6090161 w 8334627"/>
              <a:gd name="connsiteY24" fmla="*/ 3552777 h 4794329"/>
              <a:gd name="connsiteX25" fmla="*/ 7975235 w 8334627"/>
              <a:gd name="connsiteY25" fmla="*/ 1667703 h 4794329"/>
              <a:gd name="connsiteX26" fmla="*/ 8124100 w 8334627"/>
              <a:gd name="connsiteY26" fmla="*/ 1606041 h 4794329"/>
              <a:gd name="connsiteX27" fmla="*/ 6243 w 8334627"/>
              <a:gd name="connsiteY27" fmla="*/ 1576410 h 4794329"/>
              <a:gd name="connsiteX28" fmla="*/ 1034497 w 8334627"/>
              <a:gd name="connsiteY28" fmla="*/ 2253937 h 4794329"/>
              <a:gd name="connsiteX29" fmla="*/ 683770 w 8334627"/>
              <a:gd name="connsiteY29" fmla="*/ 2253937 h 4794329"/>
              <a:gd name="connsiteX30" fmla="*/ 6243 w 8334627"/>
              <a:gd name="connsiteY30" fmla="*/ 1576410 h 4794329"/>
              <a:gd name="connsiteX31" fmla="*/ 7672061 w 8334627"/>
              <a:gd name="connsiteY31" fmla="*/ 717042 h 4794329"/>
              <a:gd name="connsiteX32" fmla="*/ 7820926 w 8334627"/>
              <a:gd name="connsiteY32" fmla="*/ 778704 h 4794329"/>
              <a:gd name="connsiteX33" fmla="*/ 7820926 w 8334627"/>
              <a:gd name="connsiteY33" fmla="*/ 1076435 h 4794329"/>
              <a:gd name="connsiteX34" fmla="*/ 4745735 w 8334627"/>
              <a:gd name="connsiteY34" fmla="*/ 4151624 h 4794329"/>
              <a:gd name="connsiteX35" fmla="*/ 4448005 w 8334627"/>
              <a:gd name="connsiteY35" fmla="*/ 4151624 h 4794329"/>
              <a:gd name="connsiteX36" fmla="*/ 4448006 w 8334627"/>
              <a:gd name="connsiteY36" fmla="*/ 4151624 h 4794329"/>
              <a:gd name="connsiteX37" fmla="*/ 4448006 w 8334627"/>
              <a:gd name="connsiteY37" fmla="*/ 3853894 h 4794329"/>
              <a:gd name="connsiteX38" fmla="*/ 7523196 w 8334627"/>
              <a:gd name="connsiteY38" fmla="*/ 778704 h 4794329"/>
              <a:gd name="connsiteX39" fmla="*/ 7672061 w 8334627"/>
              <a:gd name="connsiteY39" fmla="*/ 717042 h 4794329"/>
              <a:gd name="connsiteX40" fmla="*/ 7115823 w 8334627"/>
              <a:gd name="connsiteY40" fmla="*/ 598413 h 4794329"/>
              <a:gd name="connsiteX41" fmla="*/ 7264688 w 8334627"/>
              <a:gd name="connsiteY41" fmla="*/ 660075 h 4794329"/>
              <a:gd name="connsiteX42" fmla="*/ 7264688 w 8334627"/>
              <a:gd name="connsiteY42" fmla="*/ 957805 h 4794329"/>
              <a:gd name="connsiteX43" fmla="*/ 3518861 w 8334627"/>
              <a:gd name="connsiteY43" fmla="*/ 4703631 h 4794329"/>
              <a:gd name="connsiteX44" fmla="*/ 3221131 w 8334627"/>
              <a:gd name="connsiteY44" fmla="*/ 4703631 h 4794329"/>
              <a:gd name="connsiteX45" fmla="*/ 3221132 w 8334627"/>
              <a:gd name="connsiteY45" fmla="*/ 4703631 h 4794329"/>
              <a:gd name="connsiteX46" fmla="*/ 3221132 w 8334627"/>
              <a:gd name="connsiteY46" fmla="*/ 4405901 h 4794329"/>
              <a:gd name="connsiteX47" fmla="*/ 6966958 w 8334627"/>
              <a:gd name="connsiteY47" fmla="*/ 660075 h 4794329"/>
              <a:gd name="connsiteX48" fmla="*/ 7115823 w 8334627"/>
              <a:gd name="connsiteY48" fmla="*/ 598413 h 4794329"/>
              <a:gd name="connsiteX49" fmla="*/ 5845546 w 8334627"/>
              <a:gd name="connsiteY49" fmla="*/ 530016 h 4794329"/>
              <a:gd name="connsiteX50" fmla="*/ 5994411 w 8334627"/>
              <a:gd name="connsiteY50" fmla="*/ 591677 h 4794329"/>
              <a:gd name="connsiteX51" fmla="*/ 5994411 w 8334627"/>
              <a:gd name="connsiteY51" fmla="*/ 889408 h 4794329"/>
              <a:gd name="connsiteX52" fmla="*/ 2919220 w 8334627"/>
              <a:gd name="connsiteY52" fmla="*/ 3964597 h 4794329"/>
              <a:gd name="connsiteX53" fmla="*/ 2621491 w 8334627"/>
              <a:gd name="connsiteY53" fmla="*/ 3964597 h 4794329"/>
              <a:gd name="connsiteX54" fmla="*/ 2621492 w 8334627"/>
              <a:gd name="connsiteY54" fmla="*/ 3964597 h 4794329"/>
              <a:gd name="connsiteX55" fmla="*/ 2621492 w 8334627"/>
              <a:gd name="connsiteY55" fmla="*/ 3666867 h 4794329"/>
              <a:gd name="connsiteX56" fmla="*/ 5696681 w 8334627"/>
              <a:gd name="connsiteY56" fmla="*/ 591677 h 4794329"/>
              <a:gd name="connsiteX57" fmla="*/ 5845546 w 8334627"/>
              <a:gd name="connsiteY57" fmla="*/ 530016 h 4794329"/>
              <a:gd name="connsiteX58" fmla="*/ 6699364 w 8334627"/>
              <a:gd name="connsiteY58" fmla="*/ 347526 h 4794329"/>
              <a:gd name="connsiteX59" fmla="*/ 6848229 w 8334627"/>
              <a:gd name="connsiteY59" fmla="*/ 409188 h 4794329"/>
              <a:gd name="connsiteX60" fmla="*/ 6848229 w 8334627"/>
              <a:gd name="connsiteY60" fmla="*/ 706919 h 4794329"/>
              <a:gd name="connsiteX61" fmla="*/ 3773038 w 8334627"/>
              <a:gd name="connsiteY61" fmla="*/ 3782108 h 4794329"/>
              <a:gd name="connsiteX62" fmla="*/ 3475308 w 8334627"/>
              <a:gd name="connsiteY62" fmla="*/ 3782108 h 4794329"/>
              <a:gd name="connsiteX63" fmla="*/ 3475309 w 8334627"/>
              <a:gd name="connsiteY63" fmla="*/ 3782108 h 4794329"/>
              <a:gd name="connsiteX64" fmla="*/ 3475309 w 8334627"/>
              <a:gd name="connsiteY64" fmla="*/ 3484378 h 4794329"/>
              <a:gd name="connsiteX65" fmla="*/ 6550499 w 8334627"/>
              <a:gd name="connsiteY65" fmla="*/ 409188 h 4794329"/>
              <a:gd name="connsiteX66" fmla="*/ 6699364 w 8334627"/>
              <a:gd name="connsiteY66" fmla="*/ 347526 h 4794329"/>
              <a:gd name="connsiteX67" fmla="*/ 4224232 w 8334627"/>
              <a:gd name="connsiteY67" fmla="*/ 126303 h 4794329"/>
              <a:gd name="connsiteX68" fmla="*/ 4373097 w 8334627"/>
              <a:gd name="connsiteY68" fmla="*/ 187965 h 4794329"/>
              <a:gd name="connsiteX69" fmla="*/ 4373097 w 8334627"/>
              <a:gd name="connsiteY69" fmla="*/ 485695 h 4794329"/>
              <a:gd name="connsiteX70" fmla="*/ 3114379 w 8334627"/>
              <a:gd name="connsiteY70" fmla="*/ 1744412 h 4794329"/>
              <a:gd name="connsiteX71" fmla="*/ 2816648 w 8334627"/>
              <a:gd name="connsiteY71" fmla="*/ 1744412 h 4794329"/>
              <a:gd name="connsiteX72" fmla="*/ 2816650 w 8334627"/>
              <a:gd name="connsiteY72" fmla="*/ 1744412 h 4794329"/>
              <a:gd name="connsiteX73" fmla="*/ 2816650 w 8334627"/>
              <a:gd name="connsiteY73" fmla="*/ 1446682 h 4794329"/>
              <a:gd name="connsiteX74" fmla="*/ 4075367 w 8334627"/>
              <a:gd name="connsiteY74" fmla="*/ 187965 h 4794329"/>
              <a:gd name="connsiteX75" fmla="*/ 4224232 w 8334627"/>
              <a:gd name="connsiteY75" fmla="*/ 126303 h 4794329"/>
              <a:gd name="connsiteX76" fmla="*/ 5685290 w 8334627"/>
              <a:gd name="connsiteY76" fmla="*/ 18853 h 4794329"/>
              <a:gd name="connsiteX77" fmla="*/ 5834155 w 8334627"/>
              <a:gd name="connsiteY77" fmla="*/ 80515 h 4794329"/>
              <a:gd name="connsiteX78" fmla="*/ 5834155 w 8334627"/>
              <a:gd name="connsiteY78" fmla="*/ 378245 h 4794329"/>
              <a:gd name="connsiteX79" fmla="*/ 3112471 w 8334627"/>
              <a:gd name="connsiteY79" fmla="*/ 3099928 h 4794329"/>
              <a:gd name="connsiteX80" fmla="*/ 2814741 w 8334627"/>
              <a:gd name="connsiteY80" fmla="*/ 3099928 h 4794329"/>
              <a:gd name="connsiteX81" fmla="*/ 2814742 w 8334627"/>
              <a:gd name="connsiteY81" fmla="*/ 3099928 h 4794329"/>
              <a:gd name="connsiteX82" fmla="*/ 2814742 w 8334627"/>
              <a:gd name="connsiteY82" fmla="*/ 2802198 h 4794329"/>
              <a:gd name="connsiteX83" fmla="*/ 5536425 w 8334627"/>
              <a:gd name="connsiteY83" fmla="*/ 80515 h 4794329"/>
              <a:gd name="connsiteX84" fmla="*/ 5685290 w 8334627"/>
              <a:gd name="connsiteY84" fmla="*/ 18853 h 4794329"/>
              <a:gd name="connsiteX85" fmla="*/ 5025413 w 8334627"/>
              <a:gd name="connsiteY85" fmla="*/ 0 h 4794329"/>
              <a:gd name="connsiteX86" fmla="*/ 5174278 w 8334627"/>
              <a:gd name="connsiteY86" fmla="*/ 61662 h 4794329"/>
              <a:gd name="connsiteX87" fmla="*/ 5174278 w 8334627"/>
              <a:gd name="connsiteY87" fmla="*/ 359392 h 4794329"/>
              <a:gd name="connsiteX88" fmla="*/ 3192598 w 8334627"/>
              <a:gd name="connsiteY88" fmla="*/ 2341071 h 4794329"/>
              <a:gd name="connsiteX89" fmla="*/ 2894867 w 8334627"/>
              <a:gd name="connsiteY89" fmla="*/ 2341071 h 4794329"/>
              <a:gd name="connsiteX90" fmla="*/ 2894869 w 8334627"/>
              <a:gd name="connsiteY90" fmla="*/ 2341071 h 4794329"/>
              <a:gd name="connsiteX91" fmla="*/ 2894869 w 8334627"/>
              <a:gd name="connsiteY91" fmla="*/ 2043341 h 4794329"/>
              <a:gd name="connsiteX92" fmla="*/ 4876548 w 8334627"/>
              <a:gd name="connsiteY92" fmla="*/ 61662 h 4794329"/>
              <a:gd name="connsiteX93" fmla="*/ 5025413 w 8334627"/>
              <a:gd name="connsiteY93" fmla="*/ 0 h 4794329"/>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0 w 8328384"/>
              <a:gd name="connsiteY27" fmla="*/ 1576410 h 4794329"/>
              <a:gd name="connsiteX28" fmla="*/ 677527 w 8328384"/>
              <a:gd name="connsiteY28" fmla="*/ 2253937 h 4794329"/>
              <a:gd name="connsiteX29" fmla="*/ 0 w 8328384"/>
              <a:gd name="connsiteY29" fmla="*/ 1576410 h 4794329"/>
              <a:gd name="connsiteX30" fmla="*/ 7665818 w 8328384"/>
              <a:gd name="connsiteY30" fmla="*/ 717042 h 4794329"/>
              <a:gd name="connsiteX31" fmla="*/ 7814683 w 8328384"/>
              <a:gd name="connsiteY31" fmla="*/ 778704 h 4794329"/>
              <a:gd name="connsiteX32" fmla="*/ 7814683 w 8328384"/>
              <a:gd name="connsiteY32" fmla="*/ 1076435 h 4794329"/>
              <a:gd name="connsiteX33" fmla="*/ 4739492 w 8328384"/>
              <a:gd name="connsiteY33" fmla="*/ 4151624 h 4794329"/>
              <a:gd name="connsiteX34" fmla="*/ 4441762 w 8328384"/>
              <a:gd name="connsiteY34" fmla="*/ 4151624 h 4794329"/>
              <a:gd name="connsiteX35" fmla="*/ 4441763 w 8328384"/>
              <a:gd name="connsiteY35" fmla="*/ 4151624 h 4794329"/>
              <a:gd name="connsiteX36" fmla="*/ 4441763 w 8328384"/>
              <a:gd name="connsiteY36" fmla="*/ 3853894 h 4794329"/>
              <a:gd name="connsiteX37" fmla="*/ 7516953 w 8328384"/>
              <a:gd name="connsiteY37" fmla="*/ 778704 h 4794329"/>
              <a:gd name="connsiteX38" fmla="*/ 7665818 w 8328384"/>
              <a:gd name="connsiteY38" fmla="*/ 717042 h 4794329"/>
              <a:gd name="connsiteX39" fmla="*/ 7109580 w 8328384"/>
              <a:gd name="connsiteY39" fmla="*/ 598413 h 4794329"/>
              <a:gd name="connsiteX40" fmla="*/ 7258445 w 8328384"/>
              <a:gd name="connsiteY40" fmla="*/ 660075 h 4794329"/>
              <a:gd name="connsiteX41" fmla="*/ 7258445 w 8328384"/>
              <a:gd name="connsiteY41" fmla="*/ 957805 h 4794329"/>
              <a:gd name="connsiteX42" fmla="*/ 3512618 w 8328384"/>
              <a:gd name="connsiteY42" fmla="*/ 4703631 h 4794329"/>
              <a:gd name="connsiteX43" fmla="*/ 3214888 w 8328384"/>
              <a:gd name="connsiteY43" fmla="*/ 4703631 h 4794329"/>
              <a:gd name="connsiteX44" fmla="*/ 3214889 w 8328384"/>
              <a:gd name="connsiteY44" fmla="*/ 4703631 h 4794329"/>
              <a:gd name="connsiteX45" fmla="*/ 3214889 w 8328384"/>
              <a:gd name="connsiteY45" fmla="*/ 4405901 h 4794329"/>
              <a:gd name="connsiteX46" fmla="*/ 6960715 w 8328384"/>
              <a:gd name="connsiteY46" fmla="*/ 660075 h 4794329"/>
              <a:gd name="connsiteX47" fmla="*/ 7109580 w 8328384"/>
              <a:gd name="connsiteY47" fmla="*/ 598413 h 4794329"/>
              <a:gd name="connsiteX48" fmla="*/ 5839303 w 8328384"/>
              <a:gd name="connsiteY48" fmla="*/ 530016 h 4794329"/>
              <a:gd name="connsiteX49" fmla="*/ 5988168 w 8328384"/>
              <a:gd name="connsiteY49" fmla="*/ 591677 h 4794329"/>
              <a:gd name="connsiteX50" fmla="*/ 5988168 w 8328384"/>
              <a:gd name="connsiteY50" fmla="*/ 889408 h 4794329"/>
              <a:gd name="connsiteX51" fmla="*/ 2912977 w 8328384"/>
              <a:gd name="connsiteY51" fmla="*/ 3964597 h 4794329"/>
              <a:gd name="connsiteX52" fmla="*/ 2615248 w 8328384"/>
              <a:gd name="connsiteY52" fmla="*/ 3964597 h 4794329"/>
              <a:gd name="connsiteX53" fmla="*/ 2615249 w 8328384"/>
              <a:gd name="connsiteY53" fmla="*/ 3964597 h 4794329"/>
              <a:gd name="connsiteX54" fmla="*/ 2615249 w 8328384"/>
              <a:gd name="connsiteY54" fmla="*/ 3666867 h 4794329"/>
              <a:gd name="connsiteX55" fmla="*/ 5690438 w 8328384"/>
              <a:gd name="connsiteY55" fmla="*/ 591677 h 4794329"/>
              <a:gd name="connsiteX56" fmla="*/ 5839303 w 8328384"/>
              <a:gd name="connsiteY56" fmla="*/ 530016 h 4794329"/>
              <a:gd name="connsiteX57" fmla="*/ 6693121 w 8328384"/>
              <a:gd name="connsiteY57" fmla="*/ 347526 h 4794329"/>
              <a:gd name="connsiteX58" fmla="*/ 6841986 w 8328384"/>
              <a:gd name="connsiteY58" fmla="*/ 409188 h 4794329"/>
              <a:gd name="connsiteX59" fmla="*/ 6841986 w 8328384"/>
              <a:gd name="connsiteY59" fmla="*/ 706919 h 4794329"/>
              <a:gd name="connsiteX60" fmla="*/ 3766795 w 8328384"/>
              <a:gd name="connsiteY60" fmla="*/ 3782108 h 4794329"/>
              <a:gd name="connsiteX61" fmla="*/ 3469065 w 8328384"/>
              <a:gd name="connsiteY61" fmla="*/ 3782108 h 4794329"/>
              <a:gd name="connsiteX62" fmla="*/ 3469066 w 8328384"/>
              <a:gd name="connsiteY62" fmla="*/ 3782108 h 4794329"/>
              <a:gd name="connsiteX63" fmla="*/ 3469066 w 8328384"/>
              <a:gd name="connsiteY63" fmla="*/ 3484378 h 4794329"/>
              <a:gd name="connsiteX64" fmla="*/ 6544256 w 8328384"/>
              <a:gd name="connsiteY64" fmla="*/ 409188 h 4794329"/>
              <a:gd name="connsiteX65" fmla="*/ 6693121 w 8328384"/>
              <a:gd name="connsiteY65" fmla="*/ 347526 h 4794329"/>
              <a:gd name="connsiteX66" fmla="*/ 4217989 w 8328384"/>
              <a:gd name="connsiteY66" fmla="*/ 126303 h 4794329"/>
              <a:gd name="connsiteX67" fmla="*/ 4366854 w 8328384"/>
              <a:gd name="connsiteY67" fmla="*/ 187965 h 4794329"/>
              <a:gd name="connsiteX68" fmla="*/ 4366854 w 8328384"/>
              <a:gd name="connsiteY68" fmla="*/ 485695 h 4794329"/>
              <a:gd name="connsiteX69" fmla="*/ 3108136 w 8328384"/>
              <a:gd name="connsiteY69" fmla="*/ 1744412 h 4794329"/>
              <a:gd name="connsiteX70" fmla="*/ 2810405 w 8328384"/>
              <a:gd name="connsiteY70" fmla="*/ 1744412 h 4794329"/>
              <a:gd name="connsiteX71" fmla="*/ 2810407 w 8328384"/>
              <a:gd name="connsiteY71" fmla="*/ 1744412 h 4794329"/>
              <a:gd name="connsiteX72" fmla="*/ 2810407 w 8328384"/>
              <a:gd name="connsiteY72" fmla="*/ 1446682 h 4794329"/>
              <a:gd name="connsiteX73" fmla="*/ 4069124 w 8328384"/>
              <a:gd name="connsiteY73" fmla="*/ 187965 h 4794329"/>
              <a:gd name="connsiteX74" fmla="*/ 4217989 w 8328384"/>
              <a:gd name="connsiteY74" fmla="*/ 126303 h 4794329"/>
              <a:gd name="connsiteX75" fmla="*/ 5679047 w 8328384"/>
              <a:gd name="connsiteY75" fmla="*/ 18853 h 4794329"/>
              <a:gd name="connsiteX76" fmla="*/ 5827912 w 8328384"/>
              <a:gd name="connsiteY76" fmla="*/ 80515 h 4794329"/>
              <a:gd name="connsiteX77" fmla="*/ 5827912 w 8328384"/>
              <a:gd name="connsiteY77" fmla="*/ 378245 h 4794329"/>
              <a:gd name="connsiteX78" fmla="*/ 3106228 w 8328384"/>
              <a:gd name="connsiteY78" fmla="*/ 3099928 h 4794329"/>
              <a:gd name="connsiteX79" fmla="*/ 2808498 w 8328384"/>
              <a:gd name="connsiteY79" fmla="*/ 3099928 h 4794329"/>
              <a:gd name="connsiteX80" fmla="*/ 2808499 w 8328384"/>
              <a:gd name="connsiteY80" fmla="*/ 3099928 h 4794329"/>
              <a:gd name="connsiteX81" fmla="*/ 2808499 w 8328384"/>
              <a:gd name="connsiteY81" fmla="*/ 2802198 h 4794329"/>
              <a:gd name="connsiteX82" fmla="*/ 5530182 w 8328384"/>
              <a:gd name="connsiteY82" fmla="*/ 80515 h 4794329"/>
              <a:gd name="connsiteX83" fmla="*/ 5679047 w 8328384"/>
              <a:gd name="connsiteY83" fmla="*/ 18853 h 4794329"/>
              <a:gd name="connsiteX84" fmla="*/ 5019170 w 8328384"/>
              <a:gd name="connsiteY84" fmla="*/ 0 h 4794329"/>
              <a:gd name="connsiteX85" fmla="*/ 5168035 w 8328384"/>
              <a:gd name="connsiteY85" fmla="*/ 61662 h 4794329"/>
              <a:gd name="connsiteX86" fmla="*/ 5168035 w 8328384"/>
              <a:gd name="connsiteY86" fmla="*/ 359392 h 4794329"/>
              <a:gd name="connsiteX87" fmla="*/ 3186355 w 8328384"/>
              <a:gd name="connsiteY87" fmla="*/ 2341071 h 4794329"/>
              <a:gd name="connsiteX88" fmla="*/ 2888624 w 8328384"/>
              <a:gd name="connsiteY88" fmla="*/ 2341071 h 4794329"/>
              <a:gd name="connsiteX89" fmla="*/ 2888626 w 8328384"/>
              <a:gd name="connsiteY89" fmla="*/ 2341071 h 4794329"/>
              <a:gd name="connsiteX90" fmla="*/ 2888626 w 8328384"/>
              <a:gd name="connsiteY90" fmla="*/ 2043341 h 4794329"/>
              <a:gd name="connsiteX91" fmla="*/ 4870305 w 8328384"/>
              <a:gd name="connsiteY91" fmla="*/ 61662 h 4794329"/>
              <a:gd name="connsiteX92" fmla="*/ 5019170 w 8328384"/>
              <a:gd name="connsiteY92" fmla="*/ 0 h 4794329"/>
              <a:gd name="connsiteX0" fmla="*/ 4633897 w 5774797"/>
              <a:gd name="connsiteY0" fmla="*/ 3202389 h 4794329"/>
              <a:gd name="connsiteX1" fmla="*/ 4782762 w 5774797"/>
              <a:gd name="connsiteY1" fmla="*/ 3264051 h 4794329"/>
              <a:gd name="connsiteX2" fmla="*/ 4782762 w 5774797"/>
              <a:gd name="connsiteY2" fmla="*/ 3561781 h 4794329"/>
              <a:gd name="connsiteX3" fmla="*/ 4122323 w 5774797"/>
              <a:gd name="connsiteY3" fmla="*/ 4222219 h 4794329"/>
              <a:gd name="connsiteX4" fmla="*/ 3824593 w 5774797"/>
              <a:gd name="connsiteY4" fmla="*/ 4222219 h 4794329"/>
              <a:gd name="connsiteX5" fmla="*/ 3824594 w 5774797"/>
              <a:gd name="connsiteY5" fmla="*/ 4222219 h 4794329"/>
              <a:gd name="connsiteX6" fmla="*/ 3824594 w 5774797"/>
              <a:gd name="connsiteY6" fmla="*/ 3924488 h 4794329"/>
              <a:gd name="connsiteX7" fmla="*/ 4485032 w 5774797"/>
              <a:gd name="connsiteY7" fmla="*/ 3264051 h 4794329"/>
              <a:gd name="connsiteX8" fmla="*/ 4633897 w 5774797"/>
              <a:gd name="connsiteY8" fmla="*/ 3202389 h 4794329"/>
              <a:gd name="connsiteX9" fmla="*/ 4600666 w 5774797"/>
              <a:gd name="connsiteY9" fmla="*/ 1896653 h 4794329"/>
              <a:gd name="connsiteX10" fmla="*/ 4749531 w 5774797"/>
              <a:gd name="connsiteY10" fmla="*/ 1958315 h 4794329"/>
              <a:gd name="connsiteX11" fmla="*/ 4749531 w 5774797"/>
              <a:gd name="connsiteY11" fmla="*/ 2256046 h 4794329"/>
              <a:gd name="connsiteX12" fmla="*/ 2272908 w 5774797"/>
              <a:gd name="connsiteY12" fmla="*/ 4732667 h 4794329"/>
              <a:gd name="connsiteX13" fmla="*/ 1975178 w 5774797"/>
              <a:gd name="connsiteY13" fmla="*/ 4732667 h 4794329"/>
              <a:gd name="connsiteX14" fmla="*/ 1975180 w 5774797"/>
              <a:gd name="connsiteY14" fmla="*/ 4732667 h 4794329"/>
              <a:gd name="connsiteX15" fmla="*/ 1975180 w 5774797"/>
              <a:gd name="connsiteY15" fmla="*/ 4434937 h 4794329"/>
              <a:gd name="connsiteX16" fmla="*/ 4451801 w 5774797"/>
              <a:gd name="connsiteY16" fmla="*/ 1958315 h 4794329"/>
              <a:gd name="connsiteX17" fmla="*/ 4600666 w 5774797"/>
              <a:gd name="connsiteY17" fmla="*/ 1896653 h 4794329"/>
              <a:gd name="connsiteX18" fmla="*/ 5564270 w 5774797"/>
              <a:gd name="connsiteY18" fmla="*/ 1606041 h 4794329"/>
              <a:gd name="connsiteX19" fmla="*/ 5713135 w 5774797"/>
              <a:gd name="connsiteY19" fmla="*/ 1667703 h 4794329"/>
              <a:gd name="connsiteX20" fmla="*/ 5713135 w 5774797"/>
              <a:gd name="connsiteY20" fmla="*/ 1965433 h 4794329"/>
              <a:gd name="connsiteX21" fmla="*/ 3828060 w 5774797"/>
              <a:gd name="connsiteY21" fmla="*/ 3850507 h 4794329"/>
              <a:gd name="connsiteX22" fmla="*/ 3530330 w 5774797"/>
              <a:gd name="connsiteY22" fmla="*/ 3850507 h 4794329"/>
              <a:gd name="connsiteX23" fmla="*/ 3530331 w 5774797"/>
              <a:gd name="connsiteY23" fmla="*/ 3850507 h 4794329"/>
              <a:gd name="connsiteX24" fmla="*/ 3530331 w 5774797"/>
              <a:gd name="connsiteY24" fmla="*/ 3552777 h 4794329"/>
              <a:gd name="connsiteX25" fmla="*/ 5415405 w 5774797"/>
              <a:gd name="connsiteY25" fmla="*/ 1667703 h 4794329"/>
              <a:gd name="connsiteX26" fmla="*/ 5564270 w 5774797"/>
              <a:gd name="connsiteY26" fmla="*/ 1606041 h 4794329"/>
              <a:gd name="connsiteX27" fmla="*/ 5112231 w 5774797"/>
              <a:gd name="connsiteY27" fmla="*/ 717042 h 4794329"/>
              <a:gd name="connsiteX28" fmla="*/ 5261096 w 5774797"/>
              <a:gd name="connsiteY28" fmla="*/ 778704 h 4794329"/>
              <a:gd name="connsiteX29" fmla="*/ 5261096 w 5774797"/>
              <a:gd name="connsiteY29" fmla="*/ 1076435 h 4794329"/>
              <a:gd name="connsiteX30" fmla="*/ 2185905 w 5774797"/>
              <a:gd name="connsiteY30" fmla="*/ 4151624 h 4794329"/>
              <a:gd name="connsiteX31" fmla="*/ 1888175 w 5774797"/>
              <a:gd name="connsiteY31" fmla="*/ 4151624 h 4794329"/>
              <a:gd name="connsiteX32" fmla="*/ 1888176 w 5774797"/>
              <a:gd name="connsiteY32" fmla="*/ 4151624 h 4794329"/>
              <a:gd name="connsiteX33" fmla="*/ 1888176 w 5774797"/>
              <a:gd name="connsiteY33" fmla="*/ 3853894 h 4794329"/>
              <a:gd name="connsiteX34" fmla="*/ 4963366 w 5774797"/>
              <a:gd name="connsiteY34" fmla="*/ 778704 h 4794329"/>
              <a:gd name="connsiteX35" fmla="*/ 5112231 w 5774797"/>
              <a:gd name="connsiteY35" fmla="*/ 717042 h 4794329"/>
              <a:gd name="connsiteX36" fmla="*/ 4555993 w 5774797"/>
              <a:gd name="connsiteY36" fmla="*/ 598413 h 4794329"/>
              <a:gd name="connsiteX37" fmla="*/ 4704858 w 5774797"/>
              <a:gd name="connsiteY37" fmla="*/ 660075 h 4794329"/>
              <a:gd name="connsiteX38" fmla="*/ 4704858 w 5774797"/>
              <a:gd name="connsiteY38" fmla="*/ 957805 h 4794329"/>
              <a:gd name="connsiteX39" fmla="*/ 959031 w 5774797"/>
              <a:gd name="connsiteY39" fmla="*/ 4703631 h 4794329"/>
              <a:gd name="connsiteX40" fmla="*/ 661301 w 5774797"/>
              <a:gd name="connsiteY40" fmla="*/ 4703631 h 4794329"/>
              <a:gd name="connsiteX41" fmla="*/ 661302 w 5774797"/>
              <a:gd name="connsiteY41" fmla="*/ 4703631 h 4794329"/>
              <a:gd name="connsiteX42" fmla="*/ 661302 w 5774797"/>
              <a:gd name="connsiteY42" fmla="*/ 4405901 h 4794329"/>
              <a:gd name="connsiteX43" fmla="*/ 4407128 w 5774797"/>
              <a:gd name="connsiteY43" fmla="*/ 660075 h 4794329"/>
              <a:gd name="connsiteX44" fmla="*/ 4555993 w 5774797"/>
              <a:gd name="connsiteY44" fmla="*/ 598413 h 4794329"/>
              <a:gd name="connsiteX45" fmla="*/ 3285716 w 5774797"/>
              <a:gd name="connsiteY45" fmla="*/ 530016 h 4794329"/>
              <a:gd name="connsiteX46" fmla="*/ 3434581 w 5774797"/>
              <a:gd name="connsiteY46" fmla="*/ 591677 h 4794329"/>
              <a:gd name="connsiteX47" fmla="*/ 3434581 w 5774797"/>
              <a:gd name="connsiteY47" fmla="*/ 889408 h 4794329"/>
              <a:gd name="connsiteX48" fmla="*/ 359390 w 5774797"/>
              <a:gd name="connsiteY48" fmla="*/ 3964597 h 4794329"/>
              <a:gd name="connsiteX49" fmla="*/ 61661 w 5774797"/>
              <a:gd name="connsiteY49" fmla="*/ 3964597 h 4794329"/>
              <a:gd name="connsiteX50" fmla="*/ 61662 w 5774797"/>
              <a:gd name="connsiteY50" fmla="*/ 3964597 h 4794329"/>
              <a:gd name="connsiteX51" fmla="*/ 61662 w 5774797"/>
              <a:gd name="connsiteY51" fmla="*/ 3666867 h 4794329"/>
              <a:gd name="connsiteX52" fmla="*/ 3136851 w 5774797"/>
              <a:gd name="connsiteY52" fmla="*/ 591677 h 4794329"/>
              <a:gd name="connsiteX53" fmla="*/ 3285716 w 5774797"/>
              <a:gd name="connsiteY53" fmla="*/ 530016 h 4794329"/>
              <a:gd name="connsiteX54" fmla="*/ 4139534 w 5774797"/>
              <a:gd name="connsiteY54" fmla="*/ 347526 h 4794329"/>
              <a:gd name="connsiteX55" fmla="*/ 4288399 w 5774797"/>
              <a:gd name="connsiteY55" fmla="*/ 409188 h 4794329"/>
              <a:gd name="connsiteX56" fmla="*/ 4288399 w 5774797"/>
              <a:gd name="connsiteY56" fmla="*/ 706919 h 4794329"/>
              <a:gd name="connsiteX57" fmla="*/ 1213208 w 5774797"/>
              <a:gd name="connsiteY57" fmla="*/ 3782108 h 4794329"/>
              <a:gd name="connsiteX58" fmla="*/ 915478 w 5774797"/>
              <a:gd name="connsiteY58" fmla="*/ 3782108 h 4794329"/>
              <a:gd name="connsiteX59" fmla="*/ 915479 w 5774797"/>
              <a:gd name="connsiteY59" fmla="*/ 3782108 h 4794329"/>
              <a:gd name="connsiteX60" fmla="*/ 915479 w 5774797"/>
              <a:gd name="connsiteY60" fmla="*/ 3484378 h 4794329"/>
              <a:gd name="connsiteX61" fmla="*/ 3990669 w 5774797"/>
              <a:gd name="connsiteY61" fmla="*/ 409188 h 4794329"/>
              <a:gd name="connsiteX62" fmla="*/ 4139534 w 5774797"/>
              <a:gd name="connsiteY62" fmla="*/ 347526 h 4794329"/>
              <a:gd name="connsiteX63" fmla="*/ 1664402 w 5774797"/>
              <a:gd name="connsiteY63" fmla="*/ 126303 h 4794329"/>
              <a:gd name="connsiteX64" fmla="*/ 1813267 w 5774797"/>
              <a:gd name="connsiteY64" fmla="*/ 187965 h 4794329"/>
              <a:gd name="connsiteX65" fmla="*/ 1813267 w 5774797"/>
              <a:gd name="connsiteY65" fmla="*/ 485695 h 4794329"/>
              <a:gd name="connsiteX66" fmla="*/ 554549 w 5774797"/>
              <a:gd name="connsiteY66" fmla="*/ 1744412 h 4794329"/>
              <a:gd name="connsiteX67" fmla="*/ 256818 w 5774797"/>
              <a:gd name="connsiteY67" fmla="*/ 1744412 h 4794329"/>
              <a:gd name="connsiteX68" fmla="*/ 256820 w 5774797"/>
              <a:gd name="connsiteY68" fmla="*/ 1744412 h 4794329"/>
              <a:gd name="connsiteX69" fmla="*/ 256820 w 5774797"/>
              <a:gd name="connsiteY69" fmla="*/ 1446682 h 4794329"/>
              <a:gd name="connsiteX70" fmla="*/ 1515537 w 5774797"/>
              <a:gd name="connsiteY70" fmla="*/ 187965 h 4794329"/>
              <a:gd name="connsiteX71" fmla="*/ 1664402 w 5774797"/>
              <a:gd name="connsiteY71" fmla="*/ 126303 h 4794329"/>
              <a:gd name="connsiteX72" fmla="*/ 3125460 w 5774797"/>
              <a:gd name="connsiteY72" fmla="*/ 18853 h 4794329"/>
              <a:gd name="connsiteX73" fmla="*/ 3274325 w 5774797"/>
              <a:gd name="connsiteY73" fmla="*/ 80515 h 4794329"/>
              <a:gd name="connsiteX74" fmla="*/ 3274325 w 5774797"/>
              <a:gd name="connsiteY74" fmla="*/ 378245 h 4794329"/>
              <a:gd name="connsiteX75" fmla="*/ 552641 w 5774797"/>
              <a:gd name="connsiteY75" fmla="*/ 3099928 h 4794329"/>
              <a:gd name="connsiteX76" fmla="*/ 254911 w 5774797"/>
              <a:gd name="connsiteY76" fmla="*/ 3099928 h 4794329"/>
              <a:gd name="connsiteX77" fmla="*/ 254912 w 5774797"/>
              <a:gd name="connsiteY77" fmla="*/ 3099928 h 4794329"/>
              <a:gd name="connsiteX78" fmla="*/ 254912 w 5774797"/>
              <a:gd name="connsiteY78" fmla="*/ 2802198 h 4794329"/>
              <a:gd name="connsiteX79" fmla="*/ 2976595 w 5774797"/>
              <a:gd name="connsiteY79" fmla="*/ 80515 h 4794329"/>
              <a:gd name="connsiteX80" fmla="*/ 3125460 w 5774797"/>
              <a:gd name="connsiteY80" fmla="*/ 18853 h 4794329"/>
              <a:gd name="connsiteX81" fmla="*/ 2465583 w 5774797"/>
              <a:gd name="connsiteY81" fmla="*/ 0 h 4794329"/>
              <a:gd name="connsiteX82" fmla="*/ 2614448 w 5774797"/>
              <a:gd name="connsiteY82" fmla="*/ 61662 h 4794329"/>
              <a:gd name="connsiteX83" fmla="*/ 2614448 w 5774797"/>
              <a:gd name="connsiteY83" fmla="*/ 359392 h 4794329"/>
              <a:gd name="connsiteX84" fmla="*/ 632768 w 5774797"/>
              <a:gd name="connsiteY84" fmla="*/ 2341071 h 4794329"/>
              <a:gd name="connsiteX85" fmla="*/ 335037 w 5774797"/>
              <a:gd name="connsiteY85" fmla="*/ 2341071 h 4794329"/>
              <a:gd name="connsiteX86" fmla="*/ 335039 w 5774797"/>
              <a:gd name="connsiteY86" fmla="*/ 2341071 h 4794329"/>
              <a:gd name="connsiteX87" fmla="*/ 335039 w 5774797"/>
              <a:gd name="connsiteY87" fmla="*/ 2043341 h 4794329"/>
              <a:gd name="connsiteX88" fmla="*/ 2316718 w 5774797"/>
              <a:gd name="connsiteY88" fmla="*/ 61662 h 4794329"/>
              <a:gd name="connsiteX89" fmla="*/ 2465583 w 5774797"/>
              <a:gd name="connsiteY89" fmla="*/ 0 h 47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74797" h="4794329">
                <a:moveTo>
                  <a:pt x="4633897" y="3202389"/>
                </a:moveTo>
                <a:cubicBezTo>
                  <a:pt x="4687776" y="3202389"/>
                  <a:pt x="4741654" y="3222943"/>
                  <a:pt x="4782762" y="3264051"/>
                </a:cubicBezTo>
                <a:cubicBezTo>
                  <a:pt x="4864978" y="3346267"/>
                  <a:pt x="4864978" y="3479565"/>
                  <a:pt x="4782762" y="3561781"/>
                </a:cubicBezTo>
                <a:lnTo>
                  <a:pt x="4122323" y="4222219"/>
                </a:lnTo>
                <a:cubicBezTo>
                  <a:pt x="4040107" y="4304435"/>
                  <a:pt x="3906809" y="4304435"/>
                  <a:pt x="3824593" y="4222219"/>
                </a:cubicBezTo>
                <a:lnTo>
                  <a:pt x="3824594" y="4222219"/>
                </a:lnTo>
                <a:cubicBezTo>
                  <a:pt x="3742378" y="4140003"/>
                  <a:pt x="3742378" y="4006704"/>
                  <a:pt x="3824594" y="3924488"/>
                </a:cubicBezTo>
                <a:lnTo>
                  <a:pt x="4485032" y="3264051"/>
                </a:lnTo>
                <a:cubicBezTo>
                  <a:pt x="4526140" y="3222943"/>
                  <a:pt x="4580018" y="3202389"/>
                  <a:pt x="4633897" y="3202389"/>
                </a:cubicBezTo>
                <a:close/>
                <a:moveTo>
                  <a:pt x="4600666" y="1896653"/>
                </a:moveTo>
                <a:cubicBezTo>
                  <a:pt x="4654544" y="1896653"/>
                  <a:pt x="4708423" y="1917207"/>
                  <a:pt x="4749531" y="1958315"/>
                </a:cubicBezTo>
                <a:cubicBezTo>
                  <a:pt x="4831747" y="2040531"/>
                  <a:pt x="4831747" y="2173830"/>
                  <a:pt x="4749531" y="2256046"/>
                </a:cubicBezTo>
                <a:lnTo>
                  <a:pt x="2272908" y="4732667"/>
                </a:lnTo>
                <a:cubicBezTo>
                  <a:pt x="2190692" y="4814883"/>
                  <a:pt x="2057394" y="4814883"/>
                  <a:pt x="1975178" y="4732667"/>
                </a:cubicBezTo>
                <a:lnTo>
                  <a:pt x="1975180" y="4732667"/>
                </a:lnTo>
                <a:cubicBezTo>
                  <a:pt x="1892964" y="4650451"/>
                  <a:pt x="1892964" y="4517153"/>
                  <a:pt x="1975180" y="4434937"/>
                </a:cubicBezTo>
                <a:lnTo>
                  <a:pt x="4451801" y="1958315"/>
                </a:lnTo>
                <a:cubicBezTo>
                  <a:pt x="4492909" y="1917207"/>
                  <a:pt x="4546787" y="1896653"/>
                  <a:pt x="4600666" y="1896653"/>
                </a:cubicBezTo>
                <a:close/>
                <a:moveTo>
                  <a:pt x="5564270" y="1606041"/>
                </a:moveTo>
                <a:cubicBezTo>
                  <a:pt x="5618148" y="1606041"/>
                  <a:pt x="5672027" y="1626595"/>
                  <a:pt x="5713135" y="1667703"/>
                </a:cubicBezTo>
                <a:cubicBezTo>
                  <a:pt x="5795351" y="1749919"/>
                  <a:pt x="5795351" y="1883217"/>
                  <a:pt x="5713135" y="1965433"/>
                </a:cubicBezTo>
                <a:lnTo>
                  <a:pt x="3828060" y="3850507"/>
                </a:lnTo>
                <a:cubicBezTo>
                  <a:pt x="3745844" y="3932723"/>
                  <a:pt x="3612546" y="3932723"/>
                  <a:pt x="3530330" y="3850507"/>
                </a:cubicBezTo>
                <a:lnTo>
                  <a:pt x="3530331" y="3850507"/>
                </a:lnTo>
                <a:cubicBezTo>
                  <a:pt x="3448115" y="3768291"/>
                  <a:pt x="3448115" y="3634993"/>
                  <a:pt x="3530331" y="3552777"/>
                </a:cubicBezTo>
                <a:lnTo>
                  <a:pt x="5415405" y="1667703"/>
                </a:lnTo>
                <a:cubicBezTo>
                  <a:pt x="5456513" y="1626595"/>
                  <a:pt x="5510391" y="1606041"/>
                  <a:pt x="5564270" y="1606041"/>
                </a:cubicBezTo>
                <a:close/>
                <a:moveTo>
                  <a:pt x="5112231" y="717042"/>
                </a:moveTo>
                <a:cubicBezTo>
                  <a:pt x="5166109" y="717042"/>
                  <a:pt x="5219988" y="737596"/>
                  <a:pt x="5261096" y="778704"/>
                </a:cubicBezTo>
                <a:cubicBezTo>
                  <a:pt x="5343312" y="860920"/>
                  <a:pt x="5343312" y="994218"/>
                  <a:pt x="5261096" y="1076435"/>
                </a:cubicBezTo>
                <a:lnTo>
                  <a:pt x="2185905" y="4151624"/>
                </a:lnTo>
                <a:cubicBezTo>
                  <a:pt x="2103689" y="4233840"/>
                  <a:pt x="1970391" y="4233840"/>
                  <a:pt x="1888175" y="4151624"/>
                </a:cubicBezTo>
                <a:lnTo>
                  <a:pt x="1888176" y="4151624"/>
                </a:lnTo>
                <a:cubicBezTo>
                  <a:pt x="1805960" y="4069408"/>
                  <a:pt x="1805960" y="3936110"/>
                  <a:pt x="1888176" y="3853894"/>
                </a:cubicBezTo>
                <a:lnTo>
                  <a:pt x="4963366" y="778704"/>
                </a:lnTo>
                <a:cubicBezTo>
                  <a:pt x="5004474" y="737596"/>
                  <a:pt x="5058352" y="717042"/>
                  <a:pt x="5112231" y="717042"/>
                </a:cubicBezTo>
                <a:close/>
                <a:moveTo>
                  <a:pt x="4555993" y="598413"/>
                </a:moveTo>
                <a:cubicBezTo>
                  <a:pt x="4609872" y="598413"/>
                  <a:pt x="4663750" y="618967"/>
                  <a:pt x="4704858" y="660075"/>
                </a:cubicBezTo>
                <a:cubicBezTo>
                  <a:pt x="4787074" y="742291"/>
                  <a:pt x="4787074" y="875589"/>
                  <a:pt x="4704858" y="957805"/>
                </a:cubicBezTo>
                <a:lnTo>
                  <a:pt x="959031" y="4703631"/>
                </a:lnTo>
                <a:cubicBezTo>
                  <a:pt x="876815" y="4785847"/>
                  <a:pt x="743517" y="4785847"/>
                  <a:pt x="661301" y="4703631"/>
                </a:cubicBezTo>
                <a:lnTo>
                  <a:pt x="661302" y="4703631"/>
                </a:lnTo>
                <a:cubicBezTo>
                  <a:pt x="579087" y="4621415"/>
                  <a:pt x="579087" y="4488117"/>
                  <a:pt x="661302" y="4405901"/>
                </a:cubicBezTo>
                <a:lnTo>
                  <a:pt x="4407128" y="660075"/>
                </a:lnTo>
                <a:cubicBezTo>
                  <a:pt x="4448236" y="618967"/>
                  <a:pt x="4502115" y="598413"/>
                  <a:pt x="4555993" y="598413"/>
                </a:cubicBezTo>
                <a:close/>
                <a:moveTo>
                  <a:pt x="3285716" y="530016"/>
                </a:moveTo>
                <a:cubicBezTo>
                  <a:pt x="3339595" y="530015"/>
                  <a:pt x="3393473" y="550569"/>
                  <a:pt x="3434581" y="591677"/>
                </a:cubicBezTo>
                <a:cubicBezTo>
                  <a:pt x="3516797" y="673894"/>
                  <a:pt x="3516797" y="807191"/>
                  <a:pt x="3434581" y="889408"/>
                </a:cubicBezTo>
                <a:lnTo>
                  <a:pt x="359390" y="3964597"/>
                </a:lnTo>
                <a:cubicBezTo>
                  <a:pt x="277175" y="4046813"/>
                  <a:pt x="143876" y="4046813"/>
                  <a:pt x="61661" y="3964597"/>
                </a:cubicBezTo>
                <a:lnTo>
                  <a:pt x="61662" y="3964597"/>
                </a:lnTo>
                <a:cubicBezTo>
                  <a:pt x="-20554" y="3882381"/>
                  <a:pt x="-20554" y="3749083"/>
                  <a:pt x="61662" y="3666867"/>
                </a:cubicBezTo>
                <a:lnTo>
                  <a:pt x="3136851" y="591677"/>
                </a:lnTo>
                <a:cubicBezTo>
                  <a:pt x="3177959" y="550569"/>
                  <a:pt x="3231837" y="530015"/>
                  <a:pt x="3285716" y="530016"/>
                </a:cubicBezTo>
                <a:close/>
                <a:moveTo>
                  <a:pt x="4139534" y="347526"/>
                </a:moveTo>
                <a:cubicBezTo>
                  <a:pt x="4193413" y="347526"/>
                  <a:pt x="4247291" y="368080"/>
                  <a:pt x="4288399" y="409188"/>
                </a:cubicBezTo>
                <a:cubicBezTo>
                  <a:pt x="4370615" y="491405"/>
                  <a:pt x="4370615" y="624702"/>
                  <a:pt x="4288399" y="706919"/>
                </a:cubicBezTo>
                <a:lnTo>
                  <a:pt x="1213208" y="3782108"/>
                </a:lnTo>
                <a:cubicBezTo>
                  <a:pt x="1130992" y="3864324"/>
                  <a:pt x="997694" y="3864324"/>
                  <a:pt x="915478" y="3782108"/>
                </a:cubicBezTo>
                <a:lnTo>
                  <a:pt x="915479" y="3782108"/>
                </a:lnTo>
                <a:cubicBezTo>
                  <a:pt x="833263" y="3699892"/>
                  <a:pt x="833263" y="3566594"/>
                  <a:pt x="915479" y="3484378"/>
                </a:cubicBezTo>
                <a:lnTo>
                  <a:pt x="3990669" y="409188"/>
                </a:lnTo>
                <a:cubicBezTo>
                  <a:pt x="4031777" y="368080"/>
                  <a:pt x="4085655" y="347526"/>
                  <a:pt x="4139534" y="347526"/>
                </a:cubicBezTo>
                <a:close/>
                <a:moveTo>
                  <a:pt x="1664402" y="126303"/>
                </a:moveTo>
                <a:cubicBezTo>
                  <a:pt x="1718280" y="126303"/>
                  <a:pt x="1772159" y="146856"/>
                  <a:pt x="1813267" y="187965"/>
                </a:cubicBezTo>
                <a:cubicBezTo>
                  <a:pt x="1895483" y="270181"/>
                  <a:pt x="1895483" y="403479"/>
                  <a:pt x="1813267" y="485695"/>
                </a:cubicBezTo>
                <a:lnTo>
                  <a:pt x="554549" y="1744412"/>
                </a:lnTo>
                <a:cubicBezTo>
                  <a:pt x="472333" y="1826628"/>
                  <a:pt x="339035" y="1826628"/>
                  <a:pt x="256818" y="1744412"/>
                </a:cubicBezTo>
                <a:lnTo>
                  <a:pt x="256820" y="1744412"/>
                </a:lnTo>
                <a:cubicBezTo>
                  <a:pt x="174605" y="1662196"/>
                  <a:pt x="174605" y="1528898"/>
                  <a:pt x="256820" y="1446682"/>
                </a:cubicBezTo>
                <a:lnTo>
                  <a:pt x="1515537" y="187965"/>
                </a:lnTo>
                <a:cubicBezTo>
                  <a:pt x="1556645" y="146856"/>
                  <a:pt x="1610523" y="126303"/>
                  <a:pt x="1664402" y="126303"/>
                </a:cubicBezTo>
                <a:close/>
                <a:moveTo>
                  <a:pt x="3125460" y="18853"/>
                </a:moveTo>
                <a:cubicBezTo>
                  <a:pt x="3179339" y="18853"/>
                  <a:pt x="3233217" y="39407"/>
                  <a:pt x="3274325" y="80515"/>
                </a:cubicBezTo>
                <a:cubicBezTo>
                  <a:pt x="3356541" y="162731"/>
                  <a:pt x="3356541" y="296029"/>
                  <a:pt x="3274325" y="378245"/>
                </a:cubicBezTo>
                <a:lnTo>
                  <a:pt x="552641" y="3099928"/>
                </a:lnTo>
                <a:cubicBezTo>
                  <a:pt x="470425" y="3182144"/>
                  <a:pt x="337126" y="3182144"/>
                  <a:pt x="254911" y="3099928"/>
                </a:cubicBezTo>
                <a:lnTo>
                  <a:pt x="254912" y="3099928"/>
                </a:lnTo>
                <a:cubicBezTo>
                  <a:pt x="172696" y="3017712"/>
                  <a:pt x="172696" y="2884414"/>
                  <a:pt x="254912" y="2802198"/>
                </a:cubicBezTo>
                <a:lnTo>
                  <a:pt x="2976595" y="80515"/>
                </a:lnTo>
                <a:cubicBezTo>
                  <a:pt x="3017703" y="39407"/>
                  <a:pt x="3071581" y="18853"/>
                  <a:pt x="3125460" y="18853"/>
                </a:cubicBezTo>
                <a:close/>
                <a:moveTo>
                  <a:pt x="2465583" y="0"/>
                </a:moveTo>
                <a:cubicBezTo>
                  <a:pt x="2519461" y="0"/>
                  <a:pt x="2573340" y="20554"/>
                  <a:pt x="2614448" y="61662"/>
                </a:cubicBezTo>
                <a:cubicBezTo>
                  <a:pt x="2696664" y="143878"/>
                  <a:pt x="2696664" y="277176"/>
                  <a:pt x="2614448" y="359392"/>
                </a:cubicBezTo>
                <a:lnTo>
                  <a:pt x="632768" y="2341071"/>
                </a:lnTo>
                <a:cubicBezTo>
                  <a:pt x="550552" y="2423287"/>
                  <a:pt x="417253" y="2423287"/>
                  <a:pt x="335037" y="2341071"/>
                </a:cubicBezTo>
                <a:lnTo>
                  <a:pt x="335039" y="2341071"/>
                </a:lnTo>
                <a:cubicBezTo>
                  <a:pt x="252822" y="2258855"/>
                  <a:pt x="252822" y="2125557"/>
                  <a:pt x="335039" y="2043341"/>
                </a:cubicBezTo>
                <a:lnTo>
                  <a:pt x="2316718" y="61662"/>
                </a:lnTo>
                <a:cubicBezTo>
                  <a:pt x="2357826" y="20554"/>
                  <a:pt x="2411704" y="0"/>
                  <a:pt x="2465583" y="0"/>
                </a:cubicBezTo>
                <a:close/>
              </a:path>
            </a:pathLst>
          </a:custGeom>
          <a:pattFill prst="pct20">
            <a:fgClr>
              <a:schemeClr val="bg1">
                <a:lumMod val="50000"/>
                <a:lumOff val="50000"/>
              </a:schemeClr>
            </a:fgClr>
            <a:bgClr>
              <a:schemeClr val="bg1"/>
            </a:bgClr>
          </a:pattFill>
        </p:spPr>
        <p:txBody>
          <a:bodyPr wrap="square" anchor="ctr">
            <a:noAutofit/>
          </a:bodyPr>
          <a:lstStyle>
            <a:lvl1pPr marL="0" indent="0" algn="ctr">
              <a:buNone/>
              <a:defRPr sz="1600" baseline="0"/>
            </a:lvl1pPr>
          </a:lstStyle>
          <a:p>
            <a:r>
              <a:rPr lang="en-US" dirty="0"/>
              <a:t>Insert Image</a:t>
            </a:r>
          </a:p>
        </p:txBody>
      </p:sp>
      <p:sp>
        <p:nvSpPr>
          <p:cNvPr id="15" name="Picture Placeholder 13"/>
          <p:cNvSpPr>
            <a:spLocks noGrp="1"/>
          </p:cNvSpPr>
          <p:nvPr>
            <p:ph type="pic" sz="quarter" idx="33" hasCustomPrompt="1"/>
          </p:nvPr>
        </p:nvSpPr>
        <p:spPr>
          <a:xfrm flipH="1">
            <a:off x="-584447" y="801512"/>
            <a:ext cx="4683926" cy="3816626"/>
          </a:xfrm>
          <a:custGeom>
            <a:avLst/>
            <a:gdLst>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677527 w 8328384"/>
              <a:gd name="connsiteY27" fmla="*/ 898884 h 4794329"/>
              <a:gd name="connsiteX28" fmla="*/ 1028254 w 8328384"/>
              <a:gd name="connsiteY28" fmla="*/ 898884 h 4794329"/>
              <a:gd name="connsiteX29" fmla="*/ 1705781 w 8328384"/>
              <a:gd name="connsiteY29" fmla="*/ 1576410 h 4794329"/>
              <a:gd name="connsiteX30" fmla="*/ 1028254 w 8328384"/>
              <a:gd name="connsiteY30" fmla="*/ 2253937 h 4794329"/>
              <a:gd name="connsiteX31" fmla="*/ 677527 w 8328384"/>
              <a:gd name="connsiteY31" fmla="*/ 2253937 h 4794329"/>
              <a:gd name="connsiteX32" fmla="*/ 0 w 8328384"/>
              <a:gd name="connsiteY32" fmla="*/ 1576410 h 4794329"/>
              <a:gd name="connsiteX33" fmla="*/ 677527 w 8328384"/>
              <a:gd name="connsiteY33" fmla="*/ 898884 h 4794329"/>
              <a:gd name="connsiteX34" fmla="*/ 7665818 w 8328384"/>
              <a:gd name="connsiteY34" fmla="*/ 717042 h 4794329"/>
              <a:gd name="connsiteX35" fmla="*/ 7814683 w 8328384"/>
              <a:gd name="connsiteY35" fmla="*/ 778704 h 4794329"/>
              <a:gd name="connsiteX36" fmla="*/ 7814683 w 8328384"/>
              <a:gd name="connsiteY36" fmla="*/ 1076435 h 4794329"/>
              <a:gd name="connsiteX37" fmla="*/ 4739492 w 8328384"/>
              <a:gd name="connsiteY37" fmla="*/ 4151624 h 4794329"/>
              <a:gd name="connsiteX38" fmla="*/ 4441762 w 8328384"/>
              <a:gd name="connsiteY38" fmla="*/ 4151624 h 4794329"/>
              <a:gd name="connsiteX39" fmla="*/ 4441763 w 8328384"/>
              <a:gd name="connsiteY39" fmla="*/ 4151624 h 4794329"/>
              <a:gd name="connsiteX40" fmla="*/ 4441763 w 8328384"/>
              <a:gd name="connsiteY40" fmla="*/ 3853894 h 4794329"/>
              <a:gd name="connsiteX41" fmla="*/ 7516953 w 8328384"/>
              <a:gd name="connsiteY41" fmla="*/ 778704 h 4794329"/>
              <a:gd name="connsiteX42" fmla="*/ 7665818 w 8328384"/>
              <a:gd name="connsiteY42" fmla="*/ 717042 h 4794329"/>
              <a:gd name="connsiteX43" fmla="*/ 7109580 w 8328384"/>
              <a:gd name="connsiteY43" fmla="*/ 598413 h 4794329"/>
              <a:gd name="connsiteX44" fmla="*/ 7258445 w 8328384"/>
              <a:gd name="connsiteY44" fmla="*/ 660075 h 4794329"/>
              <a:gd name="connsiteX45" fmla="*/ 7258445 w 8328384"/>
              <a:gd name="connsiteY45" fmla="*/ 957805 h 4794329"/>
              <a:gd name="connsiteX46" fmla="*/ 3512618 w 8328384"/>
              <a:gd name="connsiteY46" fmla="*/ 4703631 h 4794329"/>
              <a:gd name="connsiteX47" fmla="*/ 3214888 w 8328384"/>
              <a:gd name="connsiteY47" fmla="*/ 4703631 h 4794329"/>
              <a:gd name="connsiteX48" fmla="*/ 3214889 w 8328384"/>
              <a:gd name="connsiteY48" fmla="*/ 4703631 h 4794329"/>
              <a:gd name="connsiteX49" fmla="*/ 3214889 w 8328384"/>
              <a:gd name="connsiteY49" fmla="*/ 4405901 h 4794329"/>
              <a:gd name="connsiteX50" fmla="*/ 6960715 w 8328384"/>
              <a:gd name="connsiteY50" fmla="*/ 660075 h 4794329"/>
              <a:gd name="connsiteX51" fmla="*/ 7109580 w 8328384"/>
              <a:gd name="connsiteY51" fmla="*/ 598413 h 4794329"/>
              <a:gd name="connsiteX52" fmla="*/ 5839303 w 8328384"/>
              <a:gd name="connsiteY52" fmla="*/ 530016 h 4794329"/>
              <a:gd name="connsiteX53" fmla="*/ 5988168 w 8328384"/>
              <a:gd name="connsiteY53" fmla="*/ 591677 h 4794329"/>
              <a:gd name="connsiteX54" fmla="*/ 5988168 w 8328384"/>
              <a:gd name="connsiteY54" fmla="*/ 889408 h 4794329"/>
              <a:gd name="connsiteX55" fmla="*/ 2912977 w 8328384"/>
              <a:gd name="connsiteY55" fmla="*/ 3964597 h 4794329"/>
              <a:gd name="connsiteX56" fmla="*/ 2615248 w 8328384"/>
              <a:gd name="connsiteY56" fmla="*/ 3964597 h 4794329"/>
              <a:gd name="connsiteX57" fmla="*/ 2615249 w 8328384"/>
              <a:gd name="connsiteY57" fmla="*/ 3964597 h 4794329"/>
              <a:gd name="connsiteX58" fmla="*/ 2615249 w 8328384"/>
              <a:gd name="connsiteY58" fmla="*/ 3666867 h 4794329"/>
              <a:gd name="connsiteX59" fmla="*/ 5690438 w 8328384"/>
              <a:gd name="connsiteY59" fmla="*/ 591677 h 4794329"/>
              <a:gd name="connsiteX60" fmla="*/ 5839303 w 8328384"/>
              <a:gd name="connsiteY60" fmla="*/ 530016 h 4794329"/>
              <a:gd name="connsiteX61" fmla="*/ 6693121 w 8328384"/>
              <a:gd name="connsiteY61" fmla="*/ 347526 h 4794329"/>
              <a:gd name="connsiteX62" fmla="*/ 6841986 w 8328384"/>
              <a:gd name="connsiteY62" fmla="*/ 409188 h 4794329"/>
              <a:gd name="connsiteX63" fmla="*/ 6841986 w 8328384"/>
              <a:gd name="connsiteY63" fmla="*/ 706919 h 4794329"/>
              <a:gd name="connsiteX64" fmla="*/ 3766795 w 8328384"/>
              <a:gd name="connsiteY64" fmla="*/ 3782108 h 4794329"/>
              <a:gd name="connsiteX65" fmla="*/ 3469065 w 8328384"/>
              <a:gd name="connsiteY65" fmla="*/ 3782108 h 4794329"/>
              <a:gd name="connsiteX66" fmla="*/ 3469066 w 8328384"/>
              <a:gd name="connsiteY66" fmla="*/ 3782108 h 4794329"/>
              <a:gd name="connsiteX67" fmla="*/ 3469066 w 8328384"/>
              <a:gd name="connsiteY67" fmla="*/ 3484378 h 4794329"/>
              <a:gd name="connsiteX68" fmla="*/ 6544256 w 8328384"/>
              <a:gd name="connsiteY68" fmla="*/ 409188 h 4794329"/>
              <a:gd name="connsiteX69" fmla="*/ 6693121 w 8328384"/>
              <a:gd name="connsiteY69" fmla="*/ 347526 h 4794329"/>
              <a:gd name="connsiteX70" fmla="*/ 4217989 w 8328384"/>
              <a:gd name="connsiteY70" fmla="*/ 126303 h 4794329"/>
              <a:gd name="connsiteX71" fmla="*/ 4366854 w 8328384"/>
              <a:gd name="connsiteY71" fmla="*/ 187965 h 4794329"/>
              <a:gd name="connsiteX72" fmla="*/ 4366854 w 8328384"/>
              <a:gd name="connsiteY72" fmla="*/ 485695 h 4794329"/>
              <a:gd name="connsiteX73" fmla="*/ 3108136 w 8328384"/>
              <a:gd name="connsiteY73" fmla="*/ 1744412 h 4794329"/>
              <a:gd name="connsiteX74" fmla="*/ 2810405 w 8328384"/>
              <a:gd name="connsiteY74" fmla="*/ 1744412 h 4794329"/>
              <a:gd name="connsiteX75" fmla="*/ 2810407 w 8328384"/>
              <a:gd name="connsiteY75" fmla="*/ 1744412 h 4794329"/>
              <a:gd name="connsiteX76" fmla="*/ 2810407 w 8328384"/>
              <a:gd name="connsiteY76" fmla="*/ 1446682 h 4794329"/>
              <a:gd name="connsiteX77" fmla="*/ 4069124 w 8328384"/>
              <a:gd name="connsiteY77" fmla="*/ 187965 h 4794329"/>
              <a:gd name="connsiteX78" fmla="*/ 4217989 w 8328384"/>
              <a:gd name="connsiteY78" fmla="*/ 126303 h 4794329"/>
              <a:gd name="connsiteX79" fmla="*/ 5679047 w 8328384"/>
              <a:gd name="connsiteY79" fmla="*/ 18853 h 4794329"/>
              <a:gd name="connsiteX80" fmla="*/ 5827912 w 8328384"/>
              <a:gd name="connsiteY80" fmla="*/ 80515 h 4794329"/>
              <a:gd name="connsiteX81" fmla="*/ 5827912 w 8328384"/>
              <a:gd name="connsiteY81" fmla="*/ 378245 h 4794329"/>
              <a:gd name="connsiteX82" fmla="*/ 3106228 w 8328384"/>
              <a:gd name="connsiteY82" fmla="*/ 3099928 h 4794329"/>
              <a:gd name="connsiteX83" fmla="*/ 2808498 w 8328384"/>
              <a:gd name="connsiteY83" fmla="*/ 3099928 h 4794329"/>
              <a:gd name="connsiteX84" fmla="*/ 2808499 w 8328384"/>
              <a:gd name="connsiteY84" fmla="*/ 3099928 h 4794329"/>
              <a:gd name="connsiteX85" fmla="*/ 2808499 w 8328384"/>
              <a:gd name="connsiteY85" fmla="*/ 2802198 h 4794329"/>
              <a:gd name="connsiteX86" fmla="*/ 5530182 w 8328384"/>
              <a:gd name="connsiteY86" fmla="*/ 80515 h 4794329"/>
              <a:gd name="connsiteX87" fmla="*/ 5679047 w 8328384"/>
              <a:gd name="connsiteY87" fmla="*/ 18853 h 4794329"/>
              <a:gd name="connsiteX88" fmla="*/ 5019170 w 8328384"/>
              <a:gd name="connsiteY88" fmla="*/ 0 h 4794329"/>
              <a:gd name="connsiteX89" fmla="*/ 5168035 w 8328384"/>
              <a:gd name="connsiteY89" fmla="*/ 61662 h 4794329"/>
              <a:gd name="connsiteX90" fmla="*/ 5168035 w 8328384"/>
              <a:gd name="connsiteY90" fmla="*/ 359392 h 4794329"/>
              <a:gd name="connsiteX91" fmla="*/ 3186355 w 8328384"/>
              <a:gd name="connsiteY91" fmla="*/ 2341071 h 4794329"/>
              <a:gd name="connsiteX92" fmla="*/ 2888624 w 8328384"/>
              <a:gd name="connsiteY92" fmla="*/ 2341071 h 4794329"/>
              <a:gd name="connsiteX93" fmla="*/ 2888626 w 8328384"/>
              <a:gd name="connsiteY93" fmla="*/ 2341071 h 4794329"/>
              <a:gd name="connsiteX94" fmla="*/ 2888626 w 8328384"/>
              <a:gd name="connsiteY94" fmla="*/ 2043341 h 4794329"/>
              <a:gd name="connsiteX95" fmla="*/ 4870305 w 8328384"/>
              <a:gd name="connsiteY95" fmla="*/ 61662 h 4794329"/>
              <a:gd name="connsiteX96" fmla="*/ 5019170 w 8328384"/>
              <a:gd name="connsiteY96" fmla="*/ 0 h 4794329"/>
              <a:gd name="connsiteX0" fmla="*/ 7193726 w 8334626"/>
              <a:gd name="connsiteY0" fmla="*/ 3202389 h 4794329"/>
              <a:gd name="connsiteX1" fmla="*/ 7342591 w 8334626"/>
              <a:gd name="connsiteY1" fmla="*/ 3264051 h 4794329"/>
              <a:gd name="connsiteX2" fmla="*/ 7342591 w 8334626"/>
              <a:gd name="connsiteY2" fmla="*/ 3561781 h 4794329"/>
              <a:gd name="connsiteX3" fmla="*/ 6682152 w 8334626"/>
              <a:gd name="connsiteY3" fmla="*/ 4222219 h 4794329"/>
              <a:gd name="connsiteX4" fmla="*/ 6384422 w 8334626"/>
              <a:gd name="connsiteY4" fmla="*/ 4222219 h 4794329"/>
              <a:gd name="connsiteX5" fmla="*/ 6384423 w 8334626"/>
              <a:gd name="connsiteY5" fmla="*/ 4222219 h 4794329"/>
              <a:gd name="connsiteX6" fmla="*/ 6384423 w 8334626"/>
              <a:gd name="connsiteY6" fmla="*/ 3924488 h 4794329"/>
              <a:gd name="connsiteX7" fmla="*/ 7044861 w 8334626"/>
              <a:gd name="connsiteY7" fmla="*/ 3264051 h 4794329"/>
              <a:gd name="connsiteX8" fmla="*/ 7193726 w 8334626"/>
              <a:gd name="connsiteY8" fmla="*/ 3202389 h 4794329"/>
              <a:gd name="connsiteX9" fmla="*/ 7160495 w 8334626"/>
              <a:gd name="connsiteY9" fmla="*/ 1896653 h 4794329"/>
              <a:gd name="connsiteX10" fmla="*/ 7309360 w 8334626"/>
              <a:gd name="connsiteY10" fmla="*/ 1958315 h 4794329"/>
              <a:gd name="connsiteX11" fmla="*/ 7309360 w 8334626"/>
              <a:gd name="connsiteY11" fmla="*/ 2256046 h 4794329"/>
              <a:gd name="connsiteX12" fmla="*/ 4832737 w 8334626"/>
              <a:gd name="connsiteY12" fmla="*/ 4732667 h 4794329"/>
              <a:gd name="connsiteX13" fmla="*/ 4535007 w 8334626"/>
              <a:gd name="connsiteY13" fmla="*/ 4732667 h 4794329"/>
              <a:gd name="connsiteX14" fmla="*/ 4535009 w 8334626"/>
              <a:gd name="connsiteY14" fmla="*/ 4732667 h 4794329"/>
              <a:gd name="connsiteX15" fmla="*/ 4535009 w 8334626"/>
              <a:gd name="connsiteY15" fmla="*/ 4434937 h 4794329"/>
              <a:gd name="connsiteX16" fmla="*/ 7011630 w 8334626"/>
              <a:gd name="connsiteY16" fmla="*/ 1958315 h 4794329"/>
              <a:gd name="connsiteX17" fmla="*/ 7160495 w 8334626"/>
              <a:gd name="connsiteY17" fmla="*/ 1896653 h 4794329"/>
              <a:gd name="connsiteX18" fmla="*/ 8124099 w 8334626"/>
              <a:gd name="connsiteY18" fmla="*/ 1606041 h 4794329"/>
              <a:gd name="connsiteX19" fmla="*/ 8272964 w 8334626"/>
              <a:gd name="connsiteY19" fmla="*/ 1667703 h 4794329"/>
              <a:gd name="connsiteX20" fmla="*/ 8272964 w 8334626"/>
              <a:gd name="connsiteY20" fmla="*/ 1965433 h 4794329"/>
              <a:gd name="connsiteX21" fmla="*/ 6387889 w 8334626"/>
              <a:gd name="connsiteY21" fmla="*/ 3850507 h 4794329"/>
              <a:gd name="connsiteX22" fmla="*/ 6090159 w 8334626"/>
              <a:gd name="connsiteY22" fmla="*/ 3850507 h 4794329"/>
              <a:gd name="connsiteX23" fmla="*/ 6090160 w 8334626"/>
              <a:gd name="connsiteY23" fmla="*/ 3850507 h 4794329"/>
              <a:gd name="connsiteX24" fmla="*/ 6090160 w 8334626"/>
              <a:gd name="connsiteY24" fmla="*/ 3552777 h 4794329"/>
              <a:gd name="connsiteX25" fmla="*/ 7975234 w 8334626"/>
              <a:gd name="connsiteY25" fmla="*/ 1667703 h 4794329"/>
              <a:gd name="connsiteX26" fmla="*/ 8124099 w 8334626"/>
              <a:gd name="connsiteY26" fmla="*/ 1606041 h 4794329"/>
              <a:gd name="connsiteX27" fmla="*/ 6242 w 8334626"/>
              <a:gd name="connsiteY27" fmla="*/ 1576410 h 4794329"/>
              <a:gd name="connsiteX28" fmla="*/ 1034496 w 8334626"/>
              <a:gd name="connsiteY28" fmla="*/ 898884 h 4794329"/>
              <a:gd name="connsiteX29" fmla="*/ 1712023 w 8334626"/>
              <a:gd name="connsiteY29" fmla="*/ 1576410 h 4794329"/>
              <a:gd name="connsiteX30" fmla="*/ 1034496 w 8334626"/>
              <a:gd name="connsiteY30" fmla="*/ 2253937 h 4794329"/>
              <a:gd name="connsiteX31" fmla="*/ 683769 w 8334626"/>
              <a:gd name="connsiteY31" fmla="*/ 2253937 h 4794329"/>
              <a:gd name="connsiteX32" fmla="*/ 6242 w 8334626"/>
              <a:gd name="connsiteY32" fmla="*/ 1576410 h 4794329"/>
              <a:gd name="connsiteX33" fmla="*/ 7672060 w 8334626"/>
              <a:gd name="connsiteY33" fmla="*/ 717042 h 4794329"/>
              <a:gd name="connsiteX34" fmla="*/ 7820925 w 8334626"/>
              <a:gd name="connsiteY34" fmla="*/ 778704 h 4794329"/>
              <a:gd name="connsiteX35" fmla="*/ 7820925 w 8334626"/>
              <a:gd name="connsiteY35" fmla="*/ 1076435 h 4794329"/>
              <a:gd name="connsiteX36" fmla="*/ 4745734 w 8334626"/>
              <a:gd name="connsiteY36" fmla="*/ 4151624 h 4794329"/>
              <a:gd name="connsiteX37" fmla="*/ 4448004 w 8334626"/>
              <a:gd name="connsiteY37" fmla="*/ 4151624 h 4794329"/>
              <a:gd name="connsiteX38" fmla="*/ 4448005 w 8334626"/>
              <a:gd name="connsiteY38" fmla="*/ 4151624 h 4794329"/>
              <a:gd name="connsiteX39" fmla="*/ 4448005 w 8334626"/>
              <a:gd name="connsiteY39" fmla="*/ 3853894 h 4794329"/>
              <a:gd name="connsiteX40" fmla="*/ 7523195 w 8334626"/>
              <a:gd name="connsiteY40" fmla="*/ 778704 h 4794329"/>
              <a:gd name="connsiteX41" fmla="*/ 7672060 w 8334626"/>
              <a:gd name="connsiteY41" fmla="*/ 717042 h 4794329"/>
              <a:gd name="connsiteX42" fmla="*/ 7115822 w 8334626"/>
              <a:gd name="connsiteY42" fmla="*/ 598413 h 4794329"/>
              <a:gd name="connsiteX43" fmla="*/ 7264687 w 8334626"/>
              <a:gd name="connsiteY43" fmla="*/ 660075 h 4794329"/>
              <a:gd name="connsiteX44" fmla="*/ 7264687 w 8334626"/>
              <a:gd name="connsiteY44" fmla="*/ 957805 h 4794329"/>
              <a:gd name="connsiteX45" fmla="*/ 3518860 w 8334626"/>
              <a:gd name="connsiteY45" fmla="*/ 4703631 h 4794329"/>
              <a:gd name="connsiteX46" fmla="*/ 3221130 w 8334626"/>
              <a:gd name="connsiteY46" fmla="*/ 4703631 h 4794329"/>
              <a:gd name="connsiteX47" fmla="*/ 3221131 w 8334626"/>
              <a:gd name="connsiteY47" fmla="*/ 4703631 h 4794329"/>
              <a:gd name="connsiteX48" fmla="*/ 3221131 w 8334626"/>
              <a:gd name="connsiteY48" fmla="*/ 4405901 h 4794329"/>
              <a:gd name="connsiteX49" fmla="*/ 6966957 w 8334626"/>
              <a:gd name="connsiteY49" fmla="*/ 660075 h 4794329"/>
              <a:gd name="connsiteX50" fmla="*/ 7115822 w 8334626"/>
              <a:gd name="connsiteY50" fmla="*/ 598413 h 4794329"/>
              <a:gd name="connsiteX51" fmla="*/ 5845545 w 8334626"/>
              <a:gd name="connsiteY51" fmla="*/ 530016 h 4794329"/>
              <a:gd name="connsiteX52" fmla="*/ 5994410 w 8334626"/>
              <a:gd name="connsiteY52" fmla="*/ 591677 h 4794329"/>
              <a:gd name="connsiteX53" fmla="*/ 5994410 w 8334626"/>
              <a:gd name="connsiteY53" fmla="*/ 889408 h 4794329"/>
              <a:gd name="connsiteX54" fmla="*/ 2919219 w 8334626"/>
              <a:gd name="connsiteY54" fmla="*/ 3964597 h 4794329"/>
              <a:gd name="connsiteX55" fmla="*/ 2621490 w 8334626"/>
              <a:gd name="connsiteY55" fmla="*/ 3964597 h 4794329"/>
              <a:gd name="connsiteX56" fmla="*/ 2621491 w 8334626"/>
              <a:gd name="connsiteY56" fmla="*/ 3964597 h 4794329"/>
              <a:gd name="connsiteX57" fmla="*/ 2621491 w 8334626"/>
              <a:gd name="connsiteY57" fmla="*/ 3666867 h 4794329"/>
              <a:gd name="connsiteX58" fmla="*/ 5696680 w 8334626"/>
              <a:gd name="connsiteY58" fmla="*/ 591677 h 4794329"/>
              <a:gd name="connsiteX59" fmla="*/ 5845545 w 8334626"/>
              <a:gd name="connsiteY59" fmla="*/ 530016 h 4794329"/>
              <a:gd name="connsiteX60" fmla="*/ 6699363 w 8334626"/>
              <a:gd name="connsiteY60" fmla="*/ 347526 h 4794329"/>
              <a:gd name="connsiteX61" fmla="*/ 6848228 w 8334626"/>
              <a:gd name="connsiteY61" fmla="*/ 409188 h 4794329"/>
              <a:gd name="connsiteX62" fmla="*/ 6848228 w 8334626"/>
              <a:gd name="connsiteY62" fmla="*/ 706919 h 4794329"/>
              <a:gd name="connsiteX63" fmla="*/ 3773037 w 8334626"/>
              <a:gd name="connsiteY63" fmla="*/ 3782108 h 4794329"/>
              <a:gd name="connsiteX64" fmla="*/ 3475307 w 8334626"/>
              <a:gd name="connsiteY64" fmla="*/ 3782108 h 4794329"/>
              <a:gd name="connsiteX65" fmla="*/ 3475308 w 8334626"/>
              <a:gd name="connsiteY65" fmla="*/ 3782108 h 4794329"/>
              <a:gd name="connsiteX66" fmla="*/ 3475308 w 8334626"/>
              <a:gd name="connsiteY66" fmla="*/ 3484378 h 4794329"/>
              <a:gd name="connsiteX67" fmla="*/ 6550498 w 8334626"/>
              <a:gd name="connsiteY67" fmla="*/ 409188 h 4794329"/>
              <a:gd name="connsiteX68" fmla="*/ 6699363 w 8334626"/>
              <a:gd name="connsiteY68" fmla="*/ 347526 h 4794329"/>
              <a:gd name="connsiteX69" fmla="*/ 4224231 w 8334626"/>
              <a:gd name="connsiteY69" fmla="*/ 126303 h 4794329"/>
              <a:gd name="connsiteX70" fmla="*/ 4373096 w 8334626"/>
              <a:gd name="connsiteY70" fmla="*/ 187965 h 4794329"/>
              <a:gd name="connsiteX71" fmla="*/ 4373096 w 8334626"/>
              <a:gd name="connsiteY71" fmla="*/ 485695 h 4794329"/>
              <a:gd name="connsiteX72" fmla="*/ 3114378 w 8334626"/>
              <a:gd name="connsiteY72" fmla="*/ 1744412 h 4794329"/>
              <a:gd name="connsiteX73" fmla="*/ 2816647 w 8334626"/>
              <a:gd name="connsiteY73" fmla="*/ 1744412 h 4794329"/>
              <a:gd name="connsiteX74" fmla="*/ 2816649 w 8334626"/>
              <a:gd name="connsiteY74" fmla="*/ 1744412 h 4794329"/>
              <a:gd name="connsiteX75" fmla="*/ 2816649 w 8334626"/>
              <a:gd name="connsiteY75" fmla="*/ 1446682 h 4794329"/>
              <a:gd name="connsiteX76" fmla="*/ 4075366 w 8334626"/>
              <a:gd name="connsiteY76" fmla="*/ 187965 h 4794329"/>
              <a:gd name="connsiteX77" fmla="*/ 4224231 w 8334626"/>
              <a:gd name="connsiteY77" fmla="*/ 126303 h 4794329"/>
              <a:gd name="connsiteX78" fmla="*/ 5685289 w 8334626"/>
              <a:gd name="connsiteY78" fmla="*/ 18853 h 4794329"/>
              <a:gd name="connsiteX79" fmla="*/ 5834154 w 8334626"/>
              <a:gd name="connsiteY79" fmla="*/ 80515 h 4794329"/>
              <a:gd name="connsiteX80" fmla="*/ 5834154 w 8334626"/>
              <a:gd name="connsiteY80" fmla="*/ 378245 h 4794329"/>
              <a:gd name="connsiteX81" fmla="*/ 3112470 w 8334626"/>
              <a:gd name="connsiteY81" fmla="*/ 3099928 h 4794329"/>
              <a:gd name="connsiteX82" fmla="*/ 2814740 w 8334626"/>
              <a:gd name="connsiteY82" fmla="*/ 3099928 h 4794329"/>
              <a:gd name="connsiteX83" fmla="*/ 2814741 w 8334626"/>
              <a:gd name="connsiteY83" fmla="*/ 3099928 h 4794329"/>
              <a:gd name="connsiteX84" fmla="*/ 2814741 w 8334626"/>
              <a:gd name="connsiteY84" fmla="*/ 2802198 h 4794329"/>
              <a:gd name="connsiteX85" fmla="*/ 5536424 w 8334626"/>
              <a:gd name="connsiteY85" fmla="*/ 80515 h 4794329"/>
              <a:gd name="connsiteX86" fmla="*/ 5685289 w 8334626"/>
              <a:gd name="connsiteY86" fmla="*/ 18853 h 4794329"/>
              <a:gd name="connsiteX87" fmla="*/ 5025412 w 8334626"/>
              <a:gd name="connsiteY87" fmla="*/ 0 h 4794329"/>
              <a:gd name="connsiteX88" fmla="*/ 5174277 w 8334626"/>
              <a:gd name="connsiteY88" fmla="*/ 61662 h 4794329"/>
              <a:gd name="connsiteX89" fmla="*/ 5174277 w 8334626"/>
              <a:gd name="connsiteY89" fmla="*/ 359392 h 4794329"/>
              <a:gd name="connsiteX90" fmla="*/ 3192597 w 8334626"/>
              <a:gd name="connsiteY90" fmla="*/ 2341071 h 4794329"/>
              <a:gd name="connsiteX91" fmla="*/ 2894866 w 8334626"/>
              <a:gd name="connsiteY91" fmla="*/ 2341071 h 4794329"/>
              <a:gd name="connsiteX92" fmla="*/ 2894868 w 8334626"/>
              <a:gd name="connsiteY92" fmla="*/ 2341071 h 4794329"/>
              <a:gd name="connsiteX93" fmla="*/ 2894868 w 8334626"/>
              <a:gd name="connsiteY93" fmla="*/ 2043341 h 4794329"/>
              <a:gd name="connsiteX94" fmla="*/ 4876547 w 8334626"/>
              <a:gd name="connsiteY94" fmla="*/ 61662 h 4794329"/>
              <a:gd name="connsiteX95" fmla="*/ 5025412 w 8334626"/>
              <a:gd name="connsiteY95" fmla="*/ 0 h 4794329"/>
              <a:gd name="connsiteX0" fmla="*/ 7223556 w 8364456"/>
              <a:gd name="connsiteY0" fmla="*/ 3202389 h 4794329"/>
              <a:gd name="connsiteX1" fmla="*/ 7372421 w 8364456"/>
              <a:gd name="connsiteY1" fmla="*/ 3264051 h 4794329"/>
              <a:gd name="connsiteX2" fmla="*/ 7372421 w 8364456"/>
              <a:gd name="connsiteY2" fmla="*/ 3561781 h 4794329"/>
              <a:gd name="connsiteX3" fmla="*/ 6711982 w 8364456"/>
              <a:gd name="connsiteY3" fmla="*/ 4222219 h 4794329"/>
              <a:gd name="connsiteX4" fmla="*/ 6414252 w 8364456"/>
              <a:gd name="connsiteY4" fmla="*/ 4222219 h 4794329"/>
              <a:gd name="connsiteX5" fmla="*/ 6414253 w 8364456"/>
              <a:gd name="connsiteY5" fmla="*/ 4222219 h 4794329"/>
              <a:gd name="connsiteX6" fmla="*/ 6414253 w 8364456"/>
              <a:gd name="connsiteY6" fmla="*/ 3924488 h 4794329"/>
              <a:gd name="connsiteX7" fmla="*/ 7074691 w 8364456"/>
              <a:gd name="connsiteY7" fmla="*/ 3264051 h 4794329"/>
              <a:gd name="connsiteX8" fmla="*/ 7223556 w 8364456"/>
              <a:gd name="connsiteY8" fmla="*/ 3202389 h 4794329"/>
              <a:gd name="connsiteX9" fmla="*/ 7190325 w 8364456"/>
              <a:gd name="connsiteY9" fmla="*/ 1896653 h 4794329"/>
              <a:gd name="connsiteX10" fmla="*/ 7339190 w 8364456"/>
              <a:gd name="connsiteY10" fmla="*/ 1958315 h 4794329"/>
              <a:gd name="connsiteX11" fmla="*/ 7339190 w 8364456"/>
              <a:gd name="connsiteY11" fmla="*/ 2256046 h 4794329"/>
              <a:gd name="connsiteX12" fmla="*/ 4862567 w 8364456"/>
              <a:gd name="connsiteY12" fmla="*/ 4732667 h 4794329"/>
              <a:gd name="connsiteX13" fmla="*/ 4564837 w 8364456"/>
              <a:gd name="connsiteY13" fmla="*/ 4732667 h 4794329"/>
              <a:gd name="connsiteX14" fmla="*/ 4564839 w 8364456"/>
              <a:gd name="connsiteY14" fmla="*/ 4732667 h 4794329"/>
              <a:gd name="connsiteX15" fmla="*/ 4564839 w 8364456"/>
              <a:gd name="connsiteY15" fmla="*/ 4434937 h 4794329"/>
              <a:gd name="connsiteX16" fmla="*/ 7041460 w 8364456"/>
              <a:gd name="connsiteY16" fmla="*/ 1958315 h 4794329"/>
              <a:gd name="connsiteX17" fmla="*/ 7190325 w 8364456"/>
              <a:gd name="connsiteY17" fmla="*/ 1896653 h 4794329"/>
              <a:gd name="connsiteX18" fmla="*/ 8153929 w 8364456"/>
              <a:gd name="connsiteY18" fmla="*/ 1606041 h 4794329"/>
              <a:gd name="connsiteX19" fmla="*/ 8302794 w 8364456"/>
              <a:gd name="connsiteY19" fmla="*/ 1667703 h 4794329"/>
              <a:gd name="connsiteX20" fmla="*/ 8302794 w 8364456"/>
              <a:gd name="connsiteY20" fmla="*/ 1965433 h 4794329"/>
              <a:gd name="connsiteX21" fmla="*/ 6417719 w 8364456"/>
              <a:gd name="connsiteY21" fmla="*/ 3850507 h 4794329"/>
              <a:gd name="connsiteX22" fmla="*/ 6119989 w 8364456"/>
              <a:gd name="connsiteY22" fmla="*/ 3850507 h 4794329"/>
              <a:gd name="connsiteX23" fmla="*/ 6119990 w 8364456"/>
              <a:gd name="connsiteY23" fmla="*/ 3850507 h 4794329"/>
              <a:gd name="connsiteX24" fmla="*/ 6119990 w 8364456"/>
              <a:gd name="connsiteY24" fmla="*/ 3552777 h 4794329"/>
              <a:gd name="connsiteX25" fmla="*/ 8005064 w 8364456"/>
              <a:gd name="connsiteY25" fmla="*/ 1667703 h 4794329"/>
              <a:gd name="connsiteX26" fmla="*/ 8153929 w 8364456"/>
              <a:gd name="connsiteY26" fmla="*/ 1606041 h 4794329"/>
              <a:gd name="connsiteX27" fmla="*/ 36072 w 8364456"/>
              <a:gd name="connsiteY27" fmla="*/ 1576410 h 4794329"/>
              <a:gd name="connsiteX28" fmla="*/ 1741853 w 8364456"/>
              <a:gd name="connsiteY28" fmla="*/ 1576410 h 4794329"/>
              <a:gd name="connsiteX29" fmla="*/ 1064326 w 8364456"/>
              <a:gd name="connsiteY29" fmla="*/ 2253937 h 4794329"/>
              <a:gd name="connsiteX30" fmla="*/ 713599 w 8364456"/>
              <a:gd name="connsiteY30" fmla="*/ 2253937 h 4794329"/>
              <a:gd name="connsiteX31" fmla="*/ 36072 w 8364456"/>
              <a:gd name="connsiteY31" fmla="*/ 1576410 h 4794329"/>
              <a:gd name="connsiteX32" fmla="*/ 7701890 w 8364456"/>
              <a:gd name="connsiteY32" fmla="*/ 717042 h 4794329"/>
              <a:gd name="connsiteX33" fmla="*/ 7850755 w 8364456"/>
              <a:gd name="connsiteY33" fmla="*/ 778704 h 4794329"/>
              <a:gd name="connsiteX34" fmla="*/ 7850755 w 8364456"/>
              <a:gd name="connsiteY34" fmla="*/ 1076435 h 4794329"/>
              <a:gd name="connsiteX35" fmla="*/ 4775564 w 8364456"/>
              <a:gd name="connsiteY35" fmla="*/ 4151624 h 4794329"/>
              <a:gd name="connsiteX36" fmla="*/ 4477834 w 8364456"/>
              <a:gd name="connsiteY36" fmla="*/ 4151624 h 4794329"/>
              <a:gd name="connsiteX37" fmla="*/ 4477835 w 8364456"/>
              <a:gd name="connsiteY37" fmla="*/ 4151624 h 4794329"/>
              <a:gd name="connsiteX38" fmla="*/ 4477835 w 8364456"/>
              <a:gd name="connsiteY38" fmla="*/ 3853894 h 4794329"/>
              <a:gd name="connsiteX39" fmla="*/ 7553025 w 8364456"/>
              <a:gd name="connsiteY39" fmla="*/ 778704 h 4794329"/>
              <a:gd name="connsiteX40" fmla="*/ 7701890 w 8364456"/>
              <a:gd name="connsiteY40" fmla="*/ 717042 h 4794329"/>
              <a:gd name="connsiteX41" fmla="*/ 7145652 w 8364456"/>
              <a:gd name="connsiteY41" fmla="*/ 598413 h 4794329"/>
              <a:gd name="connsiteX42" fmla="*/ 7294517 w 8364456"/>
              <a:gd name="connsiteY42" fmla="*/ 660075 h 4794329"/>
              <a:gd name="connsiteX43" fmla="*/ 7294517 w 8364456"/>
              <a:gd name="connsiteY43" fmla="*/ 957805 h 4794329"/>
              <a:gd name="connsiteX44" fmla="*/ 3548690 w 8364456"/>
              <a:gd name="connsiteY44" fmla="*/ 4703631 h 4794329"/>
              <a:gd name="connsiteX45" fmla="*/ 3250960 w 8364456"/>
              <a:gd name="connsiteY45" fmla="*/ 4703631 h 4794329"/>
              <a:gd name="connsiteX46" fmla="*/ 3250961 w 8364456"/>
              <a:gd name="connsiteY46" fmla="*/ 4703631 h 4794329"/>
              <a:gd name="connsiteX47" fmla="*/ 3250961 w 8364456"/>
              <a:gd name="connsiteY47" fmla="*/ 4405901 h 4794329"/>
              <a:gd name="connsiteX48" fmla="*/ 6996787 w 8364456"/>
              <a:gd name="connsiteY48" fmla="*/ 660075 h 4794329"/>
              <a:gd name="connsiteX49" fmla="*/ 7145652 w 8364456"/>
              <a:gd name="connsiteY49" fmla="*/ 598413 h 4794329"/>
              <a:gd name="connsiteX50" fmla="*/ 5875375 w 8364456"/>
              <a:gd name="connsiteY50" fmla="*/ 530016 h 4794329"/>
              <a:gd name="connsiteX51" fmla="*/ 6024240 w 8364456"/>
              <a:gd name="connsiteY51" fmla="*/ 591677 h 4794329"/>
              <a:gd name="connsiteX52" fmla="*/ 6024240 w 8364456"/>
              <a:gd name="connsiteY52" fmla="*/ 889408 h 4794329"/>
              <a:gd name="connsiteX53" fmla="*/ 2949049 w 8364456"/>
              <a:gd name="connsiteY53" fmla="*/ 3964597 h 4794329"/>
              <a:gd name="connsiteX54" fmla="*/ 2651320 w 8364456"/>
              <a:gd name="connsiteY54" fmla="*/ 3964597 h 4794329"/>
              <a:gd name="connsiteX55" fmla="*/ 2651321 w 8364456"/>
              <a:gd name="connsiteY55" fmla="*/ 3964597 h 4794329"/>
              <a:gd name="connsiteX56" fmla="*/ 2651321 w 8364456"/>
              <a:gd name="connsiteY56" fmla="*/ 3666867 h 4794329"/>
              <a:gd name="connsiteX57" fmla="*/ 5726510 w 8364456"/>
              <a:gd name="connsiteY57" fmla="*/ 591677 h 4794329"/>
              <a:gd name="connsiteX58" fmla="*/ 5875375 w 8364456"/>
              <a:gd name="connsiteY58" fmla="*/ 530016 h 4794329"/>
              <a:gd name="connsiteX59" fmla="*/ 6729193 w 8364456"/>
              <a:gd name="connsiteY59" fmla="*/ 347526 h 4794329"/>
              <a:gd name="connsiteX60" fmla="*/ 6878058 w 8364456"/>
              <a:gd name="connsiteY60" fmla="*/ 409188 h 4794329"/>
              <a:gd name="connsiteX61" fmla="*/ 6878058 w 8364456"/>
              <a:gd name="connsiteY61" fmla="*/ 706919 h 4794329"/>
              <a:gd name="connsiteX62" fmla="*/ 3802867 w 8364456"/>
              <a:gd name="connsiteY62" fmla="*/ 3782108 h 4794329"/>
              <a:gd name="connsiteX63" fmla="*/ 3505137 w 8364456"/>
              <a:gd name="connsiteY63" fmla="*/ 3782108 h 4794329"/>
              <a:gd name="connsiteX64" fmla="*/ 3505138 w 8364456"/>
              <a:gd name="connsiteY64" fmla="*/ 3782108 h 4794329"/>
              <a:gd name="connsiteX65" fmla="*/ 3505138 w 8364456"/>
              <a:gd name="connsiteY65" fmla="*/ 3484378 h 4794329"/>
              <a:gd name="connsiteX66" fmla="*/ 6580328 w 8364456"/>
              <a:gd name="connsiteY66" fmla="*/ 409188 h 4794329"/>
              <a:gd name="connsiteX67" fmla="*/ 6729193 w 8364456"/>
              <a:gd name="connsiteY67" fmla="*/ 347526 h 4794329"/>
              <a:gd name="connsiteX68" fmla="*/ 4254061 w 8364456"/>
              <a:gd name="connsiteY68" fmla="*/ 126303 h 4794329"/>
              <a:gd name="connsiteX69" fmla="*/ 4402926 w 8364456"/>
              <a:gd name="connsiteY69" fmla="*/ 187965 h 4794329"/>
              <a:gd name="connsiteX70" fmla="*/ 4402926 w 8364456"/>
              <a:gd name="connsiteY70" fmla="*/ 485695 h 4794329"/>
              <a:gd name="connsiteX71" fmla="*/ 3144208 w 8364456"/>
              <a:gd name="connsiteY71" fmla="*/ 1744412 h 4794329"/>
              <a:gd name="connsiteX72" fmla="*/ 2846477 w 8364456"/>
              <a:gd name="connsiteY72" fmla="*/ 1744412 h 4794329"/>
              <a:gd name="connsiteX73" fmla="*/ 2846479 w 8364456"/>
              <a:gd name="connsiteY73" fmla="*/ 1744412 h 4794329"/>
              <a:gd name="connsiteX74" fmla="*/ 2846479 w 8364456"/>
              <a:gd name="connsiteY74" fmla="*/ 1446682 h 4794329"/>
              <a:gd name="connsiteX75" fmla="*/ 4105196 w 8364456"/>
              <a:gd name="connsiteY75" fmla="*/ 187965 h 4794329"/>
              <a:gd name="connsiteX76" fmla="*/ 4254061 w 8364456"/>
              <a:gd name="connsiteY76" fmla="*/ 126303 h 4794329"/>
              <a:gd name="connsiteX77" fmla="*/ 5715119 w 8364456"/>
              <a:gd name="connsiteY77" fmla="*/ 18853 h 4794329"/>
              <a:gd name="connsiteX78" fmla="*/ 5863984 w 8364456"/>
              <a:gd name="connsiteY78" fmla="*/ 80515 h 4794329"/>
              <a:gd name="connsiteX79" fmla="*/ 5863984 w 8364456"/>
              <a:gd name="connsiteY79" fmla="*/ 378245 h 4794329"/>
              <a:gd name="connsiteX80" fmla="*/ 3142300 w 8364456"/>
              <a:gd name="connsiteY80" fmla="*/ 3099928 h 4794329"/>
              <a:gd name="connsiteX81" fmla="*/ 2844570 w 8364456"/>
              <a:gd name="connsiteY81" fmla="*/ 3099928 h 4794329"/>
              <a:gd name="connsiteX82" fmla="*/ 2844571 w 8364456"/>
              <a:gd name="connsiteY82" fmla="*/ 3099928 h 4794329"/>
              <a:gd name="connsiteX83" fmla="*/ 2844571 w 8364456"/>
              <a:gd name="connsiteY83" fmla="*/ 2802198 h 4794329"/>
              <a:gd name="connsiteX84" fmla="*/ 5566254 w 8364456"/>
              <a:gd name="connsiteY84" fmla="*/ 80515 h 4794329"/>
              <a:gd name="connsiteX85" fmla="*/ 5715119 w 8364456"/>
              <a:gd name="connsiteY85" fmla="*/ 18853 h 4794329"/>
              <a:gd name="connsiteX86" fmla="*/ 5055242 w 8364456"/>
              <a:gd name="connsiteY86" fmla="*/ 0 h 4794329"/>
              <a:gd name="connsiteX87" fmla="*/ 5204107 w 8364456"/>
              <a:gd name="connsiteY87" fmla="*/ 61662 h 4794329"/>
              <a:gd name="connsiteX88" fmla="*/ 5204107 w 8364456"/>
              <a:gd name="connsiteY88" fmla="*/ 359392 h 4794329"/>
              <a:gd name="connsiteX89" fmla="*/ 3222427 w 8364456"/>
              <a:gd name="connsiteY89" fmla="*/ 2341071 h 4794329"/>
              <a:gd name="connsiteX90" fmla="*/ 2924696 w 8364456"/>
              <a:gd name="connsiteY90" fmla="*/ 2341071 h 4794329"/>
              <a:gd name="connsiteX91" fmla="*/ 2924698 w 8364456"/>
              <a:gd name="connsiteY91" fmla="*/ 2341071 h 4794329"/>
              <a:gd name="connsiteX92" fmla="*/ 2924698 w 8364456"/>
              <a:gd name="connsiteY92" fmla="*/ 2043341 h 4794329"/>
              <a:gd name="connsiteX93" fmla="*/ 4906377 w 8364456"/>
              <a:gd name="connsiteY93" fmla="*/ 61662 h 4794329"/>
              <a:gd name="connsiteX94" fmla="*/ 5055242 w 8364456"/>
              <a:gd name="connsiteY94" fmla="*/ 0 h 4794329"/>
              <a:gd name="connsiteX0" fmla="*/ 7193727 w 8334627"/>
              <a:gd name="connsiteY0" fmla="*/ 3202389 h 4794329"/>
              <a:gd name="connsiteX1" fmla="*/ 7342592 w 8334627"/>
              <a:gd name="connsiteY1" fmla="*/ 3264051 h 4794329"/>
              <a:gd name="connsiteX2" fmla="*/ 7342592 w 8334627"/>
              <a:gd name="connsiteY2" fmla="*/ 3561781 h 4794329"/>
              <a:gd name="connsiteX3" fmla="*/ 6682153 w 8334627"/>
              <a:gd name="connsiteY3" fmla="*/ 4222219 h 4794329"/>
              <a:gd name="connsiteX4" fmla="*/ 6384423 w 8334627"/>
              <a:gd name="connsiteY4" fmla="*/ 4222219 h 4794329"/>
              <a:gd name="connsiteX5" fmla="*/ 6384424 w 8334627"/>
              <a:gd name="connsiteY5" fmla="*/ 4222219 h 4794329"/>
              <a:gd name="connsiteX6" fmla="*/ 6384424 w 8334627"/>
              <a:gd name="connsiteY6" fmla="*/ 3924488 h 4794329"/>
              <a:gd name="connsiteX7" fmla="*/ 7044862 w 8334627"/>
              <a:gd name="connsiteY7" fmla="*/ 3264051 h 4794329"/>
              <a:gd name="connsiteX8" fmla="*/ 7193727 w 8334627"/>
              <a:gd name="connsiteY8" fmla="*/ 3202389 h 4794329"/>
              <a:gd name="connsiteX9" fmla="*/ 7160496 w 8334627"/>
              <a:gd name="connsiteY9" fmla="*/ 1896653 h 4794329"/>
              <a:gd name="connsiteX10" fmla="*/ 7309361 w 8334627"/>
              <a:gd name="connsiteY10" fmla="*/ 1958315 h 4794329"/>
              <a:gd name="connsiteX11" fmla="*/ 7309361 w 8334627"/>
              <a:gd name="connsiteY11" fmla="*/ 2256046 h 4794329"/>
              <a:gd name="connsiteX12" fmla="*/ 4832738 w 8334627"/>
              <a:gd name="connsiteY12" fmla="*/ 4732667 h 4794329"/>
              <a:gd name="connsiteX13" fmla="*/ 4535008 w 8334627"/>
              <a:gd name="connsiteY13" fmla="*/ 4732667 h 4794329"/>
              <a:gd name="connsiteX14" fmla="*/ 4535010 w 8334627"/>
              <a:gd name="connsiteY14" fmla="*/ 4732667 h 4794329"/>
              <a:gd name="connsiteX15" fmla="*/ 4535010 w 8334627"/>
              <a:gd name="connsiteY15" fmla="*/ 4434937 h 4794329"/>
              <a:gd name="connsiteX16" fmla="*/ 7011631 w 8334627"/>
              <a:gd name="connsiteY16" fmla="*/ 1958315 h 4794329"/>
              <a:gd name="connsiteX17" fmla="*/ 7160496 w 8334627"/>
              <a:gd name="connsiteY17" fmla="*/ 1896653 h 4794329"/>
              <a:gd name="connsiteX18" fmla="*/ 8124100 w 8334627"/>
              <a:gd name="connsiteY18" fmla="*/ 1606041 h 4794329"/>
              <a:gd name="connsiteX19" fmla="*/ 8272965 w 8334627"/>
              <a:gd name="connsiteY19" fmla="*/ 1667703 h 4794329"/>
              <a:gd name="connsiteX20" fmla="*/ 8272965 w 8334627"/>
              <a:gd name="connsiteY20" fmla="*/ 1965433 h 4794329"/>
              <a:gd name="connsiteX21" fmla="*/ 6387890 w 8334627"/>
              <a:gd name="connsiteY21" fmla="*/ 3850507 h 4794329"/>
              <a:gd name="connsiteX22" fmla="*/ 6090160 w 8334627"/>
              <a:gd name="connsiteY22" fmla="*/ 3850507 h 4794329"/>
              <a:gd name="connsiteX23" fmla="*/ 6090161 w 8334627"/>
              <a:gd name="connsiteY23" fmla="*/ 3850507 h 4794329"/>
              <a:gd name="connsiteX24" fmla="*/ 6090161 w 8334627"/>
              <a:gd name="connsiteY24" fmla="*/ 3552777 h 4794329"/>
              <a:gd name="connsiteX25" fmla="*/ 7975235 w 8334627"/>
              <a:gd name="connsiteY25" fmla="*/ 1667703 h 4794329"/>
              <a:gd name="connsiteX26" fmla="*/ 8124100 w 8334627"/>
              <a:gd name="connsiteY26" fmla="*/ 1606041 h 4794329"/>
              <a:gd name="connsiteX27" fmla="*/ 6243 w 8334627"/>
              <a:gd name="connsiteY27" fmla="*/ 1576410 h 4794329"/>
              <a:gd name="connsiteX28" fmla="*/ 1034497 w 8334627"/>
              <a:gd name="connsiteY28" fmla="*/ 2253937 h 4794329"/>
              <a:gd name="connsiteX29" fmla="*/ 683770 w 8334627"/>
              <a:gd name="connsiteY29" fmla="*/ 2253937 h 4794329"/>
              <a:gd name="connsiteX30" fmla="*/ 6243 w 8334627"/>
              <a:gd name="connsiteY30" fmla="*/ 1576410 h 4794329"/>
              <a:gd name="connsiteX31" fmla="*/ 7672061 w 8334627"/>
              <a:gd name="connsiteY31" fmla="*/ 717042 h 4794329"/>
              <a:gd name="connsiteX32" fmla="*/ 7820926 w 8334627"/>
              <a:gd name="connsiteY32" fmla="*/ 778704 h 4794329"/>
              <a:gd name="connsiteX33" fmla="*/ 7820926 w 8334627"/>
              <a:gd name="connsiteY33" fmla="*/ 1076435 h 4794329"/>
              <a:gd name="connsiteX34" fmla="*/ 4745735 w 8334627"/>
              <a:gd name="connsiteY34" fmla="*/ 4151624 h 4794329"/>
              <a:gd name="connsiteX35" fmla="*/ 4448005 w 8334627"/>
              <a:gd name="connsiteY35" fmla="*/ 4151624 h 4794329"/>
              <a:gd name="connsiteX36" fmla="*/ 4448006 w 8334627"/>
              <a:gd name="connsiteY36" fmla="*/ 4151624 h 4794329"/>
              <a:gd name="connsiteX37" fmla="*/ 4448006 w 8334627"/>
              <a:gd name="connsiteY37" fmla="*/ 3853894 h 4794329"/>
              <a:gd name="connsiteX38" fmla="*/ 7523196 w 8334627"/>
              <a:gd name="connsiteY38" fmla="*/ 778704 h 4794329"/>
              <a:gd name="connsiteX39" fmla="*/ 7672061 w 8334627"/>
              <a:gd name="connsiteY39" fmla="*/ 717042 h 4794329"/>
              <a:gd name="connsiteX40" fmla="*/ 7115823 w 8334627"/>
              <a:gd name="connsiteY40" fmla="*/ 598413 h 4794329"/>
              <a:gd name="connsiteX41" fmla="*/ 7264688 w 8334627"/>
              <a:gd name="connsiteY41" fmla="*/ 660075 h 4794329"/>
              <a:gd name="connsiteX42" fmla="*/ 7264688 w 8334627"/>
              <a:gd name="connsiteY42" fmla="*/ 957805 h 4794329"/>
              <a:gd name="connsiteX43" fmla="*/ 3518861 w 8334627"/>
              <a:gd name="connsiteY43" fmla="*/ 4703631 h 4794329"/>
              <a:gd name="connsiteX44" fmla="*/ 3221131 w 8334627"/>
              <a:gd name="connsiteY44" fmla="*/ 4703631 h 4794329"/>
              <a:gd name="connsiteX45" fmla="*/ 3221132 w 8334627"/>
              <a:gd name="connsiteY45" fmla="*/ 4703631 h 4794329"/>
              <a:gd name="connsiteX46" fmla="*/ 3221132 w 8334627"/>
              <a:gd name="connsiteY46" fmla="*/ 4405901 h 4794329"/>
              <a:gd name="connsiteX47" fmla="*/ 6966958 w 8334627"/>
              <a:gd name="connsiteY47" fmla="*/ 660075 h 4794329"/>
              <a:gd name="connsiteX48" fmla="*/ 7115823 w 8334627"/>
              <a:gd name="connsiteY48" fmla="*/ 598413 h 4794329"/>
              <a:gd name="connsiteX49" fmla="*/ 5845546 w 8334627"/>
              <a:gd name="connsiteY49" fmla="*/ 530016 h 4794329"/>
              <a:gd name="connsiteX50" fmla="*/ 5994411 w 8334627"/>
              <a:gd name="connsiteY50" fmla="*/ 591677 h 4794329"/>
              <a:gd name="connsiteX51" fmla="*/ 5994411 w 8334627"/>
              <a:gd name="connsiteY51" fmla="*/ 889408 h 4794329"/>
              <a:gd name="connsiteX52" fmla="*/ 2919220 w 8334627"/>
              <a:gd name="connsiteY52" fmla="*/ 3964597 h 4794329"/>
              <a:gd name="connsiteX53" fmla="*/ 2621491 w 8334627"/>
              <a:gd name="connsiteY53" fmla="*/ 3964597 h 4794329"/>
              <a:gd name="connsiteX54" fmla="*/ 2621492 w 8334627"/>
              <a:gd name="connsiteY54" fmla="*/ 3964597 h 4794329"/>
              <a:gd name="connsiteX55" fmla="*/ 2621492 w 8334627"/>
              <a:gd name="connsiteY55" fmla="*/ 3666867 h 4794329"/>
              <a:gd name="connsiteX56" fmla="*/ 5696681 w 8334627"/>
              <a:gd name="connsiteY56" fmla="*/ 591677 h 4794329"/>
              <a:gd name="connsiteX57" fmla="*/ 5845546 w 8334627"/>
              <a:gd name="connsiteY57" fmla="*/ 530016 h 4794329"/>
              <a:gd name="connsiteX58" fmla="*/ 6699364 w 8334627"/>
              <a:gd name="connsiteY58" fmla="*/ 347526 h 4794329"/>
              <a:gd name="connsiteX59" fmla="*/ 6848229 w 8334627"/>
              <a:gd name="connsiteY59" fmla="*/ 409188 h 4794329"/>
              <a:gd name="connsiteX60" fmla="*/ 6848229 w 8334627"/>
              <a:gd name="connsiteY60" fmla="*/ 706919 h 4794329"/>
              <a:gd name="connsiteX61" fmla="*/ 3773038 w 8334627"/>
              <a:gd name="connsiteY61" fmla="*/ 3782108 h 4794329"/>
              <a:gd name="connsiteX62" fmla="*/ 3475308 w 8334627"/>
              <a:gd name="connsiteY62" fmla="*/ 3782108 h 4794329"/>
              <a:gd name="connsiteX63" fmla="*/ 3475309 w 8334627"/>
              <a:gd name="connsiteY63" fmla="*/ 3782108 h 4794329"/>
              <a:gd name="connsiteX64" fmla="*/ 3475309 w 8334627"/>
              <a:gd name="connsiteY64" fmla="*/ 3484378 h 4794329"/>
              <a:gd name="connsiteX65" fmla="*/ 6550499 w 8334627"/>
              <a:gd name="connsiteY65" fmla="*/ 409188 h 4794329"/>
              <a:gd name="connsiteX66" fmla="*/ 6699364 w 8334627"/>
              <a:gd name="connsiteY66" fmla="*/ 347526 h 4794329"/>
              <a:gd name="connsiteX67" fmla="*/ 4224232 w 8334627"/>
              <a:gd name="connsiteY67" fmla="*/ 126303 h 4794329"/>
              <a:gd name="connsiteX68" fmla="*/ 4373097 w 8334627"/>
              <a:gd name="connsiteY68" fmla="*/ 187965 h 4794329"/>
              <a:gd name="connsiteX69" fmla="*/ 4373097 w 8334627"/>
              <a:gd name="connsiteY69" fmla="*/ 485695 h 4794329"/>
              <a:gd name="connsiteX70" fmla="*/ 3114379 w 8334627"/>
              <a:gd name="connsiteY70" fmla="*/ 1744412 h 4794329"/>
              <a:gd name="connsiteX71" fmla="*/ 2816648 w 8334627"/>
              <a:gd name="connsiteY71" fmla="*/ 1744412 h 4794329"/>
              <a:gd name="connsiteX72" fmla="*/ 2816650 w 8334627"/>
              <a:gd name="connsiteY72" fmla="*/ 1744412 h 4794329"/>
              <a:gd name="connsiteX73" fmla="*/ 2816650 w 8334627"/>
              <a:gd name="connsiteY73" fmla="*/ 1446682 h 4794329"/>
              <a:gd name="connsiteX74" fmla="*/ 4075367 w 8334627"/>
              <a:gd name="connsiteY74" fmla="*/ 187965 h 4794329"/>
              <a:gd name="connsiteX75" fmla="*/ 4224232 w 8334627"/>
              <a:gd name="connsiteY75" fmla="*/ 126303 h 4794329"/>
              <a:gd name="connsiteX76" fmla="*/ 5685290 w 8334627"/>
              <a:gd name="connsiteY76" fmla="*/ 18853 h 4794329"/>
              <a:gd name="connsiteX77" fmla="*/ 5834155 w 8334627"/>
              <a:gd name="connsiteY77" fmla="*/ 80515 h 4794329"/>
              <a:gd name="connsiteX78" fmla="*/ 5834155 w 8334627"/>
              <a:gd name="connsiteY78" fmla="*/ 378245 h 4794329"/>
              <a:gd name="connsiteX79" fmla="*/ 3112471 w 8334627"/>
              <a:gd name="connsiteY79" fmla="*/ 3099928 h 4794329"/>
              <a:gd name="connsiteX80" fmla="*/ 2814741 w 8334627"/>
              <a:gd name="connsiteY80" fmla="*/ 3099928 h 4794329"/>
              <a:gd name="connsiteX81" fmla="*/ 2814742 w 8334627"/>
              <a:gd name="connsiteY81" fmla="*/ 3099928 h 4794329"/>
              <a:gd name="connsiteX82" fmla="*/ 2814742 w 8334627"/>
              <a:gd name="connsiteY82" fmla="*/ 2802198 h 4794329"/>
              <a:gd name="connsiteX83" fmla="*/ 5536425 w 8334627"/>
              <a:gd name="connsiteY83" fmla="*/ 80515 h 4794329"/>
              <a:gd name="connsiteX84" fmla="*/ 5685290 w 8334627"/>
              <a:gd name="connsiteY84" fmla="*/ 18853 h 4794329"/>
              <a:gd name="connsiteX85" fmla="*/ 5025413 w 8334627"/>
              <a:gd name="connsiteY85" fmla="*/ 0 h 4794329"/>
              <a:gd name="connsiteX86" fmla="*/ 5174278 w 8334627"/>
              <a:gd name="connsiteY86" fmla="*/ 61662 h 4794329"/>
              <a:gd name="connsiteX87" fmla="*/ 5174278 w 8334627"/>
              <a:gd name="connsiteY87" fmla="*/ 359392 h 4794329"/>
              <a:gd name="connsiteX88" fmla="*/ 3192598 w 8334627"/>
              <a:gd name="connsiteY88" fmla="*/ 2341071 h 4794329"/>
              <a:gd name="connsiteX89" fmla="*/ 2894867 w 8334627"/>
              <a:gd name="connsiteY89" fmla="*/ 2341071 h 4794329"/>
              <a:gd name="connsiteX90" fmla="*/ 2894869 w 8334627"/>
              <a:gd name="connsiteY90" fmla="*/ 2341071 h 4794329"/>
              <a:gd name="connsiteX91" fmla="*/ 2894869 w 8334627"/>
              <a:gd name="connsiteY91" fmla="*/ 2043341 h 4794329"/>
              <a:gd name="connsiteX92" fmla="*/ 4876548 w 8334627"/>
              <a:gd name="connsiteY92" fmla="*/ 61662 h 4794329"/>
              <a:gd name="connsiteX93" fmla="*/ 5025413 w 8334627"/>
              <a:gd name="connsiteY93" fmla="*/ 0 h 4794329"/>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0 w 8328384"/>
              <a:gd name="connsiteY27" fmla="*/ 1576410 h 4794329"/>
              <a:gd name="connsiteX28" fmla="*/ 677527 w 8328384"/>
              <a:gd name="connsiteY28" fmla="*/ 2253937 h 4794329"/>
              <a:gd name="connsiteX29" fmla="*/ 0 w 8328384"/>
              <a:gd name="connsiteY29" fmla="*/ 1576410 h 4794329"/>
              <a:gd name="connsiteX30" fmla="*/ 7665818 w 8328384"/>
              <a:gd name="connsiteY30" fmla="*/ 717042 h 4794329"/>
              <a:gd name="connsiteX31" fmla="*/ 7814683 w 8328384"/>
              <a:gd name="connsiteY31" fmla="*/ 778704 h 4794329"/>
              <a:gd name="connsiteX32" fmla="*/ 7814683 w 8328384"/>
              <a:gd name="connsiteY32" fmla="*/ 1076435 h 4794329"/>
              <a:gd name="connsiteX33" fmla="*/ 4739492 w 8328384"/>
              <a:gd name="connsiteY33" fmla="*/ 4151624 h 4794329"/>
              <a:gd name="connsiteX34" fmla="*/ 4441762 w 8328384"/>
              <a:gd name="connsiteY34" fmla="*/ 4151624 h 4794329"/>
              <a:gd name="connsiteX35" fmla="*/ 4441763 w 8328384"/>
              <a:gd name="connsiteY35" fmla="*/ 4151624 h 4794329"/>
              <a:gd name="connsiteX36" fmla="*/ 4441763 w 8328384"/>
              <a:gd name="connsiteY36" fmla="*/ 3853894 h 4794329"/>
              <a:gd name="connsiteX37" fmla="*/ 7516953 w 8328384"/>
              <a:gd name="connsiteY37" fmla="*/ 778704 h 4794329"/>
              <a:gd name="connsiteX38" fmla="*/ 7665818 w 8328384"/>
              <a:gd name="connsiteY38" fmla="*/ 717042 h 4794329"/>
              <a:gd name="connsiteX39" fmla="*/ 7109580 w 8328384"/>
              <a:gd name="connsiteY39" fmla="*/ 598413 h 4794329"/>
              <a:gd name="connsiteX40" fmla="*/ 7258445 w 8328384"/>
              <a:gd name="connsiteY40" fmla="*/ 660075 h 4794329"/>
              <a:gd name="connsiteX41" fmla="*/ 7258445 w 8328384"/>
              <a:gd name="connsiteY41" fmla="*/ 957805 h 4794329"/>
              <a:gd name="connsiteX42" fmla="*/ 3512618 w 8328384"/>
              <a:gd name="connsiteY42" fmla="*/ 4703631 h 4794329"/>
              <a:gd name="connsiteX43" fmla="*/ 3214888 w 8328384"/>
              <a:gd name="connsiteY43" fmla="*/ 4703631 h 4794329"/>
              <a:gd name="connsiteX44" fmla="*/ 3214889 w 8328384"/>
              <a:gd name="connsiteY44" fmla="*/ 4703631 h 4794329"/>
              <a:gd name="connsiteX45" fmla="*/ 3214889 w 8328384"/>
              <a:gd name="connsiteY45" fmla="*/ 4405901 h 4794329"/>
              <a:gd name="connsiteX46" fmla="*/ 6960715 w 8328384"/>
              <a:gd name="connsiteY46" fmla="*/ 660075 h 4794329"/>
              <a:gd name="connsiteX47" fmla="*/ 7109580 w 8328384"/>
              <a:gd name="connsiteY47" fmla="*/ 598413 h 4794329"/>
              <a:gd name="connsiteX48" fmla="*/ 5839303 w 8328384"/>
              <a:gd name="connsiteY48" fmla="*/ 530016 h 4794329"/>
              <a:gd name="connsiteX49" fmla="*/ 5988168 w 8328384"/>
              <a:gd name="connsiteY49" fmla="*/ 591677 h 4794329"/>
              <a:gd name="connsiteX50" fmla="*/ 5988168 w 8328384"/>
              <a:gd name="connsiteY50" fmla="*/ 889408 h 4794329"/>
              <a:gd name="connsiteX51" fmla="*/ 2912977 w 8328384"/>
              <a:gd name="connsiteY51" fmla="*/ 3964597 h 4794329"/>
              <a:gd name="connsiteX52" fmla="*/ 2615248 w 8328384"/>
              <a:gd name="connsiteY52" fmla="*/ 3964597 h 4794329"/>
              <a:gd name="connsiteX53" fmla="*/ 2615249 w 8328384"/>
              <a:gd name="connsiteY53" fmla="*/ 3964597 h 4794329"/>
              <a:gd name="connsiteX54" fmla="*/ 2615249 w 8328384"/>
              <a:gd name="connsiteY54" fmla="*/ 3666867 h 4794329"/>
              <a:gd name="connsiteX55" fmla="*/ 5690438 w 8328384"/>
              <a:gd name="connsiteY55" fmla="*/ 591677 h 4794329"/>
              <a:gd name="connsiteX56" fmla="*/ 5839303 w 8328384"/>
              <a:gd name="connsiteY56" fmla="*/ 530016 h 4794329"/>
              <a:gd name="connsiteX57" fmla="*/ 6693121 w 8328384"/>
              <a:gd name="connsiteY57" fmla="*/ 347526 h 4794329"/>
              <a:gd name="connsiteX58" fmla="*/ 6841986 w 8328384"/>
              <a:gd name="connsiteY58" fmla="*/ 409188 h 4794329"/>
              <a:gd name="connsiteX59" fmla="*/ 6841986 w 8328384"/>
              <a:gd name="connsiteY59" fmla="*/ 706919 h 4794329"/>
              <a:gd name="connsiteX60" fmla="*/ 3766795 w 8328384"/>
              <a:gd name="connsiteY60" fmla="*/ 3782108 h 4794329"/>
              <a:gd name="connsiteX61" fmla="*/ 3469065 w 8328384"/>
              <a:gd name="connsiteY61" fmla="*/ 3782108 h 4794329"/>
              <a:gd name="connsiteX62" fmla="*/ 3469066 w 8328384"/>
              <a:gd name="connsiteY62" fmla="*/ 3782108 h 4794329"/>
              <a:gd name="connsiteX63" fmla="*/ 3469066 w 8328384"/>
              <a:gd name="connsiteY63" fmla="*/ 3484378 h 4794329"/>
              <a:gd name="connsiteX64" fmla="*/ 6544256 w 8328384"/>
              <a:gd name="connsiteY64" fmla="*/ 409188 h 4794329"/>
              <a:gd name="connsiteX65" fmla="*/ 6693121 w 8328384"/>
              <a:gd name="connsiteY65" fmla="*/ 347526 h 4794329"/>
              <a:gd name="connsiteX66" fmla="*/ 4217989 w 8328384"/>
              <a:gd name="connsiteY66" fmla="*/ 126303 h 4794329"/>
              <a:gd name="connsiteX67" fmla="*/ 4366854 w 8328384"/>
              <a:gd name="connsiteY67" fmla="*/ 187965 h 4794329"/>
              <a:gd name="connsiteX68" fmla="*/ 4366854 w 8328384"/>
              <a:gd name="connsiteY68" fmla="*/ 485695 h 4794329"/>
              <a:gd name="connsiteX69" fmla="*/ 3108136 w 8328384"/>
              <a:gd name="connsiteY69" fmla="*/ 1744412 h 4794329"/>
              <a:gd name="connsiteX70" fmla="*/ 2810405 w 8328384"/>
              <a:gd name="connsiteY70" fmla="*/ 1744412 h 4794329"/>
              <a:gd name="connsiteX71" fmla="*/ 2810407 w 8328384"/>
              <a:gd name="connsiteY71" fmla="*/ 1744412 h 4794329"/>
              <a:gd name="connsiteX72" fmla="*/ 2810407 w 8328384"/>
              <a:gd name="connsiteY72" fmla="*/ 1446682 h 4794329"/>
              <a:gd name="connsiteX73" fmla="*/ 4069124 w 8328384"/>
              <a:gd name="connsiteY73" fmla="*/ 187965 h 4794329"/>
              <a:gd name="connsiteX74" fmla="*/ 4217989 w 8328384"/>
              <a:gd name="connsiteY74" fmla="*/ 126303 h 4794329"/>
              <a:gd name="connsiteX75" fmla="*/ 5679047 w 8328384"/>
              <a:gd name="connsiteY75" fmla="*/ 18853 h 4794329"/>
              <a:gd name="connsiteX76" fmla="*/ 5827912 w 8328384"/>
              <a:gd name="connsiteY76" fmla="*/ 80515 h 4794329"/>
              <a:gd name="connsiteX77" fmla="*/ 5827912 w 8328384"/>
              <a:gd name="connsiteY77" fmla="*/ 378245 h 4794329"/>
              <a:gd name="connsiteX78" fmla="*/ 3106228 w 8328384"/>
              <a:gd name="connsiteY78" fmla="*/ 3099928 h 4794329"/>
              <a:gd name="connsiteX79" fmla="*/ 2808498 w 8328384"/>
              <a:gd name="connsiteY79" fmla="*/ 3099928 h 4794329"/>
              <a:gd name="connsiteX80" fmla="*/ 2808499 w 8328384"/>
              <a:gd name="connsiteY80" fmla="*/ 3099928 h 4794329"/>
              <a:gd name="connsiteX81" fmla="*/ 2808499 w 8328384"/>
              <a:gd name="connsiteY81" fmla="*/ 2802198 h 4794329"/>
              <a:gd name="connsiteX82" fmla="*/ 5530182 w 8328384"/>
              <a:gd name="connsiteY82" fmla="*/ 80515 h 4794329"/>
              <a:gd name="connsiteX83" fmla="*/ 5679047 w 8328384"/>
              <a:gd name="connsiteY83" fmla="*/ 18853 h 4794329"/>
              <a:gd name="connsiteX84" fmla="*/ 5019170 w 8328384"/>
              <a:gd name="connsiteY84" fmla="*/ 0 h 4794329"/>
              <a:gd name="connsiteX85" fmla="*/ 5168035 w 8328384"/>
              <a:gd name="connsiteY85" fmla="*/ 61662 h 4794329"/>
              <a:gd name="connsiteX86" fmla="*/ 5168035 w 8328384"/>
              <a:gd name="connsiteY86" fmla="*/ 359392 h 4794329"/>
              <a:gd name="connsiteX87" fmla="*/ 3186355 w 8328384"/>
              <a:gd name="connsiteY87" fmla="*/ 2341071 h 4794329"/>
              <a:gd name="connsiteX88" fmla="*/ 2888624 w 8328384"/>
              <a:gd name="connsiteY88" fmla="*/ 2341071 h 4794329"/>
              <a:gd name="connsiteX89" fmla="*/ 2888626 w 8328384"/>
              <a:gd name="connsiteY89" fmla="*/ 2341071 h 4794329"/>
              <a:gd name="connsiteX90" fmla="*/ 2888626 w 8328384"/>
              <a:gd name="connsiteY90" fmla="*/ 2043341 h 4794329"/>
              <a:gd name="connsiteX91" fmla="*/ 4870305 w 8328384"/>
              <a:gd name="connsiteY91" fmla="*/ 61662 h 4794329"/>
              <a:gd name="connsiteX92" fmla="*/ 5019170 w 8328384"/>
              <a:gd name="connsiteY92" fmla="*/ 0 h 4794329"/>
              <a:gd name="connsiteX0" fmla="*/ 4633897 w 5774797"/>
              <a:gd name="connsiteY0" fmla="*/ 3202389 h 4794329"/>
              <a:gd name="connsiteX1" fmla="*/ 4782762 w 5774797"/>
              <a:gd name="connsiteY1" fmla="*/ 3264051 h 4794329"/>
              <a:gd name="connsiteX2" fmla="*/ 4782762 w 5774797"/>
              <a:gd name="connsiteY2" fmla="*/ 3561781 h 4794329"/>
              <a:gd name="connsiteX3" fmla="*/ 4122323 w 5774797"/>
              <a:gd name="connsiteY3" fmla="*/ 4222219 h 4794329"/>
              <a:gd name="connsiteX4" fmla="*/ 3824593 w 5774797"/>
              <a:gd name="connsiteY4" fmla="*/ 4222219 h 4794329"/>
              <a:gd name="connsiteX5" fmla="*/ 3824594 w 5774797"/>
              <a:gd name="connsiteY5" fmla="*/ 4222219 h 4794329"/>
              <a:gd name="connsiteX6" fmla="*/ 3824594 w 5774797"/>
              <a:gd name="connsiteY6" fmla="*/ 3924488 h 4794329"/>
              <a:gd name="connsiteX7" fmla="*/ 4485032 w 5774797"/>
              <a:gd name="connsiteY7" fmla="*/ 3264051 h 4794329"/>
              <a:gd name="connsiteX8" fmla="*/ 4633897 w 5774797"/>
              <a:gd name="connsiteY8" fmla="*/ 3202389 h 4794329"/>
              <a:gd name="connsiteX9" fmla="*/ 4600666 w 5774797"/>
              <a:gd name="connsiteY9" fmla="*/ 1896653 h 4794329"/>
              <a:gd name="connsiteX10" fmla="*/ 4749531 w 5774797"/>
              <a:gd name="connsiteY10" fmla="*/ 1958315 h 4794329"/>
              <a:gd name="connsiteX11" fmla="*/ 4749531 w 5774797"/>
              <a:gd name="connsiteY11" fmla="*/ 2256046 h 4794329"/>
              <a:gd name="connsiteX12" fmla="*/ 2272908 w 5774797"/>
              <a:gd name="connsiteY12" fmla="*/ 4732667 h 4794329"/>
              <a:gd name="connsiteX13" fmla="*/ 1975178 w 5774797"/>
              <a:gd name="connsiteY13" fmla="*/ 4732667 h 4794329"/>
              <a:gd name="connsiteX14" fmla="*/ 1975180 w 5774797"/>
              <a:gd name="connsiteY14" fmla="*/ 4732667 h 4794329"/>
              <a:gd name="connsiteX15" fmla="*/ 1975180 w 5774797"/>
              <a:gd name="connsiteY15" fmla="*/ 4434937 h 4794329"/>
              <a:gd name="connsiteX16" fmla="*/ 4451801 w 5774797"/>
              <a:gd name="connsiteY16" fmla="*/ 1958315 h 4794329"/>
              <a:gd name="connsiteX17" fmla="*/ 4600666 w 5774797"/>
              <a:gd name="connsiteY17" fmla="*/ 1896653 h 4794329"/>
              <a:gd name="connsiteX18" fmla="*/ 5564270 w 5774797"/>
              <a:gd name="connsiteY18" fmla="*/ 1606041 h 4794329"/>
              <a:gd name="connsiteX19" fmla="*/ 5713135 w 5774797"/>
              <a:gd name="connsiteY19" fmla="*/ 1667703 h 4794329"/>
              <a:gd name="connsiteX20" fmla="*/ 5713135 w 5774797"/>
              <a:gd name="connsiteY20" fmla="*/ 1965433 h 4794329"/>
              <a:gd name="connsiteX21" fmla="*/ 3828060 w 5774797"/>
              <a:gd name="connsiteY21" fmla="*/ 3850507 h 4794329"/>
              <a:gd name="connsiteX22" fmla="*/ 3530330 w 5774797"/>
              <a:gd name="connsiteY22" fmla="*/ 3850507 h 4794329"/>
              <a:gd name="connsiteX23" fmla="*/ 3530331 w 5774797"/>
              <a:gd name="connsiteY23" fmla="*/ 3850507 h 4794329"/>
              <a:gd name="connsiteX24" fmla="*/ 3530331 w 5774797"/>
              <a:gd name="connsiteY24" fmla="*/ 3552777 h 4794329"/>
              <a:gd name="connsiteX25" fmla="*/ 5415405 w 5774797"/>
              <a:gd name="connsiteY25" fmla="*/ 1667703 h 4794329"/>
              <a:gd name="connsiteX26" fmla="*/ 5564270 w 5774797"/>
              <a:gd name="connsiteY26" fmla="*/ 1606041 h 4794329"/>
              <a:gd name="connsiteX27" fmla="*/ 5112231 w 5774797"/>
              <a:gd name="connsiteY27" fmla="*/ 717042 h 4794329"/>
              <a:gd name="connsiteX28" fmla="*/ 5261096 w 5774797"/>
              <a:gd name="connsiteY28" fmla="*/ 778704 h 4794329"/>
              <a:gd name="connsiteX29" fmla="*/ 5261096 w 5774797"/>
              <a:gd name="connsiteY29" fmla="*/ 1076435 h 4794329"/>
              <a:gd name="connsiteX30" fmla="*/ 2185905 w 5774797"/>
              <a:gd name="connsiteY30" fmla="*/ 4151624 h 4794329"/>
              <a:gd name="connsiteX31" fmla="*/ 1888175 w 5774797"/>
              <a:gd name="connsiteY31" fmla="*/ 4151624 h 4794329"/>
              <a:gd name="connsiteX32" fmla="*/ 1888176 w 5774797"/>
              <a:gd name="connsiteY32" fmla="*/ 4151624 h 4794329"/>
              <a:gd name="connsiteX33" fmla="*/ 1888176 w 5774797"/>
              <a:gd name="connsiteY33" fmla="*/ 3853894 h 4794329"/>
              <a:gd name="connsiteX34" fmla="*/ 4963366 w 5774797"/>
              <a:gd name="connsiteY34" fmla="*/ 778704 h 4794329"/>
              <a:gd name="connsiteX35" fmla="*/ 5112231 w 5774797"/>
              <a:gd name="connsiteY35" fmla="*/ 717042 h 4794329"/>
              <a:gd name="connsiteX36" fmla="*/ 4555993 w 5774797"/>
              <a:gd name="connsiteY36" fmla="*/ 598413 h 4794329"/>
              <a:gd name="connsiteX37" fmla="*/ 4704858 w 5774797"/>
              <a:gd name="connsiteY37" fmla="*/ 660075 h 4794329"/>
              <a:gd name="connsiteX38" fmla="*/ 4704858 w 5774797"/>
              <a:gd name="connsiteY38" fmla="*/ 957805 h 4794329"/>
              <a:gd name="connsiteX39" fmla="*/ 959031 w 5774797"/>
              <a:gd name="connsiteY39" fmla="*/ 4703631 h 4794329"/>
              <a:gd name="connsiteX40" fmla="*/ 661301 w 5774797"/>
              <a:gd name="connsiteY40" fmla="*/ 4703631 h 4794329"/>
              <a:gd name="connsiteX41" fmla="*/ 661302 w 5774797"/>
              <a:gd name="connsiteY41" fmla="*/ 4703631 h 4794329"/>
              <a:gd name="connsiteX42" fmla="*/ 661302 w 5774797"/>
              <a:gd name="connsiteY42" fmla="*/ 4405901 h 4794329"/>
              <a:gd name="connsiteX43" fmla="*/ 4407128 w 5774797"/>
              <a:gd name="connsiteY43" fmla="*/ 660075 h 4794329"/>
              <a:gd name="connsiteX44" fmla="*/ 4555993 w 5774797"/>
              <a:gd name="connsiteY44" fmla="*/ 598413 h 4794329"/>
              <a:gd name="connsiteX45" fmla="*/ 3285716 w 5774797"/>
              <a:gd name="connsiteY45" fmla="*/ 530016 h 4794329"/>
              <a:gd name="connsiteX46" fmla="*/ 3434581 w 5774797"/>
              <a:gd name="connsiteY46" fmla="*/ 591677 h 4794329"/>
              <a:gd name="connsiteX47" fmla="*/ 3434581 w 5774797"/>
              <a:gd name="connsiteY47" fmla="*/ 889408 h 4794329"/>
              <a:gd name="connsiteX48" fmla="*/ 359390 w 5774797"/>
              <a:gd name="connsiteY48" fmla="*/ 3964597 h 4794329"/>
              <a:gd name="connsiteX49" fmla="*/ 61661 w 5774797"/>
              <a:gd name="connsiteY49" fmla="*/ 3964597 h 4794329"/>
              <a:gd name="connsiteX50" fmla="*/ 61662 w 5774797"/>
              <a:gd name="connsiteY50" fmla="*/ 3964597 h 4794329"/>
              <a:gd name="connsiteX51" fmla="*/ 61662 w 5774797"/>
              <a:gd name="connsiteY51" fmla="*/ 3666867 h 4794329"/>
              <a:gd name="connsiteX52" fmla="*/ 3136851 w 5774797"/>
              <a:gd name="connsiteY52" fmla="*/ 591677 h 4794329"/>
              <a:gd name="connsiteX53" fmla="*/ 3285716 w 5774797"/>
              <a:gd name="connsiteY53" fmla="*/ 530016 h 4794329"/>
              <a:gd name="connsiteX54" fmla="*/ 4139534 w 5774797"/>
              <a:gd name="connsiteY54" fmla="*/ 347526 h 4794329"/>
              <a:gd name="connsiteX55" fmla="*/ 4288399 w 5774797"/>
              <a:gd name="connsiteY55" fmla="*/ 409188 h 4794329"/>
              <a:gd name="connsiteX56" fmla="*/ 4288399 w 5774797"/>
              <a:gd name="connsiteY56" fmla="*/ 706919 h 4794329"/>
              <a:gd name="connsiteX57" fmla="*/ 1213208 w 5774797"/>
              <a:gd name="connsiteY57" fmla="*/ 3782108 h 4794329"/>
              <a:gd name="connsiteX58" fmla="*/ 915478 w 5774797"/>
              <a:gd name="connsiteY58" fmla="*/ 3782108 h 4794329"/>
              <a:gd name="connsiteX59" fmla="*/ 915479 w 5774797"/>
              <a:gd name="connsiteY59" fmla="*/ 3782108 h 4794329"/>
              <a:gd name="connsiteX60" fmla="*/ 915479 w 5774797"/>
              <a:gd name="connsiteY60" fmla="*/ 3484378 h 4794329"/>
              <a:gd name="connsiteX61" fmla="*/ 3990669 w 5774797"/>
              <a:gd name="connsiteY61" fmla="*/ 409188 h 4794329"/>
              <a:gd name="connsiteX62" fmla="*/ 4139534 w 5774797"/>
              <a:gd name="connsiteY62" fmla="*/ 347526 h 4794329"/>
              <a:gd name="connsiteX63" fmla="*/ 1664402 w 5774797"/>
              <a:gd name="connsiteY63" fmla="*/ 126303 h 4794329"/>
              <a:gd name="connsiteX64" fmla="*/ 1813267 w 5774797"/>
              <a:gd name="connsiteY64" fmla="*/ 187965 h 4794329"/>
              <a:gd name="connsiteX65" fmla="*/ 1813267 w 5774797"/>
              <a:gd name="connsiteY65" fmla="*/ 485695 h 4794329"/>
              <a:gd name="connsiteX66" fmla="*/ 554549 w 5774797"/>
              <a:gd name="connsiteY66" fmla="*/ 1744412 h 4794329"/>
              <a:gd name="connsiteX67" fmla="*/ 256818 w 5774797"/>
              <a:gd name="connsiteY67" fmla="*/ 1744412 h 4794329"/>
              <a:gd name="connsiteX68" fmla="*/ 256820 w 5774797"/>
              <a:gd name="connsiteY68" fmla="*/ 1744412 h 4794329"/>
              <a:gd name="connsiteX69" fmla="*/ 256820 w 5774797"/>
              <a:gd name="connsiteY69" fmla="*/ 1446682 h 4794329"/>
              <a:gd name="connsiteX70" fmla="*/ 1515537 w 5774797"/>
              <a:gd name="connsiteY70" fmla="*/ 187965 h 4794329"/>
              <a:gd name="connsiteX71" fmla="*/ 1664402 w 5774797"/>
              <a:gd name="connsiteY71" fmla="*/ 126303 h 4794329"/>
              <a:gd name="connsiteX72" fmla="*/ 3125460 w 5774797"/>
              <a:gd name="connsiteY72" fmla="*/ 18853 h 4794329"/>
              <a:gd name="connsiteX73" fmla="*/ 3274325 w 5774797"/>
              <a:gd name="connsiteY73" fmla="*/ 80515 h 4794329"/>
              <a:gd name="connsiteX74" fmla="*/ 3274325 w 5774797"/>
              <a:gd name="connsiteY74" fmla="*/ 378245 h 4794329"/>
              <a:gd name="connsiteX75" fmla="*/ 552641 w 5774797"/>
              <a:gd name="connsiteY75" fmla="*/ 3099928 h 4794329"/>
              <a:gd name="connsiteX76" fmla="*/ 254911 w 5774797"/>
              <a:gd name="connsiteY76" fmla="*/ 3099928 h 4794329"/>
              <a:gd name="connsiteX77" fmla="*/ 254912 w 5774797"/>
              <a:gd name="connsiteY77" fmla="*/ 3099928 h 4794329"/>
              <a:gd name="connsiteX78" fmla="*/ 254912 w 5774797"/>
              <a:gd name="connsiteY78" fmla="*/ 2802198 h 4794329"/>
              <a:gd name="connsiteX79" fmla="*/ 2976595 w 5774797"/>
              <a:gd name="connsiteY79" fmla="*/ 80515 h 4794329"/>
              <a:gd name="connsiteX80" fmla="*/ 3125460 w 5774797"/>
              <a:gd name="connsiteY80" fmla="*/ 18853 h 4794329"/>
              <a:gd name="connsiteX81" fmla="*/ 2465583 w 5774797"/>
              <a:gd name="connsiteY81" fmla="*/ 0 h 4794329"/>
              <a:gd name="connsiteX82" fmla="*/ 2614448 w 5774797"/>
              <a:gd name="connsiteY82" fmla="*/ 61662 h 4794329"/>
              <a:gd name="connsiteX83" fmla="*/ 2614448 w 5774797"/>
              <a:gd name="connsiteY83" fmla="*/ 359392 h 4794329"/>
              <a:gd name="connsiteX84" fmla="*/ 632768 w 5774797"/>
              <a:gd name="connsiteY84" fmla="*/ 2341071 h 4794329"/>
              <a:gd name="connsiteX85" fmla="*/ 335037 w 5774797"/>
              <a:gd name="connsiteY85" fmla="*/ 2341071 h 4794329"/>
              <a:gd name="connsiteX86" fmla="*/ 335039 w 5774797"/>
              <a:gd name="connsiteY86" fmla="*/ 2341071 h 4794329"/>
              <a:gd name="connsiteX87" fmla="*/ 335039 w 5774797"/>
              <a:gd name="connsiteY87" fmla="*/ 2043341 h 4794329"/>
              <a:gd name="connsiteX88" fmla="*/ 2316718 w 5774797"/>
              <a:gd name="connsiteY88" fmla="*/ 61662 h 4794329"/>
              <a:gd name="connsiteX89" fmla="*/ 2465583 w 5774797"/>
              <a:gd name="connsiteY89" fmla="*/ 0 h 47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74797" h="4794329">
                <a:moveTo>
                  <a:pt x="4633897" y="3202389"/>
                </a:moveTo>
                <a:cubicBezTo>
                  <a:pt x="4687776" y="3202389"/>
                  <a:pt x="4741654" y="3222943"/>
                  <a:pt x="4782762" y="3264051"/>
                </a:cubicBezTo>
                <a:cubicBezTo>
                  <a:pt x="4864978" y="3346267"/>
                  <a:pt x="4864978" y="3479565"/>
                  <a:pt x="4782762" y="3561781"/>
                </a:cubicBezTo>
                <a:lnTo>
                  <a:pt x="4122323" y="4222219"/>
                </a:lnTo>
                <a:cubicBezTo>
                  <a:pt x="4040107" y="4304435"/>
                  <a:pt x="3906809" y="4304435"/>
                  <a:pt x="3824593" y="4222219"/>
                </a:cubicBezTo>
                <a:lnTo>
                  <a:pt x="3824594" y="4222219"/>
                </a:lnTo>
                <a:cubicBezTo>
                  <a:pt x="3742378" y="4140003"/>
                  <a:pt x="3742378" y="4006704"/>
                  <a:pt x="3824594" y="3924488"/>
                </a:cubicBezTo>
                <a:lnTo>
                  <a:pt x="4485032" y="3264051"/>
                </a:lnTo>
                <a:cubicBezTo>
                  <a:pt x="4526140" y="3222943"/>
                  <a:pt x="4580018" y="3202389"/>
                  <a:pt x="4633897" y="3202389"/>
                </a:cubicBezTo>
                <a:close/>
                <a:moveTo>
                  <a:pt x="4600666" y="1896653"/>
                </a:moveTo>
                <a:cubicBezTo>
                  <a:pt x="4654544" y="1896653"/>
                  <a:pt x="4708423" y="1917207"/>
                  <a:pt x="4749531" y="1958315"/>
                </a:cubicBezTo>
                <a:cubicBezTo>
                  <a:pt x="4831747" y="2040531"/>
                  <a:pt x="4831747" y="2173830"/>
                  <a:pt x="4749531" y="2256046"/>
                </a:cubicBezTo>
                <a:lnTo>
                  <a:pt x="2272908" y="4732667"/>
                </a:lnTo>
                <a:cubicBezTo>
                  <a:pt x="2190692" y="4814883"/>
                  <a:pt x="2057394" y="4814883"/>
                  <a:pt x="1975178" y="4732667"/>
                </a:cubicBezTo>
                <a:lnTo>
                  <a:pt x="1975180" y="4732667"/>
                </a:lnTo>
                <a:cubicBezTo>
                  <a:pt x="1892964" y="4650451"/>
                  <a:pt x="1892964" y="4517153"/>
                  <a:pt x="1975180" y="4434937"/>
                </a:cubicBezTo>
                <a:lnTo>
                  <a:pt x="4451801" y="1958315"/>
                </a:lnTo>
                <a:cubicBezTo>
                  <a:pt x="4492909" y="1917207"/>
                  <a:pt x="4546787" y="1896653"/>
                  <a:pt x="4600666" y="1896653"/>
                </a:cubicBezTo>
                <a:close/>
                <a:moveTo>
                  <a:pt x="5564270" y="1606041"/>
                </a:moveTo>
                <a:cubicBezTo>
                  <a:pt x="5618148" y="1606041"/>
                  <a:pt x="5672027" y="1626595"/>
                  <a:pt x="5713135" y="1667703"/>
                </a:cubicBezTo>
                <a:cubicBezTo>
                  <a:pt x="5795351" y="1749919"/>
                  <a:pt x="5795351" y="1883217"/>
                  <a:pt x="5713135" y="1965433"/>
                </a:cubicBezTo>
                <a:lnTo>
                  <a:pt x="3828060" y="3850507"/>
                </a:lnTo>
                <a:cubicBezTo>
                  <a:pt x="3745844" y="3932723"/>
                  <a:pt x="3612546" y="3932723"/>
                  <a:pt x="3530330" y="3850507"/>
                </a:cubicBezTo>
                <a:lnTo>
                  <a:pt x="3530331" y="3850507"/>
                </a:lnTo>
                <a:cubicBezTo>
                  <a:pt x="3448115" y="3768291"/>
                  <a:pt x="3448115" y="3634993"/>
                  <a:pt x="3530331" y="3552777"/>
                </a:cubicBezTo>
                <a:lnTo>
                  <a:pt x="5415405" y="1667703"/>
                </a:lnTo>
                <a:cubicBezTo>
                  <a:pt x="5456513" y="1626595"/>
                  <a:pt x="5510391" y="1606041"/>
                  <a:pt x="5564270" y="1606041"/>
                </a:cubicBezTo>
                <a:close/>
                <a:moveTo>
                  <a:pt x="5112231" y="717042"/>
                </a:moveTo>
                <a:cubicBezTo>
                  <a:pt x="5166109" y="717042"/>
                  <a:pt x="5219988" y="737596"/>
                  <a:pt x="5261096" y="778704"/>
                </a:cubicBezTo>
                <a:cubicBezTo>
                  <a:pt x="5343312" y="860920"/>
                  <a:pt x="5343312" y="994218"/>
                  <a:pt x="5261096" y="1076435"/>
                </a:cubicBezTo>
                <a:lnTo>
                  <a:pt x="2185905" y="4151624"/>
                </a:lnTo>
                <a:cubicBezTo>
                  <a:pt x="2103689" y="4233840"/>
                  <a:pt x="1970391" y="4233840"/>
                  <a:pt x="1888175" y="4151624"/>
                </a:cubicBezTo>
                <a:lnTo>
                  <a:pt x="1888176" y="4151624"/>
                </a:lnTo>
                <a:cubicBezTo>
                  <a:pt x="1805960" y="4069408"/>
                  <a:pt x="1805960" y="3936110"/>
                  <a:pt x="1888176" y="3853894"/>
                </a:cubicBezTo>
                <a:lnTo>
                  <a:pt x="4963366" y="778704"/>
                </a:lnTo>
                <a:cubicBezTo>
                  <a:pt x="5004474" y="737596"/>
                  <a:pt x="5058352" y="717042"/>
                  <a:pt x="5112231" y="717042"/>
                </a:cubicBezTo>
                <a:close/>
                <a:moveTo>
                  <a:pt x="4555993" y="598413"/>
                </a:moveTo>
                <a:cubicBezTo>
                  <a:pt x="4609872" y="598413"/>
                  <a:pt x="4663750" y="618967"/>
                  <a:pt x="4704858" y="660075"/>
                </a:cubicBezTo>
                <a:cubicBezTo>
                  <a:pt x="4787074" y="742291"/>
                  <a:pt x="4787074" y="875589"/>
                  <a:pt x="4704858" y="957805"/>
                </a:cubicBezTo>
                <a:lnTo>
                  <a:pt x="959031" y="4703631"/>
                </a:lnTo>
                <a:cubicBezTo>
                  <a:pt x="876815" y="4785847"/>
                  <a:pt x="743517" y="4785847"/>
                  <a:pt x="661301" y="4703631"/>
                </a:cubicBezTo>
                <a:lnTo>
                  <a:pt x="661302" y="4703631"/>
                </a:lnTo>
                <a:cubicBezTo>
                  <a:pt x="579087" y="4621415"/>
                  <a:pt x="579087" y="4488117"/>
                  <a:pt x="661302" y="4405901"/>
                </a:cubicBezTo>
                <a:lnTo>
                  <a:pt x="4407128" y="660075"/>
                </a:lnTo>
                <a:cubicBezTo>
                  <a:pt x="4448236" y="618967"/>
                  <a:pt x="4502115" y="598413"/>
                  <a:pt x="4555993" y="598413"/>
                </a:cubicBezTo>
                <a:close/>
                <a:moveTo>
                  <a:pt x="3285716" y="530016"/>
                </a:moveTo>
                <a:cubicBezTo>
                  <a:pt x="3339595" y="530015"/>
                  <a:pt x="3393473" y="550569"/>
                  <a:pt x="3434581" y="591677"/>
                </a:cubicBezTo>
                <a:cubicBezTo>
                  <a:pt x="3516797" y="673894"/>
                  <a:pt x="3516797" y="807191"/>
                  <a:pt x="3434581" y="889408"/>
                </a:cubicBezTo>
                <a:lnTo>
                  <a:pt x="359390" y="3964597"/>
                </a:lnTo>
                <a:cubicBezTo>
                  <a:pt x="277175" y="4046813"/>
                  <a:pt x="143876" y="4046813"/>
                  <a:pt x="61661" y="3964597"/>
                </a:cubicBezTo>
                <a:lnTo>
                  <a:pt x="61662" y="3964597"/>
                </a:lnTo>
                <a:cubicBezTo>
                  <a:pt x="-20554" y="3882381"/>
                  <a:pt x="-20554" y="3749083"/>
                  <a:pt x="61662" y="3666867"/>
                </a:cubicBezTo>
                <a:lnTo>
                  <a:pt x="3136851" y="591677"/>
                </a:lnTo>
                <a:cubicBezTo>
                  <a:pt x="3177959" y="550569"/>
                  <a:pt x="3231837" y="530015"/>
                  <a:pt x="3285716" y="530016"/>
                </a:cubicBezTo>
                <a:close/>
                <a:moveTo>
                  <a:pt x="4139534" y="347526"/>
                </a:moveTo>
                <a:cubicBezTo>
                  <a:pt x="4193413" y="347526"/>
                  <a:pt x="4247291" y="368080"/>
                  <a:pt x="4288399" y="409188"/>
                </a:cubicBezTo>
                <a:cubicBezTo>
                  <a:pt x="4370615" y="491405"/>
                  <a:pt x="4370615" y="624702"/>
                  <a:pt x="4288399" y="706919"/>
                </a:cubicBezTo>
                <a:lnTo>
                  <a:pt x="1213208" y="3782108"/>
                </a:lnTo>
                <a:cubicBezTo>
                  <a:pt x="1130992" y="3864324"/>
                  <a:pt x="997694" y="3864324"/>
                  <a:pt x="915478" y="3782108"/>
                </a:cubicBezTo>
                <a:lnTo>
                  <a:pt x="915479" y="3782108"/>
                </a:lnTo>
                <a:cubicBezTo>
                  <a:pt x="833263" y="3699892"/>
                  <a:pt x="833263" y="3566594"/>
                  <a:pt x="915479" y="3484378"/>
                </a:cubicBezTo>
                <a:lnTo>
                  <a:pt x="3990669" y="409188"/>
                </a:lnTo>
                <a:cubicBezTo>
                  <a:pt x="4031777" y="368080"/>
                  <a:pt x="4085655" y="347526"/>
                  <a:pt x="4139534" y="347526"/>
                </a:cubicBezTo>
                <a:close/>
                <a:moveTo>
                  <a:pt x="1664402" y="126303"/>
                </a:moveTo>
                <a:cubicBezTo>
                  <a:pt x="1718280" y="126303"/>
                  <a:pt x="1772159" y="146856"/>
                  <a:pt x="1813267" y="187965"/>
                </a:cubicBezTo>
                <a:cubicBezTo>
                  <a:pt x="1895483" y="270181"/>
                  <a:pt x="1895483" y="403479"/>
                  <a:pt x="1813267" y="485695"/>
                </a:cubicBezTo>
                <a:lnTo>
                  <a:pt x="554549" y="1744412"/>
                </a:lnTo>
                <a:cubicBezTo>
                  <a:pt x="472333" y="1826628"/>
                  <a:pt x="339035" y="1826628"/>
                  <a:pt x="256818" y="1744412"/>
                </a:cubicBezTo>
                <a:lnTo>
                  <a:pt x="256820" y="1744412"/>
                </a:lnTo>
                <a:cubicBezTo>
                  <a:pt x="174605" y="1662196"/>
                  <a:pt x="174605" y="1528898"/>
                  <a:pt x="256820" y="1446682"/>
                </a:cubicBezTo>
                <a:lnTo>
                  <a:pt x="1515537" y="187965"/>
                </a:lnTo>
                <a:cubicBezTo>
                  <a:pt x="1556645" y="146856"/>
                  <a:pt x="1610523" y="126303"/>
                  <a:pt x="1664402" y="126303"/>
                </a:cubicBezTo>
                <a:close/>
                <a:moveTo>
                  <a:pt x="3125460" y="18853"/>
                </a:moveTo>
                <a:cubicBezTo>
                  <a:pt x="3179339" y="18853"/>
                  <a:pt x="3233217" y="39407"/>
                  <a:pt x="3274325" y="80515"/>
                </a:cubicBezTo>
                <a:cubicBezTo>
                  <a:pt x="3356541" y="162731"/>
                  <a:pt x="3356541" y="296029"/>
                  <a:pt x="3274325" y="378245"/>
                </a:cubicBezTo>
                <a:lnTo>
                  <a:pt x="552641" y="3099928"/>
                </a:lnTo>
                <a:cubicBezTo>
                  <a:pt x="470425" y="3182144"/>
                  <a:pt x="337126" y="3182144"/>
                  <a:pt x="254911" y="3099928"/>
                </a:cubicBezTo>
                <a:lnTo>
                  <a:pt x="254912" y="3099928"/>
                </a:lnTo>
                <a:cubicBezTo>
                  <a:pt x="172696" y="3017712"/>
                  <a:pt x="172696" y="2884414"/>
                  <a:pt x="254912" y="2802198"/>
                </a:cubicBezTo>
                <a:lnTo>
                  <a:pt x="2976595" y="80515"/>
                </a:lnTo>
                <a:cubicBezTo>
                  <a:pt x="3017703" y="39407"/>
                  <a:pt x="3071581" y="18853"/>
                  <a:pt x="3125460" y="18853"/>
                </a:cubicBezTo>
                <a:close/>
                <a:moveTo>
                  <a:pt x="2465583" y="0"/>
                </a:moveTo>
                <a:cubicBezTo>
                  <a:pt x="2519461" y="0"/>
                  <a:pt x="2573340" y="20554"/>
                  <a:pt x="2614448" y="61662"/>
                </a:cubicBezTo>
                <a:cubicBezTo>
                  <a:pt x="2696664" y="143878"/>
                  <a:pt x="2696664" y="277176"/>
                  <a:pt x="2614448" y="359392"/>
                </a:cubicBezTo>
                <a:lnTo>
                  <a:pt x="632768" y="2341071"/>
                </a:lnTo>
                <a:cubicBezTo>
                  <a:pt x="550552" y="2423287"/>
                  <a:pt x="417253" y="2423287"/>
                  <a:pt x="335037" y="2341071"/>
                </a:cubicBezTo>
                <a:lnTo>
                  <a:pt x="335039" y="2341071"/>
                </a:lnTo>
                <a:cubicBezTo>
                  <a:pt x="252822" y="2258855"/>
                  <a:pt x="252822" y="2125557"/>
                  <a:pt x="335039" y="2043341"/>
                </a:cubicBezTo>
                <a:lnTo>
                  <a:pt x="2316718" y="61662"/>
                </a:lnTo>
                <a:cubicBezTo>
                  <a:pt x="2357826" y="20554"/>
                  <a:pt x="2411704" y="0"/>
                  <a:pt x="2465583" y="0"/>
                </a:cubicBezTo>
                <a:close/>
              </a:path>
            </a:pathLst>
          </a:custGeom>
          <a:pattFill prst="pct20">
            <a:fgClr>
              <a:schemeClr val="bg1">
                <a:lumMod val="50000"/>
                <a:lumOff val="50000"/>
              </a:schemeClr>
            </a:fgClr>
            <a:bgClr>
              <a:schemeClr val="bg1"/>
            </a:bgClr>
          </a:pattFill>
        </p:spPr>
        <p:txBody>
          <a:bodyPr wrap="square" anchor="ctr">
            <a:noAutofit/>
          </a:bodyPr>
          <a:lstStyle>
            <a:lvl1pPr marL="0" indent="0" algn="ctr">
              <a:buNone/>
              <a:defRPr sz="1600" baseline="0"/>
            </a:lvl1pPr>
          </a:lstStyle>
          <a:p>
            <a:r>
              <a:rPr lang="en-US" dirty="0"/>
              <a:t>Insert Image</a:t>
            </a:r>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0" name="Oval 19"/>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913770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portfolio 6">
    <p:spTree>
      <p:nvGrpSpPr>
        <p:cNvPr id="1" name=""/>
        <p:cNvGrpSpPr/>
        <p:nvPr/>
      </p:nvGrpSpPr>
      <p:grpSpPr>
        <a:xfrm>
          <a:off x="0" y="0"/>
          <a:ext cx="0" cy="0"/>
          <a:chOff x="0" y="0"/>
          <a:chExt cx="0" cy="0"/>
        </a:xfrm>
      </p:grpSpPr>
      <p:sp>
        <p:nvSpPr>
          <p:cNvPr id="24" name="Picture Placeholder 3"/>
          <p:cNvSpPr>
            <a:spLocks noGrp="1"/>
          </p:cNvSpPr>
          <p:nvPr>
            <p:ph type="pic" sz="quarter" idx="11"/>
          </p:nvPr>
        </p:nvSpPr>
        <p:spPr>
          <a:xfrm>
            <a:off x="-18288" y="0"/>
            <a:ext cx="3063240" cy="3438144"/>
          </a:xfrm>
          <a:prstGeom prst="rect">
            <a:avLst/>
          </a:prstGeo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12"/>
          </p:nvPr>
        </p:nvSpPr>
        <p:spPr>
          <a:xfrm>
            <a:off x="6079744" y="0"/>
            <a:ext cx="3063240" cy="3438144"/>
          </a:xfrm>
          <a:prstGeom prst="rect">
            <a:avLst/>
          </a:prstGeom>
        </p:spPr>
        <p:txBody>
          <a:bodyPr lIns="182880" tIns="91440" rIns="182880" bIns="91440"/>
          <a:lstStyle>
            <a:lvl1pPr marL="0" indent="0">
              <a:buFontTx/>
              <a:buNone/>
              <a:defRPr/>
            </a:lvl1pPr>
          </a:lstStyle>
          <a:p>
            <a:endParaRPr lang="en-US"/>
          </a:p>
        </p:txBody>
      </p:sp>
      <p:sp>
        <p:nvSpPr>
          <p:cNvPr id="27" name="Picture Placeholder 3"/>
          <p:cNvSpPr>
            <a:spLocks noGrp="1"/>
          </p:cNvSpPr>
          <p:nvPr>
            <p:ph type="pic" sz="quarter" idx="15"/>
          </p:nvPr>
        </p:nvSpPr>
        <p:spPr>
          <a:xfrm>
            <a:off x="3030728" y="3438144"/>
            <a:ext cx="3063240" cy="3438144"/>
          </a:xfrm>
          <a:prstGeom prst="rect">
            <a:avLst/>
          </a:prstGeo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17"/>
          </p:nvPr>
        </p:nvSpPr>
        <p:spPr>
          <a:xfrm>
            <a:off x="9128760" y="3438144"/>
            <a:ext cx="3063240" cy="3438144"/>
          </a:xfrm>
          <a:prstGeom prst="rect">
            <a:avLst/>
          </a:prstGeo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71492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Normal Center image">
    <p:spTree>
      <p:nvGrpSpPr>
        <p:cNvPr id="1" name=""/>
        <p:cNvGrpSpPr/>
        <p:nvPr/>
      </p:nvGrpSpPr>
      <p:grpSpPr>
        <a:xfrm>
          <a:off x="0" y="0"/>
          <a:ext cx="0" cy="0"/>
          <a:chOff x="0" y="0"/>
          <a:chExt cx="0" cy="0"/>
        </a:xfrm>
      </p:grpSpPr>
      <p:sp>
        <p:nvSpPr>
          <p:cNvPr id="15" name="Picture Placeholder 5"/>
          <p:cNvSpPr>
            <a:spLocks noGrp="1"/>
          </p:cNvSpPr>
          <p:nvPr>
            <p:ph type="pic" sz="quarter" idx="11"/>
          </p:nvPr>
        </p:nvSpPr>
        <p:spPr>
          <a:xfrm>
            <a:off x="0" y="1910449"/>
            <a:ext cx="12192000" cy="3708476"/>
          </a:xfrm>
        </p:spPr>
        <p:txBody>
          <a:bodyPr/>
          <a:lstStyle/>
          <a:p>
            <a:endParaRPr lang="id-ID"/>
          </a:p>
        </p:txBody>
      </p:sp>
      <p:sp>
        <p:nvSpPr>
          <p:cNvPr id="25" name="TextBox 2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6" name="Oval 25"/>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97713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laceholder">
    <p:spTree>
      <p:nvGrpSpPr>
        <p:cNvPr id="1" name=""/>
        <p:cNvGrpSpPr/>
        <p:nvPr/>
      </p:nvGrpSpPr>
      <p:grpSpPr>
        <a:xfrm>
          <a:off x="0" y="0"/>
          <a:ext cx="0" cy="0"/>
          <a:chOff x="0" y="0"/>
          <a:chExt cx="0" cy="0"/>
        </a:xfrm>
      </p:grpSpPr>
      <p:sp>
        <p:nvSpPr>
          <p:cNvPr id="29" name="Picture Placeholder 7"/>
          <p:cNvSpPr>
            <a:spLocks noGrp="1"/>
          </p:cNvSpPr>
          <p:nvPr>
            <p:ph type="pic" sz="quarter" idx="11"/>
          </p:nvPr>
        </p:nvSpPr>
        <p:spPr>
          <a:xfrm>
            <a:off x="1354515" y="2400839"/>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30" name="Picture Placeholder 7"/>
          <p:cNvSpPr>
            <a:spLocks noGrp="1"/>
          </p:cNvSpPr>
          <p:nvPr>
            <p:ph type="pic" sz="quarter" idx="12"/>
          </p:nvPr>
        </p:nvSpPr>
        <p:spPr>
          <a:xfrm>
            <a:off x="3898932" y="2400839"/>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31" name="Picture Placeholder 7"/>
          <p:cNvSpPr>
            <a:spLocks noGrp="1"/>
          </p:cNvSpPr>
          <p:nvPr>
            <p:ph type="pic" sz="quarter" idx="13"/>
          </p:nvPr>
        </p:nvSpPr>
        <p:spPr>
          <a:xfrm>
            <a:off x="6443349" y="2400839"/>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32" name="Picture Placeholder 7"/>
          <p:cNvSpPr>
            <a:spLocks noGrp="1"/>
          </p:cNvSpPr>
          <p:nvPr>
            <p:ph type="pic" sz="quarter" idx="14"/>
          </p:nvPr>
        </p:nvSpPr>
        <p:spPr>
          <a:xfrm>
            <a:off x="8987766" y="2397093"/>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0" name="Oval 19"/>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039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center">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p:cNvSpPr>
            <a:spLocks noGrp="1"/>
          </p:cNvSpPr>
          <p:nvPr>
            <p:ph type="pic" sz="quarter" idx="10"/>
          </p:nvPr>
        </p:nvSpPr>
        <p:spPr>
          <a:xfrm>
            <a:off x="1440700" y="2669365"/>
            <a:ext cx="9528313" cy="2623932"/>
          </a:xfrm>
        </p:spPr>
        <p:txBody>
          <a:bodyPr/>
          <a:lstStyle/>
          <a:p>
            <a:endParaRPr lang="id-ID"/>
          </a:p>
        </p:txBody>
      </p:sp>
    </p:spTree>
    <p:extLst>
      <p:ext uri="{BB962C8B-B14F-4D97-AF65-F5344CB8AC3E}">
        <p14:creationId xmlns:p14="http://schemas.microsoft.com/office/powerpoint/2010/main" val="805931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ttom imag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5"/>
          <p:cNvSpPr>
            <a:spLocks noGrp="1"/>
          </p:cNvSpPr>
          <p:nvPr>
            <p:ph type="pic" sz="quarter" idx="11"/>
          </p:nvPr>
        </p:nvSpPr>
        <p:spPr>
          <a:xfrm>
            <a:off x="0" y="4234068"/>
            <a:ext cx="12192000" cy="2623932"/>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8" name="Oval 17"/>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8545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ottom image no titl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5"/>
          <p:cNvSpPr>
            <a:spLocks noGrp="1"/>
          </p:cNvSpPr>
          <p:nvPr>
            <p:ph type="pic" sz="quarter" idx="11"/>
          </p:nvPr>
        </p:nvSpPr>
        <p:spPr>
          <a:xfrm>
            <a:off x="0" y="4234068"/>
            <a:ext cx="12192000" cy="2623932"/>
          </a:xfrm>
        </p:spPr>
        <p:txBody>
          <a:bodyPr/>
          <a:lstStyle/>
          <a:p>
            <a:endParaRPr lang="id-ID"/>
          </a:p>
        </p:txBody>
      </p:sp>
      <p:sp>
        <p:nvSpPr>
          <p:cNvPr id="13" name="TextBox 12"/>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4" name="Oval 13"/>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64237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ottom image arrow">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0" y="1"/>
            <a:ext cx="6930887" cy="6858000"/>
          </a:xfrm>
          <a:prstGeom prst="rtTriangle">
            <a:avLst/>
          </a:prstGeom>
        </p:spPr>
        <p:txBody>
          <a:bodyPr/>
          <a:lstStyle/>
          <a:p>
            <a:endParaRPr lang="id-ID"/>
          </a:p>
        </p:txBody>
      </p:sp>
    </p:spTree>
    <p:extLst>
      <p:ext uri="{BB962C8B-B14F-4D97-AF65-F5344CB8AC3E}">
        <p14:creationId xmlns:p14="http://schemas.microsoft.com/office/powerpoint/2010/main" val="157846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ottom image combination">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0" y="1"/>
            <a:ext cx="6930887" cy="6858000"/>
          </a:xfrm>
          <a:prstGeom prst="rtTriangle">
            <a:avLst/>
          </a:prstGeom>
        </p:spPr>
        <p:txBody>
          <a:bodyPr/>
          <a:lstStyle/>
          <a:p>
            <a:endParaRPr lang="id-ID"/>
          </a:p>
        </p:txBody>
      </p:sp>
      <p:sp>
        <p:nvSpPr>
          <p:cNvPr id="4" name="Picture Placeholder 13"/>
          <p:cNvSpPr>
            <a:spLocks noGrp="1"/>
          </p:cNvSpPr>
          <p:nvPr>
            <p:ph type="pic" sz="quarter" idx="33" hasCustomPrompt="1"/>
          </p:nvPr>
        </p:nvSpPr>
        <p:spPr>
          <a:xfrm flipH="1">
            <a:off x="1217849" y="1520688"/>
            <a:ext cx="4683926" cy="3816626"/>
          </a:xfrm>
          <a:custGeom>
            <a:avLst/>
            <a:gdLst>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677527 w 8328384"/>
              <a:gd name="connsiteY27" fmla="*/ 898884 h 4794329"/>
              <a:gd name="connsiteX28" fmla="*/ 1028254 w 8328384"/>
              <a:gd name="connsiteY28" fmla="*/ 898884 h 4794329"/>
              <a:gd name="connsiteX29" fmla="*/ 1705781 w 8328384"/>
              <a:gd name="connsiteY29" fmla="*/ 1576410 h 4794329"/>
              <a:gd name="connsiteX30" fmla="*/ 1028254 w 8328384"/>
              <a:gd name="connsiteY30" fmla="*/ 2253937 h 4794329"/>
              <a:gd name="connsiteX31" fmla="*/ 677527 w 8328384"/>
              <a:gd name="connsiteY31" fmla="*/ 2253937 h 4794329"/>
              <a:gd name="connsiteX32" fmla="*/ 0 w 8328384"/>
              <a:gd name="connsiteY32" fmla="*/ 1576410 h 4794329"/>
              <a:gd name="connsiteX33" fmla="*/ 677527 w 8328384"/>
              <a:gd name="connsiteY33" fmla="*/ 898884 h 4794329"/>
              <a:gd name="connsiteX34" fmla="*/ 7665818 w 8328384"/>
              <a:gd name="connsiteY34" fmla="*/ 717042 h 4794329"/>
              <a:gd name="connsiteX35" fmla="*/ 7814683 w 8328384"/>
              <a:gd name="connsiteY35" fmla="*/ 778704 h 4794329"/>
              <a:gd name="connsiteX36" fmla="*/ 7814683 w 8328384"/>
              <a:gd name="connsiteY36" fmla="*/ 1076435 h 4794329"/>
              <a:gd name="connsiteX37" fmla="*/ 4739492 w 8328384"/>
              <a:gd name="connsiteY37" fmla="*/ 4151624 h 4794329"/>
              <a:gd name="connsiteX38" fmla="*/ 4441762 w 8328384"/>
              <a:gd name="connsiteY38" fmla="*/ 4151624 h 4794329"/>
              <a:gd name="connsiteX39" fmla="*/ 4441763 w 8328384"/>
              <a:gd name="connsiteY39" fmla="*/ 4151624 h 4794329"/>
              <a:gd name="connsiteX40" fmla="*/ 4441763 w 8328384"/>
              <a:gd name="connsiteY40" fmla="*/ 3853894 h 4794329"/>
              <a:gd name="connsiteX41" fmla="*/ 7516953 w 8328384"/>
              <a:gd name="connsiteY41" fmla="*/ 778704 h 4794329"/>
              <a:gd name="connsiteX42" fmla="*/ 7665818 w 8328384"/>
              <a:gd name="connsiteY42" fmla="*/ 717042 h 4794329"/>
              <a:gd name="connsiteX43" fmla="*/ 7109580 w 8328384"/>
              <a:gd name="connsiteY43" fmla="*/ 598413 h 4794329"/>
              <a:gd name="connsiteX44" fmla="*/ 7258445 w 8328384"/>
              <a:gd name="connsiteY44" fmla="*/ 660075 h 4794329"/>
              <a:gd name="connsiteX45" fmla="*/ 7258445 w 8328384"/>
              <a:gd name="connsiteY45" fmla="*/ 957805 h 4794329"/>
              <a:gd name="connsiteX46" fmla="*/ 3512618 w 8328384"/>
              <a:gd name="connsiteY46" fmla="*/ 4703631 h 4794329"/>
              <a:gd name="connsiteX47" fmla="*/ 3214888 w 8328384"/>
              <a:gd name="connsiteY47" fmla="*/ 4703631 h 4794329"/>
              <a:gd name="connsiteX48" fmla="*/ 3214889 w 8328384"/>
              <a:gd name="connsiteY48" fmla="*/ 4703631 h 4794329"/>
              <a:gd name="connsiteX49" fmla="*/ 3214889 w 8328384"/>
              <a:gd name="connsiteY49" fmla="*/ 4405901 h 4794329"/>
              <a:gd name="connsiteX50" fmla="*/ 6960715 w 8328384"/>
              <a:gd name="connsiteY50" fmla="*/ 660075 h 4794329"/>
              <a:gd name="connsiteX51" fmla="*/ 7109580 w 8328384"/>
              <a:gd name="connsiteY51" fmla="*/ 598413 h 4794329"/>
              <a:gd name="connsiteX52" fmla="*/ 5839303 w 8328384"/>
              <a:gd name="connsiteY52" fmla="*/ 530016 h 4794329"/>
              <a:gd name="connsiteX53" fmla="*/ 5988168 w 8328384"/>
              <a:gd name="connsiteY53" fmla="*/ 591677 h 4794329"/>
              <a:gd name="connsiteX54" fmla="*/ 5988168 w 8328384"/>
              <a:gd name="connsiteY54" fmla="*/ 889408 h 4794329"/>
              <a:gd name="connsiteX55" fmla="*/ 2912977 w 8328384"/>
              <a:gd name="connsiteY55" fmla="*/ 3964597 h 4794329"/>
              <a:gd name="connsiteX56" fmla="*/ 2615248 w 8328384"/>
              <a:gd name="connsiteY56" fmla="*/ 3964597 h 4794329"/>
              <a:gd name="connsiteX57" fmla="*/ 2615249 w 8328384"/>
              <a:gd name="connsiteY57" fmla="*/ 3964597 h 4794329"/>
              <a:gd name="connsiteX58" fmla="*/ 2615249 w 8328384"/>
              <a:gd name="connsiteY58" fmla="*/ 3666867 h 4794329"/>
              <a:gd name="connsiteX59" fmla="*/ 5690438 w 8328384"/>
              <a:gd name="connsiteY59" fmla="*/ 591677 h 4794329"/>
              <a:gd name="connsiteX60" fmla="*/ 5839303 w 8328384"/>
              <a:gd name="connsiteY60" fmla="*/ 530016 h 4794329"/>
              <a:gd name="connsiteX61" fmla="*/ 6693121 w 8328384"/>
              <a:gd name="connsiteY61" fmla="*/ 347526 h 4794329"/>
              <a:gd name="connsiteX62" fmla="*/ 6841986 w 8328384"/>
              <a:gd name="connsiteY62" fmla="*/ 409188 h 4794329"/>
              <a:gd name="connsiteX63" fmla="*/ 6841986 w 8328384"/>
              <a:gd name="connsiteY63" fmla="*/ 706919 h 4794329"/>
              <a:gd name="connsiteX64" fmla="*/ 3766795 w 8328384"/>
              <a:gd name="connsiteY64" fmla="*/ 3782108 h 4794329"/>
              <a:gd name="connsiteX65" fmla="*/ 3469065 w 8328384"/>
              <a:gd name="connsiteY65" fmla="*/ 3782108 h 4794329"/>
              <a:gd name="connsiteX66" fmla="*/ 3469066 w 8328384"/>
              <a:gd name="connsiteY66" fmla="*/ 3782108 h 4794329"/>
              <a:gd name="connsiteX67" fmla="*/ 3469066 w 8328384"/>
              <a:gd name="connsiteY67" fmla="*/ 3484378 h 4794329"/>
              <a:gd name="connsiteX68" fmla="*/ 6544256 w 8328384"/>
              <a:gd name="connsiteY68" fmla="*/ 409188 h 4794329"/>
              <a:gd name="connsiteX69" fmla="*/ 6693121 w 8328384"/>
              <a:gd name="connsiteY69" fmla="*/ 347526 h 4794329"/>
              <a:gd name="connsiteX70" fmla="*/ 4217989 w 8328384"/>
              <a:gd name="connsiteY70" fmla="*/ 126303 h 4794329"/>
              <a:gd name="connsiteX71" fmla="*/ 4366854 w 8328384"/>
              <a:gd name="connsiteY71" fmla="*/ 187965 h 4794329"/>
              <a:gd name="connsiteX72" fmla="*/ 4366854 w 8328384"/>
              <a:gd name="connsiteY72" fmla="*/ 485695 h 4794329"/>
              <a:gd name="connsiteX73" fmla="*/ 3108136 w 8328384"/>
              <a:gd name="connsiteY73" fmla="*/ 1744412 h 4794329"/>
              <a:gd name="connsiteX74" fmla="*/ 2810405 w 8328384"/>
              <a:gd name="connsiteY74" fmla="*/ 1744412 h 4794329"/>
              <a:gd name="connsiteX75" fmla="*/ 2810407 w 8328384"/>
              <a:gd name="connsiteY75" fmla="*/ 1744412 h 4794329"/>
              <a:gd name="connsiteX76" fmla="*/ 2810407 w 8328384"/>
              <a:gd name="connsiteY76" fmla="*/ 1446682 h 4794329"/>
              <a:gd name="connsiteX77" fmla="*/ 4069124 w 8328384"/>
              <a:gd name="connsiteY77" fmla="*/ 187965 h 4794329"/>
              <a:gd name="connsiteX78" fmla="*/ 4217989 w 8328384"/>
              <a:gd name="connsiteY78" fmla="*/ 126303 h 4794329"/>
              <a:gd name="connsiteX79" fmla="*/ 5679047 w 8328384"/>
              <a:gd name="connsiteY79" fmla="*/ 18853 h 4794329"/>
              <a:gd name="connsiteX80" fmla="*/ 5827912 w 8328384"/>
              <a:gd name="connsiteY80" fmla="*/ 80515 h 4794329"/>
              <a:gd name="connsiteX81" fmla="*/ 5827912 w 8328384"/>
              <a:gd name="connsiteY81" fmla="*/ 378245 h 4794329"/>
              <a:gd name="connsiteX82" fmla="*/ 3106228 w 8328384"/>
              <a:gd name="connsiteY82" fmla="*/ 3099928 h 4794329"/>
              <a:gd name="connsiteX83" fmla="*/ 2808498 w 8328384"/>
              <a:gd name="connsiteY83" fmla="*/ 3099928 h 4794329"/>
              <a:gd name="connsiteX84" fmla="*/ 2808499 w 8328384"/>
              <a:gd name="connsiteY84" fmla="*/ 3099928 h 4794329"/>
              <a:gd name="connsiteX85" fmla="*/ 2808499 w 8328384"/>
              <a:gd name="connsiteY85" fmla="*/ 2802198 h 4794329"/>
              <a:gd name="connsiteX86" fmla="*/ 5530182 w 8328384"/>
              <a:gd name="connsiteY86" fmla="*/ 80515 h 4794329"/>
              <a:gd name="connsiteX87" fmla="*/ 5679047 w 8328384"/>
              <a:gd name="connsiteY87" fmla="*/ 18853 h 4794329"/>
              <a:gd name="connsiteX88" fmla="*/ 5019170 w 8328384"/>
              <a:gd name="connsiteY88" fmla="*/ 0 h 4794329"/>
              <a:gd name="connsiteX89" fmla="*/ 5168035 w 8328384"/>
              <a:gd name="connsiteY89" fmla="*/ 61662 h 4794329"/>
              <a:gd name="connsiteX90" fmla="*/ 5168035 w 8328384"/>
              <a:gd name="connsiteY90" fmla="*/ 359392 h 4794329"/>
              <a:gd name="connsiteX91" fmla="*/ 3186355 w 8328384"/>
              <a:gd name="connsiteY91" fmla="*/ 2341071 h 4794329"/>
              <a:gd name="connsiteX92" fmla="*/ 2888624 w 8328384"/>
              <a:gd name="connsiteY92" fmla="*/ 2341071 h 4794329"/>
              <a:gd name="connsiteX93" fmla="*/ 2888626 w 8328384"/>
              <a:gd name="connsiteY93" fmla="*/ 2341071 h 4794329"/>
              <a:gd name="connsiteX94" fmla="*/ 2888626 w 8328384"/>
              <a:gd name="connsiteY94" fmla="*/ 2043341 h 4794329"/>
              <a:gd name="connsiteX95" fmla="*/ 4870305 w 8328384"/>
              <a:gd name="connsiteY95" fmla="*/ 61662 h 4794329"/>
              <a:gd name="connsiteX96" fmla="*/ 5019170 w 8328384"/>
              <a:gd name="connsiteY96" fmla="*/ 0 h 4794329"/>
              <a:gd name="connsiteX0" fmla="*/ 7193726 w 8334626"/>
              <a:gd name="connsiteY0" fmla="*/ 3202389 h 4794329"/>
              <a:gd name="connsiteX1" fmla="*/ 7342591 w 8334626"/>
              <a:gd name="connsiteY1" fmla="*/ 3264051 h 4794329"/>
              <a:gd name="connsiteX2" fmla="*/ 7342591 w 8334626"/>
              <a:gd name="connsiteY2" fmla="*/ 3561781 h 4794329"/>
              <a:gd name="connsiteX3" fmla="*/ 6682152 w 8334626"/>
              <a:gd name="connsiteY3" fmla="*/ 4222219 h 4794329"/>
              <a:gd name="connsiteX4" fmla="*/ 6384422 w 8334626"/>
              <a:gd name="connsiteY4" fmla="*/ 4222219 h 4794329"/>
              <a:gd name="connsiteX5" fmla="*/ 6384423 w 8334626"/>
              <a:gd name="connsiteY5" fmla="*/ 4222219 h 4794329"/>
              <a:gd name="connsiteX6" fmla="*/ 6384423 w 8334626"/>
              <a:gd name="connsiteY6" fmla="*/ 3924488 h 4794329"/>
              <a:gd name="connsiteX7" fmla="*/ 7044861 w 8334626"/>
              <a:gd name="connsiteY7" fmla="*/ 3264051 h 4794329"/>
              <a:gd name="connsiteX8" fmla="*/ 7193726 w 8334626"/>
              <a:gd name="connsiteY8" fmla="*/ 3202389 h 4794329"/>
              <a:gd name="connsiteX9" fmla="*/ 7160495 w 8334626"/>
              <a:gd name="connsiteY9" fmla="*/ 1896653 h 4794329"/>
              <a:gd name="connsiteX10" fmla="*/ 7309360 w 8334626"/>
              <a:gd name="connsiteY10" fmla="*/ 1958315 h 4794329"/>
              <a:gd name="connsiteX11" fmla="*/ 7309360 w 8334626"/>
              <a:gd name="connsiteY11" fmla="*/ 2256046 h 4794329"/>
              <a:gd name="connsiteX12" fmla="*/ 4832737 w 8334626"/>
              <a:gd name="connsiteY12" fmla="*/ 4732667 h 4794329"/>
              <a:gd name="connsiteX13" fmla="*/ 4535007 w 8334626"/>
              <a:gd name="connsiteY13" fmla="*/ 4732667 h 4794329"/>
              <a:gd name="connsiteX14" fmla="*/ 4535009 w 8334626"/>
              <a:gd name="connsiteY14" fmla="*/ 4732667 h 4794329"/>
              <a:gd name="connsiteX15" fmla="*/ 4535009 w 8334626"/>
              <a:gd name="connsiteY15" fmla="*/ 4434937 h 4794329"/>
              <a:gd name="connsiteX16" fmla="*/ 7011630 w 8334626"/>
              <a:gd name="connsiteY16" fmla="*/ 1958315 h 4794329"/>
              <a:gd name="connsiteX17" fmla="*/ 7160495 w 8334626"/>
              <a:gd name="connsiteY17" fmla="*/ 1896653 h 4794329"/>
              <a:gd name="connsiteX18" fmla="*/ 8124099 w 8334626"/>
              <a:gd name="connsiteY18" fmla="*/ 1606041 h 4794329"/>
              <a:gd name="connsiteX19" fmla="*/ 8272964 w 8334626"/>
              <a:gd name="connsiteY19" fmla="*/ 1667703 h 4794329"/>
              <a:gd name="connsiteX20" fmla="*/ 8272964 w 8334626"/>
              <a:gd name="connsiteY20" fmla="*/ 1965433 h 4794329"/>
              <a:gd name="connsiteX21" fmla="*/ 6387889 w 8334626"/>
              <a:gd name="connsiteY21" fmla="*/ 3850507 h 4794329"/>
              <a:gd name="connsiteX22" fmla="*/ 6090159 w 8334626"/>
              <a:gd name="connsiteY22" fmla="*/ 3850507 h 4794329"/>
              <a:gd name="connsiteX23" fmla="*/ 6090160 w 8334626"/>
              <a:gd name="connsiteY23" fmla="*/ 3850507 h 4794329"/>
              <a:gd name="connsiteX24" fmla="*/ 6090160 w 8334626"/>
              <a:gd name="connsiteY24" fmla="*/ 3552777 h 4794329"/>
              <a:gd name="connsiteX25" fmla="*/ 7975234 w 8334626"/>
              <a:gd name="connsiteY25" fmla="*/ 1667703 h 4794329"/>
              <a:gd name="connsiteX26" fmla="*/ 8124099 w 8334626"/>
              <a:gd name="connsiteY26" fmla="*/ 1606041 h 4794329"/>
              <a:gd name="connsiteX27" fmla="*/ 6242 w 8334626"/>
              <a:gd name="connsiteY27" fmla="*/ 1576410 h 4794329"/>
              <a:gd name="connsiteX28" fmla="*/ 1034496 w 8334626"/>
              <a:gd name="connsiteY28" fmla="*/ 898884 h 4794329"/>
              <a:gd name="connsiteX29" fmla="*/ 1712023 w 8334626"/>
              <a:gd name="connsiteY29" fmla="*/ 1576410 h 4794329"/>
              <a:gd name="connsiteX30" fmla="*/ 1034496 w 8334626"/>
              <a:gd name="connsiteY30" fmla="*/ 2253937 h 4794329"/>
              <a:gd name="connsiteX31" fmla="*/ 683769 w 8334626"/>
              <a:gd name="connsiteY31" fmla="*/ 2253937 h 4794329"/>
              <a:gd name="connsiteX32" fmla="*/ 6242 w 8334626"/>
              <a:gd name="connsiteY32" fmla="*/ 1576410 h 4794329"/>
              <a:gd name="connsiteX33" fmla="*/ 7672060 w 8334626"/>
              <a:gd name="connsiteY33" fmla="*/ 717042 h 4794329"/>
              <a:gd name="connsiteX34" fmla="*/ 7820925 w 8334626"/>
              <a:gd name="connsiteY34" fmla="*/ 778704 h 4794329"/>
              <a:gd name="connsiteX35" fmla="*/ 7820925 w 8334626"/>
              <a:gd name="connsiteY35" fmla="*/ 1076435 h 4794329"/>
              <a:gd name="connsiteX36" fmla="*/ 4745734 w 8334626"/>
              <a:gd name="connsiteY36" fmla="*/ 4151624 h 4794329"/>
              <a:gd name="connsiteX37" fmla="*/ 4448004 w 8334626"/>
              <a:gd name="connsiteY37" fmla="*/ 4151624 h 4794329"/>
              <a:gd name="connsiteX38" fmla="*/ 4448005 w 8334626"/>
              <a:gd name="connsiteY38" fmla="*/ 4151624 h 4794329"/>
              <a:gd name="connsiteX39" fmla="*/ 4448005 w 8334626"/>
              <a:gd name="connsiteY39" fmla="*/ 3853894 h 4794329"/>
              <a:gd name="connsiteX40" fmla="*/ 7523195 w 8334626"/>
              <a:gd name="connsiteY40" fmla="*/ 778704 h 4794329"/>
              <a:gd name="connsiteX41" fmla="*/ 7672060 w 8334626"/>
              <a:gd name="connsiteY41" fmla="*/ 717042 h 4794329"/>
              <a:gd name="connsiteX42" fmla="*/ 7115822 w 8334626"/>
              <a:gd name="connsiteY42" fmla="*/ 598413 h 4794329"/>
              <a:gd name="connsiteX43" fmla="*/ 7264687 w 8334626"/>
              <a:gd name="connsiteY43" fmla="*/ 660075 h 4794329"/>
              <a:gd name="connsiteX44" fmla="*/ 7264687 w 8334626"/>
              <a:gd name="connsiteY44" fmla="*/ 957805 h 4794329"/>
              <a:gd name="connsiteX45" fmla="*/ 3518860 w 8334626"/>
              <a:gd name="connsiteY45" fmla="*/ 4703631 h 4794329"/>
              <a:gd name="connsiteX46" fmla="*/ 3221130 w 8334626"/>
              <a:gd name="connsiteY46" fmla="*/ 4703631 h 4794329"/>
              <a:gd name="connsiteX47" fmla="*/ 3221131 w 8334626"/>
              <a:gd name="connsiteY47" fmla="*/ 4703631 h 4794329"/>
              <a:gd name="connsiteX48" fmla="*/ 3221131 w 8334626"/>
              <a:gd name="connsiteY48" fmla="*/ 4405901 h 4794329"/>
              <a:gd name="connsiteX49" fmla="*/ 6966957 w 8334626"/>
              <a:gd name="connsiteY49" fmla="*/ 660075 h 4794329"/>
              <a:gd name="connsiteX50" fmla="*/ 7115822 w 8334626"/>
              <a:gd name="connsiteY50" fmla="*/ 598413 h 4794329"/>
              <a:gd name="connsiteX51" fmla="*/ 5845545 w 8334626"/>
              <a:gd name="connsiteY51" fmla="*/ 530016 h 4794329"/>
              <a:gd name="connsiteX52" fmla="*/ 5994410 w 8334626"/>
              <a:gd name="connsiteY52" fmla="*/ 591677 h 4794329"/>
              <a:gd name="connsiteX53" fmla="*/ 5994410 w 8334626"/>
              <a:gd name="connsiteY53" fmla="*/ 889408 h 4794329"/>
              <a:gd name="connsiteX54" fmla="*/ 2919219 w 8334626"/>
              <a:gd name="connsiteY54" fmla="*/ 3964597 h 4794329"/>
              <a:gd name="connsiteX55" fmla="*/ 2621490 w 8334626"/>
              <a:gd name="connsiteY55" fmla="*/ 3964597 h 4794329"/>
              <a:gd name="connsiteX56" fmla="*/ 2621491 w 8334626"/>
              <a:gd name="connsiteY56" fmla="*/ 3964597 h 4794329"/>
              <a:gd name="connsiteX57" fmla="*/ 2621491 w 8334626"/>
              <a:gd name="connsiteY57" fmla="*/ 3666867 h 4794329"/>
              <a:gd name="connsiteX58" fmla="*/ 5696680 w 8334626"/>
              <a:gd name="connsiteY58" fmla="*/ 591677 h 4794329"/>
              <a:gd name="connsiteX59" fmla="*/ 5845545 w 8334626"/>
              <a:gd name="connsiteY59" fmla="*/ 530016 h 4794329"/>
              <a:gd name="connsiteX60" fmla="*/ 6699363 w 8334626"/>
              <a:gd name="connsiteY60" fmla="*/ 347526 h 4794329"/>
              <a:gd name="connsiteX61" fmla="*/ 6848228 w 8334626"/>
              <a:gd name="connsiteY61" fmla="*/ 409188 h 4794329"/>
              <a:gd name="connsiteX62" fmla="*/ 6848228 w 8334626"/>
              <a:gd name="connsiteY62" fmla="*/ 706919 h 4794329"/>
              <a:gd name="connsiteX63" fmla="*/ 3773037 w 8334626"/>
              <a:gd name="connsiteY63" fmla="*/ 3782108 h 4794329"/>
              <a:gd name="connsiteX64" fmla="*/ 3475307 w 8334626"/>
              <a:gd name="connsiteY64" fmla="*/ 3782108 h 4794329"/>
              <a:gd name="connsiteX65" fmla="*/ 3475308 w 8334626"/>
              <a:gd name="connsiteY65" fmla="*/ 3782108 h 4794329"/>
              <a:gd name="connsiteX66" fmla="*/ 3475308 w 8334626"/>
              <a:gd name="connsiteY66" fmla="*/ 3484378 h 4794329"/>
              <a:gd name="connsiteX67" fmla="*/ 6550498 w 8334626"/>
              <a:gd name="connsiteY67" fmla="*/ 409188 h 4794329"/>
              <a:gd name="connsiteX68" fmla="*/ 6699363 w 8334626"/>
              <a:gd name="connsiteY68" fmla="*/ 347526 h 4794329"/>
              <a:gd name="connsiteX69" fmla="*/ 4224231 w 8334626"/>
              <a:gd name="connsiteY69" fmla="*/ 126303 h 4794329"/>
              <a:gd name="connsiteX70" fmla="*/ 4373096 w 8334626"/>
              <a:gd name="connsiteY70" fmla="*/ 187965 h 4794329"/>
              <a:gd name="connsiteX71" fmla="*/ 4373096 w 8334626"/>
              <a:gd name="connsiteY71" fmla="*/ 485695 h 4794329"/>
              <a:gd name="connsiteX72" fmla="*/ 3114378 w 8334626"/>
              <a:gd name="connsiteY72" fmla="*/ 1744412 h 4794329"/>
              <a:gd name="connsiteX73" fmla="*/ 2816647 w 8334626"/>
              <a:gd name="connsiteY73" fmla="*/ 1744412 h 4794329"/>
              <a:gd name="connsiteX74" fmla="*/ 2816649 w 8334626"/>
              <a:gd name="connsiteY74" fmla="*/ 1744412 h 4794329"/>
              <a:gd name="connsiteX75" fmla="*/ 2816649 w 8334626"/>
              <a:gd name="connsiteY75" fmla="*/ 1446682 h 4794329"/>
              <a:gd name="connsiteX76" fmla="*/ 4075366 w 8334626"/>
              <a:gd name="connsiteY76" fmla="*/ 187965 h 4794329"/>
              <a:gd name="connsiteX77" fmla="*/ 4224231 w 8334626"/>
              <a:gd name="connsiteY77" fmla="*/ 126303 h 4794329"/>
              <a:gd name="connsiteX78" fmla="*/ 5685289 w 8334626"/>
              <a:gd name="connsiteY78" fmla="*/ 18853 h 4794329"/>
              <a:gd name="connsiteX79" fmla="*/ 5834154 w 8334626"/>
              <a:gd name="connsiteY79" fmla="*/ 80515 h 4794329"/>
              <a:gd name="connsiteX80" fmla="*/ 5834154 w 8334626"/>
              <a:gd name="connsiteY80" fmla="*/ 378245 h 4794329"/>
              <a:gd name="connsiteX81" fmla="*/ 3112470 w 8334626"/>
              <a:gd name="connsiteY81" fmla="*/ 3099928 h 4794329"/>
              <a:gd name="connsiteX82" fmla="*/ 2814740 w 8334626"/>
              <a:gd name="connsiteY82" fmla="*/ 3099928 h 4794329"/>
              <a:gd name="connsiteX83" fmla="*/ 2814741 w 8334626"/>
              <a:gd name="connsiteY83" fmla="*/ 3099928 h 4794329"/>
              <a:gd name="connsiteX84" fmla="*/ 2814741 w 8334626"/>
              <a:gd name="connsiteY84" fmla="*/ 2802198 h 4794329"/>
              <a:gd name="connsiteX85" fmla="*/ 5536424 w 8334626"/>
              <a:gd name="connsiteY85" fmla="*/ 80515 h 4794329"/>
              <a:gd name="connsiteX86" fmla="*/ 5685289 w 8334626"/>
              <a:gd name="connsiteY86" fmla="*/ 18853 h 4794329"/>
              <a:gd name="connsiteX87" fmla="*/ 5025412 w 8334626"/>
              <a:gd name="connsiteY87" fmla="*/ 0 h 4794329"/>
              <a:gd name="connsiteX88" fmla="*/ 5174277 w 8334626"/>
              <a:gd name="connsiteY88" fmla="*/ 61662 h 4794329"/>
              <a:gd name="connsiteX89" fmla="*/ 5174277 w 8334626"/>
              <a:gd name="connsiteY89" fmla="*/ 359392 h 4794329"/>
              <a:gd name="connsiteX90" fmla="*/ 3192597 w 8334626"/>
              <a:gd name="connsiteY90" fmla="*/ 2341071 h 4794329"/>
              <a:gd name="connsiteX91" fmla="*/ 2894866 w 8334626"/>
              <a:gd name="connsiteY91" fmla="*/ 2341071 h 4794329"/>
              <a:gd name="connsiteX92" fmla="*/ 2894868 w 8334626"/>
              <a:gd name="connsiteY92" fmla="*/ 2341071 h 4794329"/>
              <a:gd name="connsiteX93" fmla="*/ 2894868 w 8334626"/>
              <a:gd name="connsiteY93" fmla="*/ 2043341 h 4794329"/>
              <a:gd name="connsiteX94" fmla="*/ 4876547 w 8334626"/>
              <a:gd name="connsiteY94" fmla="*/ 61662 h 4794329"/>
              <a:gd name="connsiteX95" fmla="*/ 5025412 w 8334626"/>
              <a:gd name="connsiteY95" fmla="*/ 0 h 4794329"/>
              <a:gd name="connsiteX0" fmla="*/ 7223556 w 8364456"/>
              <a:gd name="connsiteY0" fmla="*/ 3202389 h 4794329"/>
              <a:gd name="connsiteX1" fmla="*/ 7372421 w 8364456"/>
              <a:gd name="connsiteY1" fmla="*/ 3264051 h 4794329"/>
              <a:gd name="connsiteX2" fmla="*/ 7372421 w 8364456"/>
              <a:gd name="connsiteY2" fmla="*/ 3561781 h 4794329"/>
              <a:gd name="connsiteX3" fmla="*/ 6711982 w 8364456"/>
              <a:gd name="connsiteY3" fmla="*/ 4222219 h 4794329"/>
              <a:gd name="connsiteX4" fmla="*/ 6414252 w 8364456"/>
              <a:gd name="connsiteY4" fmla="*/ 4222219 h 4794329"/>
              <a:gd name="connsiteX5" fmla="*/ 6414253 w 8364456"/>
              <a:gd name="connsiteY5" fmla="*/ 4222219 h 4794329"/>
              <a:gd name="connsiteX6" fmla="*/ 6414253 w 8364456"/>
              <a:gd name="connsiteY6" fmla="*/ 3924488 h 4794329"/>
              <a:gd name="connsiteX7" fmla="*/ 7074691 w 8364456"/>
              <a:gd name="connsiteY7" fmla="*/ 3264051 h 4794329"/>
              <a:gd name="connsiteX8" fmla="*/ 7223556 w 8364456"/>
              <a:gd name="connsiteY8" fmla="*/ 3202389 h 4794329"/>
              <a:gd name="connsiteX9" fmla="*/ 7190325 w 8364456"/>
              <a:gd name="connsiteY9" fmla="*/ 1896653 h 4794329"/>
              <a:gd name="connsiteX10" fmla="*/ 7339190 w 8364456"/>
              <a:gd name="connsiteY10" fmla="*/ 1958315 h 4794329"/>
              <a:gd name="connsiteX11" fmla="*/ 7339190 w 8364456"/>
              <a:gd name="connsiteY11" fmla="*/ 2256046 h 4794329"/>
              <a:gd name="connsiteX12" fmla="*/ 4862567 w 8364456"/>
              <a:gd name="connsiteY12" fmla="*/ 4732667 h 4794329"/>
              <a:gd name="connsiteX13" fmla="*/ 4564837 w 8364456"/>
              <a:gd name="connsiteY13" fmla="*/ 4732667 h 4794329"/>
              <a:gd name="connsiteX14" fmla="*/ 4564839 w 8364456"/>
              <a:gd name="connsiteY14" fmla="*/ 4732667 h 4794329"/>
              <a:gd name="connsiteX15" fmla="*/ 4564839 w 8364456"/>
              <a:gd name="connsiteY15" fmla="*/ 4434937 h 4794329"/>
              <a:gd name="connsiteX16" fmla="*/ 7041460 w 8364456"/>
              <a:gd name="connsiteY16" fmla="*/ 1958315 h 4794329"/>
              <a:gd name="connsiteX17" fmla="*/ 7190325 w 8364456"/>
              <a:gd name="connsiteY17" fmla="*/ 1896653 h 4794329"/>
              <a:gd name="connsiteX18" fmla="*/ 8153929 w 8364456"/>
              <a:gd name="connsiteY18" fmla="*/ 1606041 h 4794329"/>
              <a:gd name="connsiteX19" fmla="*/ 8302794 w 8364456"/>
              <a:gd name="connsiteY19" fmla="*/ 1667703 h 4794329"/>
              <a:gd name="connsiteX20" fmla="*/ 8302794 w 8364456"/>
              <a:gd name="connsiteY20" fmla="*/ 1965433 h 4794329"/>
              <a:gd name="connsiteX21" fmla="*/ 6417719 w 8364456"/>
              <a:gd name="connsiteY21" fmla="*/ 3850507 h 4794329"/>
              <a:gd name="connsiteX22" fmla="*/ 6119989 w 8364456"/>
              <a:gd name="connsiteY22" fmla="*/ 3850507 h 4794329"/>
              <a:gd name="connsiteX23" fmla="*/ 6119990 w 8364456"/>
              <a:gd name="connsiteY23" fmla="*/ 3850507 h 4794329"/>
              <a:gd name="connsiteX24" fmla="*/ 6119990 w 8364456"/>
              <a:gd name="connsiteY24" fmla="*/ 3552777 h 4794329"/>
              <a:gd name="connsiteX25" fmla="*/ 8005064 w 8364456"/>
              <a:gd name="connsiteY25" fmla="*/ 1667703 h 4794329"/>
              <a:gd name="connsiteX26" fmla="*/ 8153929 w 8364456"/>
              <a:gd name="connsiteY26" fmla="*/ 1606041 h 4794329"/>
              <a:gd name="connsiteX27" fmla="*/ 36072 w 8364456"/>
              <a:gd name="connsiteY27" fmla="*/ 1576410 h 4794329"/>
              <a:gd name="connsiteX28" fmla="*/ 1741853 w 8364456"/>
              <a:gd name="connsiteY28" fmla="*/ 1576410 h 4794329"/>
              <a:gd name="connsiteX29" fmla="*/ 1064326 w 8364456"/>
              <a:gd name="connsiteY29" fmla="*/ 2253937 h 4794329"/>
              <a:gd name="connsiteX30" fmla="*/ 713599 w 8364456"/>
              <a:gd name="connsiteY30" fmla="*/ 2253937 h 4794329"/>
              <a:gd name="connsiteX31" fmla="*/ 36072 w 8364456"/>
              <a:gd name="connsiteY31" fmla="*/ 1576410 h 4794329"/>
              <a:gd name="connsiteX32" fmla="*/ 7701890 w 8364456"/>
              <a:gd name="connsiteY32" fmla="*/ 717042 h 4794329"/>
              <a:gd name="connsiteX33" fmla="*/ 7850755 w 8364456"/>
              <a:gd name="connsiteY33" fmla="*/ 778704 h 4794329"/>
              <a:gd name="connsiteX34" fmla="*/ 7850755 w 8364456"/>
              <a:gd name="connsiteY34" fmla="*/ 1076435 h 4794329"/>
              <a:gd name="connsiteX35" fmla="*/ 4775564 w 8364456"/>
              <a:gd name="connsiteY35" fmla="*/ 4151624 h 4794329"/>
              <a:gd name="connsiteX36" fmla="*/ 4477834 w 8364456"/>
              <a:gd name="connsiteY36" fmla="*/ 4151624 h 4794329"/>
              <a:gd name="connsiteX37" fmla="*/ 4477835 w 8364456"/>
              <a:gd name="connsiteY37" fmla="*/ 4151624 h 4794329"/>
              <a:gd name="connsiteX38" fmla="*/ 4477835 w 8364456"/>
              <a:gd name="connsiteY38" fmla="*/ 3853894 h 4794329"/>
              <a:gd name="connsiteX39" fmla="*/ 7553025 w 8364456"/>
              <a:gd name="connsiteY39" fmla="*/ 778704 h 4794329"/>
              <a:gd name="connsiteX40" fmla="*/ 7701890 w 8364456"/>
              <a:gd name="connsiteY40" fmla="*/ 717042 h 4794329"/>
              <a:gd name="connsiteX41" fmla="*/ 7145652 w 8364456"/>
              <a:gd name="connsiteY41" fmla="*/ 598413 h 4794329"/>
              <a:gd name="connsiteX42" fmla="*/ 7294517 w 8364456"/>
              <a:gd name="connsiteY42" fmla="*/ 660075 h 4794329"/>
              <a:gd name="connsiteX43" fmla="*/ 7294517 w 8364456"/>
              <a:gd name="connsiteY43" fmla="*/ 957805 h 4794329"/>
              <a:gd name="connsiteX44" fmla="*/ 3548690 w 8364456"/>
              <a:gd name="connsiteY44" fmla="*/ 4703631 h 4794329"/>
              <a:gd name="connsiteX45" fmla="*/ 3250960 w 8364456"/>
              <a:gd name="connsiteY45" fmla="*/ 4703631 h 4794329"/>
              <a:gd name="connsiteX46" fmla="*/ 3250961 w 8364456"/>
              <a:gd name="connsiteY46" fmla="*/ 4703631 h 4794329"/>
              <a:gd name="connsiteX47" fmla="*/ 3250961 w 8364456"/>
              <a:gd name="connsiteY47" fmla="*/ 4405901 h 4794329"/>
              <a:gd name="connsiteX48" fmla="*/ 6996787 w 8364456"/>
              <a:gd name="connsiteY48" fmla="*/ 660075 h 4794329"/>
              <a:gd name="connsiteX49" fmla="*/ 7145652 w 8364456"/>
              <a:gd name="connsiteY49" fmla="*/ 598413 h 4794329"/>
              <a:gd name="connsiteX50" fmla="*/ 5875375 w 8364456"/>
              <a:gd name="connsiteY50" fmla="*/ 530016 h 4794329"/>
              <a:gd name="connsiteX51" fmla="*/ 6024240 w 8364456"/>
              <a:gd name="connsiteY51" fmla="*/ 591677 h 4794329"/>
              <a:gd name="connsiteX52" fmla="*/ 6024240 w 8364456"/>
              <a:gd name="connsiteY52" fmla="*/ 889408 h 4794329"/>
              <a:gd name="connsiteX53" fmla="*/ 2949049 w 8364456"/>
              <a:gd name="connsiteY53" fmla="*/ 3964597 h 4794329"/>
              <a:gd name="connsiteX54" fmla="*/ 2651320 w 8364456"/>
              <a:gd name="connsiteY54" fmla="*/ 3964597 h 4794329"/>
              <a:gd name="connsiteX55" fmla="*/ 2651321 w 8364456"/>
              <a:gd name="connsiteY55" fmla="*/ 3964597 h 4794329"/>
              <a:gd name="connsiteX56" fmla="*/ 2651321 w 8364456"/>
              <a:gd name="connsiteY56" fmla="*/ 3666867 h 4794329"/>
              <a:gd name="connsiteX57" fmla="*/ 5726510 w 8364456"/>
              <a:gd name="connsiteY57" fmla="*/ 591677 h 4794329"/>
              <a:gd name="connsiteX58" fmla="*/ 5875375 w 8364456"/>
              <a:gd name="connsiteY58" fmla="*/ 530016 h 4794329"/>
              <a:gd name="connsiteX59" fmla="*/ 6729193 w 8364456"/>
              <a:gd name="connsiteY59" fmla="*/ 347526 h 4794329"/>
              <a:gd name="connsiteX60" fmla="*/ 6878058 w 8364456"/>
              <a:gd name="connsiteY60" fmla="*/ 409188 h 4794329"/>
              <a:gd name="connsiteX61" fmla="*/ 6878058 w 8364456"/>
              <a:gd name="connsiteY61" fmla="*/ 706919 h 4794329"/>
              <a:gd name="connsiteX62" fmla="*/ 3802867 w 8364456"/>
              <a:gd name="connsiteY62" fmla="*/ 3782108 h 4794329"/>
              <a:gd name="connsiteX63" fmla="*/ 3505137 w 8364456"/>
              <a:gd name="connsiteY63" fmla="*/ 3782108 h 4794329"/>
              <a:gd name="connsiteX64" fmla="*/ 3505138 w 8364456"/>
              <a:gd name="connsiteY64" fmla="*/ 3782108 h 4794329"/>
              <a:gd name="connsiteX65" fmla="*/ 3505138 w 8364456"/>
              <a:gd name="connsiteY65" fmla="*/ 3484378 h 4794329"/>
              <a:gd name="connsiteX66" fmla="*/ 6580328 w 8364456"/>
              <a:gd name="connsiteY66" fmla="*/ 409188 h 4794329"/>
              <a:gd name="connsiteX67" fmla="*/ 6729193 w 8364456"/>
              <a:gd name="connsiteY67" fmla="*/ 347526 h 4794329"/>
              <a:gd name="connsiteX68" fmla="*/ 4254061 w 8364456"/>
              <a:gd name="connsiteY68" fmla="*/ 126303 h 4794329"/>
              <a:gd name="connsiteX69" fmla="*/ 4402926 w 8364456"/>
              <a:gd name="connsiteY69" fmla="*/ 187965 h 4794329"/>
              <a:gd name="connsiteX70" fmla="*/ 4402926 w 8364456"/>
              <a:gd name="connsiteY70" fmla="*/ 485695 h 4794329"/>
              <a:gd name="connsiteX71" fmla="*/ 3144208 w 8364456"/>
              <a:gd name="connsiteY71" fmla="*/ 1744412 h 4794329"/>
              <a:gd name="connsiteX72" fmla="*/ 2846477 w 8364456"/>
              <a:gd name="connsiteY72" fmla="*/ 1744412 h 4794329"/>
              <a:gd name="connsiteX73" fmla="*/ 2846479 w 8364456"/>
              <a:gd name="connsiteY73" fmla="*/ 1744412 h 4794329"/>
              <a:gd name="connsiteX74" fmla="*/ 2846479 w 8364456"/>
              <a:gd name="connsiteY74" fmla="*/ 1446682 h 4794329"/>
              <a:gd name="connsiteX75" fmla="*/ 4105196 w 8364456"/>
              <a:gd name="connsiteY75" fmla="*/ 187965 h 4794329"/>
              <a:gd name="connsiteX76" fmla="*/ 4254061 w 8364456"/>
              <a:gd name="connsiteY76" fmla="*/ 126303 h 4794329"/>
              <a:gd name="connsiteX77" fmla="*/ 5715119 w 8364456"/>
              <a:gd name="connsiteY77" fmla="*/ 18853 h 4794329"/>
              <a:gd name="connsiteX78" fmla="*/ 5863984 w 8364456"/>
              <a:gd name="connsiteY78" fmla="*/ 80515 h 4794329"/>
              <a:gd name="connsiteX79" fmla="*/ 5863984 w 8364456"/>
              <a:gd name="connsiteY79" fmla="*/ 378245 h 4794329"/>
              <a:gd name="connsiteX80" fmla="*/ 3142300 w 8364456"/>
              <a:gd name="connsiteY80" fmla="*/ 3099928 h 4794329"/>
              <a:gd name="connsiteX81" fmla="*/ 2844570 w 8364456"/>
              <a:gd name="connsiteY81" fmla="*/ 3099928 h 4794329"/>
              <a:gd name="connsiteX82" fmla="*/ 2844571 w 8364456"/>
              <a:gd name="connsiteY82" fmla="*/ 3099928 h 4794329"/>
              <a:gd name="connsiteX83" fmla="*/ 2844571 w 8364456"/>
              <a:gd name="connsiteY83" fmla="*/ 2802198 h 4794329"/>
              <a:gd name="connsiteX84" fmla="*/ 5566254 w 8364456"/>
              <a:gd name="connsiteY84" fmla="*/ 80515 h 4794329"/>
              <a:gd name="connsiteX85" fmla="*/ 5715119 w 8364456"/>
              <a:gd name="connsiteY85" fmla="*/ 18853 h 4794329"/>
              <a:gd name="connsiteX86" fmla="*/ 5055242 w 8364456"/>
              <a:gd name="connsiteY86" fmla="*/ 0 h 4794329"/>
              <a:gd name="connsiteX87" fmla="*/ 5204107 w 8364456"/>
              <a:gd name="connsiteY87" fmla="*/ 61662 h 4794329"/>
              <a:gd name="connsiteX88" fmla="*/ 5204107 w 8364456"/>
              <a:gd name="connsiteY88" fmla="*/ 359392 h 4794329"/>
              <a:gd name="connsiteX89" fmla="*/ 3222427 w 8364456"/>
              <a:gd name="connsiteY89" fmla="*/ 2341071 h 4794329"/>
              <a:gd name="connsiteX90" fmla="*/ 2924696 w 8364456"/>
              <a:gd name="connsiteY90" fmla="*/ 2341071 h 4794329"/>
              <a:gd name="connsiteX91" fmla="*/ 2924698 w 8364456"/>
              <a:gd name="connsiteY91" fmla="*/ 2341071 h 4794329"/>
              <a:gd name="connsiteX92" fmla="*/ 2924698 w 8364456"/>
              <a:gd name="connsiteY92" fmla="*/ 2043341 h 4794329"/>
              <a:gd name="connsiteX93" fmla="*/ 4906377 w 8364456"/>
              <a:gd name="connsiteY93" fmla="*/ 61662 h 4794329"/>
              <a:gd name="connsiteX94" fmla="*/ 5055242 w 8364456"/>
              <a:gd name="connsiteY94" fmla="*/ 0 h 4794329"/>
              <a:gd name="connsiteX0" fmla="*/ 7193727 w 8334627"/>
              <a:gd name="connsiteY0" fmla="*/ 3202389 h 4794329"/>
              <a:gd name="connsiteX1" fmla="*/ 7342592 w 8334627"/>
              <a:gd name="connsiteY1" fmla="*/ 3264051 h 4794329"/>
              <a:gd name="connsiteX2" fmla="*/ 7342592 w 8334627"/>
              <a:gd name="connsiteY2" fmla="*/ 3561781 h 4794329"/>
              <a:gd name="connsiteX3" fmla="*/ 6682153 w 8334627"/>
              <a:gd name="connsiteY3" fmla="*/ 4222219 h 4794329"/>
              <a:gd name="connsiteX4" fmla="*/ 6384423 w 8334627"/>
              <a:gd name="connsiteY4" fmla="*/ 4222219 h 4794329"/>
              <a:gd name="connsiteX5" fmla="*/ 6384424 w 8334627"/>
              <a:gd name="connsiteY5" fmla="*/ 4222219 h 4794329"/>
              <a:gd name="connsiteX6" fmla="*/ 6384424 w 8334627"/>
              <a:gd name="connsiteY6" fmla="*/ 3924488 h 4794329"/>
              <a:gd name="connsiteX7" fmla="*/ 7044862 w 8334627"/>
              <a:gd name="connsiteY7" fmla="*/ 3264051 h 4794329"/>
              <a:gd name="connsiteX8" fmla="*/ 7193727 w 8334627"/>
              <a:gd name="connsiteY8" fmla="*/ 3202389 h 4794329"/>
              <a:gd name="connsiteX9" fmla="*/ 7160496 w 8334627"/>
              <a:gd name="connsiteY9" fmla="*/ 1896653 h 4794329"/>
              <a:gd name="connsiteX10" fmla="*/ 7309361 w 8334627"/>
              <a:gd name="connsiteY10" fmla="*/ 1958315 h 4794329"/>
              <a:gd name="connsiteX11" fmla="*/ 7309361 w 8334627"/>
              <a:gd name="connsiteY11" fmla="*/ 2256046 h 4794329"/>
              <a:gd name="connsiteX12" fmla="*/ 4832738 w 8334627"/>
              <a:gd name="connsiteY12" fmla="*/ 4732667 h 4794329"/>
              <a:gd name="connsiteX13" fmla="*/ 4535008 w 8334627"/>
              <a:gd name="connsiteY13" fmla="*/ 4732667 h 4794329"/>
              <a:gd name="connsiteX14" fmla="*/ 4535010 w 8334627"/>
              <a:gd name="connsiteY14" fmla="*/ 4732667 h 4794329"/>
              <a:gd name="connsiteX15" fmla="*/ 4535010 w 8334627"/>
              <a:gd name="connsiteY15" fmla="*/ 4434937 h 4794329"/>
              <a:gd name="connsiteX16" fmla="*/ 7011631 w 8334627"/>
              <a:gd name="connsiteY16" fmla="*/ 1958315 h 4794329"/>
              <a:gd name="connsiteX17" fmla="*/ 7160496 w 8334627"/>
              <a:gd name="connsiteY17" fmla="*/ 1896653 h 4794329"/>
              <a:gd name="connsiteX18" fmla="*/ 8124100 w 8334627"/>
              <a:gd name="connsiteY18" fmla="*/ 1606041 h 4794329"/>
              <a:gd name="connsiteX19" fmla="*/ 8272965 w 8334627"/>
              <a:gd name="connsiteY19" fmla="*/ 1667703 h 4794329"/>
              <a:gd name="connsiteX20" fmla="*/ 8272965 w 8334627"/>
              <a:gd name="connsiteY20" fmla="*/ 1965433 h 4794329"/>
              <a:gd name="connsiteX21" fmla="*/ 6387890 w 8334627"/>
              <a:gd name="connsiteY21" fmla="*/ 3850507 h 4794329"/>
              <a:gd name="connsiteX22" fmla="*/ 6090160 w 8334627"/>
              <a:gd name="connsiteY22" fmla="*/ 3850507 h 4794329"/>
              <a:gd name="connsiteX23" fmla="*/ 6090161 w 8334627"/>
              <a:gd name="connsiteY23" fmla="*/ 3850507 h 4794329"/>
              <a:gd name="connsiteX24" fmla="*/ 6090161 w 8334627"/>
              <a:gd name="connsiteY24" fmla="*/ 3552777 h 4794329"/>
              <a:gd name="connsiteX25" fmla="*/ 7975235 w 8334627"/>
              <a:gd name="connsiteY25" fmla="*/ 1667703 h 4794329"/>
              <a:gd name="connsiteX26" fmla="*/ 8124100 w 8334627"/>
              <a:gd name="connsiteY26" fmla="*/ 1606041 h 4794329"/>
              <a:gd name="connsiteX27" fmla="*/ 6243 w 8334627"/>
              <a:gd name="connsiteY27" fmla="*/ 1576410 h 4794329"/>
              <a:gd name="connsiteX28" fmla="*/ 1034497 w 8334627"/>
              <a:gd name="connsiteY28" fmla="*/ 2253937 h 4794329"/>
              <a:gd name="connsiteX29" fmla="*/ 683770 w 8334627"/>
              <a:gd name="connsiteY29" fmla="*/ 2253937 h 4794329"/>
              <a:gd name="connsiteX30" fmla="*/ 6243 w 8334627"/>
              <a:gd name="connsiteY30" fmla="*/ 1576410 h 4794329"/>
              <a:gd name="connsiteX31" fmla="*/ 7672061 w 8334627"/>
              <a:gd name="connsiteY31" fmla="*/ 717042 h 4794329"/>
              <a:gd name="connsiteX32" fmla="*/ 7820926 w 8334627"/>
              <a:gd name="connsiteY32" fmla="*/ 778704 h 4794329"/>
              <a:gd name="connsiteX33" fmla="*/ 7820926 w 8334627"/>
              <a:gd name="connsiteY33" fmla="*/ 1076435 h 4794329"/>
              <a:gd name="connsiteX34" fmla="*/ 4745735 w 8334627"/>
              <a:gd name="connsiteY34" fmla="*/ 4151624 h 4794329"/>
              <a:gd name="connsiteX35" fmla="*/ 4448005 w 8334627"/>
              <a:gd name="connsiteY35" fmla="*/ 4151624 h 4794329"/>
              <a:gd name="connsiteX36" fmla="*/ 4448006 w 8334627"/>
              <a:gd name="connsiteY36" fmla="*/ 4151624 h 4794329"/>
              <a:gd name="connsiteX37" fmla="*/ 4448006 w 8334627"/>
              <a:gd name="connsiteY37" fmla="*/ 3853894 h 4794329"/>
              <a:gd name="connsiteX38" fmla="*/ 7523196 w 8334627"/>
              <a:gd name="connsiteY38" fmla="*/ 778704 h 4794329"/>
              <a:gd name="connsiteX39" fmla="*/ 7672061 w 8334627"/>
              <a:gd name="connsiteY39" fmla="*/ 717042 h 4794329"/>
              <a:gd name="connsiteX40" fmla="*/ 7115823 w 8334627"/>
              <a:gd name="connsiteY40" fmla="*/ 598413 h 4794329"/>
              <a:gd name="connsiteX41" fmla="*/ 7264688 w 8334627"/>
              <a:gd name="connsiteY41" fmla="*/ 660075 h 4794329"/>
              <a:gd name="connsiteX42" fmla="*/ 7264688 w 8334627"/>
              <a:gd name="connsiteY42" fmla="*/ 957805 h 4794329"/>
              <a:gd name="connsiteX43" fmla="*/ 3518861 w 8334627"/>
              <a:gd name="connsiteY43" fmla="*/ 4703631 h 4794329"/>
              <a:gd name="connsiteX44" fmla="*/ 3221131 w 8334627"/>
              <a:gd name="connsiteY44" fmla="*/ 4703631 h 4794329"/>
              <a:gd name="connsiteX45" fmla="*/ 3221132 w 8334627"/>
              <a:gd name="connsiteY45" fmla="*/ 4703631 h 4794329"/>
              <a:gd name="connsiteX46" fmla="*/ 3221132 w 8334627"/>
              <a:gd name="connsiteY46" fmla="*/ 4405901 h 4794329"/>
              <a:gd name="connsiteX47" fmla="*/ 6966958 w 8334627"/>
              <a:gd name="connsiteY47" fmla="*/ 660075 h 4794329"/>
              <a:gd name="connsiteX48" fmla="*/ 7115823 w 8334627"/>
              <a:gd name="connsiteY48" fmla="*/ 598413 h 4794329"/>
              <a:gd name="connsiteX49" fmla="*/ 5845546 w 8334627"/>
              <a:gd name="connsiteY49" fmla="*/ 530016 h 4794329"/>
              <a:gd name="connsiteX50" fmla="*/ 5994411 w 8334627"/>
              <a:gd name="connsiteY50" fmla="*/ 591677 h 4794329"/>
              <a:gd name="connsiteX51" fmla="*/ 5994411 w 8334627"/>
              <a:gd name="connsiteY51" fmla="*/ 889408 h 4794329"/>
              <a:gd name="connsiteX52" fmla="*/ 2919220 w 8334627"/>
              <a:gd name="connsiteY52" fmla="*/ 3964597 h 4794329"/>
              <a:gd name="connsiteX53" fmla="*/ 2621491 w 8334627"/>
              <a:gd name="connsiteY53" fmla="*/ 3964597 h 4794329"/>
              <a:gd name="connsiteX54" fmla="*/ 2621492 w 8334627"/>
              <a:gd name="connsiteY54" fmla="*/ 3964597 h 4794329"/>
              <a:gd name="connsiteX55" fmla="*/ 2621492 w 8334627"/>
              <a:gd name="connsiteY55" fmla="*/ 3666867 h 4794329"/>
              <a:gd name="connsiteX56" fmla="*/ 5696681 w 8334627"/>
              <a:gd name="connsiteY56" fmla="*/ 591677 h 4794329"/>
              <a:gd name="connsiteX57" fmla="*/ 5845546 w 8334627"/>
              <a:gd name="connsiteY57" fmla="*/ 530016 h 4794329"/>
              <a:gd name="connsiteX58" fmla="*/ 6699364 w 8334627"/>
              <a:gd name="connsiteY58" fmla="*/ 347526 h 4794329"/>
              <a:gd name="connsiteX59" fmla="*/ 6848229 w 8334627"/>
              <a:gd name="connsiteY59" fmla="*/ 409188 h 4794329"/>
              <a:gd name="connsiteX60" fmla="*/ 6848229 w 8334627"/>
              <a:gd name="connsiteY60" fmla="*/ 706919 h 4794329"/>
              <a:gd name="connsiteX61" fmla="*/ 3773038 w 8334627"/>
              <a:gd name="connsiteY61" fmla="*/ 3782108 h 4794329"/>
              <a:gd name="connsiteX62" fmla="*/ 3475308 w 8334627"/>
              <a:gd name="connsiteY62" fmla="*/ 3782108 h 4794329"/>
              <a:gd name="connsiteX63" fmla="*/ 3475309 w 8334627"/>
              <a:gd name="connsiteY63" fmla="*/ 3782108 h 4794329"/>
              <a:gd name="connsiteX64" fmla="*/ 3475309 w 8334627"/>
              <a:gd name="connsiteY64" fmla="*/ 3484378 h 4794329"/>
              <a:gd name="connsiteX65" fmla="*/ 6550499 w 8334627"/>
              <a:gd name="connsiteY65" fmla="*/ 409188 h 4794329"/>
              <a:gd name="connsiteX66" fmla="*/ 6699364 w 8334627"/>
              <a:gd name="connsiteY66" fmla="*/ 347526 h 4794329"/>
              <a:gd name="connsiteX67" fmla="*/ 4224232 w 8334627"/>
              <a:gd name="connsiteY67" fmla="*/ 126303 h 4794329"/>
              <a:gd name="connsiteX68" fmla="*/ 4373097 w 8334627"/>
              <a:gd name="connsiteY68" fmla="*/ 187965 h 4794329"/>
              <a:gd name="connsiteX69" fmla="*/ 4373097 w 8334627"/>
              <a:gd name="connsiteY69" fmla="*/ 485695 h 4794329"/>
              <a:gd name="connsiteX70" fmla="*/ 3114379 w 8334627"/>
              <a:gd name="connsiteY70" fmla="*/ 1744412 h 4794329"/>
              <a:gd name="connsiteX71" fmla="*/ 2816648 w 8334627"/>
              <a:gd name="connsiteY71" fmla="*/ 1744412 h 4794329"/>
              <a:gd name="connsiteX72" fmla="*/ 2816650 w 8334627"/>
              <a:gd name="connsiteY72" fmla="*/ 1744412 h 4794329"/>
              <a:gd name="connsiteX73" fmla="*/ 2816650 w 8334627"/>
              <a:gd name="connsiteY73" fmla="*/ 1446682 h 4794329"/>
              <a:gd name="connsiteX74" fmla="*/ 4075367 w 8334627"/>
              <a:gd name="connsiteY74" fmla="*/ 187965 h 4794329"/>
              <a:gd name="connsiteX75" fmla="*/ 4224232 w 8334627"/>
              <a:gd name="connsiteY75" fmla="*/ 126303 h 4794329"/>
              <a:gd name="connsiteX76" fmla="*/ 5685290 w 8334627"/>
              <a:gd name="connsiteY76" fmla="*/ 18853 h 4794329"/>
              <a:gd name="connsiteX77" fmla="*/ 5834155 w 8334627"/>
              <a:gd name="connsiteY77" fmla="*/ 80515 h 4794329"/>
              <a:gd name="connsiteX78" fmla="*/ 5834155 w 8334627"/>
              <a:gd name="connsiteY78" fmla="*/ 378245 h 4794329"/>
              <a:gd name="connsiteX79" fmla="*/ 3112471 w 8334627"/>
              <a:gd name="connsiteY79" fmla="*/ 3099928 h 4794329"/>
              <a:gd name="connsiteX80" fmla="*/ 2814741 w 8334627"/>
              <a:gd name="connsiteY80" fmla="*/ 3099928 h 4794329"/>
              <a:gd name="connsiteX81" fmla="*/ 2814742 w 8334627"/>
              <a:gd name="connsiteY81" fmla="*/ 3099928 h 4794329"/>
              <a:gd name="connsiteX82" fmla="*/ 2814742 w 8334627"/>
              <a:gd name="connsiteY82" fmla="*/ 2802198 h 4794329"/>
              <a:gd name="connsiteX83" fmla="*/ 5536425 w 8334627"/>
              <a:gd name="connsiteY83" fmla="*/ 80515 h 4794329"/>
              <a:gd name="connsiteX84" fmla="*/ 5685290 w 8334627"/>
              <a:gd name="connsiteY84" fmla="*/ 18853 h 4794329"/>
              <a:gd name="connsiteX85" fmla="*/ 5025413 w 8334627"/>
              <a:gd name="connsiteY85" fmla="*/ 0 h 4794329"/>
              <a:gd name="connsiteX86" fmla="*/ 5174278 w 8334627"/>
              <a:gd name="connsiteY86" fmla="*/ 61662 h 4794329"/>
              <a:gd name="connsiteX87" fmla="*/ 5174278 w 8334627"/>
              <a:gd name="connsiteY87" fmla="*/ 359392 h 4794329"/>
              <a:gd name="connsiteX88" fmla="*/ 3192598 w 8334627"/>
              <a:gd name="connsiteY88" fmla="*/ 2341071 h 4794329"/>
              <a:gd name="connsiteX89" fmla="*/ 2894867 w 8334627"/>
              <a:gd name="connsiteY89" fmla="*/ 2341071 h 4794329"/>
              <a:gd name="connsiteX90" fmla="*/ 2894869 w 8334627"/>
              <a:gd name="connsiteY90" fmla="*/ 2341071 h 4794329"/>
              <a:gd name="connsiteX91" fmla="*/ 2894869 w 8334627"/>
              <a:gd name="connsiteY91" fmla="*/ 2043341 h 4794329"/>
              <a:gd name="connsiteX92" fmla="*/ 4876548 w 8334627"/>
              <a:gd name="connsiteY92" fmla="*/ 61662 h 4794329"/>
              <a:gd name="connsiteX93" fmla="*/ 5025413 w 8334627"/>
              <a:gd name="connsiteY93" fmla="*/ 0 h 4794329"/>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0 w 8328384"/>
              <a:gd name="connsiteY27" fmla="*/ 1576410 h 4794329"/>
              <a:gd name="connsiteX28" fmla="*/ 677527 w 8328384"/>
              <a:gd name="connsiteY28" fmla="*/ 2253937 h 4794329"/>
              <a:gd name="connsiteX29" fmla="*/ 0 w 8328384"/>
              <a:gd name="connsiteY29" fmla="*/ 1576410 h 4794329"/>
              <a:gd name="connsiteX30" fmla="*/ 7665818 w 8328384"/>
              <a:gd name="connsiteY30" fmla="*/ 717042 h 4794329"/>
              <a:gd name="connsiteX31" fmla="*/ 7814683 w 8328384"/>
              <a:gd name="connsiteY31" fmla="*/ 778704 h 4794329"/>
              <a:gd name="connsiteX32" fmla="*/ 7814683 w 8328384"/>
              <a:gd name="connsiteY32" fmla="*/ 1076435 h 4794329"/>
              <a:gd name="connsiteX33" fmla="*/ 4739492 w 8328384"/>
              <a:gd name="connsiteY33" fmla="*/ 4151624 h 4794329"/>
              <a:gd name="connsiteX34" fmla="*/ 4441762 w 8328384"/>
              <a:gd name="connsiteY34" fmla="*/ 4151624 h 4794329"/>
              <a:gd name="connsiteX35" fmla="*/ 4441763 w 8328384"/>
              <a:gd name="connsiteY35" fmla="*/ 4151624 h 4794329"/>
              <a:gd name="connsiteX36" fmla="*/ 4441763 w 8328384"/>
              <a:gd name="connsiteY36" fmla="*/ 3853894 h 4794329"/>
              <a:gd name="connsiteX37" fmla="*/ 7516953 w 8328384"/>
              <a:gd name="connsiteY37" fmla="*/ 778704 h 4794329"/>
              <a:gd name="connsiteX38" fmla="*/ 7665818 w 8328384"/>
              <a:gd name="connsiteY38" fmla="*/ 717042 h 4794329"/>
              <a:gd name="connsiteX39" fmla="*/ 7109580 w 8328384"/>
              <a:gd name="connsiteY39" fmla="*/ 598413 h 4794329"/>
              <a:gd name="connsiteX40" fmla="*/ 7258445 w 8328384"/>
              <a:gd name="connsiteY40" fmla="*/ 660075 h 4794329"/>
              <a:gd name="connsiteX41" fmla="*/ 7258445 w 8328384"/>
              <a:gd name="connsiteY41" fmla="*/ 957805 h 4794329"/>
              <a:gd name="connsiteX42" fmla="*/ 3512618 w 8328384"/>
              <a:gd name="connsiteY42" fmla="*/ 4703631 h 4794329"/>
              <a:gd name="connsiteX43" fmla="*/ 3214888 w 8328384"/>
              <a:gd name="connsiteY43" fmla="*/ 4703631 h 4794329"/>
              <a:gd name="connsiteX44" fmla="*/ 3214889 w 8328384"/>
              <a:gd name="connsiteY44" fmla="*/ 4703631 h 4794329"/>
              <a:gd name="connsiteX45" fmla="*/ 3214889 w 8328384"/>
              <a:gd name="connsiteY45" fmla="*/ 4405901 h 4794329"/>
              <a:gd name="connsiteX46" fmla="*/ 6960715 w 8328384"/>
              <a:gd name="connsiteY46" fmla="*/ 660075 h 4794329"/>
              <a:gd name="connsiteX47" fmla="*/ 7109580 w 8328384"/>
              <a:gd name="connsiteY47" fmla="*/ 598413 h 4794329"/>
              <a:gd name="connsiteX48" fmla="*/ 5839303 w 8328384"/>
              <a:gd name="connsiteY48" fmla="*/ 530016 h 4794329"/>
              <a:gd name="connsiteX49" fmla="*/ 5988168 w 8328384"/>
              <a:gd name="connsiteY49" fmla="*/ 591677 h 4794329"/>
              <a:gd name="connsiteX50" fmla="*/ 5988168 w 8328384"/>
              <a:gd name="connsiteY50" fmla="*/ 889408 h 4794329"/>
              <a:gd name="connsiteX51" fmla="*/ 2912977 w 8328384"/>
              <a:gd name="connsiteY51" fmla="*/ 3964597 h 4794329"/>
              <a:gd name="connsiteX52" fmla="*/ 2615248 w 8328384"/>
              <a:gd name="connsiteY52" fmla="*/ 3964597 h 4794329"/>
              <a:gd name="connsiteX53" fmla="*/ 2615249 w 8328384"/>
              <a:gd name="connsiteY53" fmla="*/ 3964597 h 4794329"/>
              <a:gd name="connsiteX54" fmla="*/ 2615249 w 8328384"/>
              <a:gd name="connsiteY54" fmla="*/ 3666867 h 4794329"/>
              <a:gd name="connsiteX55" fmla="*/ 5690438 w 8328384"/>
              <a:gd name="connsiteY55" fmla="*/ 591677 h 4794329"/>
              <a:gd name="connsiteX56" fmla="*/ 5839303 w 8328384"/>
              <a:gd name="connsiteY56" fmla="*/ 530016 h 4794329"/>
              <a:gd name="connsiteX57" fmla="*/ 6693121 w 8328384"/>
              <a:gd name="connsiteY57" fmla="*/ 347526 h 4794329"/>
              <a:gd name="connsiteX58" fmla="*/ 6841986 w 8328384"/>
              <a:gd name="connsiteY58" fmla="*/ 409188 h 4794329"/>
              <a:gd name="connsiteX59" fmla="*/ 6841986 w 8328384"/>
              <a:gd name="connsiteY59" fmla="*/ 706919 h 4794329"/>
              <a:gd name="connsiteX60" fmla="*/ 3766795 w 8328384"/>
              <a:gd name="connsiteY60" fmla="*/ 3782108 h 4794329"/>
              <a:gd name="connsiteX61" fmla="*/ 3469065 w 8328384"/>
              <a:gd name="connsiteY61" fmla="*/ 3782108 h 4794329"/>
              <a:gd name="connsiteX62" fmla="*/ 3469066 w 8328384"/>
              <a:gd name="connsiteY62" fmla="*/ 3782108 h 4794329"/>
              <a:gd name="connsiteX63" fmla="*/ 3469066 w 8328384"/>
              <a:gd name="connsiteY63" fmla="*/ 3484378 h 4794329"/>
              <a:gd name="connsiteX64" fmla="*/ 6544256 w 8328384"/>
              <a:gd name="connsiteY64" fmla="*/ 409188 h 4794329"/>
              <a:gd name="connsiteX65" fmla="*/ 6693121 w 8328384"/>
              <a:gd name="connsiteY65" fmla="*/ 347526 h 4794329"/>
              <a:gd name="connsiteX66" fmla="*/ 4217989 w 8328384"/>
              <a:gd name="connsiteY66" fmla="*/ 126303 h 4794329"/>
              <a:gd name="connsiteX67" fmla="*/ 4366854 w 8328384"/>
              <a:gd name="connsiteY67" fmla="*/ 187965 h 4794329"/>
              <a:gd name="connsiteX68" fmla="*/ 4366854 w 8328384"/>
              <a:gd name="connsiteY68" fmla="*/ 485695 h 4794329"/>
              <a:gd name="connsiteX69" fmla="*/ 3108136 w 8328384"/>
              <a:gd name="connsiteY69" fmla="*/ 1744412 h 4794329"/>
              <a:gd name="connsiteX70" fmla="*/ 2810405 w 8328384"/>
              <a:gd name="connsiteY70" fmla="*/ 1744412 h 4794329"/>
              <a:gd name="connsiteX71" fmla="*/ 2810407 w 8328384"/>
              <a:gd name="connsiteY71" fmla="*/ 1744412 h 4794329"/>
              <a:gd name="connsiteX72" fmla="*/ 2810407 w 8328384"/>
              <a:gd name="connsiteY72" fmla="*/ 1446682 h 4794329"/>
              <a:gd name="connsiteX73" fmla="*/ 4069124 w 8328384"/>
              <a:gd name="connsiteY73" fmla="*/ 187965 h 4794329"/>
              <a:gd name="connsiteX74" fmla="*/ 4217989 w 8328384"/>
              <a:gd name="connsiteY74" fmla="*/ 126303 h 4794329"/>
              <a:gd name="connsiteX75" fmla="*/ 5679047 w 8328384"/>
              <a:gd name="connsiteY75" fmla="*/ 18853 h 4794329"/>
              <a:gd name="connsiteX76" fmla="*/ 5827912 w 8328384"/>
              <a:gd name="connsiteY76" fmla="*/ 80515 h 4794329"/>
              <a:gd name="connsiteX77" fmla="*/ 5827912 w 8328384"/>
              <a:gd name="connsiteY77" fmla="*/ 378245 h 4794329"/>
              <a:gd name="connsiteX78" fmla="*/ 3106228 w 8328384"/>
              <a:gd name="connsiteY78" fmla="*/ 3099928 h 4794329"/>
              <a:gd name="connsiteX79" fmla="*/ 2808498 w 8328384"/>
              <a:gd name="connsiteY79" fmla="*/ 3099928 h 4794329"/>
              <a:gd name="connsiteX80" fmla="*/ 2808499 w 8328384"/>
              <a:gd name="connsiteY80" fmla="*/ 3099928 h 4794329"/>
              <a:gd name="connsiteX81" fmla="*/ 2808499 w 8328384"/>
              <a:gd name="connsiteY81" fmla="*/ 2802198 h 4794329"/>
              <a:gd name="connsiteX82" fmla="*/ 5530182 w 8328384"/>
              <a:gd name="connsiteY82" fmla="*/ 80515 h 4794329"/>
              <a:gd name="connsiteX83" fmla="*/ 5679047 w 8328384"/>
              <a:gd name="connsiteY83" fmla="*/ 18853 h 4794329"/>
              <a:gd name="connsiteX84" fmla="*/ 5019170 w 8328384"/>
              <a:gd name="connsiteY84" fmla="*/ 0 h 4794329"/>
              <a:gd name="connsiteX85" fmla="*/ 5168035 w 8328384"/>
              <a:gd name="connsiteY85" fmla="*/ 61662 h 4794329"/>
              <a:gd name="connsiteX86" fmla="*/ 5168035 w 8328384"/>
              <a:gd name="connsiteY86" fmla="*/ 359392 h 4794329"/>
              <a:gd name="connsiteX87" fmla="*/ 3186355 w 8328384"/>
              <a:gd name="connsiteY87" fmla="*/ 2341071 h 4794329"/>
              <a:gd name="connsiteX88" fmla="*/ 2888624 w 8328384"/>
              <a:gd name="connsiteY88" fmla="*/ 2341071 h 4794329"/>
              <a:gd name="connsiteX89" fmla="*/ 2888626 w 8328384"/>
              <a:gd name="connsiteY89" fmla="*/ 2341071 h 4794329"/>
              <a:gd name="connsiteX90" fmla="*/ 2888626 w 8328384"/>
              <a:gd name="connsiteY90" fmla="*/ 2043341 h 4794329"/>
              <a:gd name="connsiteX91" fmla="*/ 4870305 w 8328384"/>
              <a:gd name="connsiteY91" fmla="*/ 61662 h 4794329"/>
              <a:gd name="connsiteX92" fmla="*/ 5019170 w 8328384"/>
              <a:gd name="connsiteY92" fmla="*/ 0 h 4794329"/>
              <a:gd name="connsiteX0" fmla="*/ 4633897 w 5774797"/>
              <a:gd name="connsiteY0" fmla="*/ 3202389 h 4794329"/>
              <a:gd name="connsiteX1" fmla="*/ 4782762 w 5774797"/>
              <a:gd name="connsiteY1" fmla="*/ 3264051 h 4794329"/>
              <a:gd name="connsiteX2" fmla="*/ 4782762 w 5774797"/>
              <a:gd name="connsiteY2" fmla="*/ 3561781 h 4794329"/>
              <a:gd name="connsiteX3" fmla="*/ 4122323 w 5774797"/>
              <a:gd name="connsiteY3" fmla="*/ 4222219 h 4794329"/>
              <a:gd name="connsiteX4" fmla="*/ 3824593 w 5774797"/>
              <a:gd name="connsiteY4" fmla="*/ 4222219 h 4794329"/>
              <a:gd name="connsiteX5" fmla="*/ 3824594 w 5774797"/>
              <a:gd name="connsiteY5" fmla="*/ 4222219 h 4794329"/>
              <a:gd name="connsiteX6" fmla="*/ 3824594 w 5774797"/>
              <a:gd name="connsiteY6" fmla="*/ 3924488 h 4794329"/>
              <a:gd name="connsiteX7" fmla="*/ 4485032 w 5774797"/>
              <a:gd name="connsiteY7" fmla="*/ 3264051 h 4794329"/>
              <a:gd name="connsiteX8" fmla="*/ 4633897 w 5774797"/>
              <a:gd name="connsiteY8" fmla="*/ 3202389 h 4794329"/>
              <a:gd name="connsiteX9" fmla="*/ 4600666 w 5774797"/>
              <a:gd name="connsiteY9" fmla="*/ 1896653 h 4794329"/>
              <a:gd name="connsiteX10" fmla="*/ 4749531 w 5774797"/>
              <a:gd name="connsiteY10" fmla="*/ 1958315 h 4794329"/>
              <a:gd name="connsiteX11" fmla="*/ 4749531 w 5774797"/>
              <a:gd name="connsiteY11" fmla="*/ 2256046 h 4794329"/>
              <a:gd name="connsiteX12" fmla="*/ 2272908 w 5774797"/>
              <a:gd name="connsiteY12" fmla="*/ 4732667 h 4794329"/>
              <a:gd name="connsiteX13" fmla="*/ 1975178 w 5774797"/>
              <a:gd name="connsiteY13" fmla="*/ 4732667 h 4794329"/>
              <a:gd name="connsiteX14" fmla="*/ 1975180 w 5774797"/>
              <a:gd name="connsiteY14" fmla="*/ 4732667 h 4794329"/>
              <a:gd name="connsiteX15" fmla="*/ 1975180 w 5774797"/>
              <a:gd name="connsiteY15" fmla="*/ 4434937 h 4794329"/>
              <a:gd name="connsiteX16" fmla="*/ 4451801 w 5774797"/>
              <a:gd name="connsiteY16" fmla="*/ 1958315 h 4794329"/>
              <a:gd name="connsiteX17" fmla="*/ 4600666 w 5774797"/>
              <a:gd name="connsiteY17" fmla="*/ 1896653 h 4794329"/>
              <a:gd name="connsiteX18" fmla="*/ 5564270 w 5774797"/>
              <a:gd name="connsiteY18" fmla="*/ 1606041 h 4794329"/>
              <a:gd name="connsiteX19" fmla="*/ 5713135 w 5774797"/>
              <a:gd name="connsiteY19" fmla="*/ 1667703 h 4794329"/>
              <a:gd name="connsiteX20" fmla="*/ 5713135 w 5774797"/>
              <a:gd name="connsiteY20" fmla="*/ 1965433 h 4794329"/>
              <a:gd name="connsiteX21" fmla="*/ 3828060 w 5774797"/>
              <a:gd name="connsiteY21" fmla="*/ 3850507 h 4794329"/>
              <a:gd name="connsiteX22" fmla="*/ 3530330 w 5774797"/>
              <a:gd name="connsiteY22" fmla="*/ 3850507 h 4794329"/>
              <a:gd name="connsiteX23" fmla="*/ 3530331 w 5774797"/>
              <a:gd name="connsiteY23" fmla="*/ 3850507 h 4794329"/>
              <a:gd name="connsiteX24" fmla="*/ 3530331 w 5774797"/>
              <a:gd name="connsiteY24" fmla="*/ 3552777 h 4794329"/>
              <a:gd name="connsiteX25" fmla="*/ 5415405 w 5774797"/>
              <a:gd name="connsiteY25" fmla="*/ 1667703 h 4794329"/>
              <a:gd name="connsiteX26" fmla="*/ 5564270 w 5774797"/>
              <a:gd name="connsiteY26" fmla="*/ 1606041 h 4794329"/>
              <a:gd name="connsiteX27" fmla="*/ 5112231 w 5774797"/>
              <a:gd name="connsiteY27" fmla="*/ 717042 h 4794329"/>
              <a:gd name="connsiteX28" fmla="*/ 5261096 w 5774797"/>
              <a:gd name="connsiteY28" fmla="*/ 778704 h 4794329"/>
              <a:gd name="connsiteX29" fmla="*/ 5261096 w 5774797"/>
              <a:gd name="connsiteY29" fmla="*/ 1076435 h 4794329"/>
              <a:gd name="connsiteX30" fmla="*/ 2185905 w 5774797"/>
              <a:gd name="connsiteY30" fmla="*/ 4151624 h 4794329"/>
              <a:gd name="connsiteX31" fmla="*/ 1888175 w 5774797"/>
              <a:gd name="connsiteY31" fmla="*/ 4151624 h 4794329"/>
              <a:gd name="connsiteX32" fmla="*/ 1888176 w 5774797"/>
              <a:gd name="connsiteY32" fmla="*/ 4151624 h 4794329"/>
              <a:gd name="connsiteX33" fmla="*/ 1888176 w 5774797"/>
              <a:gd name="connsiteY33" fmla="*/ 3853894 h 4794329"/>
              <a:gd name="connsiteX34" fmla="*/ 4963366 w 5774797"/>
              <a:gd name="connsiteY34" fmla="*/ 778704 h 4794329"/>
              <a:gd name="connsiteX35" fmla="*/ 5112231 w 5774797"/>
              <a:gd name="connsiteY35" fmla="*/ 717042 h 4794329"/>
              <a:gd name="connsiteX36" fmla="*/ 4555993 w 5774797"/>
              <a:gd name="connsiteY36" fmla="*/ 598413 h 4794329"/>
              <a:gd name="connsiteX37" fmla="*/ 4704858 w 5774797"/>
              <a:gd name="connsiteY37" fmla="*/ 660075 h 4794329"/>
              <a:gd name="connsiteX38" fmla="*/ 4704858 w 5774797"/>
              <a:gd name="connsiteY38" fmla="*/ 957805 h 4794329"/>
              <a:gd name="connsiteX39" fmla="*/ 959031 w 5774797"/>
              <a:gd name="connsiteY39" fmla="*/ 4703631 h 4794329"/>
              <a:gd name="connsiteX40" fmla="*/ 661301 w 5774797"/>
              <a:gd name="connsiteY40" fmla="*/ 4703631 h 4794329"/>
              <a:gd name="connsiteX41" fmla="*/ 661302 w 5774797"/>
              <a:gd name="connsiteY41" fmla="*/ 4703631 h 4794329"/>
              <a:gd name="connsiteX42" fmla="*/ 661302 w 5774797"/>
              <a:gd name="connsiteY42" fmla="*/ 4405901 h 4794329"/>
              <a:gd name="connsiteX43" fmla="*/ 4407128 w 5774797"/>
              <a:gd name="connsiteY43" fmla="*/ 660075 h 4794329"/>
              <a:gd name="connsiteX44" fmla="*/ 4555993 w 5774797"/>
              <a:gd name="connsiteY44" fmla="*/ 598413 h 4794329"/>
              <a:gd name="connsiteX45" fmla="*/ 3285716 w 5774797"/>
              <a:gd name="connsiteY45" fmla="*/ 530016 h 4794329"/>
              <a:gd name="connsiteX46" fmla="*/ 3434581 w 5774797"/>
              <a:gd name="connsiteY46" fmla="*/ 591677 h 4794329"/>
              <a:gd name="connsiteX47" fmla="*/ 3434581 w 5774797"/>
              <a:gd name="connsiteY47" fmla="*/ 889408 h 4794329"/>
              <a:gd name="connsiteX48" fmla="*/ 359390 w 5774797"/>
              <a:gd name="connsiteY48" fmla="*/ 3964597 h 4794329"/>
              <a:gd name="connsiteX49" fmla="*/ 61661 w 5774797"/>
              <a:gd name="connsiteY49" fmla="*/ 3964597 h 4794329"/>
              <a:gd name="connsiteX50" fmla="*/ 61662 w 5774797"/>
              <a:gd name="connsiteY50" fmla="*/ 3964597 h 4794329"/>
              <a:gd name="connsiteX51" fmla="*/ 61662 w 5774797"/>
              <a:gd name="connsiteY51" fmla="*/ 3666867 h 4794329"/>
              <a:gd name="connsiteX52" fmla="*/ 3136851 w 5774797"/>
              <a:gd name="connsiteY52" fmla="*/ 591677 h 4794329"/>
              <a:gd name="connsiteX53" fmla="*/ 3285716 w 5774797"/>
              <a:gd name="connsiteY53" fmla="*/ 530016 h 4794329"/>
              <a:gd name="connsiteX54" fmla="*/ 4139534 w 5774797"/>
              <a:gd name="connsiteY54" fmla="*/ 347526 h 4794329"/>
              <a:gd name="connsiteX55" fmla="*/ 4288399 w 5774797"/>
              <a:gd name="connsiteY55" fmla="*/ 409188 h 4794329"/>
              <a:gd name="connsiteX56" fmla="*/ 4288399 w 5774797"/>
              <a:gd name="connsiteY56" fmla="*/ 706919 h 4794329"/>
              <a:gd name="connsiteX57" fmla="*/ 1213208 w 5774797"/>
              <a:gd name="connsiteY57" fmla="*/ 3782108 h 4794329"/>
              <a:gd name="connsiteX58" fmla="*/ 915478 w 5774797"/>
              <a:gd name="connsiteY58" fmla="*/ 3782108 h 4794329"/>
              <a:gd name="connsiteX59" fmla="*/ 915479 w 5774797"/>
              <a:gd name="connsiteY59" fmla="*/ 3782108 h 4794329"/>
              <a:gd name="connsiteX60" fmla="*/ 915479 w 5774797"/>
              <a:gd name="connsiteY60" fmla="*/ 3484378 h 4794329"/>
              <a:gd name="connsiteX61" fmla="*/ 3990669 w 5774797"/>
              <a:gd name="connsiteY61" fmla="*/ 409188 h 4794329"/>
              <a:gd name="connsiteX62" fmla="*/ 4139534 w 5774797"/>
              <a:gd name="connsiteY62" fmla="*/ 347526 h 4794329"/>
              <a:gd name="connsiteX63" fmla="*/ 1664402 w 5774797"/>
              <a:gd name="connsiteY63" fmla="*/ 126303 h 4794329"/>
              <a:gd name="connsiteX64" fmla="*/ 1813267 w 5774797"/>
              <a:gd name="connsiteY64" fmla="*/ 187965 h 4794329"/>
              <a:gd name="connsiteX65" fmla="*/ 1813267 w 5774797"/>
              <a:gd name="connsiteY65" fmla="*/ 485695 h 4794329"/>
              <a:gd name="connsiteX66" fmla="*/ 554549 w 5774797"/>
              <a:gd name="connsiteY66" fmla="*/ 1744412 h 4794329"/>
              <a:gd name="connsiteX67" fmla="*/ 256818 w 5774797"/>
              <a:gd name="connsiteY67" fmla="*/ 1744412 h 4794329"/>
              <a:gd name="connsiteX68" fmla="*/ 256820 w 5774797"/>
              <a:gd name="connsiteY68" fmla="*/ 1744412 h 4794329"/>
              <a:gd name="connsiteX69" fmla="*/ 256820 w 5774797"/>
              <a:gd name="connsiteY69" fmla="*/ 1446682 h 4794329"/>
              <a:gd name="connsiteX70" fmla="*/ 1515537 w 5774797"/>
              <a:gd name="connsiteY70" fmla="*/ 187965 h 4794329"/>
              <a:gd name="connsiteX71" fmla="*/ 1664402 w 5774797"/>
              <a:gd name="connsiteY71" fmla="*/ 126303 h 4794329"/>
              <a:gd name="connsiteX72" fmla="*/ 3125460 w 5774797"/>
              <a:gd name="connsiteY72" fmla="*/ 18853 h 4794329"/>
              <a:gd name="connsiteX73" fmla="*/ 3274325 w 5774797"/>
              <a:gd name="connsiteY73" fmla="*/ 80515 h 4794329"/>
              <a:gd name="connsiteX74" fmla="*/ 3274325 w 5774797"/>
              <a:gd name="connsiteY74" fmla="*/ 378245 h 4794329"/>
              <a:gd name="connsiteX75" fmla="*/ 552641 w 5774797"/>
              <a:gd name="connsiteY75" fmla="*/ 3099928 h 4794329"/>
              <a:gd name="connsiteX76" fmla="*/ 254911 w 5774797"/>
              <a:gd name="connsiteY76" fmla="*/ 3099928 h 4794329"/>
              <a:gd name="connsiteX77" fmla="*/ 254912 w 5774797"/>
              <a:gd name="connsiteY77" fmla="*/ 3099928 h 4794329"/>
              <a:gd name="connsiteX78" fmla="*/ 254912 w 5774797"/>
              <a:gd name="connsiteY78" fmla="*/ 2802198 h 4794329"/>
              <a:gd name="connsiteX79" fmla="*/ 2976595 w 5774797"/>
              <a:gd name="connsiteY79" fmla="*/ 80515 h 4794329"/>
              <a:gd name="connsiteX80" fmla="*/ 3125460 w 5774797"/>
              <a:gd name="connsiteY80" fmla="*/ 18853 h 4794329"/>
              <a:gd name="connsiteX81" fmla="*/ 2465583 w 5774797"/>
              <a:gd name="connsiteY81" fmla="*/ 0 h 4794329"/>
              <a:gd name="connsiteX82" fmla="*/ 2614448 w 5774797"/>
              <a:gd name="connsiteY82" fmla="*/ 61662 h 4794329"/>
              <a:gd name="connsiteX83" fmla="*/ 2614448 w 5774797"/>
              <a:gd name="connsiteY83" fmla="*/ 359392 h 4794329"/>
              <a:gd name="connsiteX84" fmla="*/ 632768 w 5774797"/>
              <a:gd name="connsiteY84" fmla="*/ 2341071 h 4794329"/>
              <a:gd name="connsiteX85" fmla="*/ 335037 w 5774797"/>
              <a:gd name="connsiteY85" fmla="*/ 2341071 h 4794329"/>
              <a:gd name="connsiteX86" fmla="*/ 335039 w 5774797"/>
              <a:gd name="connsiteY86" fmla="*/ 2341071 h 4794329"/>
              <a:gd name="connsiteX87" fmla="*/ 335039 w 5774797"/>
              <a:gd name="connsiteY87" fmla="*/ 2043341 h 4794329"/>
              <a:gd name="connsiteX88" fmla="*/ 2316718 w 5774797"/>
              <a:gd name="connsiteY88" fmla="*/ 61662 h 4794329"/>
              <a:gd name="connsiteX89" fmla="*/ 2465583 w 5774797"/>
              <a:gd name="connsiteY89" fmla="*/ 0 h 47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74797" h="4794329">
                <a:moveTo>
                  <a:pt x="4633897" y="3202389"/>
                </a:moveTo>
                <a:cubicBezTo>
                  <a:pt x="4687776" y="3202389"/>
                  <a:pt x="4741654" y="3222943"/>
                  <a:pt x="4782762" y="3264051"/>
                </a:cubicBezTo>
                <a:cubicBezTo>
                  <a:pt x="4864978" y="3346267"/>
                  <a:pt x="4864978" y="3479565"/>
                  <a:pt x="4782762" y="3561781"/>
                </a:cubicBezTo>
                <a:lnTo>
                  <a:pt x="4122323" y="4222219"/>
                </a:lnTo>
                <a:cubicBezTo>
                  <a:pt x="4040107" y="4304435"/>
                  <a:pt x="3906809" y="4304435"/>
                  <a:pt x="3824593" y="4222219"/>
                </a:cubicBezTo>
                <a:lnTo>
                  <a:pt x="3824594" y="4222219"/>
                </a:lnTo>
                <a:cubicBezTo>
                  <a:pt x="3742378" y="4140003"/>
                  <a:pt x="3742378" y="4006704"/>
                  <a:pt x="3824594" y="3924488"/>
                </a:cubicBezTo>
                <a:lnTo>
                  <a:pt x="4485032" y="3264051"/>
                </a:lnTo>
                <a:cubicBezTo>
                  <a:pt x="4526140" y="3222943"/>
                  <a:pt x="4580018" y="3202389"/>
                  <a:pt x="4633897" y="3202389"/>
                </a:cubicBezTo>
                <a:close/>
                <a:moveTo>
                  <a:pt x="4600666" y="1896653"/>
                </a:moveTo>
                <a:cubicBezTo>
                  <a:pt x="4654544" y="1896653"/>
                  <a:pt x="4708423" y="1917207"/>
                  <a:pt x="4749531" y="1958315"/>
                </a:cubicBezTo>
                <a:cubicBezTo>
                  <a:pt x="4831747" y="2040531"/>
                  <a:pt x="4831747" y="2173830"/>
                  <a:pt x="4749531" y="2256046"/>
                </a:cubicBezTo>
                <a:lnTo>
                  <a:pt x="2272908" y="4732667"/>
                </a:lnTo>
                <a:cubicBezTo>
                  <a:pt x="2190692" y="4814883"/>
                  <a:pt x="2057394" y="4814883"/>
                  <a:pt x="1975178" y="4732667"/>
                </a:cubicBezTo>
                <a:lnTo>
                  <a:pt x="1975180" y="4732667"/>
                </a:lnTo>
                <a:cubicBezTo>
                  <a:pt x="1892964" y="4650451"/>
                  <a:pt x="1892964" y="4517153"/>
                  <a:pt x="1975180" y="4434937"/>
                </a:cubicBezTo>
                <a:lnTo>
                  <a:pt x="4451801" y="1958315"/>
                </a:lnTo>
                <a:cubicBezTo>
                  <a:pt x="4492909" y="1917207"/>
                  <a:pt x="4546787" y="1896653"/>
                  <a:pt x="4600666" y="1896653"/>
                </a:cubicBezTo>
                <a:close/>
                <a:moveTo>
                  <a:pt x="5564270" y="1606041"/>
                </a:moveTo>
                <a:cubicBezTo>
                  <a:pt x="5618148" y="1606041"/>
                  <a:pt x="5672027" y="1626595"/>
                  <a:pt x="5713135" y="1667703"/>
                </a:cubicBezTo>
                <a:cubicBezTo>
                  <a:pt x="5795351" y="1749919"/>
                  <a:pt x="5795351" y="1883217"/>
                  <a:pt x="5713135" y="1965433"/>
                </a:cubicBezTo>
                <a:lnTo>
                  <a:pt x="3828060" y="3850507"/>
                </a:lnTo>
                <a:cubicBezTo>
                  <a:pt x="3745844" y="3932723"/>
                  <a:pt x="3612546" y="3932723"/>
                  <a:pt x="3530330" y="3850507"/>
                </a:cubicBezTo>
                <a:lnTo>
                  <a:pt x="3530331" y="3850507"/>
                </a:lnTo>
                <a:cubicBezTo>
                  <a:pt x="3448115" y="3768291"/>
                  <a:pt x="3448115" y="3634993"/>
                  <a:pt x="3530331" y="3552777"/>
                </a:cubicBezTo>
                <a:lnTo>
                  <a:pt x="5415405" y="1667703"/>
                </a:lnTo>
                <a:cubicBezTo>
                  <a:pt x="5456513" y="1626595"/>
                  <a:pt x="5510391" y="1606041"/>
                  <a:pt x="5564270" y="1606041"/>
                </a:cubicBezTo>
                <a:close/>
                <a:moveTo>
                  <a:pt x="5112231" y="717042"/>
                </a:moveTo>
                <a:cubicBezTo>
                  <a:pt x="5166109" y="717042"/>
                  <a:pt x="5219988" y="737596"/>
                  <a:pt x="5261096" y="778704"/>
                </a:cubicBezTo>
                <a:cubicBezTo>
                  <a:pt x="5343312" y="860920"/>
                  <a:pt x="5343312" y="994218"/>
                  <a:pt x="5261096" y="1076435"/>
                </a:cubicBezTo>
                <a:lnTo>
                  <a:pt x="2185905" y="4151624"/>
                </a:lnTo>
                <a:cubicBezTo>
                  <a:pt x="2103689" y="4233840"/>
                  <a:pt x="1970391" y="4233840"/>
                  <a:pt x="1888175" y="4151624"/>
                </a:cubicBezTo>
                <a:lnTo>
                  <a:pt x="1888176" y="4151624"/>
                </a:lnTo>
                <a:cubicBezTo>
                  <a:pt x="1805960" y="4069408"/>
                  <a:pt x="1805960" y="3936110"/>
                  <a:pt x="1888176" y="3853894"/>
                </a:cubicBezTo>
                <a:lnTo>
                  <a:pt x="4963366" y="778704"/>
                </a:lnTo>
                <a:cubicBezTo>
                  <a:pt x="5004474" y="737596"/>
                  <a:pt x="5058352" y="717042"/>
                  <a:pt x="5112231" y="717042"/>
                </a:cubicBezTo>
                <a:close/>
                <a:moveTo>
                  <a:pt x="4555993" y="598413"/>
                </a:moveTo>
                <a:cubicBezTo>
                  <a:pt x="4609872" y="598413"/>
                  <a:pt x="4663750" y="618967"/>
                  <a:pt x="4704858" y="660075"/>
                </a:cubicBezTo>
                <a:cubicBezTo>
                  <a:pt x="4787074" y="742291"/>
                  <a:pt x="4787074" y="875589"/>
                  <a:pt x="4704858" y="957805"/>
                </a:cubicBezTo>
                <a:lnTo>
                  <a:pt x="959031" y="4703631"/>
                </a:lnTo>
                <a:cubicBezTo>
                  <a:pt x="876815" y="4785847"/>
                  <a:pt x="743517" y="4785847"/>
                  <a:pt x="661301" y="4703631"/>
                </a:cubicBezTo>
                <a:lnTo>
                  <a:pt x="661302" y="4703631"/>
                </a:lnTo>
                <a:cubicBezTo>
                  <a:pt x="579087" y="4621415"/>
                  <a:pt x="579087" y="4488117"/>
                  <a:pt x="661302" y="4405901"/>
                </a:cubicBezTo>
                <a:lnTo>
                  <a:pt x="4407128" y="660075"/>
                </a:lnTo>
                <a:cubicBezTo>
                  <a:pt x="4448236" y="618967"/>
                  <a:pt x="4502115" y="598413"/>
                  <a:pt x="4555993" y="598413"/>
                </a:cubicBezTo>
                <a:close/>
                <a:moveTo>
                  <a:pt x="3285716" y="530016"/>
                </a:moveTo>
                <a:cubicBezTo>
                  <a:pt x="3339595" y="530015"/>
                  <a:pt x="3393473" y="550569"/>
                  <a:pt x="3434581" y="591677"/>
                </a:cubicBezTo>
                <a:cubicBezTo>
                  <a:pt x="3516797" y="673894"/>
                  <a:pt x="3516797" y="807191"/>
                  <a:pt x="3434581" y="889408"/>
                </a:cubicBezTo>
                <a:lnTo>
                  <a:pt x="359390" y="3964597"/>
                </a:lnTo>
                <a:cubicBezTo>
                  <a:pt x="277175" y="4046813"/>
                  <a:pt x="143876" y="4046813"/>
                  <a:pt x="61661" y="3964597"/>
                </a:cubicBezTo>
                <a:lnTo>
                  <a:pt x="61662" y="3964597"/>
                </a:lnTo>
                <a:cubicBezTo>
                  <a:pt x="-20554" y="3882381"/>
                  <a:pt x="-20554" y="3749083"/>
                  <a:pt x="61662" y="3666867"/>
                </a:cubicBezTo>
                <a:lnTo>
                  <a:pt x="3136851" y="591677"/>
                </a:lnTo>
                <a:cubicBezTo>
                  <a:pt x="3177959" y="550569"/>
                  <a:pt x="3231837" y="530015"/>
                  <a:pt x="3285716" y="530016"/>
                </a:cubicBezTo>
                <a:close/>
                <a:moveTo>
                  <a:pt x="4139534" y="347526"/>
                </a:moveTo>
                <a:cubicBezTo>
                  <a:pt x="4193413" y="347526"/>
                  <a:pt x="4247291" y="368080"/>
                  <a:pt x="4288399" y="409188"/>
                </a:cubicBezTo>
                <a:cubicBezTo>
                  <a:pt x="4370615" y="491405"/>
                  <a:pt x="4370615" y="624702"/>
                  <a:pt x="4288399" y="706919"/>
                </a:cubicBezTo>
                <a:lnTo>
                  <a:pt x="1213208" y="3782108"/>
                </a:lnTo>
                <a:cubicBezTo>
                  <a:pt x="1130992" y="3864324"/>
                  <a:pt x="997694" y="3864324"/>
                  <a:pt x="915478" y="3782108"/>
                </a:cubicBezTo>
                <a:lnTo>
                  <a:pt x="915479" y="3782108"/>
                </a:lnTo>
                <a:cubicBezTo>
                  <a:pt x="833263" y="3699892"/>
                  <a:pt x="833263" y="3566594"/>
                  <a:pt x="915479" y="3484378"/>
                </a:cubicBezTo>
                <a:lnTo>
                  <a:pt x="3990669" y="409188"/>
                </a:lnTo>
                <a:cubicBezTo>
                  <a:pt x="4031777" y="368080"/>
                  <a:pt x="4085655" y="347526"/>
                  <a:pt x="4139534" y="347526"/>
                </a:cubicBezTo>
                <a:close/>
                <a:moveTo>
                  <a:pt x="1664402" y="126303"/>
                </a:moveTo>
                <a:cubicBezTo>
                  <a:pt x="1718280" y="126303"/>
                  <a:pt x="1772159" y="146856"/>
                  <a:pt x="1813267" y="187965"/>
                </a:cubicBezTo>
                <a:cubicBezTo>
                  <a:pt x="1895483" y="270181"/>
                  <a:pt x="1895483" y="403479"/>
                  <a:pt x="1813267" y="485695"/>
                </a:cubicBezTo>
                <a:lnTo>
                  <a:pt x="554549" y="1744412"/>
                </a:lnTo>
                <a:cubicBezTo>
                  <a:pt x="472333" y="1826628"/>
                  <a:pt x="339035" y="1826628"/>
                  <a:pt x="256818" y="1744412"/>
                </a:cubicBezTo>
                <a:lnTo>
                  <a:pt x="256820" y="1744412"/>
                </a:lnTo>
                <a:cubicBezTo>
                  <a:pt x="174605" y="1662196"/>
                  <a:pt x="174605" y="1528898"/>
                  <a:pt x="256820" y="1446682"/>
                </a:cubicBezTo>
                <a:lnTo>
                  <a:pt x="1515537" y="187965"/>
                </a:lnTo>
                <a:cubicBezTo>
                  <a:pt x="1556645" y="146856"/>
                  <a:pt x="1610523" y="126303"/>
                  <a:pt x="1664402" y="126303"/>
                </a:cubicBezTo>
                <a:close/>
                <a:moveTo>
                  <a:pt x="3125460" y="18853"/>
                </a:moveTo>
                <a:cubicBezTo>
                  <a:pt x="3179339" y="18853"/>
                  <a:pt x="3233217" y="39407"/>
                  <a:pt x="3274325" y="80515"/>
                </a:cubicBezTo>
                <a:cubicBezTo>
                  <a:pt x="3356541" y="162731"/>
                  <a:pt x="3356541" y="296029"/>
                  <a:pt x="3274325" y="378245"/>
                </a:cubicBezTo>
                <a:lnTo>
                  <a:pt x="552641" y="3099928"/>
                </a:lnTo>
                <a:cubicBezTo>
                  <a:pt x="470425" y="3182144"/>
                  <a:pt x="337126" y="3182144"/>
                  <a:pt x="254911" y="3099928"/>
                </a:cubicBezTo>
                <a:lnTo>
                  <a:pt x="254912" y="3099928"/>
                </a:lnTo>
                <a:cubicBezTo>
                  <a:pt x="172696" y="3017712"/>
                  <a:pt x="172696" y="2884414"/>
                  <a:pt x="254912" y="2802198"/>
                </a:cubicBezTo>
                <a:lnTo>
                  <a:pt x="2976595" y="80515"/>
                </a:lnTo>
                <a:cubicBezTo>
                  <a:pt x="3017703" y="39407"/>
                  <a:pt x="3071581" y="18853"/>
                  <a:pt x="3125460" y="18853"/>
                </a:cubicBezTo>
                <a:close/>
                <a:moveTo>
                  <a:pt x="2465583" y="0"/>
                </a:moveTo>
                <a:cubicBezTo>
                  <a:pt x="2519461" y="0"/>
                  <a:pt x="2573340" y="20554"/>
                  <a:pt x="2614448" y="61662"/>
                </a:cubicBezTo>
                <a:cubicBezTo>
                  <a:pt x="2696664" y="143878"/>
                  <a:pt x="2696664" y="277176"/>
                  <a:pt x="2614448" y="359392"/>
                </a:cubicBezTo>
                <a:lnTo>
                  <a:pt x="632768" y="2341071"/>
                </a:lnTo>
                <a:cubicBezTo>
                  <a:pt x="550552" y="2423287"/>
                  <a:pt x="417253" y="2423287"/>
                  <a:pt x="335037" y="2341071"/>
                </a:cubicBezTo>
                <a:lnTo>
                  <a:pt x="335039" y="2341071"/>
                </a:lnTo>
                <a:cubicBezTo>
                  <a:pt x="252822" y="2258855"/>
                  <a:pt x="252822" y="2125557"/>
                  <a:pt x="335039" y="2043341"/>
                </a:cubicBezTo>
                <a:lnTo>
                  <a:pt x="2316718" y="61662"/>
                </a:lnTo>
                <a:cubicBezTo>
                  <a:pt x="2357826" y="20554"/>
                  <a:pt x="2411704" y="0"/>
                  <a:pt x="2465583" y="0"/>
                </a:cubicBezTo>
                <a:close/>
              </a:path>
            </a:pathLst>
          </a:custGeom>
          <a:pattFill prst="pct20">
            <a:fgClr>
              <a:schemeClr val="bg1">
                <a:lumMod val="50000"/>
                <a:lumOff val="50000"/>
              </a:schemeClr>
            </a:fgClr>
            <a:bgClr>
              <a:schemeClr val="bg1"/>
            </a:bgClr>
          </a:pattFill>
        </p:spPr>
        <p:txBody>
          <a:bodyPr wrap="square" anchor="ctr">
            <a:noAutofit/>
          </a:bodyPr>
          <a:lstStyle>
            <a:lvl1pPr marL="0" indent="0" algn="ctr">
              <a:buNone/>
              <a:defRPr sz="1600" baseline="0"/>
            </a:lvl1pPr>
          </a:lstStyle>
          <a:p>
            <a:r>
              <a:rPr lang="en-US" dirty="0"/>
              <a:t>Insert Image</a:t>
            </a:r>
          </a:p>
        </p:txBody>
      </p:sp>
    </p:spTree>
    <p:extLst>
      <p:ext uri="{BB962C8B-B14F-4D97-AF65-F5344CB8AC3E}">
        <p14:creationId xmlns:p14="http://schemas.microsoft.com/office/powerpoint/2010/main" val="2901002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ottom image right">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flipH="1">
            <a:off x="5261113" y="0"/>
            <a:ext cx="6930887" cy="6858000"/>
          </a:xfrm>
          <a:prstGeom prst="rtTriangle">
            <a:avLst/>
          </a:prstGeom>
        </p:spPr>
        <p:txBody>
          <a:bodyPr/>
          <a:lstStyle/>
          <a:p>
            <a:endParaRPr lang="id-ID"/>
          </a:p>
        </p:txBody>
      </p:sp>
    </p:spTree>
    <p:extLst>
      <p:ext uri="{BB962C8B-B14F-4D97-AF65-F5344CB8AC3E}">
        <p14:creationId xmlns:p14="http://schemas.microsoft.com/office/powerpoint/2010/main" val="61599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onal placeholder">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12"/>
          <p:cNvSpPr>
            <a:spLocks noGrp="1"/>
          </p:cNvSpPr>
          <p:nvPr>
            <p:ph type="pic" sz="quarter" idx="12"/>
          </p:nvPr>
        </p:nvSpPr>
        <p:spPr>
          <a:xfrm>
            <a:off x="1" y="-1"/>
            <a:ext cx="4744278" cy="6858001"/>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900"/>
            </a:lvl1pPr>
          </a:lstStyle>
          <a:p>
            <a:endParaRPr lang="en-US"/>
          </a:p>
        </p:txBody>
      </p:sp>
    </p:spTree>
    <p:extLst>
      <p:ext uri="{BB962C8B-B14F-4D97-AF65-F5344CB8AC3E}">
        <p14:creationId xmlns:p14="http://schemas.microsoft.com/office/powerpoint/2010/main" val="3231833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agonal placeholder RIGHT">
    <p:spTree>
      <p:nvGrpSpPr>
        <p:cNvPr id="1" name=""/>
        <p:cNvGrpSpPr/>
        <p:nvPr/>
      </p:nvGrpSpPr>
      <p:grpSpPr>
        <a:xfrm>
          <a:off x="0" y="0"/>
          <a:ext cx="0" cy="0"/>
          <a:chOff x="0" y="0"/>
          <a:chExt cx="0" cy="0"/>
        </a:xfrm>
      </p:grpSpPr>
      <p:sp>
        <p:nvSpPr>
          <p:cNvPr id="15" name="Picture Placeholder 12"/>
          <p:cNvSpPr>
            <a:spLocks noGrp="1"/>
          </p:cNvSpPr>
          <p:nvPr>
            <p:ph type="pic" sz="quarter" idx="12"/>
          </p:nvPr>
        </p:nvSpPr>
        <p:spPr>
          <a:xfrm flipH="1">
            <a:off x="7447722" y="0"/>
            <a:ext cx="4744278" cy="6858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900"/>
            </a:lvl1pPr>
          </a:lstStyle>
          <a:p>
            <a:endParaRPr lang="en-US"/>
          </a:p>
        </p:txBody>
      </p:sp>
    </p:spTree>
    <p:extLst>
      <p:ext uri="{BB962C8B-B14F-4D97-AF65-F5344CB8AC3E}">
        <p14:creationId xmlns:p14="http://schemas.microsoft.com/office/powerpoint/2010/main" val="3594591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halh top">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3472069"/>
          </a:xfrm>
        </p:spPr>
        <p:txBody>
          <a:bodyPr/>
          <a:lstStyle/>
          <a:p>
            <a:endParaRPr lang="id-ID"/>
          </a:p>
        </p:txBody>
      </p:sp>
    </p:spTree>
    <p:extLst>
      <p:ext uri="{BB962C8B-B14F-4D97-AF65-F5344CB8AC3E}">
        <p14:creationId xmlns:p14="http://schemas.microsoft.com/office/powerpoint/2010/main" val="186384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Tree>
    <p:extLst>
      <p:ext uri="{BB962C8B-B14F-4D97-AF65-F5344CB8AC3E}">
        <p14:creationId xmlns:p14="http://schemas.microsoft.com/office/powerpoint/2010/main" val="1176053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age left sid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4"/>
          <p:cNvSpPr>
            <a:spLocks noGrp="1"/>
          </p:cNvSpPr>
          <p:nvPr>
            <p:ph type="pic" sz="quarter" idx="10"/>
          </p:nvPr>
        </p:nvSpPr>
        <p:spPr>
          <a:xfrm>
            <a:off x="0" y="1"/>
            <a:ext cx="4505739" cy="6857999"/>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14377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ormal Center">
    <p:spTree>
      <p:nvGrpSpPr>
        <p:cNvPr id="1" name=""/>
        <p:cNvGrpSpPr/>
        <p:nvPr/>
      </p:nvGrpSpPr>
      <p:grpSpPr>
        <a:xfrm>
          <a:off x="0" y="0"/>
          <a:ext cx="0" cy="0"/>
          <a:chOff x="0" y="0"/>
          <a:chExt cx="0" cy="0"/>
        </a:xfrm>
      </p:grpSpPr>
      <p:sp>
        <p:nvSpPr>
          <p:cNvPr id="15" name="TextBox 14"/>
          <p:cNvSpPr txBox="1"/>
          <p:nvPr userDrawn="1"/>
        </p:nvSpPr>
        <p:spPr>
          <a:xfrm>
            <a:off x="11171585" y="641440"/>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6" name="Oval 15"/>
          <p:cNvSpPr/>
          <p:nvPr userDrawn="1"/>
        </p:nvSpPr>
        <p:spPr>
          <a:xfrm>
            <a:off x="11280263" y="584356"/>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96886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image center side">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3432313" y="1"/>
            <a:ext cx="2133600" cy="6857999"/>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038808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image center side 2">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7566991" y="1"/>
            <a:ext cx="2133600" cy="6857999"/>
          </a:xfrm>
        </p:spPr>
        <p:txBody>
          <a:bodyPr/>
          <a:lstStyle/>
          <a:p>
            <a:endParaRPr lang="id-ID"/>
          </a:p>
        </p:txBody>
      </p:sp>
    </p:spTree>
    <p:extLst>
      <p:ext uri="{BB962C8B-B14F-4D97-AF65-F5344CB8AC3E}">
        <p14:creationId xmlns:p14="http://schemas.microsoft.com/office/powerpoint/2010/main" val="274064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image small side left">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0"/>
            <a:ext cx="2875722" cy="6857999"/>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15931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image small 2 side ">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0"/>
            <a:ext cx="3299791" cy="6857999"/>
          </a:xfrm>
        </p:spPr>
        <p:txBody>
          <a:bodyPr/>
          <a:lstStyle/>
          <a:p>
            <a:endParaRPr lang="id-ID"/>
          </a:p>
        </p:txBody>
      </p:sp>
      <p:sp>
        <p:nvSpPr>
          <p:cNvPr id="19" name="Picture Placeholder 4"/>
          <p:cNvSpPr>
            <a:spLocks noGrp="1"/>
          </p:cNvSpPr>
          <p:nvPr>
            <p:ph type="pic" sz="quarter" idx="11"/>
          </p:nvPr>
        </p:nvSpPr>
        <p:spPr>
          <a:xfrm>
            <a:off x="9051234" y="1"/>
            <a:ext cx="3140765" cy="6857999"/>
          </a:xfrm>
        </p:spPr>
        <p:txBody>
          <a:bodyPr/>
          <a:lstStyle/>
          <a:p>
            <a:endParaRPr lang="id-ID"/>
          </a:p>
        </p:txBody>
      </p:sp>
    </p:spTree>
    <p:extLst>
      <p:ext uri="{BB962C8B-B14F-4D97-AF65-F5344CB8AC3E}">
        <p14:creationId xmlns:p14="http://schemas.microsoft.com/office/powerpoint/2010/main" val="3832445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mage small side right">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9316278" y="1"/>
            <a:ext cx="2875722" cy="6857999"/>
          </a:xfrm>
        </p:spPr>
        <p:txBody>
          <a:bodyPr/>
          <a:lstStyle/>
          <a:p>
            <a:endParaRPr lang="id-ID"/>
          </a:p>
        </p:txBody>
      </p:sp>
    </p:spTree>
    <p:extLst>
      <p:ext uri="{BB962C8B-B14F-4D97-AF65-F5344CB8AC3E}">
        <p14:creationId xmlns:p14="http://schemas.microsoft.com/office/powerpoint/2010/main" val="222054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side">
    <p:spTree>
      <p:nvGrpSpPr>
        <p:cNvPr id="1" name=""/>
        <p:cNvGrpSpPr/>
        <p:nvPr/>
      </p:nvGrpSpPr>
      <p:grpSpPr>
        <a:xfrm>
          <a:off x="0" y="0"/>
          <a:ext cx="0" cy="0"/>
          <a:chOff x="0" y="0"/>
          <a:chExt cx="0" cy="0"/>
        </a:xfrm>
      </p:grpSpPr>
      <p:sp>
        <p:nvSpPr>
          <p:cNvPr id="16" name="Picture Placeholder 6"/>
          <p:cNvSpPr>
            <a:spLocks noGrp="1"/>
          </p:cNvSpPr>
          <p:nvPr>
            <p:ph type="pic" sz="quarter" idx="10"/>
          </p:nvPr>
        </p:nvSpPr>
        <p:spPr>
          <a:xfrm>
            <a:off x="698409" y="848138"/>
            <a:ext cx="3180522" cy="5121965"/>
          </a:xfrm>
          <a:prstGeom prst="foldedCorner">
            <a:avLst/>
          </a:prstGeom>
        </p:spPr>
        <p:txBody>
          <a:bodyPr/>
          <a:lstStyle/>
          <a:p>
            <a:endParaRPr lang="id-ID"/>
          </a:p>
        </p:txBody>
      </p:sp>
      <p:sp>
        <p:nvSpPr>
          <p:cNvPr id="15" name="TextBox 1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504979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mage right side">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7686261" y="1"/>
            <a:ext cx="4505739" cy="6857999"/>
          </a:xfrm>
        </p:spPr>
        <p:txBody>
          <a:bodyPr/>
          <a:lstStyle/>
          <a:p>
            <a:endParaRPr lang="id-ID"/>
          </a:p>
        </p:txBody>
      </p:sp>
    </p:spTree>
    <p:extLst>
      <p:ext uri="{BB962C8B-B14F-4D97-AF65-F5344CB8AC3E}">
        <p14:creationId xmlns:p14="http://schemas.microsoft.com/office/powerpoint/2010/main" val="523502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B45E19-E201-2906-0095-5979023C5F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A2383D-4397-123E-5EF8-57B4919AEE34}"/>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464B64D0-4D24-6DBB-B9E1-6DD823A6B2A2}"/>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A4511CB5-5464-F500-6A7D-5D38C613729E}"/>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172262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B493D4-3B65-6B16-18D3-6ABBF8DDE1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CE3EFA-560C-DF0D-E09B-5527071AFAD9}"/>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E39401FA-3563-E385-2AFF-5BC061475F35}"/>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4946B888-5BCC-D14C-1EDC-4ABBD569A831}"/>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347119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F4311-92A5-CEFB-7A4A-9CD1BAE9C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3EC121-5443-366E-2F00-B954A33BF69C}"/>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2AC89975-5F3D-E4C6-43E8-D11E3F5B3748}"/>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BC5EE03F-F428-6827-AB5D-533CC5A45202}"/>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82301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Normal Center - 3 imag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3"/>
          <p:cNvSpPr>
            <a:spLocks noGrp="1" noChangeAspect="1"/>
          </p:cNvSpPr>
          <p:nvPr>
            <p:ph type="pic" sz="quarter" idx="11"/>
          </p:nvPr>
        </p:nvSpPr>
        <p:spPr>
          <a:xfrm>
            <a:off x="1915537" y="2300786"/>
            <a:ext cx="2160000" cy="2160000"/>
          </a:xfrm>
          <a:prstGeom prst="rect">
            <a:avLst/>
          </a:prstGeom>
        </p:spPr>
        <p:txBody>
          <a:bodyPr lIns="182880" tIns="91440" rIns="182880" bIns="91440"/>
          <a:lstStyle>
            <a:lvl1pPr marL="0" indent="0">
              <a:buFontTx/>
              <a:buNone/>
              <a:defRPr/>
            </a:lvl1pPr>
          </a:lstStyle>
          <a:p>
            <a:endParaRPr lang="en-US"/>
          </a:p>
        </p:txBody>
      </p:sp>
      <p:sp>
        <p:nvSpPr>
          <p:cNvPr id="16" name="Picture Placeholder 3"/>
          <p:cNvSpPr>
            <a:spLocks noGrp="1" noChangeAspect="1"/>
          </p:cNvSpPr>
          <p:nvPr>
            <p:ph type="pic" sz="quarter" idx="12"/>
          </p:nvPr>
        </p:nvSpPr>
        <p:spPr>
          <a:xfrm>
            <a:off x="4718372" y="2300786"/>
            <a:ext cx="2160000" cy="2160000"/>
          </a:xfrm>
          <a:prstGeom prst="rect">
            <a:avLst/>
          </a:prstGeom>
        </p:spPr>
        <p:txBody>
          <a:bodyPr lIns="182880" tIns="91440" rIns="182880" bIns="91440"/>
          <a:lstStyle>
            <a:lvl1pPr marL="0" indent="0">
              <a:buFontTx/>
              <a:buNone/>
              <a:defRPr/>
            </a:lvl1pPr>
          </a:lstStyle>
          <a:p>
            <a:endParaRPr lang="en-US"/>
          </a:p>
        </p:txBody>
      </p:sp>
      <p:sp>
        <p:nvSpPr>
          <p:cNvPr id="19" name="Picture Placeholder 3"/>
          <p:cNvSpPr>
            <a:spLocks noGrp="1" noChangeAspect="1"/>
          </p:cNvSpPr>
          <p:nvPr>
            <p:ph type="pic" sz="quarter" idx="13"/>
          </p:nvPr>
        </p:nvSpPr>
        <p:spPr>
          <a:xfrm>
            <a:off x="7521207" y="2300786"/>
            <a:ext cx="2160000" cy="2160000"/>
          </a:xfrm>
          <a:prstGeom prst="rect">
            <a:avLst/>
          </a:prstGeom>
        </p:spPr>
        <p:txBody>
          <a:bodyPr lIns="182880" tIns="91440" rIns="182880" bIns="91440"/>
          <a:lstStyle>
            <a:lvl1pPr marL="0" indent="0">
              <a:buFontTx/>
              <a:buNone/>
              <a:defRPr/>
            </a:lvl1pPr>
          </a:lstStyle>
          <a:p>
            <a:endParaRPr lang="en-US"/>
          </a:p>
        </p:txBody>
      </p:sp>
      <p:sp>
        <p:nvSpPr>
          <p:cNvPr id="20" name="TextBox 19"/>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1" name="Oval 20"/>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0443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CB9E16-B52D-F293-29A7-1298CC3C060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857A34-A1DB-1C26-960B-A15DC5E70747}"/>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1E263AA6-29C0-1E8A-8EC1-E81365250C82}"/>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D368742E-E586-2D2C-AB6C-D009D27FDF00}"/>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51566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9E94A8-A534-0692-A7F5-0E8E30FC399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60F2F9-8C43-96C9-834E-6CC6262F17B6}"/>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A79DEE2D-C9ED-0C91-C085-15944045E069}"/>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07920C96-6FF1-5E4D-68C7-3BD0AB017FF6}"/>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273393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B04C12-3F6D-DC9B-B213-262C94B08F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896068-C780-690D-B812-99AED996DD67}"/>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EC76E13E-6D3B-4A53-DA7B-21ABE200D584}"/>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51FF5A3B-2FFF-FEB6-D126-E45EAC0F522D}"/>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286122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9AD0F4-1AA9-98AE-6F2E-3A78FCF9782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5E927B-69B1-3701-7D73-51C05539FD41}"/>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A7A3E98C-58AC-BF0F-C9A5-6E9BFC79F9E4}"/>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FF73F1E2-90E5-BAB6-15C9-ADE02C6420FC}"/>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6157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230102-4585-DD37-A733-CBAAD37BFA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E8FD0E-8AC1-D192-34E8-C01C42EAF969}"/>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2869B9AF-DBB1-4C34-4D20-BBDC646EADA5}"/>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A130AF20-F1C2-8DF5-0B25-B6360CC9209D}"/>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956019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42BD4-EA50-A1A9-4EA4-8DB09FEAF43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DF980C-1640-744D-7826-B0C50411266F}"/>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83E89451-2AA6-5815-9FFA-C98433447837}"/>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3737BDC2-9FEA-D676-F03B-1713BB9DF863}"/>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667886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E022-04FC-1165-4348-3837C5E18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A7E828-814A-96C9-61D6-F4C71412F8EE}"/>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D1764DF9-8D1D-50A3-D0B0-7138773AD54D}"/>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D12E642C-33A0-F5BA-75BD-0090A0B3FE20}"/>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031313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C8D7D2-EB9A-6C32-EC96-2D0B362E78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DC40E8-3979-49EF-B055-3209388D5119}"/>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E41BA757-B2A2-E388-E355-B0D9A321ACB0}"/>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3C2D46F7-E7CB-EF37-F211-AEEC08C0B1E4}"/>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855635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1AD6C0-4DE1-0191-1EBC-9D4A13B843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EEC887E-2C56-3B74-42E0-EC8869EF828C}"/>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26716B00-760C-3BC6-1CED-B80CC47CFB66}"/>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5C6F7EA4-9A93-7927-762F-179AB5714E1C}"/>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961762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B6552A-006D-5C40-5C36-2876AA53A40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32A2AA7-4426-D6C6-B41E-D4BCFB976E08}"/>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0558F301-40BB-A834-0CC4-6FA083A7FF77}"/>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01970C0E-02E2-D08D-2028-5823D8F9EC76}"/>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61904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Normal Center - 3 image full">
    <p:spTree>
      <p:nvGrpSpPr>
        <p:cNvPr id="1" name=""/>
        <p:cNvGrpSpPr/>
        <p:nvPr/>
      </p:nvGrpSpPr>
      <p:grpSpPr>
        <a:xfrm>
          <a:off x="0" y="0"/>
          <a:ext cx="0" cy="0"/>
          <a:chOff x="0" y="0"/>
          <a:chExt cx="0" cy="0"/>
        </a:xfrm>
      </p:grpSpPr>
      <p:sp>
        <p:nvSpPr>
          <p:cNvPr id="20" name="Picture Placeholder 3"/>
          <p:cNvSpPr>
            <a:spLocks noGrp="1"/>
          </p:cNvSpPr>
          <p:nvPr>
            <p:ph type="pic" sz="quarter" idx="23"/>
          </p:nvPr>
        </p:nvSpPr>
        <p:spPr>
          <a:xfrm>
            <a:off x="874644" y="2819953"/>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1" name="Picture Placeholder 3"/>
          <p:cNvSpPr>
            <a:spLocks noGrp="1"/>
          </p:cNvSpPr>
          <p:nvPr>
            <p:ph type="pic" sz="quarter" idx="24"/>
          </p:nvPr>
        </p:nvSpPr>
        <p:spPr>
          <a:xfrm>
            <a:off x="4392036" y="2819953"/>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2" name="Picture Placeholder 3"/>
          <p:cNvSpPr>
            <a:spLocks noGrp="1"/>
          </p:cNvSpPr>
          <p:nvPr>
            <p:ph type="pic" sz="quarter" idx="25"/>
          </p:nvPr>
        </p:nvSpPr>
        <p:spPr>
          <a:xfrm>
            <a:off x="7909428" y="2819953"/>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3" name="Oval 22"/>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948157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4DEDA-E13E-0103-AD48-9329A6E75FD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128157-41B9-D74F-C947-D3285D996D93}"/>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45B3EDFF-D64D-A4C8-7A34-9D471985A2CA}"/>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1ACD7A58-E3CB-CC4F-2564-7AFCEAA88D3A}"/>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799505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4034-BE8C-EF88-05E1-6FE70E38A31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46846D2-C6A5-CA53-D414-94F4A7F54954}"/>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0D7CD68D-3345-F6CA-48DB-13EC637BBD0C}"/>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6596EAA4-B97E-67C6-84BA-5649F1192199}"/>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850110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2D4F1-8E79-4AF0-22B1-45487916CC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C3C2C97-9F4A-395B-55DD-785EC290B919}"/>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11B6E2FC-7C62-053B-A875-FD40579410FC}"/>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F2C5FEFD-CB05-CB5A-B25C-61E61DD47C49}"/>
              </a:ext>
            </a:extLst>
          </p:cNvPr>
          <p:cNvSpPr>
            <a:spLocks noGrp="1"/>
          </p:cNvSpPr>
          <p:nvPr>
            <p:ph type="sldNum" sz="quarter" idx="12"/>
          </p:nvPr>
        </p:nvSpPr>
        <p:spPr/>
        <p:txBody>
          <a:bodyPr/>
          <a:lstStyle/>
          <a:p>
            <a:fld id="{41E43B4A-7628-478F-BD81-93B0BA7BE246}" type="slidenum">
              <a:rPr lang="id-ID" smtClean="0"/>
              <a:t>‹nº›</a:t>
            </a:fld>
            <a:endParaRPr lang="id-ID"/>
          </a:p>
        </p:txBody>
      </p:sp>
      <p:sp>
        <p:nvSpPr>
          <p:cNvPr id="7" name="TextBox 3">
            <a:extLst>
              <a:ext uri="{FF2B5EF4-FFF2-40B4-BE49-F238E27FC236}">
                <a16:creationId xmlns:a16="http://schemas.microsoft.com/office/drawing/2014/main" id="{CDE1D30D-D797-E3B4-228E-47DA7F07A914}"/>
              </a:ext>
            </a:extLst>
          </p:cNvPr>
          <p:cNvSpPr txBox="1"/>
          <p:nvPr userDrawn="1"/>
        </p:nvSpPr>
        <p:spPr>
          <a:xfrm>
            <a:off x="1939770" y="6297135"/>
            <a:ext cx="540060"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73652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CC36D9-C02D-7D3D-A481-EAD5549A600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3F8608D-32C4-3C6F-8842-44EA8F7CEFFC}"/>
              </a:ext>
            </a:extLst>
          </p:cNvPr>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页脚占位符 3">
            <a:extLst>
              <a:ext uri="{FF2B5EF4-FFF2-40B4-BE49-F238E27FC236}">
                <a16:creationId xmlns:a16="http://schemas.microsoft.com/office/drawing/2014/main" id="{791C9CF7-FA5F-86D3-289C-9DB4FFCE8201}"/>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2808F813-CA87-F240-EAC3-887523FA97B1}"/>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747954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2024/3/15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‹nº›</a:t>
            </a:fld>
            <a:endParaRPr lang="zh-CN" altLang="en-US" dirty="0"/>
          </a:p>
        </p:txBody>
      </p:sp>
    </p:spTree>
    <p:extLst>
      <p:ext uri="{BB962C8B-B14F-4D97-AF65-F5344CB8AC3E}">
        <p14:creationId xmlns:p14="http://schemas.microsoft.com/office/powerpoint/2010/main" val="4142087893"/>
      </p:ext>
    </p:extLst>
  </p:cSld>
  <p:clrMapOvr>
    <a:masterClrMapping/>
  </p:clrMapOvr>
  <p:hf sldNum="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2024/3/15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‹nº›</a:t>
            </a:fld>
            <a:endParaRPr lang="zh-CN" altLang="en-US"/>
          </a:p>
        </p:txBody>
      </p:sp>
    </p:spTree>
    <p:extLst>
      <p:ext uri="{BB962C8B-B14F-4D97-AF65-F5344CB8AC3E}">
        <p14:creationId xmlns:p14="http://schemas.microsoft.com/office/powerpoint/2010/main" val="3035061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2024/3/15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‹nº›</a:t>
            </a:fld>
            <a:endParaRPr lang="zh-CN" altLang="en-US"/>
          </a:p>
        </p:txBody>
      </p:sp>
    </p:spTree>
    <p:extLst>
      <p:ext uri="{BB962C8B-B14F-4D97-AF65-F5344CB8AC3E}">
        <p14:creationId xmlns:p14="http://schemas.microsoft.com/office/powerpoint/2010/main" val="3731152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601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389778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413516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Normal Center - half full">
    <p:spTree>
      <p:nvGrpSpPr>
        <p:cNvPr id="1" name=""/>
        <p:cNvGrpSpPr/>
        <p:nvPr/>
      </p:nvGrpSpPr>
      <p:grpSpPr>
        <a:xfrm>
          <a:off x="0" y="0"/>
          <a:ext cx="0" cy="0"/>
          <a:chOff x="0" y="0"/>
          <a:chExt cx="0" cy="0"/>
        </a:xfrm>
      </p:grpSpPr>
      <p:sp>
        <p:nvSpPr>
          <p:cNvPr id="20" name="Picture Placeholder 3"/>
          <p:cNvSpPr>
            <a:spLocks noGrp="1"/>
          </p:cNvSpPr>
          <p:nvPr>
            <p:ph type="pic" sz="quarter" idx="23"/>
          </p:nvPr>
        </p:nvSpPr>
        <p:spPr>
          <a:xfrm>
            <a:off x="0" y="2517912"/>
            <a:ext cx="12192000" cy="2888975"/>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TextBox 1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6" name="Oval 15"/>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063934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209604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BB34C31-475E-4A2F-A9AA-BA95AC06B52C}" type="datetimeFigureOut">
              <a:rPr lang="id-ID" smtClean="0"/>
              <a:t>15/03/2024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15403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3BB34C31-475E-4A2F-A9AA-BA95AC06B52C}" type="datetimeFigureOut">
              <a:rPr lang="id-ID" smtClean="0"/>
              <a:t>15/03/2024</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243561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550404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34C31-475E-4A2F-A9AA-BA95AC06B52C}" type="datetimeFigureOut">
              <a:rPr lang="id-ID" smtClean="0"/>
              <a:t>15/03/2024</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147417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BB34C31-475E-4A2F-A9AA-BA95AC06B52C}" type="datetimeFigureOut">
              <a:rPr lang="id-ID" smtClean="0"/>
              <a:t>15/03/2024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383749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BB34C31-475E-4A2F-A9AA-BA95AC06B52C}" type="datetimeFigureOut">
              <a:rPr lang="id-ID" smtClean="0"/>
              <a:t>15/03/2024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145914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322494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871495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Tree>
    <p:extLst>
      <p:ext uri="{BB962C8B-B14F-4D97-AF65-F5344CB8AC3E}">
        <p14:creationId xmlns:p14="http://schemas.microsoft.com/office/powerpoint/2010/main" val="426157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Normal Center - circle image">
    <p:spTree>
      <p:nvGrpSpPr>
        <p:cNvPr id="1" name=""/>
        <p:cNvGrpSpPr/>
        <p:nvPr/>
      </p:nvGrpSpPr>
      <p:grpSpPr>
        <a:xfrm>
          <a:off x="0" y="0"/>
          <a:ext cx="0" cy="0"/>
          <a:chOff x="0" y="0"/>
          <a:chExt cx="0" cy="0"/>
        </a:xfrm>
      </p:grpSpPr>
      <p:sp>
        <p:nvSpPr>
          <p:cNvPr id="18" name="TextBox 17"/>
          <p:cNvSpPr txBox="1"/>
          <p:nvPr userDrawn="1"/>
        </p:nvSpPr>
        <p:spPr>
          <a:xfrm>
            <a:off x="11297481" y="489759"/>
            <a:ext cx="649356" cy="307777"/>
          </a:xfrm>
          <a:prstGeom prst="rect">
            <a:avLst/>
          </a:prstGeom>
          <a:noFill/>
        </p:spPr>
        <p:txBody>
          <a:bodyPr wrap="square" rtlCol="0">
            <a:spAutoFit/>
          </a:bodyPr>
          <a:lstStyle/>
          <a:p>
            <a:pPr algn="ctr"/>
            <a:fld id="{49B9A1CC-CF23-404A-A754-6B4803B2A082}" type="slidenum">
              <a:rPr lang="id-ID" sz="1400" smtClean="0">
                <a:solidFill>
                  <a:schemeClr val="bg2">
                    <a:lumMod val="65000"/>
                  </a:schemeClr>
                </a:solidFill>
              </a:rPr>
              <a:t>‹nº›</a:t>
            </a:fld>
            <a:endParaRPr lang="id-ID" sz="1400">
              <a:solidFill>
                <a:schemeClr val="bg2">
                  <a:lumMod val="65000"/>
                </a:schemeClr>
              </a:solidFill>
            </a:endParaRPr>
          </a:p>
        </p:txBody>
      </p:sp>
      <p:sp>
        <p:nvSpPr>
          <p:cNvPr id="3" name="Oval 2"/>
          <p:cNvSpPr/>
          <p:nvPr userDrawn="1"/>
        </p:nvSpPr>
        <p:spPr>
          <a:xfrm>
            <a:off x="11406159" y="432675"/>
            <a:ext cx="432000" cy="4320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Picture Placeholder 3"/>
          <p:cNvSpPr>
            <a:spLocks noGrp="1" noChangeAspect="1"/>
          </p:cNvSpPr>
          <p:nvPr>
            <p:ph type="pic" sz="quarter" idx="11"/>
          </p:nvPr>
        </p:nvSpPr>
        <p:spPr>
          <a:xfrm>
            <a:off x="829850" y="2054087"/>
            <a:ext cx="2160000" cy="2160000"/>
          </a:xfrm>
          <a:prstGeom prst="ellipse">
            <a:avLst/>
          </a:prstGeom>
        </p:spPr>
        <p:txBody>
          <a:bodyPr lIns="182880" tIns="91440" rIns="182880" bIns="91440"/>
          <a:lstStyle>
            <a:lvl1pPr marL="0" indent="0">
              <a:buFontTx/>
              <a:buNone/>
              <a:defRPr/>
            </a:lvl1pPr>
          </a:lstStyle>
          <a:p>
            <a:endParaRPr lang="en-US"/>
          </a:p>
        </p:txBody>
      </p:sp>
      <p:sp>
        <p:nvSpPr>
          <p:cNvPr id="23" name="Picture Placeholder 3"/>
          <p:cNvSpPr>
            <a:spLocks noGrp="1" noChangeAspect="1"/>
          </p:cNvSpPr>
          <p:nvPr>
            <p:ph type="pic" sz="quarter" idx="12"/>
          </p:nvPr>
        </p:nvSpPr>
        <p:spPr>
          <a:xfrm>
            <a:off x="3632685" y="2054087"/>
            <a:ext cx="2160000" cy="2160000"/>
          </a:xfrm>
          <a:prstGeom prst="ellipse">
            <a:avLst/>
          </a:prstGeom>
        </p:spPr>
        <p:txBody>
          <a:bodyPr lIns="182880" tIns="91440" rIns="182880" bIns="91440"/>
          <a:lstStyle>
            <a:lvl1pPr marL="0" indent="0">
              <a:buFontTx/>
              <a:buNone/>
              <a:defRPr/>
            </a:lvl1pPr>
          </a:lstStyle>
          <a:p>
            <a:endParaRPr lang="en-US"/>
          </a:p>
        </p:txBody>
      </p:sp>
      <p:sp>
        <p:nvSpPr>
          <p:cNvPr id="24" name="Picture Placeholder 3"/>
          <p:cNvSpPr>
            <a:spLocks noGrp="1" noChangeAspect="1"/>
          </p:cNvSpPr>
          <p:nvPr>
            <p:ph type="pic" sz="quarter" idx="13"/>
          </p:nvPr>
        </p:nvSpPr>
        <p:spPr>
          <a:xfrm>
            <a:off x="6435520" y="2054087"/>
            <a:ext cx="2160000" cy="2160000"/>
          </a:xfrm>
          <a:prstGeom prst="ellipse">
            <a:avLst/>
          </a:prstGeom>
        </p:spPr>
        <p:txBody>
          <a:bodyPr lIns="182880" tIns="91440" rIns="182880" bIns="91440"/>
          <a:lstStyle>
            <a:lvl1pPr marL="0" indent="0">
              <a:buFontTx/>
              <a:buNone/>
              <a:defRPr/>
            </a:lvl1pPr>
          </a:lstStyle>
          <a:p>
            <a:endParaRPr lang="en-US"/>
          </a:p>
        </p:txBody>
      </p:sp>
      <p:sp>
        <p:nvSpPr>
          <p:cNvPr id="25" name="Picture Placeholder 3"/>
          <p:cNvSpPr>
            <a:spLocks noGrp="1" noChangeAspect="1"/>
          </p:cNvSpPr>
          <p:nvPr>
            <p:ph type="pic" sz="quarter" idx="14"/>
          </p:nvPr>
        </p:nvSpPr>
        <p:spPr>
          <a:xfrm>
            <a:off x="9238355" y="2054087"/>
            <a:ext cx="2160000" cy="2160000"/>
          </a:xfrm>
          <a:prstGeom prst="ellipse">
            <a:avLst/>
          </a:prstGeo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1864109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diagonal placeholder RIGHT">
    <p:spTree>
      <p:nvGrpSpPr>
        <p:cNvPr id="1" name=""/>
        <p:cNvGrpSpPr/>
        <p:nvPr/>
      </p:nvGrpSpPr>
      <p:grpSpPr>
        <a:xfrm>
          <a:off x="0" y="0"/>
          <a:ext cx="0" cy="0"/>
          <a:chOff x="0" y="0"/>
          <a:chExt cx="0" cy="0"/>
        </a:xfrm>
      </p:grpSpPr>
      <p:sp>
        <p:nvSpPr>
          <p:cNvPr id="15" name="Picture Placeholder 12"/>
          <p:cNvSpPr>
            <a:spLocks noGrp="1"/>
          </p:cNvSpPr>
          <p:nvPr>
            <p:ph type="pic" sz="quarter" idx="12"/>
          </p:nvPr>
        </p:nvSpPr>
        <p:spPr>
          <a:xfrm flipH="1">
            <a:off x="7447722" y="0"/>
            <a:ext cx="4744278" cy="6858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900"/>
            </a:lvl1pPr>
          </a:lstStyle>
          <a:p>
            <a:endParaRPr lang="en-US"/>
          </a:p>
        </p:txBody>
      </p:sp>
    </p:spTree>
    <p:extLst>
      <p:ext uri="{BB962C8B-B14F-4D97-AF65-F5344CB8AC3E}">
        <p14:creationId xmlns:p14="http://schemas.microsoft.com/office/powerpoint/2010/main" val="3912083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41646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8585523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9835397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BB34C31-475E-4A2F-A9AA-BA95AC06B52C}" type="datetimeFigureOut">
              <a:rPr lang="id-ID" smtClean="0"/>
              <a:t>15/03/2024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889702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3BB34C31-475E-4A2F-A9AA-BA95AC06B52C}" type="datetimeFigureOut">
              <a:rPr lang="id-ID" smtClean="0"/>
              <a:t>15/03/2024</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069399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3BB34C31-475E-4A2F-A9AA-BA95AC06B52C}" type="datetimeFigureOut">
              <a:rPr lang="id-ID" smtClean="0"/>
              <a:t>15/03/2024</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867365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34C31-475E-4A2F-A9AA-BA95AC06B52C}" type="datetimeFigureOut">
              <a:rPr lang="id-ID" smtClean="0"/>
              <a:t>15/03/2024</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880962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BB34C31-475E-4A2F-A9AA-BA95AC06B52C}" type="datetimeFigureOut">
              <a:rPr lang="id-ID" smtClean="0"/>
              <a:t>15/03/2024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484064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BB34C31-475E-4A2F-A9AA-BA95AC06B52C}" type="datetimeFigureOut">
              <a:rPr lang="id-ID" smtClean="0"/>
              <a:t>15/03/2024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59185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Normal Center - half full">
    <p:spTree>
      <p:nvGrpSpPr>
        <p:cNvPr id="1" name=""/>
        <p:cNvGrpSpPr/>
        <p:nvPr/>
      </p:nvGrpSpPr>
      <p:grpSpPr>
        <a:xfrm>
          <a:off x="0" y="0"/>
          <a:ext cx="0" cy="0"/>
          <a:chOff x="0" y="0"/>
          <a:chExt cx="0" cy="0"/>
        </a:xfrm>
      </p:grpSpPr>
      <p:sp>
        <p:nvSpPr>
          <p:cNvPr id="15" name="TextBox 1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6" name="Oval 15"/>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2"/>
          <p:cNvSpPr>
            <a:spLocks noGrp="1"/>
          </p:cNvSpPr>
          <p:nvPr>
            <p:ph type="pic" sz="quarter" idx="14"/>
          </p:nvPr>
        </p:nvSpPr>
        <p:spPr>
          <a:xfrm>
            <a:off x="857261" y="2445784"/>
            <a:ext cx="3379794" cy="1910792"/>
          </a:xfrm>
        </p:spPr>
        <p:txBody>
          <a:bodyPr>
            <a:normAutofit/>
          </a:bodyPr>
          <a:lstStyle>
            <a:lvl1pPr>
              <a:defRPr sz="1050"/>
            </a:lvl1pPr>
          </a:lstStyle>
          <a:p>
            <a:endParaRPr lang="en-US"/>
          </a:p>
        </p:txBody>
      </p:sp>
      <p:sp>
        <p:nvSpPr>
          <p:cNvPr id="12" name="Picture Placeholder 2"/>
          <p:cNvSpPr>
            <a:spLocks noGrp="1"/>
          </p:cNvSpPr>
          <p:nvPr>
            <p:ph type="pic" sz="quarter" idx="15"/>
          </p:nvPr>
        </p:nvSpPr>
        <p:spPr>
          <a:xfrm>
            <a:off x="857261" y="4548066"/>
            <a:ext cx="3379794" cy="1910792"/>
          </a:xfrm>
        </p:spPr>
        <p:txBody>
          <a:bodyPr>
            <a:normAutofit/>
          </a:bodyPr>
          <a:lstStyle>
            <a:lvl1pPr>
              <a:defRPr sz="1050"/>
            </a:lvl1pPr>
          </a:lstStyle>
          <a:p>
            <a:endParaRPr lang="en-US"/>
          </a:p>
        </p:txBody>
      </p:sp>
      <p:sp>
        <p:nvSpPr>
          <p:cNvPr id="13" name="Picture Placeholder 2"/>
          <p:cNvSpPr>
            <a:spLocks noGrp="1"/>
          </p:cNvSpPr>
          <p:nvPr>
            <p:ph type="pic" sz="quarter" idx="16"/>
          </p:nvPr>
        </p:nvSpPr>
        <p:spPr>
          <a:xfrm>
            <a:off x="4462006" y="2445784"/>
            <a:ext cx="3379794" cy="1910792"/>
          </a:xfrm>
        </p:spPr>
        <p:txBody>
          <a:bodyPr>
            <a:normAutofit/>
          </a:bodyPr>
          <a:lstStyle>
            <a:lvl1pPr>
              <a:defRPr sz="1050"/>
            </a:lvl1pPr>
          </a:lstStyle>
          <a:p>
            <a:endParaRPr lang="en-US"/>
          </a:p>
        </p:txBody>
      </p:sp>
      <p:sp>
        <p:nvSpPr>
          <p:cNvPr id="14" name="Picture Placeholder 2"/>
          <p:cNvSpPr>
            <a:spLocks noGrp="1"/>
          </p:cNvSpPr>
          <p:nvPr>
            <p:ph type="pic" sz="quarter" idx="17"/>
          </p:nvPr>
        </p:nvSpPr>
        <p:spPr>
          <a:xfrm>
            <a:off x="4462006" y="4548066"/>
            <a:ext cx="3379794" cy="1910792"/>
          </a:xfrm>
        </p:spPr>
        <p:txBody>
          <a:bodyPr>
            <a:normAutofit/>
          </a:bodyPr>
          <a:lstStyle>
            <a:lvl1pPr>
              <a:defRPr sz="1050"/>
            </a:lvl1pPr>
          </a:lstStyle>
          <a:p>
            <a:endParaRPr lang="en-US"/>
          </a:p>
        </p:txBody>
      </p:sp>
      <p:sp>
        <p:nvSpPr>
          <p:cNvPr id="17" name="Picture Placeholder 2"/>
          <p:cNvSpPr>
            <a:spLocks noGrp="1"/>
          </p:cNvSpPr>
          <p:nvPr>
            <p:ph type="pic" sz="quarter" idx="18"/>
          </p:nvPr>
        </p:nvSpPr>
        <p:spPr>
          <a:xfrm>
            <a:off x="8066752" y="2445784"/>
            <a:ext cx="3379794" cy="1910792"/>
          </a:xfrm>
        </p:spPr>
        <p:txBody>
          <a:bodyPr>
            <a:normAutofit/>
          </a:bodyPr>
          <a:lstStyle>
            <a:lvl1pPr>
              <a:defRPr sz="1050"/>
            </a:lvl1pPr>
          </a:lstStyle>
          <a:p>
            <a:endParaRPr lang="en-US"/>
          </a:p>
        </p:txBody>
      </p:sp>
      <p:sp>
        <p:nvSpPr>
          <p:cNvPr id="18" name="Picture Placeholder 2"/>
          <p:cNvSpPr>
            <a:spLocks noGrp="1"/>
          </p:cNvSpPr>
          <p:nvPr>
            <p:ph type="pic" sz="quarter" idx="19"/>
          </p:nvPr>
        </p:nvSpPr>
        <p:spPr>
          <a:xfrm>
            <a:off x="8066751" y="4548066"/>
            <a:ext cx="3379794" cy="1910792"/>
          </a:xfrm>
        </p:spPr>
        <p:txBody>
          <a:bodyPr>
            <a:normAutofit/>
          </a:bodyPr>
          <a:lstStyle>
            <a:lvl1pPr>
              <a:defRPr sz="1050"/>
            </a:lvl1pPr>
          </a:lstStyle>
          <a:p>
            <a:endParaRPr lang="en-US"/>
          </a:p>
        </p:txBody>
      </p:sp>
    </p:spTree>
    <p:extLst>
      <p:ext uri="{BB962C8B-B14F-4D97-AF65-F5344CB8AC3E}">
        <p14:creationId xmlns:p14="http://schemas.microsoft.com/office/powerpoint/2010/main" val="2341997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4172675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15/03/2024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615039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diagonal placeholder RIGHT">
    <p:spTree>
      <p:nvGrpSpPr>
        <p:cNvPr id="1" name=""/>
        <p:cNvGrpSpPr/>
        <p:nvPr/>
      </p:nvGrpSpPr>
      <p:grpSpPr>
        <a:xfrm>
          <a:off x="0" y="0"/>
          <a:ext cx="0" cy="0"/>
          <a:chOff x="0" y="0"/>
          <a:chExt cx="0" cy="0"/>
        </a:xfrm>
      </p:grpSpPr>
      <p:sp>
        <p:nvSpPr>
          <p:cNvPr id="15" name="Picture Placeholder 12"/>
          <p:cNvSpPr>
            <a:spLocks noGrp="1"/>
          </p:cNvSpPr>
          <p:nvPr>
            <p:ph type="pic" sz="quarter" idx="12"/>
          </p:nvPr>
        </p:nvSpPr>
        <p:spPr>
          <a:xfrm flipH="1">
            <a:off x="7447722" y="0"/>
            <a:ext cx="4744278" cy="6858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900"/>
            </a:lvl1pPr>
          </a:lstStyle>
          <a:p>
            <a:endParaRPr lang="en-US"/>
          </a:p>
        </p:txBody>
      </p:sp>
    </p:spTree>
    <p:extLst>
      <p:ext uri="{BB962C8B-B14F-4D97-AF65-F5344CB8AC3E}">
        <p14:creationId xmlns:p14="http://schemas.microsoft.com/office/powerpoint/2010/main" val="4091351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Tree>
    <p:extLst>
      <p:ext uri="{BB962C8B-B14F-4D97-AF65-F5344CB8AC3E}">
        <p14:creationId xmlns:p14="http://schemas.microsoft.com/office/powerpoint/2010/main" val="720485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5C90D-8DDB-9461-4A32-03EC6444DED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B3D343C-5048-39B8-B1E9-4E36E41AB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585B93D-9422-AB4F-52E2-80D7542F8236}"/>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9752FB05-8F64-0EAB-BA17-A5ADEA1AB7CA}"/>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786454AF-7B9A-0B0D-800E-FBCC39CF0D55}"/>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556226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8AD810-C483-0812-3A27-4976358CE4F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C0AB55E-20EE-954C-3BC2-0BB2A2A2D69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7136B19-4F38-6A49-8207-E014DC73A6D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82A6763F-14A7-53C6-D64A-5BA23FEDDB6A}"/>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E216956B-DF97-9865-F7DC-275EC66D5446}"/>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5357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AB6EB0-AF1D-6DE9-8388-1CA0FE50DA2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9F8423D-9669-8E56-4CF5-C57ED20CEC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C42123A-ED9C-D8CB-764C-C20CB58E206D}"/>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11ABBC08-6BCC-C15B-DCC0-8CAA83C3AA4A}"/>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AE8B1640-D356-6D9D-6FE4-F373ADB5A25D}"/>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296297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E7682-DD9E-D009-274D-3F8CB379983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5D9A077-1D5D-7AA1-BE29-5990142B5F4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6EB257D-0AC8-B2F7-2E20-A1D74FBD1A9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A5772DA-47F8-7662-981F-54B5999EF799}"/>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Espaço Reservado para Rodapé 5">
            <a:extLst>
              <a:ext uri="{FF2B5EF4-FFF2-40B4-BE49-F238E27FC236}">
                <a16:creationId xmlns:a16="http://schemas.microsoft.com/office/drawing/2014/main" id="{6F35475E-6735-3347-378A-A446A7BE823E}"/>
              </a:ext>
            </a:extLst>
          </p:cNvPr>
          <p:cNvSpPr>
            <a:spLocks noGrp="1"/>
          </p:cNvSpPr>
          <p:nvPr>
            <p:ph type="ftr" sz="quarter" idx="11"/>
          </p:nvPr>
        </p:nvSpPr>
        <p:spPr/>
        <p:txBody>
          <a:bodyPr/>
          <a:lstStyle/>
          <a:p>
            <a:endParaRPr lang="zh-CN" altLang="en-US"/>
          </a:p>
        </p:txBody>
      </p:sp>
      <p:sp>
        <p:nvSpPr>
          <p:cNvPr id="7" name="Espaço Reservado para Número de Slide 6">
            <a:extLst>
              <a:ext uri="{FF2B5EF4-FFF2-40B4-BE49-F238E27FC236}">
                <a16:creationId xmlns:a16="http://schemas.microsoft.com/office/drawing/2014/main" id="{9E0DA282-79AF-65F1-6525-F7562CAABB04}"/>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0775555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D591F-F8F3-9E1E-2820-D64AC06D09C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2E46BBD-3DE7-94C1-073A-4807E6D5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D512714-186A-DD15-1A11-7A7F4B5C2E8E}"/>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1C6250A-903E-1ED9-0572-E0914E3EB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4F2DC3B-15BB-22D6-1405-6C1E606D5F6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1516B2B-188E-6D72-BCEB-062E5F0F50D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Espaço Reservado para Rodapé 7">
            <a:extLst>
              <a:ext uri="{FF2B5EF4-FFF2-40B4-BE49-F238E27FC236}">
                <a16:creationId xmlns:a16="http://schemas.microsoft.com/office/drawing/2014/main" id="{576347B2-C4F2-E3CE-E785-1AA51F1F586F}"/>
              </a:ext>
            </a:extLst>
          </p:cNvPr>
          <p:cNvSpPr>
            <a:spLocks noGrp="1"/>
          </p:cNvSpPr>
          <p:nvPr>
            <p:ph type="ftr" sz="quarter" idx="11"/>
          </p:nvPr>
        </p:nvSpPr>
        <p:spPr/>
        <p:txBody>
          <a:bodyPr/>
          <a:lstStyle/>
          <a:p>
            <a:endParaRPr lang="zh-CN" altLang="en-US"/>
          </a:p>
        </p:txBody>
      </p:sp>
      <p:sp>
        <p:nvSpPr>
          <p:cNvPr id="9" name="Espaço Reservado para Número de Slide 8">
            <a:extLst>
              <a:ext uri="{FF2B5EF4-FFF2-40B4-BE49-F238E27FC236}">
                <a16:creationId xmlns:a16="http://schemas.microsoft.com/office/drawing/2014/main" id="{0756F0E9-DB31-73F1-4E0E-223CB82F0095}"/>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375925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9EF864-1212-8986-F7A8-8CE2B1D1365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7FFC1F6-1B14-F7BE-234E-D73F90F5439B}"/>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4" name="Espaço Reservado para Rodapé 3">
            <a:extLst>
              <a:ext uri="{FF2B5EF4-FFF2-40B4-BE49-F238E27FC236}">
                <a16:creationId xmlns:a16="http://schemas.microsoft.com/office/drawing/2014/main" id="{DA633779-A3D4-193F-4C73-85710A91C31D}"/>
              </a:ext>
            </a:extLst>
          </p:cNvPr>
          <p:cNvSpPr>
            <a:spLocks noGrp="1"/>
          </p:cNvSpPr>
          <p:nvPr>
            <p:ph type="ftr" sz="quarter" idx="11"/>
          </p:nvPr>
        </p:nvSpPr>
        <p:spPr/>
        <p:txBody>
          <a:bodyPr/>
          <a:lstStyle/>
          <a:p>
            <a:endParaRPr lang="zh-CN" altLang="en-US"/>
          </a:p>
        </p:txBody>
      </p:sp>
      <p:sp>
        <p:nvSpPr>
          <p:cNvPr id="5" name="Espaço Reservado para Número de Slide 4">
            <a:extLst>
              <a:ext uri="{FF2B5EF4-FFF2-40B4-BE49-F238E27FC236}">
                <a16:creationId xmlns:a16="http://schemas.microsoft.com/office/drawing/2014/main" id="{8CD73E69-E1E9-DA41-8EDB-B40812B47A9C}"/>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28248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0" name="Picture Placeholder 2"/>
          <p:cNvSpPr>
            <a:spLocks noGrp="1"/>
          </p:cNvSpPr>
          <p:nvPr>
            <p:ph type="pic" sz="quarter" idx="12" hasCustomPrompt="1"/>
          </p:nvPr>
        </p:nvSpPr>
        <p:spPr>
          <a:xfrm>
            <a:off x="1108073"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1" name="Picture Placeholder 2"/>
          <p:cNvSpPr>
            <a:spLocks noGrp="1"/>
          </p:cNvSpPr>
          <p:nvPr>
            <p:ph type="pic" sz="quarter" idx="13" hasCustomPrompt="1"/>
          </p:nvPr>
        </p:nvSpPr>
        <p:spPr>
          <a:xfrm>
            <a:off x="3662220"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2" name="Picture Placeholder 2"/>
          <p:cNvSpPr>
            <a:spLocks noGrp="1"/>
          </p:cNvSpPr>
          <p:nvPr>
            <p:ph type="pic" sz="quarter" idx="14" hasCustomPrompt="1"/>
          </p:nvPr>
        </p:nvSpPr>
        <p:spPr>
          <a:xfrm>
            <a:off x="6216367"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6" name="Picture Placeholder 2"/>
          <p:cNvSpPr>
            <a:spLocks noGrp="1"/>
          </p:cNvSpPr>
          <p:nvPr>
            <p:ph type="pic" sz="quarter" idx="15" hasCustomPrompt="1"/>
          </p:nvPr>
        </p:nvSpPr>
        <p:spPr>
          <a:xfrm>
            <a:off x="8770514"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3" name="Oval 22"/>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5224096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7947236-9153-2765-BBB1-23F129228D1A}"/>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3" name="Espaço Reservado para Rodapé 2">
            <a:extLst>
              <a:ext uri="{FF2B5EF4-FFF2-40B4-BE49-F238E27FC236}">
                <a16:creationId xmlns:a16="http://schemas.microsoft.com/office/drawing/2014/main" id="{2B67020C-E18B-5077-56CD-850460845C32}"/>
              </a:ext>
            </a:extLst>
          </p:cNvPr>
          <p:cNvSpPr>
            <a:spLocks noGrp="1"/>
          </p:cNvSpPr>
          <p:nvPr>
            <p:ph type="ftr" sz="quarter" idx="11"/>
          </p:nvPr>
        </p:nvSpPr>
        <p:spPr/>
        <p:txBody>
          <a:bodyPr/>
          <a:lstStyle/>
          <a:p>
            <a:endParaRPr lang="zh-CN" altLang="en-US"/>
          </a:p>
        </p:txBody>
      </p:sp>
      <p:sp>
        <p:nvSpPr>
          <p:cNvPr id="4" name="Espaço Reservado para Número de Slide 3">
            <a:extLst>
              <a:ext uri="{FF2B5EF4-FFF2-40B4-BE49-F238E27FC236}">
                <a16:creationId xmlns:a16="http://schemas.microsoft.com/office/drawing/2014/main" id="{A727C418-0C16-82E5-0F60-BD4E7D71412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1967195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4AB54-A037-1902-AB9F-5001308AC5E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A1A4560-4F37-EA4E-5AE8-52365DF8B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9695D34-1F58-781C-66C7-9F96FD1DB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85CDC41-DB37-05CA-B9C0-67BFA02EDD48}"/>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Espaço Reservado para Rodapé 5">
            <a:extLst>
              <a:ext uri="{FF2B5EF4-FFF2-40B4-BE49-F238E27FC236}">
                <a16:creationId xmlns:a16="http://schemas.microsoft.com/office/drawing/2014/main" id="{633C8370-A9E9-B8B0-4328-AA344047ACA7}"/>
              </a:ext>
            </a:extLst>
          </p:cNvPr>
          <p:cNvSpPr>
            <a:spLocks noGrp="1"/>
          </p:cNvSpPr>
          <p:nvPr>
            <p:ph type="ftr" sz="quarter" idx="11"/>
          </p:nvPr>
        </p:nvSpPr>
        <p:spPr/>
        <p:txBody>
          <a:bodyPr/>
          <a:lstStyle/>
          <a:p>
            <a:endParaRPr lang="zh-CN" altLang="en-US"/>
          </a:p>
        </p:txBody>
      </p:sp>
      <p:sp>
        <p:nvSpPr>
          <p:cNvPr id="7" name="Espaço Reservado para Número de Slide 6">
            <a:extLst>
              <a:ext uri="{FF2B5EF4-FFF2-40B4-BE49-F238E27FC236}">
                <a16:creationId xmlns:a16="http://schemas.microsoft.com/office/drawing/2014/main" id="{4881E349-7CF5-F22C-B152-BF7D7BF3099B}"/>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2495692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5B3A4-033C-782C-3B9F-7425E751618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E7AB89A-0FBF-1F18-2A84-1E40C7C07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A613E02-BC7A-2107-B676-67731978D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A137CAF-D055-A888-CB48-7FF4FB86CD67}"/>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Espaço Reservado para Rodapé 5">
            <a:extLst>
              <a:ext uri="{FF2B5EF4-FFF2-40B4-BE49-F238E27FC236}">
                <a16:creationId xmlns:a16="http://schemas.microsoft.com/office/drawing/2014/main" id="{13209B15-AF58-4FC9-157E-81E0C93842FB}"/>
              </a:ext>
            </a:extLst>
          </p:cNvPr>
          <p:cNvSpPr>
            <a:spLocks noGrp="1"/>
          </p:cNvSpPr>
          <p:nvPr>
            <p:ph type="ftr" sz="quarter" idx="11"/>
          </p:nvPr>
        </p:nvSpPr>
        <p:spPr/>
        <p:txBody>
          <a:bodyPr/>
          <a:lstStyle/>
          <a:p>
            <a:endParaRPr lang="zh-CN" altLang="en-US"/>
          </a:p>
        </p:txBody>
      </p:sp>
      <p:sp>
        <p:nvSpPr>
          <p:cNvPr id="7" name="Espaço Reservado para Número de Slide 6">
            <a:extLst>
              <a:ext uri="{FF2B5EF4-FFF2-40B4-BE49-F238E27FC236}">
                <a16:creationId xmlns:a16="http://schemas.microsoft.com/office/drawing/2014/main" id="{48228036-E036-CBF6-7040-A7242F2862F5}"/>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1505969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C2D16-2A24-4D60-C5B2-6D0BAE8CE36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625F66B-8799-45ED-0278-2B87568120A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A9962D0-1EB6-0520-77B4-49FCB4F9331B}"/>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EB50013A-4105-352A-0CE2-DD21336FD19D}"/>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BE6B7CBB-C70D-FB66-DFCC-214333CCE00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7846669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9312E0D-4CFD-E476-5648-BFAA8848624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F19FBA4-0963-13BD-5852-BE53BFF8BA1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1C407B2-258A-06F0-4BA8-7AD04CCE7DF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908CCE69-33F3-2C6D-0ACC-F85F2FCA4168}"/>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BA3CBA76-9FE6-8B00-B293-C2A42C93889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183795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817472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1335941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41247220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jp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jp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jp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2.jp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5.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4C31-475E-4A2F-A9AA-BA95AC06B52C}" type="datetimeFigureOut">
              <a:rPr lang="id-ID" smtClean="0"/>
              <a:t>15/03/2024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3B4A-7628-478F-BD81-93B0BA7BE246}" type="slidenum">
              <a:rPr lang="id-ID" smtClean="0"/>
              <a:t>‹nº›</a:t>
            </a:fld>
            <a:endParaRPr lang="id-ID"/>
          </a:p>
        </p:txBody>
      </p:sp>
    </p:spTree>
    <p:extLst>
      <p:ext uri="{BB962C8B-B14F-4D97-AF65-F5344CB8AC3E}">
        <p14:creationId xmlns:p14="http://schemas.microsoft.com/office/powerpoint/2010/main" val="1507577817"/>
      </p:ext>
    </p:extLst>
  </p:cSld>
  <p:clrMap bg1="lt1" tx1="dk1" bg2="lt2" tx2="dk2" accent1="accent1" accent2="accent2" accent3="accent3" accent4="accent4" accent5="accent5" accent6="accent6" hlink="hlink" folHlink="folHlink"/>
  <p:sldLayoutIdLst>
    <p:sldLayoutId id="2147483685" r:id="rId1"/>
    <p:sldLayoutId id="2147483705" r:id="rId2"/>
    <p:sldLayoutId id="2147483684" r:id="rId3"/>
    <p:sldLayoutId id="2147483694" r:id="rId4"/>
    <p:sldLayoutId id="2147483695" r:id="rId5"/>
    <p:sldLayoutId id="2147483721" r:id="rId6"/>
    <p:sldLayoutId id="2147483696" r:id="rId7"/>
    <p:sldLayoutId id="2147483724" r:id="rId8"/>
    <p:sldLayoutId id="2147483697" r:id="rId9"/>
    <p:sldLayoutId id="2147483698" r:id="rId10"/>
    <p:sldLayoutId id="2147483699" r:id="rId11"/>
    <p:sldLayoutId id="2147483700" r:id="rId12"/>
    <p:sldLayoutId id="2147483701" r:id="rId13"/>
    <p:sldLayoutId id="2147483719" r:id="rId14"/>
    <p:sldLayoutId id="2147483703" r:id="rId15"/>
    <p:sldLayoutId id="2147483722" r:id="rId16"/>
    <p:sldLayoutId id="2147483702" r:id="rId17"/>
    <p:sldLayoutId id="2147483693" r:id="rId18"/>
    <p:sldLayoutId id="2147483707" r:id="rId19"/>
    <p:sldLayoutId id="2147483704" r:id="rId20"/>
    <p:sldLayoutId id="2147483706" r:id="rId21"/>
    <p:sldLayoutId id="2147483710" r:id="rId22"/>
    <p:sldLayoutId id="2147483723" r:id="rId23"/>
    <p:sldLayoutId id="2147483714" r:id="rId24"/>
    <p:sldLayoutId id="2147483708" r:id="rId25"/>
    <p:sldLayoutId id="2147483713" r:id="rId26"/>
    <p:sldLayoutId id="2147483687" r:id="rId27"/>
    <p:sldLayoutId id="2147483690" r:id="rId28"/>
    <p:sldLayoutId id="2147483691" r:id="rId29"/>
    <p:sldLayoutId id="2147483715" r:id="rId30"/>
    <p:sldLayoutId id="2147483718" r:id="rId31"/>
    <p:sldLayoutId id="2147483716" r:id="rId32"/>
    <p:sldLayoutId id="2147483720" r:id="rId33"/>
    <p:sldLayoutId id="2147483717" r:id="rId34"/>
    <p:sldLayoutId id="2147483712" r:id="rId35"/>
    <p:sldLayoutId id="2147483692"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 id="2147483739" r:id="rId51"/>
    <p:sldLayoutId id="2147483740" r:id="rId52"/>
    <p:sldLayoutId id="2147483741" r:id="rId53"/>
    <p:sldLayoutId id="2147483746"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23218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4C31-475E-4A2F-A9AA-BA95AC06B52C}" type="datetimeFigureOut">
              <a:rPr lang="id-ID" smtClean="0"/>
              <a:t>15/03/2024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3B4A-7628-478F-BD81-93B0BA7BE246}" type="slidenum">
              <a:rPr lang="id-ID" smtClean="0"/>
              <a:t>‹nº›</a:t>
            </a:fld>
            <a:endParaRPr lang="id-ID"/>
          </a:p>
        </p:txBody>
      </p:sp>
    </p:spTree>
    <p:extLst>
      <p:ext uri="{BB962C8B-B14F-4D97-AF65-F5344CB8AC3E}">
        <p14:creationId xmlns:p14="http://schemas.microsoft.com/office/powerpoint/2010/main" val="24810767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7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4C31-475E-4A2F-A9AA-BA95AC06B52C}" type="datetimeFigureOut">
              <a:rPr lang="id-ID" smtClean="0"/>
              <a:t>15/03/2024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3B4A-7628-478F-BD81-93B0BA7BE246}" type="slidenum">
              <a:rPr lang="id-ID" smtClean="0"/>
              <a:t>‹nº›</a:t>
            </a:fld>
            <a:endParaRPr lang="id-ID"/>
          </a:p>
        </p:txBody>
      </p:sp>
    </p:spTree>
    <p:extLst>
      <p:ext uri="{BB962C8B-B14F-4D97-AF65-F5344CB8AC3E}">
        <p14:creationId xmlns:p14="http://schemas.microsoft.com/office/powerpoint/2010/main" val="304245963"/>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DBD6A7A-89A3-7DB6-D032-40EEDB0C38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6932FED-5312-FBF8-30B8-9A42CA782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B333D00-1EB7-8875-5233-ECE37C0ABE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7E3F6C65-FB08-8B34-D731-05F11A333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Espaço Reservado para Número de Slide 5">
            <a:extLst>
              <a:ext uri="{FF2B5EF4-FFF2-40B4-BE49-F238E27FC236}">
                <a16:creationId xmlns:a16="http://schemas.microsoft.com/office/drawing/2014/main" id="{2E502091-8DE9-66BB-2B6B-08C28ADAC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46262006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8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1.xml"/><Relationship Id="rId1" Type="http://schemas.openxmlformats.org/officeDocument/2006/relationships/slideLayout" Target="../slideLayouts/slideLayout83.xml"/><Relationship Id="rId6" Type="http://schemas.openxmlformats.org/officeDocument/2006/relationships/image" Target="../media/image6.png"/><Relationship Id="rId5" Type="http://schemas.openxmlformats.org/officeDocument/2006/relationships/image" Target="../media/image84.jpeg"/><Relationship Id="rId4" Type="http://schemas.openxmlformats.org/officeDocument/2006/relationships/image" Target="../media/image8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2.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85.jpeg"/></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0.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jpe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8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YFrGS5BqYs8" TargetMode="External"/><Relationship Id="rId2" Type="http://schemas.openxmlformats.org/officeDocument/2006/relationships/notesSlide" Target="../notesSlides/notesSlide22.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8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2.xml"/><Relationship Id="rId6" Type="http://schemas.openxmlformats.org/officeDocument/2006/relationships/image" Target="../media/image6.png"/><Relationship Id="rId5" Type="http://schemas.openxmlformats.org/officeDocument/2006/relationships/image" Target="../media/image13.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23.em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82.xml"/><Relationship Id="rId5" Type="http://schemas.openxmlformats.org/officeDocument/2006/relationships/image" Target="../media/image3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8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8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8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6.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4.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8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82.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3.xml"/><Relationship Id="rId5" Type="http://schemas.microsoft.com/office/2007/relationships/hdphoto" Target="../media/hdphoto1.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82.xml"/><Relationship Id="rId4" Type="http://schemas.openxmlformats.org/officeDocument/2006/relationships/image" Target="../media/image23.emf"/></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8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8.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23.emf"/></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9.xml"/><Relationship Id="rId1" Type="http://schemas.openxmlformats.org/officeDocument/2006/relationships/slideLayout" Target="../slideLayouts/slideLayout8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8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2.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3.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4.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5.xml"/><Relationship Id="rId1" Type="http://schemas.openxmlformats.org/officeDocument/2006/relationships/slideLayout" Target="../slideLayouts/slideLayout8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8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7.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23.emf"/></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9.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2.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4.xml"/><Relationship Id="rId1" Type="http://schemas.openxmlformats.org/officeDocument/2006/relationships/slideLayout" Target="../slideLayouts/slideLayout83.xml"/><Relationship Id="rId5" Type="http://schemas.openxmlformats.org/officeDocument/2006/relationships/image" Target="../media/image6.png"/><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5.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6.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7.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8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0.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1.xml"/><Relationship Id="rId1" Type="http://schemas.openxmlformats.org/officeDocument/2006/relationships/slideLayout" Target="../slideLayouts/slideLayout82.xml"/><Relationship Id="rId6" Type="http://schemas.openxmlformats.org/officeDocument/2006/relationships/image" Target="../media/image6.png"/><Relationship Id="rId5" Type="http://schemas.openxmlformats.org/officeDocument/2006/relationships/image" Target="../media/image59.jpeg"/><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2.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3.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4.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7.xml"/><Relationship Id="rId1" Type="http://schemas.openxmlformats.org/officeDocument/2006/relationships/slideLayout" Target="../slideLayouts/slideLayout83.xml"/><Relationship Id="rId5" Type="http://schemas.openxmlformats.org/officeDocument/2006/relationships/image" Target="../media/image6.png"/><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0.xml"/><Relationship Id="rId1" Type="http://schemas.openxmlformats.org/officeDocument/2006/relationships/slideLayout" Target="../slideLayouts/slideLayout83.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7.jpeg"/><Relationship Id="rId7" Type="http://schemas.openxmlformats.org/officeDocument/2006/relationships/diagramQuickStyle" Target="../diagrams/quickStyle6.xml"/><Relationship Id="rId2" Type="http://schemas.openxmlformats.org/officeDocument/2006/relationships/notesSlide" Target="../notesSlides/notesSlide91.xml"/><Relationship Id="rId1" Type="http://schemas.openxmlformats.org/officeDocument/2006/relationships/slideLayout" Target="../slideLayouts/slideLayout8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6.png"/><Relationship Id="rId9" Type="http://schemas.microsoft.com/office/2007/relationships/diagramDrawing" Target="../diagrams/drawing6.xml"/></Relationships>
</file>

<file path=ppt/slides/_rels/slide92.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8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4.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82.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6.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82.xml"/><Relationship Id="rId5" Type="http://schemas.openxmlformats.org/officeDocument/2006/relationships/image" Target="../media/image6.png"/><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8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9.xml"/><Relationship Id="rId1" Type="http://schemas.openxmlformats.org/officeDocument/2006/relationships/slideLayout" Target="../slideLayouts/slideLayout8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Porta de madeira com cortina&#10;&#10;Descrição gerada automaticamente com confiança média">
            <a:extLst>
              <a:ext uri="{FF2B5EF4-FFF2-40B4-BE49-F238E27FC236}">
                <a16:creationId xmlns:a16="http://schemas.microsoft.com/office/drawing/2014/main" id="{F929EDD6-C645-A300-D037-0EDDD34D8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12172950" cy="6858000"/>
          </a:xfrm>
          <a:prstGeom prst="rect">
            <a:avLst/>
          </a:prstGeom>
        </p:spPr>
      </p:pic>
      <p:sp>
        <p:nvSpPr>
          <p:cNvPr id="4" name="Rectangle 3"/>
          <p:cNvSpPr/>
          <p:nvPr/>
        </p:nvSpPr>
        <p:spPr>
          <a:xfrm>
            <a:off x="0" y="849467"/>
            <a:ext cx="12182475" cy="740237"/>
          </a:xfrm>
          <a:prstGeom prst="rect">
            <a:avLst/>
          </a:prstGeom>
          <a:solidFill>
            <a:schemeClr val="accent5">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a:ea typeface="+mn-ea"/>
                <a:cs typeface="+mn-cs"/>
              </a:rPr>
              <a:t>Espaço Confinado – Trabalhador e Vigia</a:t>
            </a:r>
          </a:p>
        </p:txBody>
      </p:sp>
      <p:pic>
        <p:nvPicPr>
          <p:cNvPr id="3" name="Imagem 2" descr="Homem de terno e gravata com chapéu na mão&#10;&#10;Descrição gerada automaticamente">
            <a:extLst>
              <a:ext uri="{FF2B5EF4-FFF2-40B4-BE49-F238E27FC236}">
                <a16:creationId xmlns:a16="http://schemas.microsoft.com/office/drawing/2014/main" id="{7E5FDE2A-C362-D003-410F-A7454DD7C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36012"/>
            <a:ext cx="6020475" cy="5635444"/>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6330E8CC-6F95-5973-7630-01B0A1BDE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pic>
        <p:nvPicPr>
          <p:cNvPr id="6" name="Imagem 5" descr="Logotipo&#10;&#10;Descrição gerada automaticamente">
            <a:extLst>
              <a:ext uri="{FF2B5EF4-FFF2-40B4-BE49-F238E27FC236}">
                <a16:creationId xmlns:a16="http://schemas.microsoft.com/office/drawing/2014/main" id="{7DC8989F-2E05-2519-7C40-DF4F9D5F47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638" y="0"/>
            <a:ext cx="2492129" cy="2493985"/>
          </a:xfrm>
          <a:prstGeom prst="rect">
            <a:avLst/>
          </a:prstGeom>
        </p:spPr>
      </p:pic>
    </p:spTree>
    <p:extLst>
      <p:ext uri="{BB962C8B-B14F-4D97-AF65-F5344CB8AC3E}">
        <p14:creationId xmlns:p14="http://schemas.microsoft.com/office/powerpoint/2010/main" val="167667599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ma de segurança na construção civil - conheça a NR18 - Blog Safe: Tudo  sobre Saúde, Segurança do trabalho e Meio ambiente">
            <a:extLst>
              <a:ext uri="{FF2B5EF4-FFF2-40B4-BE49-F238E27FC236}">
                <a16:creationId xmlns:a16="http://schemas.microsoft.com/office/drawing/2014/main" id="{CD1E82CB-9B8F-772B-FA32-48E926599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1" b="19248"/>
          <a:stretch/>
        </p:blipFill>
        <p:spPr bwMode="auto">
          <a:xfrm>
            <a:off x="-1" y="1810147"/>
            <a:ext cx="12191998" cy="42918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1" y="1786035"/>
            <a:ext cx="12191996" cy="4315917"/>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180451" y="1969294"/>
            <a:ext cx="11262249" cy="3139321"/>
          </a:xfrm>
          <a:prstGeom prst="rect">
            <a:avLst/>
          </a:prstGeom>
          <a:noFill/>
        </p:spPr>
        <p:txBody>
          <a:bodyPr wrap="square" rtlCol="0">
            <a:spAutoFit/>
          </a:bodyPr>
          <a:lstStyle/>
          <a:p>
            <a:endParaRPr lang="pt-BR" dirty="0">
              <a:solidFill>
                <a:schemeClr val="bg1"/>
              </a:solidFill>
              <a:effectLst>
                <a:outerShdw blurRad="38100" dist="38100" dir="2700000" algn="tl">
                  <a:srgbClr val="000000">
                    <a:alpha val="43137"/>
                  </a:srgbClr>
                </a:outerShdw>
              </a:effectLst>
            </a:endParaRPr>
          </a:p>
          <a:p>
            <a:endParaRPr lang="pt-BR" dirty="0">
              <a:solidFill>
                <a:schemeClr val="bg1"/>
              </a:solidFill>
              <a:effectLst>
                <a:outerShdw blurRad="38100" dist="38100" dir="2700000" algn="tl">
                  <a:srgbClr val="000000">
                    <a:alpha val="43137"/>
                  </a:srgbClr>
                </a:outerShdw>
              </a:effectLst>
            </a:endParaRPr>
          </a:p>
          <a:p>
            <a:r>
              <a:rPr lang="pt-BR" b="1" dirty="0">
                <a:solidFill>
                  <a:schemeClr val="bg1"/>
                </a:solidFill>
                <a:effectLst>
                  <a:outerShdw blurRad="38100" dist="38100" dir="2700000" algn="tl">
                    <a:srgbClr val="000000">
                      <a:alpha val="43137"/>
                    </a:srgbClr>
                  </a:outerShdw>
                </a:effectLst>
              </a:rPr>
              <a:t>33.2.2.1 Considera-se atmosfera perigosa aquela em que estejam presentes uma das seguintes condições:</a:t>
            </a:r>
          </a:p>
          <a:p>
            <a:endParaRPr lang="pt-BR" b="1" dirty="0">
              <a:solidFill>
                <a:schemeClr val="bg1"/>
              </a:solidFill>
              <a:effectLst>
                <a:outerShdw blurRad="38100" dist="38100" dir="2700000" algn="tl">
                  <a:srgbClr val="000000">
                    <a:alpha val="43137"/>
                  </a:srgbClr>
                </a:outerShdw>
              </a:effectLst>
            </a:endParaRPr>
          </a:p>
          <a:p>
            <a:endParaRPr lang="pt-BR" dirty="0">
              <a:solidFill>
                <a:schemeClr val="bg1"/>
              </a:solidFill>
              <a:effectLst>
                <a:outerShdw blurRad="38100" dist="38100" dir="2700000" algn="tl">
                  <a:srgbClr val="000000">
                    <a:alpha val="43137"/>
                  </a:srgbClr>
                </a:outerShdw>
              </a:effectLst>
            </a:endParaRPr>
          </a:p>
          <a:p>
            <a:r>
              <a:rPr lang="pt-BR" dirty="0">
                <a:solidFill>
                  <a:schemeClr val="bg1"/>
                </a:solidFill>
                <a:effectLst>
                  <a:outerShdw blurRad="38100" dist="38100" dir="2700000" algn="tl">
                    <a:srgbClr val="000000">
                      <a:alpha val="43137"/>
                    </a:srgbClr>
                  </a:outerShdw>
                </a:effectLst>
              </a:rPr>
              <a:t>a) deficiência ou enriquecimento de oxigênio;</a:t>
            </a:r>
          </a:p>
          <a:p>
            <a:endParaRPr lang="pt-BR" dirty="0">
              <a:solidFill>
                <a:schemeClr val="bg1"/>
              </a:solidFill>
              <a:effectLst>
                <a:outerShdw blurRad="38100" dist="38100" dir="2700000" algn="tl">
                  <a:srgbClr val="000000">
                    <a:alpha val="43137"/>
                  </a:srgbClr>
                </a:outerShdw>
              </a:effectLst>
            </a:endParaRPr>
          </a:p>
          <a:p>
            <a:r>
              <a:rPr lang="pt-BR" dirty="0">
                <a:solidFill>
                  <a:schemeClr val="bg1"/>
                </a:solidFill>
                <a:effectLst>
                  <a:outerShdw blurRad="38100" dist="38100" dir="2700000" algn="tl">
                    <a:srgbClr val="000000">
                      <a:alpha val="43137"/>
                    </a:srgbClr>
                  </a:outerShdw>
                </a:effectLst>
              </a:rPr>
              <a:t>b) presença de contaminantes com potencial de causar danos à saúde do trabalhador; ou</a:t>
            </a:r>
          </a:p>
          <a:p>
            <a:endParaRPr lang="pt-BR" dirty="0">
              <a:solidFill>
                <a:schemeClr val="bg1"/>
              </a:solidFill>
              <a:effectLst>
                <a:outerShdw blurRad="38100" dist="38100" dir="2700000" algn="tl">
                  <a:srgbClr val="000000">
                    <a:alpha val="43137"/>
                  </a:srgbClr>
                </a:outerShdw>
              </a:effectLst>
            </a:endParaRPr>
          </a:p>
          <a:p>
            <a:r>
              <a:rPr lang="pt-BR" dirty="0">
                <a:solidFill>
                  <a:schemeClr val="bg1"/>
                </a:solidFill>
                <a:effectLst>
                  <a:outerShdw blurRad="38100" dist="38100" dir="2700000" algn="tl">
                    <a:srgbClr val="000000">
                      <a:alpha val="43137"/>
                    </a:srgbClr>
                  </a:outerShdw>
                </a:effectLst>
              </a:rPr>
              <a:t>c) seja caracterizada como uma atmosfera explosiva</a:t>
            </a:r>
            <a:endParaRPr lang="pt-BR" sz="1400" dirty="0">
              <a:solidFill>
                <a:schemeClr val="bg1"/>
              </a:solidFill>
              <a:effectLst>
                <a:outerShdw blurRad="38100" dist="38100" dir="2700000" algn="tl">
                  <a:srgbClr val="000000">
                    <a:alpha val="43137"/>
                  </a:srgbClr>
                </a:outerShdw>
              </a:effectLst>
            </a:endParaRP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61019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Texto&#10;&#10;Descrição gerada automaticamente com confiança baixa">
            <a:extLst>
              <a:ext uri="{FF2B5EF4-FFF2-40B4-BE49-F238E27FC236}">
                <a16:creationId xmlns:a16="http://schemas.microsoft.com/office/drawing/2014/main" id="{9974FE7F-3BFB-5F52-CF20-617212081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51949740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6">
            <a:extLst>
              <a:ext uri="{FF2B5EF4-FFF2-40B4-BE49-F238E27FC236}">
                <a16:creationId xmlns:a16="http://schemas.microsoft.com/office/drawing/2014/main" id="{38430899-7119-1356-6B9F-25AC51DE5FAA}"/>
              </a:ext>
            </a:extLst>
          </p:cNvPr>
          <p:cNvSpPr/>
          <p:nvPr/>
        </p:nvSpPr>
        <p:spPr>
          <a:xfrm>
            <a:off x="3320030" y="1575848"/>
            <a:ext cx="8313170" cy="4893647"/>
          </a:xfrm>
          <a:prstGeom prst="rect">
            <a:avLst/>
          </a:prstGeom>
        </p:spPr>
        <p:txBody>
          <a:bodyPr wrap="square">
            <a:spAutoFit/>
            <a:scene3d>
              <a:camera prst="orthographicFront"/>
              <a:lightRig rig="threePt" dir="t"/>
            </a:scene3d>
            <a:sp3d contourW="12700"/>
          </a:bodyPr>
          <a:lstStyle/>
          <a:p>
            <a:pPr algn="l"/>
            <a:r>
              <a:rPr lang="pt-BR" sz="2400" i="0" dirty="0">
                <a:effectLst/>
                <a:latin typeface="Poppins" panose="00000500000000000000" pitchFamily="2" charset="0"/>
              </a:rPr>
              <a:t>Em caso de necessidade de resgate e primeiros socorros, siga os passos a seguir:</a:t>
            </a:r>
          </a:p>
          <a:p>
            <a:pPr algn="l"/>
            <a:endParaRPr lang="pt-BR" sz="2400" i="0" dirty="0">
              <a:effectLst/>
              <a:latin typeface="Poppins" panose="00000500000000000000" pitchFamily="2" charset="0"/>
            </a:endParaRPr>
          </a:p>
          <a:p>
            <a:pPr algn="l"/>
            <a:r>
              <a:rPr lang="pt-BR" sz="2400" i="0" dirty="0">
                <a:effectLst/>
                <a:latin typeface="Poppins" panose="00000500000000000000" pitchFamily="2" charset="0"/>
              </a:rPr>
              <a:t>Mas lembre-se, só execute primeiros socorros se você foi treinado e tem proficiência para realizar, caso contrário, acione a equipe de emergência pública ou privada.</a:t>
            </a:r>
          </a:p>
          <a:p>
            <a:pPr algn="l"/>
            <a:endParaRPr lang="pt-BR" sz="2400" i="0" dirty="0">
              <a:effectLst/>
              <a:latin typeface="Poppins" panose="00000500000000000000" pitchFamily="2" charset="0"/>
            </a:endParaRPr>
          </a:p>
          <a:p>
            <a:pPr marL="342900" indent="-342900" algn="l">
              <a:buFont typeface="Arial" panose="020B0604020202020204" pitchFamily="34" charset="0"/>
              <a:buChar char="•"/>
            </a:pPr>
            <a:r>
              <a:rPr lang="pt-BR" sz="2400" i="0" dirty="0">
                <a:effectLst/>
                <a:latin typeface="Poppins" panose="00000500000000000000" pitchFamily="2" charset="0"/>
              </a:rPr>
              <a:t>Faça o isolamento da área para facilitar o acesso da equipe que irá realizar o regate;</a:t>
            </a:r>
          </a:p>
          <a:p>
            <a:pPr marL="342900" indent="-342900" algn="l">
              <a:buFont typeface="Arial" panose="020B0604020202020204" pitchFamily="34" charset="0"/>
              <a:buChar char="•"/>
            </a:pPr>
            <a:r>
              <a:rPr lang="pt-BR" sz="2400" i="0" dirty="0">
                <a:effectLst/>
                <a:latin typeface="Poppins" panose="00000500000000000000" pitchFamily="2" charset="0"/>
              </a:rPr>
              <a:t>Atente-se quanto aos demais riscos;</a:t>
            </a:r>
          </a:p>
          <a:p>
            <a:pPr marL="342900" indent="-342900" algn="l">
              <a:buFont typeface="Arial" panose="020B0604020202020204" pitchFamily="34" charset="0"/>
              <a:buChar char="•"/>
            </a:pPr>
            <a:r>
              <a:rPr lang="pt-BR" sz="2400" i="0" dirty="0">
                <a:effectLst/>
                <a:latin typeface="Poppins" panose="00000500000000000000" pitchFamily="2" charset="0"/>
              </a:rPr>
              <a:t>Caso ainda não esteja sendo feito, providenciar equipamento para renovação de ar;</a:t>
            </a: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896119" y="273959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 name="AutoShape 1">
            <a:extLst>
              <a:ext uri="{FF2B5EF4-FFF2-40B4-BE49-F238E27FC236}">
                <a16:creationId xmlns:a16="http://schemas.microsoft.com/office/drawing/2014/main" id="{B9406AC3-7EE7-1EC8-7ADE-3D774869DAC2}"/>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Noções de resgate e primeiros-socorros</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Texto&#10;&#10;Descrição gerada automaticamente com confiança baixa">
            <a:extLst>
              <a:ext uri="{FF2B5EF4-FFF2-40B4-BE49-F238E27FC236}">
                <a16:creationId xmlns:a16="http://schemas.microsoft.com/office/drawing/2014/main" id="{F6C5B03C-14F6-6237-9BF3-73D404EFB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56832115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2000375" y="1476092"/>
            <a:ext cx="9860389" cy="1433726"/>
          </a:xfrm>
          <a:prstGeom prst="rect">
            <a:avLst/>
          </a:prstGeom>
          <a:noFill/>
        </p:spPr>
        <p:txBody>
          <a:bodyPr wrap="square" rtlCol="0">
            <a:spAutoFit/>
          </a:bodyPr>
          <a:lstStyle/>
          <a:p>
            <a:pPr algn="l">
              <a:lnSpc>
                <a:spcPct val="150000"/>
              </a:lnSpc>
            </a:pPr>
            <a:r>
              <a:rPr lang="pt-BR" sz="2000" b="1" i="0" dirty="0">
                <a:solidFill>
                  <a:schemeClr val="bg1"/>
                </a:solidFill>
                <a:effectLst/>
                <a:latin typeface="Poppins" panose="00000500000000000000" pitchFamily="2" charset="0"/>
              </a:rPr>
              <a:t>Concentre os equipamentos necessários à operação de resgate, tais como: tripé, sistema de força para içamento de carga e escadas, prancha, colar cervical, materiais de primeiros socorros, entre outros;</a:t>
            </a: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1105032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Noções de resgate e primeiros-socorros</a:t>
            </a: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3139913"/>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 name="Imagem 3" descr="confine9.jpg">
            <a:extLst>
              <a:ext uri="{FF2B5EF4-FFF2-40B4-BE49-F238E27FC236}">
                <a16:creationId xmlns:a16="http://schemas.microsoft.com/office/drawing/2014/main" id="{E4FD7AA9-DC18-83E3-9A2B-E9BEAC7391CB}"/>
              </a:ext>
            </a:extLst>
          </p:cNvPr>
          <p:cNvPicPr>
            <a:picLocks noChangeAspect="1"/>
          </p:cNvPicPr>
          <p:nvPr/>
        </p:nvPicPr>
        <p:blipFill>
          <a:blip r:embed="rId4"/>
          <a:stretch>
            <a:fillRect/>
          </a:stretch>
        </p:blipFill>
        <p:spPr>
          <a:xfrm>
            <a:off x="2007441" y="3198840"/>
            <a:ext cx="6733192" cy="3166883"/>
          </a:xfrm>
          <a:prstGeom prst="rect">
            <a:avLst/>
          </a:prstGeom>
        </p:spPr>
      </p:pic>
      <p:pic>
        <p:nvPicPr>
          <p:cNvPr id="6" name="Picture 2" descr="Resultado de imagem para resgate espaço confinado">
            <a:extLst>
              <a:ext uri="{FF2B5EF4-FFF2-40B4-BE49-F238E27FC236}">
                <a16:creationId xmlns:a16="http://schemas.microsoft.com/office/drawing/2014/main" id="{68760E92-E530-798C-0F61-9ECA25BD7047}"/>
              </a:ext>
            </a:extLst>
          </p:cNvPr>
          <p:cNvPicPr>
            <a:picLocks noChangeAspect="1" noChangeArrowheads="1"/>
          </p:cNvPicPr>
          <p:nvPr/>
        </p:nvPicPr>
        <p:blipFill rotWithShape="1">
          <a:blip r:embed="rId5"/>
          <a:srcRect l="14712" t="6010" r="24074" b="11598"/>
          <a:stretch/>
        </p:blipFill>
        <p:spPr bwMode="auto">
          <a:xfrm>
            <a:off x="8925826" y="3198840"/>
            <a:ext cx="3080980" cy="3166883"/>
          </a:xfrm>
          <a:prstGeom prst="rect">
            <a:avLst/>
          </a:prstGeom>
          <a:noFill/>
        </p:spPr>
      </p:pic>
      <p:pic>
        <p:nvPicPr>
          <p:cNvPr id="8" name="Imagem 7" descr="Texto&#10;&#10;Descrição gerada automaticamente com confiança baixa">
            <a:extLst>
              <a:ext uri="{FF2B5EF4-FFF2-40B4-BE49-F238E27FC236}">
                <a16:creationId xmlns:a16="http://schemas.microsoft.com/office/drawing/2014/main" id="{A0ABEFE6-BA3A-38D0-416E-B5B630FB01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76931132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ma de segurança na construção civil - conheça a NR18 - Blog Safe: Tudo  sobre Saúde, Segurança do trabalho e Meio ambiente">
            <a:extLst>
              <a:ext uri="{FF2B5EF4-FFF2-40B4-BE49-F238E27FC236}">
                <a16:creationId xmlns:a16="http://schemas.microsoft.com/office/drawing/2014/main" id="{CD1E82CB-9B8F-772B-FA32-48E926599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1" b="19248"/>
          <a:stretch/>
        </p:blipFill>
        <p:spPr bwMode="auto">
          <a:xfrm>
            <a:off x="-1" y="1810147"/>
            <a:ext cx="12191998" cy="42918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1" y="1786035"/>
            <a:ext cx="12191996" cy="4315917"/>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93426" y="2162919"/>
            <a:ext cx="7720277" cy="37875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dirty="0">
                <a:solidFill>
                  <a:schemeClr val="bg1"/>
                </a:solidFill>
                <a:effectLst>
                  <a:outerShdw blurRad="38100" dist="38100" dir="2700000" algn="tl">
                    <a:srgbClr val="000000">
                      <a:alpha val="43137"/>
                    </a:srgbClr>
                  </a:outerShdw>
                </a:effectLst>
              </a:rPr>
              <a:t>Proceda à abordagem a vítima;</a:t>
            </a:r>
          </a:p>
          <a:p>
            <a:pPr>
              <a:lnSpc>
                <a:spcPct val="150000"/>
              </a:lnSpc>
            </a:pPr>
            <a:endParaRPr lang="pt-BR" dirty="0">
              <a:solidFill>
                <a:schemeClr val="bg1"/>
              </a:solidFill>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r>
              <a:rPr lang="pt-BR" dirty="0">
                <a:solidFill>
                  <a:schemeClr val="bg1"/>
                </a:solidFill>
                <a:effectLst>
                  <a:outerShdw blurRad="38100" dist="38100" dir="2700000" algn="tl">
                    <a:srgbClr val="000000">
                      <a:alpha val="43137"/>
                    </a:srgbClr>
                  </a:outerShdw>
                </a:effectLst>
              </a:rPr>
              <a:t>Siga com a imobilização da vítima;</a:t>
            </a:r>
          </a:p>
          <a:p>
            <a:pPr>
              <a:lnSpc>
                <a:spcPct val="150000"/>
              </a:lnSpc>
            </a:pPr>
            <a:endParaRPr lang="pt-BR" dirty="0">
              <a:solidFill>
                <a:schemeClr val="bg1"/>
              </a:solidFill>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r>
              <a:rPr lang="pt-BR" dirty="0">
                <a:solidFill>
                  <a:schemeClr val="bg1"/>
                </a:solidFill>
                <a:effectLst>
                  <a:outerShdw blurRad="38100" dist="38100" dir="2700000" algn="tl">
                    <a:srgbClr val="000000">
                      <a:alpha val="43137"/>
                    </a:srgbClr>
                  </a:outerShdw>
                </a:effectLst>
              </a:rPr>
              <a:t>Após imobilizar a vítima, proceda com a retirada da mesma utilizando de todas as ferramentas de segurança;</a:t>
            </a:r>
          </a:p>
          <a:p>
            <a:pPr>
              <a:lnSpc>
                <a:spcPct val="150000"/>
              </a:lnSpc>
            </a:pPr>
            <a:endParaRPr lang="pt-BR" dirty="0">
              <a:solidFill>
                <a:schemeClr val="bg1"/>
              </a:solidFill>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r>
              <a:rPr lang="pt-BR" dirty="0">
                <a:solidFill>
                  <a:schemeClr val="bg1"/>
                </a:solidFill>
                <a:effectLst>
                  <a:outerShdw blurRad="38100" dist="38100" dir="2700000" algn="tl">
                    <a:srgbClr val="000000">
                      <a:alpha val="43137"/>
                    </a:srgbClr>
                  </a:outerShdw>
                </a:effectLst>
              </a:rPr>
              <a:t>Inicie o atendimento a primeiros socorros e direcione a vítima para o atendimento médico.</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61019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Resultado de imagem para confined space rescue">
            <a:extLst>
              <a:ext uri="{FF2B5EF4-FFF2-40B4-BE49-F238E27FC236}">
                <a16:creationId xmlns:a16="http://schemas.microsoft.com/office/drawing/2014/main" id="{49954F90-A3BD-9C3F-3EB5-4409DA679A89}"/>
              </a:ext>
            </a:extLst>
          </p:cNvPr>
          <p:cNvPicPr>
            <a:picLocks noChangeAspect="1" noChangeArrowheads="1"/>
          </p:cNvPicPr>
          <p:nvPr/>
        </p:nvPicPr>
        <p:blipFill rotWithShape="1">
          <a:blip r:embed="rId4"/>
          <a:srcRect t="15610" r="2" b="9867"/>
          <a:stretch/>
        </p:blipFill>
        <p:spPr bwMode="auto">
          <a:xfrm>
            <a:off x="8280400" y="2082800"/>
            <a:ext cx="3644900" cy="3840163"/>
          </a:xfrm>
          <a:prstGeom prst="rect">
            <a:avLst/>
          </a:prstGeom>
          <a:noFill/>
        </p:spPr>
      </p:pic>
      <p:pic>
        <p:nvPicPr>
          <p:cNvPr id="3" name="Imagem 2" descr="Texto&#10;&#10;Descrição gerada automaticamente com confiança baixa">
            <a:extLst>
              <a:ext uri="{FF2B5EF4-FFF2-40B4-BE49-F238E27FC236}">
                <a16:creationId xmlns:a16="http://schemas.microsoft.com/office/drawing/2014/main" id="{8EEDB549-CE80-FAE0-0E31-5102D7D8FF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59838534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6">
            <a:extLst>
              <a:ext uri="{FF2B5EF4-FFF2-40B4-BE49-F238E27FC236}">
                <a16:creationId xmlns:a16="http://schemas.microsoft.com/office/drawing/2014/main" id="{38430899-7119-1356-6B9F-25AC51DE5FAA}"/>
              </a:ext>
            </a:extLst>
          </p:cNvPr>
          <p:cNvSpPr/>
          <p:nvPr/>
        </p:nvSpPr>
        <p:spPr>
          <a:xfrm>
            <a:off x="3320030" y="2123741"/>
            <a:ext cx="7975851" cy="3363998"/>
          </a:xfrm>
          <a:prstGeom prst="rect">
            <a:avLst/>
          </a:prstGeom>
        </p:spPr>
        <p:txBody>
          <a:bodyPr wrap="square">
            <a:spAutoFit/>
            <a:scene3d>
              <a:camera prst="orthographicFront"/>
              <a:lightRig rig="threePt" dir="t"/>
            </a:scene3d>
            <a:sp3d contourW="12700"/>
          </a:bodyPr>
          <a:lstStyle/>
          <a:p>
            <a:pPr algn="l">
              <a:lnSpc>
                <a:spcPct val="150000"/>
              </a:lnSpc>
            </a:pPr>
            <a:r>
              <a:rPr lang="pt-BR" sz="2400" i="0" dirty="0">
                <a:effectLst/>
                <a:latin typeface="Poppins" panose="00000500000000000000" pitchFamily="2" charset="0"/>
              </a:rPr>
              <a:t>A atmosfera perigosa do espaço confinado pode ser pela deficiência ou enriquecimento de oxigênio </a:t>
            </a:r>
          </a:p>
          <a:p>
            <a:pPr algn="l">
              <a:lnSpc>
                <a:spcPct val="150000"/>
              </a:lnSpc>
            </a:pPr>
            <a:endParaRPr lang="pt-BR" sz="2400" dirty="0">
              <a:latin typeface="Poppins" panose="00000500000000000000" pitchFamily="2" charset="0"/>
            </a:endParaRPr>
          </a:p>
          <a:p>
            <a:pPr algn="l">
              <a:lnSpc>
                <a:spcPct val="150000"/>
              </a:lnSpc>
            </a:pPr>
            <a:r>
              <a:rPr lang="pt-BR" sz="2400" i="0" dirty="0">
                <a:effectLst/>
                <a:latin typeface="Poppins" panose="00000500000000000000" pitchFamily="2" charset="0"/>
              </a:rPr>
              <a:t>(por exemplo: lugar sem janela ou onde matéria orgânica é decomposta, como galeria de esgoto</a:t>
            </a:r>
            <a:r>
              <a:rPr lang="pt-BR" sz="2400" i="0" dirty="0">
                <a:solidFill>
                  <a:srgbClr val="262626"/>
                </a:solidFill>
                <a:effectLst/>
                <a:latin typeface="Poppins" panose="00000500000000000000" pitchFamily="2" charset="0"/>
              </a:rPr>
              <a:t>).</a:t>
            </a: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896119" y="273959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 name="AutoShape 1">
            <a:extLst>
              <a:ext uri="{FF2B5EF4-FFF2-40B4-BE49-F238E27FC236}">
                <a16:creationId xmlns:a16="http://schemas.microsoft.com/office/drawing/2014/main" id="{B9406AC3-7EE7-1EC8-7ADE-3D774869DAC2}"/>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Texto&#10;&#10;Descrição gerada automaticamente com confiança baixa">
            <a:extLst>
              <a:ext uri="{FF2B5EF4-FFF2-40B4-BE49-F238E27FC236}">
                <a16:creationId xmlns:a16="http://schemas.microsoft.com/office/drawing/2014/main" id="{6089FFB7-9902-6D68-6946-3D1C2545A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86500537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es-ES" sz="4800" dirty="0">
              <a:latin typeface="Bebas Neue" panose="020B0606020202050201" pitchFamily="34" charset="0"/>
              <a:ea typeface="ＭＳ Ｐゴシック" charset="0"/>
              <a:sym typeface="League Gothic" charset="0"/>
            </a:endParaRPr>
          </a:p>
        </p:txBody>
      </p:sp>
      <p:sp>
        <p:nvSpPr>
          <p:cNvPr id="5" name="圆角矩形 13">
            <a:extLst>
              <a:ext uri="{FF2B5EF4-FFF2-40B4-BE49-F238E27FC236}">
                <a16:creationId xmlns:a16="http://schemas.microsoft.com/office/drawing/2014/main" id="{AF4A70A2-4C57-82D1-59F0-9A8E6AAAA5C4}"/>
              </a:ext>
            </a:extLst>
          </p:cNvPr>
          <p:cNvSpPr/>
          <p:nvPr/>
        </p:nvSpPr>
        <p:spPr>
          <a:xfrm>
            <a:off x="2569028" y="1817914"/>
            <a:ext cx="9067801" cy="3985124"/>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26">
            <a:extLst>
              <a:ext uri="{FF2B5EF4-FFF2-40B4-BE49-F238E27FC236}">
                <a16:creationId xmlns:a16="http://schemas.microsoft.com/office/drawing/2014/main" id="{05E34BDE-7F71-29CF-0A3F-B9D024B96D73}"/>
              </a:ext>
            </a:extLst>
          </p:cNvPr>
          <p:cNvSpPr/>
          <p:nvPr/>
        </p:nvSpPr>
        <p:spPr>
          <a:xfrm>
            <a:off x="2881572" y="1054962"/>
            <a:ext cx="832272" cy="865128"/>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36">
            <a:extLst>
              <a:ext uri="{FF2B5EF4-FFF2-40B4-BE49-F238E27FC236}">
                <a16:creationId xmlns:a16="http://schemas.microsoft.com/office/drawing/2014/main" id="{32B8D99D-76F5-5973-D64E-A8557D8D9BA3}"/>
              </a:ext>
            </a:extLst>
          </p:cNvPr>
          <p:cNvSpPr/>
          <p:nvPr/>
        </p:nvSpPr>
        <p:spPr>
          <a:xfrm>
            <a:off x="3919064" y="1315931"/>
            <a:ext cx="7293014" cy="5009833"/>
          </a:xfrm>
          <a:prstGeom prst="rect">
            <a:avLst/>
          </a:prstGeom>
        </p:spPr>
        <p:txBody>
          <a:bodyPr wrap="square">
            <a:spAutoFit/>
            <a:scene3d>
              <a:camera prst="orthographicFront"/>
              <a:lightRig rig="threePt" dir="t"/>
            </a:scene3d>
            <a:sp3d contourW="12700"/>
          </a:bodyPr>
          <a:lstStyle/>
          <a:p>
            <a:pPr algn="ctr">
              <a:lnSpc>
                <a:spcPct val="150000"/>
              </a:lnSpc>
            </a:pPr>
            <a:endParaRPr lang="pt-BR" altLang="zh-CN" sz="2400" dirty="0">
              <a:solidFill>
                <a:schemeClr val="bg1"/>
              </a:solidFill>
              <a:latin typeface="+mn-ea"/>
            </a:endParaRPr>
          </a:p>
          <a:p>
            <a:pPr algn="ctr">
              <a:lnSpc>
                <a:spcPct val="150000"/>
              </a:lnSpc>
            </a:pPr>
            <a:r>
              <a:rPr lang="pt-BR" altLang="zh-CN" sz="2400" dirty="0">
                <a:solidFill>
                  <a:schemeClr val="bg1"/>
                </a:solidFill>
                <a:latin typeface="+mn-ea"/>
              </a:rPr>
              <a:t>Também pode ser pela presença de contaminantes que podem fazer com que o trabalhador passe mal se não estiver protegido (dou como exemplo o caso de tanque de combustível: uma pessoa não pode inalar normalmente gasolina ou diesel) ou o armazenamento de material explosivo (que pode ser o combustível, como citado, ou outros).</a:t>
            </a:r>
          </a:p>
          <a:p>
            <a:pPr algn="ctr">
              <a:lnSpc>
                <a:spcPct val="150000"/>
              </a:lnSpc>
            </a:pPr>
            <a:endParaRPr lang="pt-BR" altLang="zh-CN" sz="2400" dirty="0">
              <a:solidFill>
                <a:schemeClr val="bg1"/>
              </a:solidFill>
              <a:latin typeface="+mn-ea"/>
            </a:endParaRPr>
          </a:p>
        </p:txBody>
      </p:sp>
      <p:grpSp>
        <p:nvGrpSpPr>
          <p:cNvPr id="4" name="组合 4">
            <a:extLst>
              <a:ext uri="{FF2B5EF4-FFF2-40B4-BE49-F238E27FC236}">
                <a16:creationId xmlns:a16="http://schemas.microsoft.com/office/drawing/2014/main" id="{F375495D-9067-433E-02C2-D6FE5691EF93}"/>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6" name="Oval 8">
              <a:extLst>
                <a:ext uri="{FF2B5EF4-FFF2-40B4-BE49-F238E27FC236}">
                  <a16:creationId xmlns:a16="http://schemas.microsoft.com/office/drawing/2014/main" id="{74F53099-D461-350B-D8E3-3E823289C7E2}"/>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8" name="Freeform 9">
              <a:extLst>
                <a:ext uri="{FF2B5EF4-FFF2-40B4-BE49-F238E27FC236}">
                  <a16:creationId xmlns:a16="http://schemas.microsoft.com/office/drawing/2014/main" id="{B178E5FE-8435-2093-DCA7-42D0DA81A1F8}"/>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9" name="Imagem 8" descr="Texto&#10;&#10;Descrição gerada automaticamente com confiança baixa">
            <a:extLst>
              <a:ext uri="{FF2B5EF4-FFF2-40B4-BE49-F238E27FC236}">
                <a16:creationId xmlns:a16="http://schemas.microsoft.com/office/drawing/2014/main" id="{48375B05-9392-0300-302B-1A6291DB4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39022846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a:extLst>
              <a:ext uri="{FF2B5EF4-FFF2-40B4-BE49-F238E27FC236}">
                <a16:creationId xmlns:a16="http://schemas.microsoft.com/office/drawing/2014/main" id="{D33BD20B-F064-8446-7C27-143857A7E110}"/>
              </a:ext>
            </a:extLst>
          </p:cNvPr>
          <p:cNvGrpSpPr/>
          <p:nvPr/>
        </p:nvGrpSpPr>
        <p:grpSpPr>
          <a:xfrm>
            <a:off x="675349" y="5062499"/>
            <a:ext cx="1316302" cy="1201736"/>
            <a:chOff x="1664677" y="1949380"/>
            <a:chExt cx="1195754" cy="1266093"/>
          </a:xfrm>
        </p:grpSpPr>
        <p:sp>
          <p:nvSpPr>
            <p:cNvPr id="15" name="Rounded Rectangle 16">
              <a:extLst>
                <a:ext uri="{FF2B5EF4-FFF2-40B4-BE49-F238E27FC236}">
                  <a16:creationId xmlns:a16="http://schemas.microsoft.com/office/drawing/2014/main" id="{DFC27925-866E-9DD6-2158-5C789B7105B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ounded Rectangle 17">
              <a:extLst>
                <a:ext uri="{FF2B5EF4-FFF2-40B4-BE49-F238E27FC236}">
                  <a16:creationId xmlns:a16="http://schemas.microsoft.com/office/drawing/2014/main" id="{5535A988-9863-E371-9EBA-680DCE58C380}"/>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Shape 2784">
            <a:extLst>
              <a:ext uri="{FF2B5EF4-FFF2-40B4-BE49-F238E27FC236}">
                <a16:creationId xmlns:a16="http://schemas.microsoft.com/office/drawing/2014/main" id="{79194F35-F074-D308-01FC-ABBB9574483F}"/>
              </a:ext>
            </a:extLst>
          </p:cNvPr>
          <p:cNvSpPr/>
          <p:nvPr/>
        </p:nvSpPr>
        <p:spPr>
          <a:xfrm>
            <a:off x="1078477" y="54302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cxnSp>
        <p:nvCxnSpPr>
          <p:cNvPr id="18" name="Straight Connector 1">
            <a:extLst>
              <a:ext uri="{FF2B5EF4-FFF2-40B4-BE49-F238E27FC236}">
                <a16:creationId xmlns:a16="http://schemas.microsoft.com/office/drawing/2014/main" id="{79AE59C7-6949-BFE7-463C-37B6F484100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AutoShape 1">
            <a:extLst>
              <a:ext uri="{FF2B5EF4-FFF2-40B4-BE49-F238E27FC236}">
                <a16:creationId xmlns:a16="http://schemas.microsoft.com/office/drawing/2014/main" id="{6DFF954E-4AE9-C2D6-09DF-D8952A41F431}"/>
              </a:ext>
            </a:extLst>
          </p:cNvPr>
          <p:cNvSpPr>
            <a:spLocks/>
          </p:cNvSpPr>
          <p:nvPr/>
        </p:nvSpPr>
        <p:spPr bwMode="auto">
          <a:xfrm>
            <a:off x="389008" y="218463"/>
            <a:ext cx="497430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err="1">
                <a:solidFill>
                  <a:schemeClr val="bg1"/>
                </a:solidFill>
                <a:latin typeface="Bebas Neue" panose="020B0606020202050201" pitchFamily="34" charset="0"/>
                <a:ea typeface="ＭＳ Ｐゴシック" charset="0"/>
                <a:cs typeface="League Gothic" charset="0"/>
                <a:sym typeface="League Gothic" charset="0"/>
              </a:rPr>
              <a:t>Nr</a:t>
            </a:r>
            <a:r>
              <a:rPr lang="pt-BR" sz="4800">
                <a:solidFill>
                  <a:schemeClr val="bg1"/>
                </a:solidFill>
                <a:latin typeface="Bebas Neue" panose="020B0606020202050201" pitchFamily="34" charset="0"/>
                <a:ea typeface="ＭＳ Ｐゴシック" charset="0"/>
                <a:cs typeface="League Gothic" charset="0"/>
                <a:sym typeface="League Gothic" charset="0"/>
              </a:rPr>
              <a:t> 33</a:t>
            </a:r>
            <a:endParaRPr lang="es-ES" sz="4800">
              <a:solidFill>
                <a:schemeClr val="bg1"/>
              </a:solidFill>
              <a:latin typeface="Bebas Neue" panose="020B0606020202050201" pitchFamily="34" charset="0"/>
              <a:ea typeface="ＭＳ Ｐゴシック" charset="0"/>
              <a:cs typeface="League Gothic" charset="0"/>
              <a:sym typeface="League Gothic" charset="0"/>
            </a:endParaRPr>
          </a:p>
        </p:txBody>
      </p:sp>
      <p:pic>
        <p:nvPicPr>
          <p:cNvPr id="4098" name="Picture 2" descr="Periódico NR33 - Espaço Confinado (Reciclagem) - Sanare">
            <a:extLst>
              <a:ext uri="{FF2B5EF4-FFF2-40B4-BE49-F238E27FC236}">
                <a16:creationId xmlns:a16="http://schemas.microsoft.com/office/drawing/2014/main" id="{3A424D11-1832-259B-0562-AD27CA147BEA}"/>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7528" b="10232"/>
          <a:stretch/>
        </p:blipFill>
        <p:spPr bwMode="auto">
          <a:xfrm>
            <a:off x="-87085" y="-108857"/>
            <a:ext cx="12366172" cy="3962399"/>
          </a:xfrm>
          <a:prstGeom prst="flowChartDocument">
            <a:avLst/>
          </a:prstGeom>
          <a:noFill/>
          <a:ln w="155575">
            <a:solidFill>
              <a:srgbClr val="00A09D"/>
            </a:solidFill>
          </a:ln>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8AF4DDF3-1928-5CFF-7E73-E785FB63D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graphicFrame>
        <p:nvGraphicFramePr>
          <p:cNvPr id="4102" name="TextBox 30">
            <a:extLst>
              <a:ext uri="{FF2B5EF4-FFF2-40B4-BE49-F238E27FC236}">
                <a16:creationId xmlns:a16="http://schemas.microsoft.com/office/drawing/2014/main" id="{A7958A3B-7ADC-0C17-7A20-EF4610E5057E}"/>
              </a:ext>
            </a:extLst>
          </p:cNvPr>
          <p:cNvGraphicFramePr/>
          <p:nvPr>
            <p:extLst>
              <p:ext uri="{D42A27DB-BD31-4B8C-83A1-F6EECF244321}">
                <p14:modId xmlns:p14="http://schemas.microsoft.com/office/powerpoint/2010/main" val="1291274930"/>
              </p:ext>
            </p:extLst>
          </p:nvPr>
        </p:nvGraphicFramePr>
        <p:xfrm>
          <a:off x="2278106" y="4295578"/>
          <a:ext cx="9238545" cy="2452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4557543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rso Reciclagem NR 33 Espaço Confinado - Supervisor de Entrada">
            <a:extLst>
              <a:ext uri="{FF2B5EF4-FFF2-40B4-BE49-F238E27FC236}">
                <a16:creationId xmlns:a16="http://schemas.microsoft.com/office/drawing/2014/main" id="{AEA1AB89-D14C-5732-63C8-648AAB5F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uxograma: Entrada Manual 4">
            <a:extLst>
              <a:ext uri="{FF2B5EF4-FFF2-40B4-BE49-F238E27FC236}">
                <a16:creationId xmlns:a16="http://schemas.microsoft.com/office/drawing/2014/main" id="{185A3A24-52BB-4C89-6390-3E9560ECE060}"/>
              </a:ext>
            </a:extLst>
          </p:cNvPr>
          <p:cNvSpPr/>
          <p:nvPr/>
        </p:nvSpPr>
        <p:spPr>
          <a:xfrm rot="5400000" flipH="1">
            <a:off x="174172" y="-174173"/>
            <a:ext cx="6858000" cy="7206343"/>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ardrop 30">
            <a:extLst>
              <a:ext uri="{FF2B5EF4-FFF2-40B4-BE49-F238E27FC236}">
                <a16:creationId xmlns:a16="http://schemas.microsoft.com/office/drawing/2014/main" id="{113D2035-36A8-5547-465D-48960C2D2969}"/>
              </a:ext>
            </a:extLst>
          </p:cNvPr>
          <p:cNvSpPr/>
          <p:nvPr/>
        </p:nvSpPr>
        <p:spPr>
          <a:xfrm>
            <a:off x="2648546" y="1626386"/>
            <a:ext cx="576000" cy="590145"/>
          </a:xfrm>
          <a:prstGeom prst="teardrop">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E12DE7A0-487F-B621-6255-3484D41AF93F}"/>
              </a:ext>
            </a:extLst>
          </p:cNvPr>
          <p:cNvPicPr>
            <a:picLocks noChangeAspect="1"/>
          </p:cNvPicPr>
          <p:nvPr/>
        </p:nvPicPr>
        <p:blipFill>
          <a:blip r:embed="rId4"/>
          <a:stretch>
            <a:fillRect/>
          </a:stretch>
        </p:blipFill>
        <p:spPr>
          <a:xfrm>
            <a:off x="2802008" y="1784515"/>
            <a:ext cx="335362" cy="316725"/>
          </a:xfrm>
          <a:prstGeom prst="rect">
            <a:avLst/>
          </a:prstGeom>
        </p:spPr>
      </p:pic>
      <p:sp>
        <p:nvSpPr>
          <p:cNvPr id="10" name="TextBox 30">
            <a:extLst>
              <a:ext uri="{FF2B5EF4-FFF2-40B4-BE49-F238E27FC236}">
                <a16:creationId xmlns:a16="http://schemas.microsoft.com/office/drawing/2014/main" id="{FCD4858C-0F23-89A3-703F-1FE5F682CDB2}"/>
              </a:ext>
            </a:extLst>
          </p:cNvPr>
          <p:cNvSpPr txBox="1"/>
          <p:nvPr/>
        </p:nvSpPr>
        <p:spPr>
          <a:xfrm>
            <a:off x="700008" y="2800316"/>
            <a:ext cx="4874724" cy="2960426"/>
          </a:xfrm>
          <a:prstGeom prst="rect">
            <a:avLst/>
          </a:prstGeom>
          <a:noFill/>
        </p:spPr>
        <p:txBody>
          <a:bodyPr wrap="square" rtlCol="0">
            <a:spAutoFit/>
          </a:bodyPr>
          <a:lstStyle/>
          <a:p>
            <a:pPr>
              <a:lnSpc>
                <a:spcPct val="150000"/>
              </a:lnSpc>
            </a:pPr>
            <a:r>
              <a:rPr lang="pt-BR" b="1" i="0" dirty="0">
                <a:effectLst/>
                <a:latin typeface="Poppins" panose="00000500000000000000" pitchFamily="2" charset="0"/>
              </a:rPr>
              <a:t>33.2.2.2</a:t>
            </a:r>
            <a:r>
              <a:rPr lang="pt-BR" b="0" i="0" dirty="0">
                <a:effectLst/>
                <a:latin typeface="Poppins" panose="00000500000000000000" pitchFamily="2" charset="0"/>
              </a:rPr>
              <a:t> Os espaços não destinados à ocupação humana, com meios limitados de entrada e saída, utilizados para armazenagem de material com potencial para engolfar ou afogar o trabalhador são caracterizados como espaços confinados.</a:t>
            </a:r>
            <a:endParaRPr lang="id-ID" b="1" dirty="0"/>
          </a:p>
        </p:txBody>
      </p:sp>
      <p:cxnSp>
        <p:nvCxnSpPr>
          <p:cNvPr id="4" name="Straight Connector 1">
            <a:extLst>
              <a:ext uri="{FF2B5EF4-FFF2-40B4-BE49-F238E27FC236}">
                <a16:creationId xmlns:a16="http://schemas.microsoft.com/office/drawing/2014/main" id="{C4705B8D-7326-378C-566A-AB3D8016EBBF}"/>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AutoShape 1">
            <a:extLst>
              <a:ext uri="{FF2B5EF4-FFF2-40B4-BE49-F238E27FC236}">
                <a16:creationId xmlns:a16="http://schemas.microsoft.com/office/drawing/2014/main" id="{80DFF43E-B2AA-BCBC-9DB8-5CFBB7306808}"/>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es-ES" sz="4800" dirty="0">
              <a:latin typeface="Bebas Neue" panose="020B0606020202050201" pitchFamily="34" charset="0"/>
              <a:ea typeface="ＭＳ Ｐゴシック" charset="0"/>
              <a:sym typeface="League Gothic" charset="0"/>
            </a:endParaRPr>
          </a:p>
        </p:txBody>
      </p:sp>
      <p:pic>
        <p:nvPicPr>
          <p:cNvPr id="2" name="Imagem 1" descr="Texto&#10;&#10;Descrição gerada automaticamente com confiança baixa">
            <a:extLst>
              <a:ext uri="{FF2B5EF4-FFF2-40B4-BE49-F238E27FC236}">
                <a16:creationId xmlns:a16="http://schemas.microsoft.com/office/drawing/2014/main" id="{3A10B6D2-D219-8ACE-2EC9-27A293DA4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63804539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Quais os EPIs mais utilizados para trabalho em espaço confinado? - Blog  Preveoeste">
            <a:extLst>
              <a:ext uri="{FF2B5EF4-FFF2-40B4-BE49-F238E27FC236}">
                <a16:creationId xmlns:a16="http://schemas.microsoft.com/office/drawing/2014/main" id="{F7B129B1-E276-ADBB-EEDA-3BE36E9BB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12192001" cy="68507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1">
              <a:lumMod val="50000"/>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1962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02. Espaço confinado: os perigos que você precisa conhecer</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descr="Texto&#10;&#10;Descrição gerada automaticamente com confiança baixa">
            <a:extLst>
              <a:ext uri="{FF2B5EF4-FFF2-40B4-BE49-F238E27FC236}">
                <a16:creationId xmlns:a16="http://schemas.microsoft.com/office/drawing/2014/main" id="{DA575FBB-1BED-91CE-F990-432F5D9F0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0" y="136394"/>
            <a:ext cx="2261621" cy="627889"/>
          </a:xfrm>
          <a:prstGeom prst="rect">
            <a:avLst/>
          </a:prstGeom>
        </p:spPr>
      </p:pic>
    </p:spTree>
    <p:extLst>
      <p:ext uri="{BB962C8B-B14F-4D97-AF65-F5344CB8AC3E}">
        <p14:creationId xmlns:p14="http://schemas.microsoft.com/office/powerpoint/2010/main" val="129513496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paços confinados: Precauções de segurança em espaço confinado">
            <a:extLst>
              <a:ext uri="{FF2B5EF4-FFF2-40B4-BE49-F238E27FC236}">
                <a16:creationId xmlns:a16="http://schemas.microsoft.com/office/drawing/2014/main" id="{4F29C075-E96B-0541-17AE-46A54920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4" r="22726"/>
          <a:stretch/>
        </p:blipFill>
        <p:spPr bwMode="auto">
          <a:xfrm>
            <a:off x="0" y="-12740"/>
            <a:ext cx="4789713" cy="68707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5658679" y="164165"/>
            <a:ext cx="4056821" cy="6470233"/>
          </a:xfrm>
          <a:prstGeom prst="rect">
            <a:avLst/>
          </a:prstGeom>
        </p:spPr>
        <p:txBody>
          <a:bodyPr wrap="square">
            <a:spAutoFit/>
            <a:scene3d>
              <a:camera prst="orthographicFront"/>
              <a:lightRig rig="threePt" dir="t"/>
            </a:scene3d>
            <a:sp3d contourW="12700"/>
          </a:bodyPr>
          <a:lstStyle/>
          <a:p>
            <a:pPr algn="l">
              <a:lnSpc>
                <a:spcPct val="150000"/>
              </a:lnSpc>
            </a:pPr>
            <a:r>
              <a:rPr lang="pt-BR" sz="1600" b="0" i="0" dirty="0">
                <a:effectLst/>
                <a:latin typeface="Poppins" panose="00000500000000000000" pitchFamily="2" charset="0"/>
              </a:rPr>
              <a:t>Agora vamos entender melhor alguns dos perigos que encontramos no espaço confinado. É claro que isso vai variar de acordo com cada caso prático.</a:t>
            </a:r>
          </a:p>
          <a:p>
            <a:pPr algn="l">
              <a:lnSpc>
                <a:spcPct val="150000"/>
              </a:lnSpc>
            </a:pPr>
            <a:endParaRPr lang="pt-BR" sz="1600" b="0" i="0" dirty="0">
              <a:effectLst/>
              <a:latin typeface="Poppins" panose="00000500000000000000" pitchFamily="2" charset="0"/>
            </a:endParaRPr>
          </a:p>
          <a:p>
            <a:pPr algn="l">
              <a:lnSpc>
                <a:spcPct val="150000"/>
              </a:lnSpc>
            </a:pPr>
            <a:endParaRPr lang="pt-BR" sz="1600" b="0" i="0" dirty="0">
              <a:effectLst/>
              <a:latin typeface="Poppins" panose="00000500000000000000" pitchFamily="2" charset="0"/>
            </a:endParaRPr>
          </a:p>
          <a:p>
            <a:pPr algn="l">
              <a:lnSpc>
                <a:spcPct val="150000"/>
              </a:lnSpc>
            </a:pPr>
            <a:r>
              <a:rPr lang="pt-BR" sz="1600" b="1" i="0" dirty="0">
                <a:effectLst/>
                <a:latin typeface="Poppins" panose="00000500000000000000" pitchFamily="2" charset="0"/>
              </a:rPr>
              <a:t>Teor de oxigênio</a:t>
            </a:r>
          </a:p>
          <a:p>
            <a:pPr algn="l">
              <a:lnSpc>
                <a:spcPct val="150000"/>
              </a:lnSpc>
            </a:pPr>
            <a:endParaRPr lang="pt-BR" sz="1600" b="1" i="0" dirty="0">
              <a:effectLst/>
              <a:latin typeface="Poppins" panose="00000500000000000000" pitchFamily="2" charset="0"/>
            </a:endParaRPr>
          </a:p>
          <a:p>
            <a:pPr algn="l">
              <a:lnSpc>
                <a:spcPct val="150000"/>
              </a:lnSpc>
            </a:pPr>
            <a:r>
              <a:rPr lang="pt-BR" sz="1600" b="0" i="0" dirty="0">
                <a:effectLst/>
                <a:latin typeface="Poppins" panose="00000500000000000000" pitchFamily="2" charset="0"/>
              </a:rPr>
              <a:t>A primeira coisa a se considerar antes de entrar no espaço confinado é o teor de oxigênio. O ar que respiramos tem cerca de 21% de oxigênio.</a:t>
            </a:r>
          </a:p>
          <a:p>
            <a:pPr algn="l">
              <a:lnSpc>
                <a:spcPct val="150000"/>
              </a:lnSpc>
            </a:pPr>
            <a:r>
              <a:rPr lang="pt-BR" sz="1600" b="0" i="0" dirty="0">
                <a:effectLst/>
                <a:latin typeface="Poppins" panose="00000500000000000000" pitchFamily="2" charset="0"/>
              </a:rPr>
              <a:t>A NR-33 determina que o intervalo seguro é acima de 19,5% e menor que 23%.</a:t>
            </a: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0916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4947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9CE16FAA-C513-4133-A1AF-F8AE4EA8A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58518980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b="0" i="0" dirty="0">
                <a:effectLst/>
                <a:latin typeface="Poppins" panose="00000500000000000000" pitchFamily="2" charset="0"/>
              </a:rPr>
              <a:t>33.5.15.2 O percentual de oxigênio (O2) indicado para entrada em espaços confinados é de 20,9%, sendo aceitável o percentual entre 19,5% até 23% de volume, desde que a causa da redução ou enriquecimento do O2 seja conhecida e controlada.</a:t>
            </a:r>
            <a:endParaRPr lang="pt-BR" dirty="0"/>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3"/>
          <a:stretch>
            <a:fillRect/>
          </a:stretch>
        </p:blipFill>
        <p:spPr>
          <a:xfrm>
            <a:off x="1028700" y="5074988"/>
            <a:ext cx="679368" cy="641612"/>
          </a:xfrm>
          <a:prstGeom prst="rect">
            <a:avLst/>
          </a:prstGeom>
        </p:spPr>
      </p:pic>
      <p:pic>
        <p:nvPicPr>
          <p:cNvPr id="3" name="Imagem 2">
            <a:extLst>
              <a:ext uri="{FF2B5EF4-FFF2-40B4-BE49-F238E27FC236}">
                <a16:creationId xmlns:a16="http://schemas.microsoft.com/office/drawing/2014/main" id="{63101511-244C-286A-39DD-7FF404C9F91E}"/>
              </a:ext>
            </a:extLst>
          </p:cNvPr>
          <p:cNvPicPr>
            <a:picLocks noChangeAspect="1"/>
          </p:cNvPicPr>
          <p:nvPr/>
        </p:nvPicPr>
        <p:blipFill>
          <a:blip r:embed="rId4">
            <a:alphaModFix amt="50000"/>
          </a:blip>
          <a:stretch>
            <a:fillRect/>
          </a:stretch>
        </p:blipFill>
        <p:spPr>
          <a:xfrm>
            <a:off x="457307" y="794657"/>
            <a:ext cx="3497765" cy="2733802"/>
          </a:xfrm>
          <a:prstGeom prst="roundRect">
            <a:avLst>
              <a:gd name="adj" fmla="val 6823"/>
            </a:avLst>
          </a:prstGeom>
          <a:noFill/>
        </p:spPr>
      </p:pic>
      <p:pic>
        <p:nvPicPr>
          <p:cNvPr id="9220" name="Picture 4" descr="Equipamentos para espaços confinados | Veja quais são eles">
            <a:extLst>
              <a:ext uri="{FF2B5EF4-FFF2-40B4-BE49-F238E27FC236}">
                <a16:creationId xmlns:a16="http://schemas.microsoft.com/office/drawing/2014/main" id="{B1A7B583-FBD9-5A75-2EE9-05EB7C8D798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6950" y="794657"/>
            <a:ext cx="3852834"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9222" name="Picture 6" descr="Espaços Confinados Mortais – Camargo Seg Treinamentos">
            <a:extLst>
              <a:ext uri="{FF2B5EF4-FFF2-40B4-BE49-F238E27FC236}">
                <a16:creationId xmlns:a16="http://schemas.microsoft.com/office/drawing/2014/main" id="{4E498565-5522-3E66-102F-C019493BB61F}"/>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8090826" y="794657"/>
            <a:ext cx="3707999"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Texto&#10;&#10;Descrição gerada automaticamente com confiança baixa">
            <a:extLst>
              <a:ext uri="{FF2B5EF4-FFF2-40B4-BE49-F238E27FC236}">
                <a16:creationId xmlns:a16="http://schemas.microsoft.com/office/drawing/2014/main" id="{425C2960-9D5B-C828-BC64-02499F9357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03949488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501900"/>
            <a:ext cx="12191999" cy="26797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256651" y="2819400"/>
            <a:ext cx="5242449" cy="1711366"/>
          </a:xfrm>
          <a:prstGeom prst="rect">
            <a:avLst/>
          </a:prstGeom>
        </p:spPr>
        <p:txBody>
          <a:bodyPr wrap="square">
            <a:spAutoFit/>
          </a:bodyPr>
          <a:lstStyle/>
          <a:p>
            <a:pPr>
              <a:lnSpc>
                <a:spcPct val="150000"/>
              </a:lnSpc>
            </a:pPr>
            <a:r>
              <a:rPr lang="pt-BR" b="1" dirty="0"/>
              <a:t>33.5.15.3</a:t>
            </a:r>
            <a:r>
              <a:rPr lang="pt-BR" dirty="0"/>
              <a:t> O monitoramento da atmosfera deve ser contínuo durante a permanência dos trabalhadores no espaço confinado, de forma remota ou presencial, conforme previsto no procedimento de segurança</a:t>
            </a:r>
            <a:endParaRPr lang="en-US" sz="2000" dirty="0"/>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10242" name="Picture 2" descr="NR-33 Trabalhador em Espaço Confinado - Grupo Confidere">
            <a:extLst>
              <a:ext uri="{FF2B5EF4-FFF2-40B4-BE49-F238E27FC236}">
                <a16:creationId xmlns:a16="http://schemas.microsoft.com/office/drawing/2014/main" id="{DB5DC320-C708-BCCD-CC31-E668DD8FD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971" y="1979839"/>
            <a:ext cx="5763255" cy="36916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Imagem 2" descr="Texto&#10;&#10;Descrição gerada automaticamente com confiança baixa">
            <a:extLst>
              <a:ext uri="{FF2B5EF4-FFF2-40B4-BE49-F238E27FC236}">
                <a16:creationId xmlns:a16="http://schemas.microsoft.com/office/drawing/2014/main" id="{7272AD5D-D8D3-E884-7F2D-5E501B105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41761619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556379" y="1530143"/>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3376877" y="1959463"/>
            <a:ext cx="8258744" cy="3170099"/>
          </a:xfrm>
          <a:prstGeom prst="rect">
            <a:avLst/>
          </a:prstGeom>
        </p:spPr>
        <p:txBody>
          <a:bodyPr wrap="square">
            <a:spAutoFit/>
            <a:scene3d>
              <a:camera prst="orthographicFront"/>
              <a:lightRig rig="threePt" dir="t"/>
            </a:scene3d>
            <a:sp3d contourW="12700"/>
          </a:bodyPr>
          <a:lstStyle/>
          <a:p>
            <a:pPr algn="l"/>
            <a:r>
              <a:rPr lang="pt-BR" sz="2000" b="0" i="0" dirty="0">
                <a:effectLst/>
                <a:latin typeface="Poppins" panose="00000500000000000000" pitchFamily="2" charset="0"/>
              </a:rPr>
              <a:t>Abaixo de 19,5% podemos sofrer tonturas, desmaios e até a morte, a depender da concentração. Baixo teor de oxigênio é uma das causas de mortes mais comuns em espaços confinados.</a:t>
            </a:r>
          </a:p>
          <a:p>
            <a:pPr algn="l"/>
            <a:endParaRPr lang="pt-BR" sz="2000" b="0" i="0" dirty="0">
              <a:effectLst/>
              <a:latin typeface="Poppins" panose="00000500000000000000" pitchFamily="2" charset="0"/>
            </a:endParaRPr>
          </a:p>
          <a:p>
            <a:pPr algn="l"/>
            <a:endParaRPr lang="pt-BR" sz="2000" b="0" i="0" dirty="0">
              <a:effectLst/>
              <a:latin typeface="Poppins" panose="00000500000000000000" pitchFamily="2" charset="0"/>
            </a:endParaRPr>
          </a:p>
          <a:p>
            <a:pPr algn="l"/>
            <a:r>
              <a:rPr lang="pt-BR" sz="2000" b="1" i="0" dirty="0">
                <a:effectLst/>
                <a:latin typeface="Poppins" panose="00000500000000000000" pitchFamily="2" charset="0"/>
              </a:rPr>
              <a:t>Acima de 23% a atmosfera fica muito rica em oxigênio e isso pode favorecer princípios de incêndio. A probabilidade de ter uma ignição aumenta a medida que o teor de oxigênio no ar cresce.</a:t>
            </a:r>
          </a:p>
        </p:txBody>
      </p:sp>
      <p:pic>
        <p:nvPicPr>
          <p:cNvPr id="2" name="Imagem 1" descr="Texto&#10;&#10;Descrição gerada automaticamente com confiança baixa">
            <a:extLst>
              <a:ext uri="{FF2B5EF4-FFF2-40B4-BE49-F238E27FC236}">
                <a16:creationId xmlns:a16="http://schemas.microsoft.com/office/drawing/2014/main" id="{EB91D040-194D-7F13-C55B-EB9E0A2B9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25921670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9" y="218463"/>
            <a:ext cx="3133164"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Conteúdo</a:t>
            </a:r>
            <a:endParaRPr lang="es-ES" sz="4800" dirty="0">
              <a:latin typeface="Bebas Neue" panose="020B0606020202050201" pitchFamily="34" charset="0"/>
              <a:ea typeface="ＭＳ Ｐゴシック" charset="0"/>
              <a:cs typeface="League Gothic" charset="0"/>
              <a:sym typeface="League Gothic" charset="0"/>
            </a:endParaRPr>
          </a:p>
        </p:txBody>
      </p:sp>
      <p:sp>
        <p:nvSpPr>
          <p:cNvPr id="64" name="TextBox 4">
            <a:extLst>
              <a:ext uri="{FF2B5EF4-FFF2-40B4-BE49-F238E27FC236}">
                <a16:creationId xmlns:a16="http://schemas.microsoft.com/office/drawing/2014/main" id="{A897AC2A-C8D8-3BEA-0764-87AC9D419587}"/>
              </a:ext>
            </a:extLst>
          </p:cNvPr>
          <p:cNvSpPr txBox="1"/>
          <p:nvPr/>
        </p:nvSpPr>
        <p:spPr>
          <a:xfrm>
            <a:off x="5416523" y="1598678"/>
            <a:ext cx="7423177" cy="4041491"/>
          </a:xfrm>
          <a:prstGeom prst="rect">
            <a:avLst/>
          </a:prstGeom>
          <a:noFill/>
        </p:spPr>
        <p:txBody>
          <a:bodyPr wrap="square" lIns="0" tIns="0" rIns="0" bIns="0" rtlCol="0">
            <a:spAutoFit/>
          </a:bodyPr>
          <a:lstStyle/>
          <a:p>
            <a:pPr>
              <a:lnSpc>
                <a:spcPct val="250000"/>
              </a:lnSpc>
            </a:pPr>
            <a:r>
              <a:rPr lang="pt-BR" dirty="0"/>
              <a:t>Conceito de Espaço Confinado</a:t>
            </a:r>
          </a:p>
          <a:p>
            <a:pPr>
              <a:lnSpc>
                <a:spcPct val="250000"/>
              </a:lnSpc>
            </a:pPr>
            <a:r>
              <a:rPr lang="pt-BR" dirty="0"/>
              <a:t>Perigos</a:t>
            </a:r>
          </a:p>
          <a:p>
            <a:pPr>
              <a:lnSpc>
                <a:spcPct val="250000"/>
              </a:lnSpc>
            </a:pPr>
            <a:r>
              <a:rPr lang="pt-BR" dirty="0"/>
              <a:t>Equipe mínima obrigatória</a:t>
            </a:r>
          </a:p>
          <a:p>
            <a:pPr>
              <a:lnSpc>
                <a:spcPct val="250000"/>
              </a:lnSpc>
            </a:pPr>
            <a:r>
              <a:rPr lang="pt-BR" dirty="0"/>
              <a:t>Gerenciamento de Riscos</a:t>
            </a:r>
          </a:p>
          <a:p>
            <a:pPr>
              <a:lnSpc>
                <a:spcPct val="250000"/>
              </a:lnSpc>
            </a:pPr>
            <a:r>
              <a:rPr lang="pt-BR" dirty="0"/>
              <a:t>Como se proteger</a:t>
            </a:r>
          </a:p>
          <a:p>
            <a:pPr>
              <a:lnSpc>
                <a:spcPct val="250000"/>
              </a:lnSpc>
            </a:pPr>
            <a:r>
              <a:rPr lang="pt-BR" dirty="0"/>
              <a:t>Responsabilidades</a:t>
            </a:r>
          </a:p>
        </p:txBody>
      </p:sp>
      <p:grpSp>
        <p:nvGrpSpPr>
          <p:cNvPr id="24" name="Group 11">
            <a:extLst>
              <a:ext uri="{FF2B5EF4-FFF2-40B4-BE49-F238E27FC236}">
                <a16:creationId xmlns:a16="http://schemas.microsoft.com/office/drawing/2014/main" id="{33B2E669-C1FD-74FF-8A76-09E5878367E6}"/>
              </a:ext>
            </a:extLst>
          </p:cNvPr>
          <p:cNvGrpSpPr/>
          <p:nvPr/>
        </p:nvGrpSpPr>
        <p:grpSpPr>
          <a:xfrm>
            <a:off x="4392303" y="1752600"/>
            <a:ext cx="714988" cy="566732"/>
            <a:chOff x="1664677" y="1949380"/>
            <a:chExt cx="1195754" cy="1266093"/>
          </a:xfrm>
        </p:grpSpPr>
        <p:sp>
          <p:nvSpPr>
            <p:cNvPr id="25" name="Rounded Rectangle 16">
              <a:extLst>
                <a:ext uri="{FF2B5EF4-FFF2-40B4-BE49-F238E27FC236}">
                  <a16:creationId xmlns:a16="http://schemas.microsoft.com/office/drawing/2014/main" id="{5C24CC4D-E09B-347B-5E67-4F6BC315520B}"/>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26" name="Rounded Rectangle 17">
              <a:extLst>
                <a:ext uri="{FF2B5EF4-FFF2-40B4-BE49-F238E27FC236}">
                  <a16:creationId xmlns:a16="http://schemas.microsoft.com/office/drawing/2014/main" id="{EB075BCD-2B63-F52A-CD3F-C04841780A9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01</a:t>
              </a:r>
              <a:endParaRPr lang="id-ID" sz="1600" b="1" dirty="0"/>
            </a:p>
          </p:txBody>
        </p:sp>
      </p:grpSp>
      <p:grpSp>
        <p:nvGrpSpPr>
          <p:cNvPr id="27" name="Group 11">
            <a:extLst>
              <a:ext uri="{FF2B5EF4-FFF2-40B4-BE49-F238E27FC236}">
                <a16:creationId xmlns:a16="http://schemas.microsoft.com/office/drawing/2014/main" id="{5795E802-4EA3-5319-712D-CED0DAE227C4}"/>
              </a:ext>
            </a:extLst>
          </p:cNvPr>
          <p:cNvGrpSpPr/>
          <p:nvPr/>
        </p:nvGrpSpPr>
        <p:grpSpPr>
          <a:xfrm>
            <a:off x="4392303" y="2440434"/>
            <a:ext cx="714988" cy="566732"/>
            <a:chOff x="1664677" y="1949380"/>
            <a:chExt cx="1195754" cy="1266093"/>
          </a:xfrm>
        </p:grpSpPr>
        <p:sp>
          <p:nvSpPr>
            <p:cNvPr id="28" name="Rounded Rectangle 16">
              <a:extLst>
                <a:ext uri="{FF2B5EF4-FFF2-40B4-BE49-F238E27FC236}">
                  <a16:creationId xmlns:a16="http://schemas.microsoft.com/office/drawing/2014/main" id="{B4C4992C-058B-A2B7-9427-FB33740C0573}"/>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29" name="Rounded Rectangle 17">
              <a:extLst>
                <a:ext uri="{FF2B5EF4-FFF2-40B4-BE49-F238E27FC236}">
                  <a16:creationId xmlns:a16="http://schemas.microsoft.com/office/drawing/2014/main" id="{EDBC81C4-0999-9927-3C1B-0AAA81549EB9}"/>
                </a:ext>
              </a:extLst>
            </p:cNvPr>
            <p:cNvSpPr/>
            <p:nvPr/>
          </p:nvSpPr>
          <p:spPr>
            <a:xfrm>
              <a:off x="1664677" y="1949380"/>
              <a:ext cx="1195754" cy="11957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02</a:t>
              </a:r>
              <a:endParaRPr lang="id-ID" sz="1600" b="1" dirty="0"/>
            </a:p>
          </p:txBody>
        </p:sp>
      </p:grpSp>
      <p:grpSp>
        <p:nvGrpSpPr>
          <p:cNvPr id="30" name="Group 8">
            <a:extLst>
              <a:ext uri="{FF2B5EF4-FFF2-40B4-BE49-F238E27FC236}">
                <a16:creationId xmlns:a16="http://schemas.microsoft.com/office/drawing/2014/main" id="{0D0A9E30-6000-0076-7B17-990979B28841}"/>
              </a:ext>
            </a:extLst>
          </p:cNvPr>
          <p:cNvGrpSpPr/>
          <p:nvPr/>
        </p:nvGrpSpPr>
        <p:grpSpPr>
          <a:xfrm>
            <a:off x="4392304" y="3128268"/>
            <a:ext cx="714984" cy="566732"/>
            <a:chOff x="1664677" y="1949379"/>
            <a:chExt cx="1195754" cy="1266094"/>
          </a:xfrm>
        </p:grpSpPr>
        <p:sp>
          <p:nvSpPr>
            <p:cNvPr id="31" name="Rounded Rectangle 22">
              <a:extLst>
                <a:ext uri="{FF2B5EF4-FFF2-40B4-BE49-F238E27FC236}">
                  <a16:creationId xmlns:a16="http://schemas.microsoft.com/office/drawing/2014/main" id="{8A7B40D6-F4B0-88A0-99C7-4CDF506DE04C}"/>
                </a:ext>
              </a:extLst>
            </p:cNvPr>
            <p:cNvSpPr/>
            <p:nvPr/>
          </p:nvSpPr>
          <p:spPr>
            <a:xfrm>
              <a:off x="1664677" y="2019719"/>
              <a:ext cx="119575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2" name="Rounded Rectangle 23">
              <a:extLst>
                <a:ext uri="{FF2B5EF4-FFF2-40B4-BE49-F238E27FC236}">
                  <a16:creationId xmlns:a16="http://schemas.microsoft.com/office/drawing/2014/main" id="{08100D45-083D-070F-DB9C-B6A27D5AE8E7}"/>
                </a:ext>
              </a:extLst>
            </p:cNvPr>
            <p:cNvSpPr/>
            <p:nvPr/>
          </p:nvSpPr>
          <p:spPr>
            <a:xfrm>
              <a:off x="1664677" y="1949380"/>
              <a:ext cx="1195754" cy="11957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03</a:t>
              </a:r>
              <a:endParaRPr lang="id-ID" sz="1600" b="1" dirty="0"/>
            </a:p>
          </p:txBody>
        </p:sp>
      </p:grpSp>
      <p:grpSp>
        <p:nvGrpSpPr>
          <p:cNvPr id="33" name="Group 9">
            <a:extLst>
              <a:ext uri="{FF2B5EF4-FFF2-40B4-BE49-F238E27FC236}">
                <a16:creationId xmlns:a16="http://schemas.microsoft.com/office/drawing/2014/main" id="{BB7EAB5F-FB39-BED2-0529-9071E90B17D6}"/>
              </a:ext>
            </a:extLst>
          </p:cNvPr>
          <p:cNvGrpSpPr/>
          <p:nvPr/>
        </p:nvGrpSpPr>
        <p:grpSpPr>
          <a:xfrm>
            <a:off x="4392303" y="3816102"/>
            <a:ext cx="714988" cy="566732"/>
            <a:chOff x="1664677" y="1949380"/>
            <a:chExt cx="1195754" cy="1266093"/>
          </a:xfrm>
        </p:grpSpPr>
        <p:sp>
          <p:nvSpPr>
            <p:cNvPr id="34" name="Rounded Rectangle 20">
              <a:extLst>
                <a:ext uri="{FF2B5EF4-FFF2-40B4-BE49-F238E27FC236}">
                  <a16:creationId xmlns:a16="http://schemas.microsoft.com/office/drawing/2014/main" id="{84095860-CA6E-2934-4E42-6C879CCCA5A7}"/>
                </a:ext>
              </a:extLst>
            </p:cNvPr>
            <p:cNvSpPr/>
            <p:nvPr/>
          </p:nvSpPr>
          <p:spPr>
            <a:xfrm>
              <a:off x="1664677" y="2019719"/>
              <a:ext cx="1195754" cy="119575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5" name="Rounded Rectangle 21">
              <a:extLst>
                <a:ext uri="{FF2B5EF4-FFF2-40B4-BE49-F238E27FC236}">
                  <a16:creationId xmlns:a16="http://schemas.microsoft.com/office/drawing/2014/main" id="{9982A24A-AB0E-3407-5BD1-D5FECDCCEA78}"/>
                </a:ext>
              </a:extLst>
            </p:cNvPr>
            <p:cNvSpPr/>
            <p:nvPr/>
          </p:nvSpPr>
          <p:spPr>
            <a:xfrm>
              <a:off x="1664677" y="1949380"/>
              <a:ext cx="1195754" cy="1195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04</a:t>
              </a:r>
              <a:endParaRPr lang="id-ID" sz="1600" b="1" dirty="0"/>
            </a:p>
          </p:txBody>
        </p:sp>
      </p:grpSp>
      <p:grpSp>
        <p:nvGrpSpPr>
          <p:cNvPr id="36" name="Group 10">
            <a:extLst>
              <a:ext uri="{FF2B5EF4-FFF2-40B4-BE49-F238E27FC236}">
                <a16:creationId xmlns:a16="http://schemas.microsoft.com/office/drawing/2014/main" id="{48C17C3E-52B7-E4D4-1BB3-274CFE8F97AE}"/>
              </a:ext>
            </a:extLst>
          </p:cNvPr>
          <p:cNvGrpSpPr/>
          <p:nvPr/>
        </p:nvGrpSpPr>
        <p:grpSpPr>
          <a:xfrm>
            <a:off x="4392303" y="4503936"/>
            <a:ext cx="714988" cy="566732"/>
            <a:chOff x="1664677" y="1949380"/>
            <a:chExt cx="1195754" cy="1266093"/>
          </a:xfrm>
        </p:grpSpPr>
        <p:sp>
          <p:nvSpPr>
            <p:cNvPr id="37" name="Rounded Rectangle 18">
              <a:extLst>
                <a:ext uri="{FF2B5EF4-FFF2-40B4-BE49-F238E27FC236}">
                  <a16:creationId xmlns:a16="http://schemas.microsoft.com/office/drawing/2014/main" id="{9D996960-4DF4-1E1E-9AA5-18DC4C27E484}"/>
                </a:ext>
              </a:extLst>
            </p:cNvPr>
            <p:cNvSpPr/>
            <p:nvPr/>
          </p:nvSpPr>
          <p:spPr>
            <a:xfrm>
              <a:off x="1664677" y="2019719"/>
              <a:ext cx="1195754" cy="119575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8" name="Rounded Rectangle 19">
              <a:extLst>
                <a:ext uri="{FF2B5EF4-FFF2-40B4-BE49-F238E27FC236}">
                  <a16:creationId xmlns:a16="http://schemas.microsoft.com/office/drawing/2014/main" id="{ABF4E330-2785-E2BC-65F7-7DDEE94FD0B9}"/>
                </a:ext>
              </a:extLst>
            </p:cNvPr>
            <p:cNvSpPr/>
            <p:nvPr/>
          </p:nvSpPr>
          <p:spPr>
            <a:xfrm>
              <a:off x="1664677" y="1949380"/>
              <a:ext cx="1195754" cy="11957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05</a:t>
              </a:r>
              <a:endParaRPr lang="id-ID" sz="1600" b="1" dirty="0"/>
            </a:p>
          </p:txBody>
        </p:sp>
      </p:grpSp>
      <p:grpSp>
        <p:nvGrpSpPr>
          <p:cNvPr id="39" name="Group 11">
            <a:extLst>
              <a:ext uri="{FF2B5EF4-FFF2-40B4-BE49-F238E27FC236}">
                <a16:creationId xmlns:a16="http://schemas.microsoft.com/office/drawing/2014/main" id="{02758ECB-C06F-4065-20FF-B690E1F1E3A5}"/>
              </a:ext>
            </a:extLst>
          </p:cNvPr>
          <p:cNvGrpSpPr/>
          <p:nvPr/>
        </p:nvGrpSpPr>
        <p:grpSpPr>
          <a:xfrm>
            <a:off x="4392303" y="5191770"/>
            <a:ext cx="714988" cy="566732"/>
            <a:chOff x="1664677" y="1949380"/>
            <a:chExt cx="1195754" cy="1266093"/>
          </a:xfrm>
        </p:grpSpPr>
        <p:sp>
          <p:nvSpPr>
            <p:cNvPr id="40" name="Rounded Rectangle 16">
              <a:extLst>
                <a:ext uri="{FF2B5EF4-FFF2-40B4-BE49-F238E27FC236}">
                  <a16:creationId xmlns:a16="http://schemas.microsoft.com/office/drawing/2014/main" id="{A41DFC16-FA84-2E3E-D2E7-B0CED142E33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42" name="Rounded Rectangle 17">
              <a:extLst>
                <a:ext uri="{FF2B5EF4-FFF2-40B4-BE49-F238E27FC236}">
                  <a16:creationId xmlns:a16="http://schemas.microsoft.com/office/drawing/2014/main" id="{131D676C-491E-7B86-39FD-E9A8C0DA8BE4}"/>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06</a:t>
              </a:r>
              <a:endParaRPr lang="id-ID" sz="1600" b="1" dirty="0"/>
            </a:p>
          </p:txBody>
        </p:sp>
      </p:grpSp>
      <p:pic>
        <p:nvPicPr>
          <p:cNvPr id="4" name="Imagem 3" descr="Texto&#10;&#10;Descrição gerada automaticamente com confiança baixa">
            <a:extLst>
              <a:ext uri="{FF2B5EF4-FFF2-40B4-BE49-F238E27FC236}">
                <a16:creationId xmlns:a16="http://schemas.microsoft.com/office/drawing/2014/main" id="{4A719AA1-9047-0E36-620E-C8BD35328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51351747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6">
            <a:extLst>
              <a:ext uri="{FF2B5EF4-FFF2-40B4-BE49-F238E27FC236}">
                <a16:creationId xmlns:a16="http://schemas.microsoft.com/office/drawing/2014/main" id="{38430899-7119-1356-6B9F-25AC51DE5FAA}"/>
              </a:ext>
            </a:extLst>
          </p:cNvPr>
          <p:cNvSpPr/>
          <p:nvPr/>
        </p:nvSpPr>
        <p:spPr>
          <a:xfrm>
            <a:off x="3428886" y="1728248"/>
            <a:ext cx="7975851" cy="4524315"/>
          </a:xfrm>
          <a:prstGeom prst="rect">
            <a:avLst/>
          </a:prstGeom>
        </p:spPr>
        <p:txBody>
          <a:bodyPr wrap="square">
            <a:spAutoFit/>
            <a:scene3d>
              <a:camera prst="orthographicFront"/>
              <a:lightRig rig="threePt" dir="t"/>
            </a:scene3d>
            <a:sp3d contourW="12700"/>
          </a:bodyPr>
          <a:lstStyle/>
          <a:p>
            <a:pPr algn="l"/>
            <a:r>
              <a:rPr lang="pt-BR" sz="2400" b="1" i="0" dirty="0">
                <a:effectLst/>
                <a:latin typeface="Poppins" panose="00000500000000000000" pitchFamily="2" charset="0"/>
              </a:rPr>
              <a:t>Gases inflamáveis</a:t>
            </a:r>
          </a:p>
          <a:p>
            <a:pPr algn="l"/>
            <a:endParaRPr lang="pt-BR" sz="2400" b="1" i="0" dirty="0">
              <a:effectLst/>
              <a:latin typeface="Poppins" panose="00000500000000000000" pitchFamily="2" charset="0"/>
            </a:endParaRPr>
          </a:p>
          <a:p>
            <a:pPr algn="l"/>
            <a:r>
              <a:rPr lang="pt-BR" sz="2400" b="0" i="0" dirty="0">
                <a:effectLst/>
                <a:latin typeface="Poppins" panose="00000500000000000000" pitchFamily="2" charset="0"/>
              </a:rPr>
              <a:t>Depois de verificar o teor de oxigênio é importante conferir se há presença de gases inflamáveis.</a:t>
            </a:r>
          </a:p>
          <a:p>
            <a:pPr algn="l"/>
            <a:r>
              <a:rPr lang="pt-BR" sz="2400" b="0" i="0" dirty="0">
                <a:effectLst/>
                <a:latin typeface="Poppins" panose="00000500000000000000" pitchFamily="2" charset="0"/>
              </a:rPr>
              <a:t>Alguns exemplos de gases inflamáveis são:</a:t>
            </a:r>
          </a:p>
          <a:p>
            <a:pPr algn="l"/>
            <a:endParaRPr lang="pt-BR" sz="2400" b="0" i="0" dirty="0">
              <a:effectLst/>
              <a:latin typeface="Poppins" panose="00000500000000000000" pitchFamily="2" charset="0"/>
            </a:endParaRPr>
          </a:p>
          <a:p>
            <a:pPr algn="l">
              <a:buFont typeface="Arial" panose="020B0604020202020204" pitchFamily="34" charset="0"/>
              <a:buChar char="•"/>
            </a:pPr>
            <a:r>
              <a:rPr lang="pt-BR" sz="2400" b="0" i="0" dirty="0">
                <a:effectLst/>
                <a:latin typeface="Poppins" panose="00000500000000000000" pitchFamily="2" charset="0"/>
              </a:rPr>
              <a:t>Sulfeto de hidrogênio (H2S)</a:t>
            </a:r>
          </a:p>
          <a:p>
            <a:pPr algn="l">
              <a:buFont typeface="Arial" panose="020B0604020202020204" pitchFamily="34" charset="0"/>
              <a:buChar char="•"/>
            </a:pPr>
            <a:r>
              <a:rPr lang="pt-BR" sz="2400" b="0" i="0" dirty="0">
                <a:effectLst/>
                <a:latin typeface="Poppins" panose="00000500000000000000" pitchFamily="2" charset="0"/>
              </a:rPr>
              <a:t>Metano (CH4)</a:t>
            </a:r>
          </a:p>
          <a:p>
            <a:pPr algn="l">
              <a:buFont typeface="Arial" panose="020B0604020202020204" pitchFamily="34" charset="0"/>
              <a:buChar char="•"/>
            </a:pPr>
            <a:r>
              <a:rPr lang="pt-BR" sz="2400" b="0" i="0" dirty="0">
                <a:effectLst/>
                <a:latin typeface="Poppins" panose="00000500000000000000" pitchFamily="2" charset="0"/>
              </a:rPr>
              <a:t>Vapores de solventes orgânicos</a:t>
            </a:r>
          </a:p>
          <a:p>
            <a:pPr algn="l">
              <a:buFont typeface="Arial" panose="020B0604020202020204" pitchFamily="34" charset="0"/>
              <a:buChar char="•"/>
            </a:pPr>
            <a:r>
              <a:rPr lang="pt-BR" sz="2400" b="0" i="0" dirty="0">
                <a:effectLst/>
                <a:latin typeface="Poppins" panose="00000500000000000000" pitchFamily="2" charset="0"/>
              </a:rPr>
              <a:t>Gasolina</a:t>
            </a:r>
          </a:p>
          <a:p>
            <a:pPr algn="l">
              <a:buFont typeface="Arial" panose="020B0604020202020204" pitchFamily="34" charset="0"/>
              <a:buChar char="•"/>
            </a:pPr>
            <a:r>
              <a:rPr lang="pt-BR" sz="2400" b="0" i="0" dirty="0">
                <a:effectLst/>
                <a:latin typeface="Poppins" panose="00000500000000000000" pitchFamily="2" charset="0"/>
              </a:rPr>
              <a:t>Vapores de tintas</a:t>
            </a:r>
          </a:p>
          <a:p>
            <a:pPr algn="l">
              <a:buFont typeface="Arial" panose="020B0604020202020204" pitchFamily="34" charset="0"/>
              <a:buChar char="•"/>
            </a:pPr>
            <a:r>
              <a:rPr lang="pt-BR" sz="2400" dirty="0">
                <a:latin typeface="Poppins" panose="00000500000000000000" pitchFamily="2" charset="0"/>
              </a:rPr>
              <a:t>E outros</a:t>
            </a:r>
            <a:endParaRPr lang="pt-BR" sz="2400" b="0" i="0" dirty="0">
              <a:effectLst/>
              <a:latin typeface="Poppins" panose="00000500000000000000" pitchFamily="2" charset="0"/>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896119" y="273959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 name="AutoShape 1">
            <a:extLst>
              <a:ext uri="{FF2B5EF4-FFF2-40B4-BE49-F238E27FC236}">
                <a16:creationId xmlns:a16="http://schemas.microsoft.com/office/drawing/2014/main" id="{B9406AC3-7EE7-1EC8-7ADE-3D774869DAC2}"/>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Texto&#10;&#10;Descrição gerada automaticamente com confiança baixa">
            <a:extLst>
              <a:ext uri="{FF2B5EF4-FFF2-40B4-BE49-F238E27FC236}">
                <a16:creationId xmlns:a16="http://schemas.microsoft.com/office/drawing/2014/main" id="{72A0C0E1-61D6-334E-6B90-CC025DD8B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07376969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2">
            <a:extLst>
              <a:ext uri="{FF2B5EF4-FFF2-40B4-BE49-F238E27FC236}">
                <a16:creationId xmlns:a16="http://schemas.microsoft.com/office/drawing/2014/main" id="{9B2F521B-4DD8-172F-F417-ECC67303CBD9}"/>
              </a:ext>
            </a:extLst>
          </p:cNvPr>
          <p:cNvSpPr/>
          <p:nvPr/>
        </p:nvSpPr>
        <p:spPr>
          <a:xfrm>
            <a:off x="744083" y="457201"/>
            <a:ext cx="5059817" cy="5976256"/>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33">
            <a:extLst>
              <a:ext uri="{FF2B5EF4-FFF2-40B4-BE49-F238E27FC236}">
                <a16:creationId xmlns:a16="http://schemas.microsoft.com/office/drawing/2014/main" id="{88598996-2805-2765-F49C-8D47EC1C454A}"/>
              </a:ext>
            </a:extLst>
          </p:cNvPr>
          <p:cNvSpPr/>
          <p:nvPr/>
        </p:nvSpPr>
        <p:spPr>
          <a:xfrm>
            <a:off x="1011043" y="1683331"/>
            <a:ext cx="4525895" cy="3477875"/>
          </a:xfrm>
          <a:prstGeom prst="rect">
            <a:avLst/>
          </a:prstGeom>
        </p:spPr>
        <p:txBody>
          <a:bodyPr wrap="square">
            <a:spAutoFit/>
            <a:scene3d>
              <a:camera prst="orthographicFront"/>
              <a:lightRig rig="threePt" dir="t"/>
            </a:scene3d>
            <a:sp3d contourW="12700"/>
          </a:bodyPr>
          <a:lstStyle/>
          <a:p>
            <a:r>
              <a:rPr lang="pt-BR" sz="2000" b="0" i="0" dirty="0">
                <a:solidFill>
                  <a:schemeClr val="bg1"/>
                </a:solidFill>
                <a:effectLst/>
                <a:latin typeface="Poppins" panose="00000500000000000000" pitchFamily="2" charset="0"/>
              </a:rPr>
              <a:t>E aqui tem um conhecimento importante que você precisa ter. Para que um gás inflame é necessário que sua concentração na atmosfera esteja dentro de um intervalo. </a:t>
            </a:r>
          </a:p>
          <a:p>
            <a:endParaRPr lang="pt-BR" sz="2000" dirty="0">
              <a:solidFill>
                <a:schemeClr val="bg1"/>
              </a:solidFill>
              <a:latin typeface="Poppins" panose="00000500000000000000" pitchFamily="2" charset="0"/>
            </a:endParaRPr>
          </a:p>
          <a:p>
            <a:r>
              <a:rPr lang="pt-BR" sz="2000" b="0" i="0" dirty="0">
                <a:solidFill>
                  <a:schemeClr val="bg1"/>
                </a:solidFill>
                <a:effectLst/>
                <a:latin typeface="Poppins" panose="00000500000000000000" pitchFamily="2" charset="0"/>
              </a:rPr>
              <a:t>Se o teor do gás for baixo demais, não haverá a reação de combustão. Se o teor for alto demais, também não haverá.</a:t>
            </a:r>
            <a:endParaRPr lang="pt-BR" altLang="zh-CN" sz="2000" dirty="0">
              <a:solidFill>
                <a:schemeClr val="bg1"/>
              </a:solidFill>
              <a:latin typeface="+mn-ea"/>
            </a:endParaRPr>
          </a:p>
        </p:txBody>
      </p:sp>
      <p:sp>
        <p:nvSpPr>
          <p:cNvPr id="11" name="圆角矩形 13">
            <a:extLst>
              <a:ext uri="{FF2B5EF4-FFF2-40B4-BE49-F238E27FC236}">
                <a16:creationId xmlns:a16="http://schemas.microsoft.com/office/drawing/2014/main" id="{BDB40715-36C6-8269-131C-A4D2CDBB4CE1}"/>
              </a:ext>
            </a:extLst>
          </p:cNvPr>
          <p:cNvSpPr/>
          <p:nvPr/>
        </p:nvSpPr>
        <p:spPr>
          <a:xfrm>
            <a:off x="6379278" y="1358997"/>
            <a:ext cx="5068639" cy="5074460"/>
          </a:xfrm>
          <a:prstGeom prst="roundRect">
            <a:avLst>
              <a:gd name="adj" fmla="val 9557"/>
            </a:avLst>
          </a:prstGeom>
          <a:gradFill flip="none" rotWithShape="1">
            <a:gsLst>
              <a:gs pos="0">
                <a:srgbClr val="595959"/>
              </a:gs>
              <a:gs pos="100000">
                <a:srgbClr val="333435"/>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26">
            <a:extLst>
              <a:ext uri="{FF2B5EF4-FFF2-40B4-BE49-F238E27FC236}">
                <a16:creationId xmlns:a16="http://schemas.microsoft.com/office/drawing/2014/main" id="{1DDF2AF2-9CB6-FC50-89E2-2B14F6E42EB7}"/>
              </a:ext>
            </a:extLst>
          </p:cNvPr>
          <p:cNvSpPr/>
          <p:nvPr/>
        </p:nvSpPr>
        <p:spPr>
          <a:xfrm>
            <a:off x="8659315" y="804182"/>
            <a:ext cx="577462" cy="57746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2" name="椭圆 26">
            <a:extLst>
              <a:ext uri="{FF2B5EF4-FFF2-40B4-BE49-F238E27FC236}">
                <a16:creationId xmlns:a16="http://schemas.microsoft.com/office/drawing/2014/main" id="{29E12E5F-AA73-7D69-D11A-63D8EF24C3BD}"/>
              </a:ext>
            </a:extLst>
          </p:cNvPr>
          <p:cNvSpPr/>
          <p:nvPr/>
        </p:nvSpPr>
        <p:spPr>
          <a:xfrm>
            <a:off x="2977072" y="781535"/>
            <a:ext cx="577462" cy="57746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 name="矩形 36">
            <a:extLst>
              <a:ext uri="{FF2B5EF4-FFF2-40B4-BE49-F238E27FC236}">
                <a16:creationId xmlns:a16="http://schemas.microsoft.com/office/drawing/2014/main" id="{2C94F766-F032-14E9-5705-607DCE82094A}"/>
              </a:ext>
            </a:extLst>
          </p:cNvPr>
          <p:cNvSpPr/>
          <p:nvPr/>
        </p:nvSpPr>
        <p:spPr>
          <a:xfrm>
            <a:off x="6926694" y="3314527"/>
            <a:ext cx="4512401" cy="2554545"/>
          </a:xfrm>
          <a:prstGeom prst="rect">
            <a:avLst/>
          </a:prstGeom>
        </p:spPr>
        <p:txBody>
          <a:bodyPr wrap="square">
            <a:spAutoFit/>
            <a:scene3d>
              <a:camera prst="orthographicFront"/>
              <a:lightRig rig="threePt" dir="t"/>
            </a:scene3d>
            <a:sp3d contourW="12700"/>
          </a:bodyPr>
          <a:lstStyle/>
          <a:p>
            <a:pPr algn="l"/>
            <a:r>
              <a:rPr lang="pt-BR" sz="2000" b="0" i="0" dirty="0">
                <a:solidFill>
                  <a:schemeClr val="bg1"/>
                </a:solidFill>
                <a:effectLst/>
                <a:latin typeface="Poppins" panose="00000500000000000000" pitchFamily="2" charset="0"/>
              </a:rPr>
              <a:t>O nome usado para esses intervalos mínimo e máximo é:</a:t>
            </a:r>
          </a:p>
          <a:p>
            <a:pPr algn="l"/>
            <a:r>
              <a:rPr lang="pt-BR" sz="2000" b="0" i="0" dirty="0">
                <a:solidFill>
                  <a:schemeClr val="bg1"/>
                </a:solidFill>
                <a:effectLst/>
                <a:latin typeface="Poppins" panose="00000500000000000000" pitchFamily="2" charset="0"/>
              </a:rPr>
              <a:t>LIE – limite inferior de explosividade (abaixo desse limite não inicia a combustão)</a:t>
            </a:r>
          </a:p>
          <a:p>
            <a:pPr algn="l"/>
            <a:r>
              <a:rPr lang="pt-BR" sz="2000" b="0" i="0" dirty="0">
                <a:solidFill>
                  <a:schemeClr val="bg1"/>
                </a:solidFill>
                <a:effectLst/>
                <a:latin typeface="Poppins" panose="00000500000000000000" pitchFamily="2" charset="0"/>
              </a:rPr>
              <a:t>LSE – limite superior de explosividade (acima desse limite não inicia a combustão)</a:t>
            </a:r>
          </a:p>
        </p:txBody>
      </p:sp>
      <p:pic>
        <p:nvPicPr>
          <p:cNvPr id="11266" name="Picture 2" descr="Espaço Confinado - LIE e LSE">
            <a:extLst>
              <a:ext uri="{FF2B5EF4-FFF2-40B4-BE49-F238E27FC236}">
                <a16:creationId xmlns:a16="http://schemas.microsoft.com/office/drawing/2014/main" id="{627A5F82-CC7C-1A35-2728-CEB0AC9EF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311" y="619039"/>
            <a:ext cx="18097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6AF6C142-A190-CAB1-130C-5271DBBD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25595053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9280AB1-6369-DD6C-9EEA-A4F609586819}"/>
              </a:ext>
            </a:extLst>
          </p:cNvPr>
          <p:cNvGrpSpPr/>
          <p:nvPr/>
        </p:nvGrpSpPr>
        <p:grpSpPr>
          <a:xfrm>
            <a:off x="1582808" y="1043001"/>
            <a:ext cx="9172131" cy="4857056"/>
            <a:chOff x="701214" y="2472582"/>
            <a:chExt cx="4129140" cy="9488272"/>
          </a:xfrm>
        </p:grpSpPr>
        <p:sp>
          <p:nvSpPr>
            <p:cNvPr id="3" name="Rectangle 7">
              <a:extLst>
                <a:ext uri="{FF2B5EF4-FFF2-40B4-BE49-F238E27FC236}">
                  <a16:creationId xmlns:a16="http://schemas.microsoft.com/office/drawing/2014/main" id="{B7E43D44-7457-2432-E379-0D43846714F1}"/>
                </a:ext>
              </a:extLst>
            </p:cNvPr>
            <p:cNvSpPr/>
            <p:nvPr/>
          </p:nvSpPr>
          <p:spPr>
            <a:xfrm>
              <a:off x="701214" y="2472582"/>
              <a:ext cx="4129140" cy="1097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 name="Content Placeholder 2">
              <a:extLst>
                <a:ext uri="{FF2B5EF4-FFF2-40B4-BE49-F238E27FC236}">
                  <a16:creationId xmlns:a16="http://schemas.microsoft.com/office/drawing/2014/main" id="{CED65F2D-C83A-F4E1-22EA-7AB0232CCD47}"/>
                </a:ext>
              </a:extLst>
            </p:cNvPr>
            <p:cNvSpPr txBox="1">
              <a:spLocks/>
            </p:cNvSpPr>
            <p:nvPr/>
          </p:nvSpPr>
          <p:spPr>
            <a:xfrm>
              <a:off x="701214" y="3569820"/>
              <a:ext cx="4129140" cy="8391034"/>
            </a:xfrm>
            <a:prstGeom prst="rect">
              <a:avLst/>
            </a:prstGeom>
            <a:solidFill>
              <a:schemeClr val="accent6"/>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76" name="TextBox 30">
            <a:extLst>
              <a:ext uri="{FF2B5EF4-FFF2-40B4-BE49-F238E27FC236}">
                <a16:creationId xmlns:a16="http://schemas.microsoft.com/office/drawing/2014/main" id="{BD08F6BC-D73A-3BB0-95A9-F253CFF11C74}"/>
              </a:ext>
            </a:extLst>
          </p:cNvPr>
          <p:cNvSpPr txBox="1"/>
          <p:nvPr/>
        </p:nvSpPr>
        <p:spPr>
          <a:xfrm>
            <a:off x="1793040" y="1124537"/>
            <a:ext cx="8961899" cy="4247317"/>
          </a:xfrm>
          <a:prstGeom prst="rect">
            <a:avLst/>
          </a:prstGeom>
          <a:noFill/>
        </p:spPr>
        <p:txBody>
          <a:bodyPr wrap="square" rtlCol="0">
            <a:spAutoFit/>
          </a:bodyPr>
          <a:lstStyle/>
          <a:p>
            <a:pPr algn="l"/>
            <a:r>
              <a:rPr lang="pt-BR" b="1" i="0" dirty="0">
                <a:effectLst/>
                <a:latin typeface="Poppins" panose="00000500000000000000" pitchFamily="2" charset="0"/>
              </a:rPr>
              <a:t>Soterramento/engolfamento/afogamento</a:t>
            </a:r>
          </a:p>
          <a:p>
            <a:pPr algn="l"/>
            <a:endParaRPr lang="pt-BR" b="1" i="0" dirty="0">
              <a:solidFill>
                <a:srgbClr val="262626"/>
              </a:solidFill>
              <a:effectLst/>
              <a:latin typeface="Poppins" panose="00000500000000000000" pitchFamily="2" charset="0"/>
            </a:endParaRPr>
          </a:p>
          <a:p>
            <a:pPr algn="l"/>
            <a:r>
              <a:rPr lang="pt-BR" b="0" i="0" dirty="0">
                <a:solidFill>
                  <a:schemeClr val="bg1"/>
                </a:solidFill>
                <a:effectLst/>
                <a:latin typeface="Poppins" panose="00000500000000000000" pitchFamily="2" charset="0"/>
              </a:rPr>
              <a:t>O engolfamento nada mais é que a “captura” do corpo do trabalhador por sólidos finamente divididos. Esse sólidos “envolvem” ou “engolfam” o corpo do trabalhador, de tal forma que a causa da morte é por asfixia, devido ao enchimento ou obstrução do sistema respiratório. Esses casos ocorrem muito em silos, que são estruturas comuns na </a:t>
            </a:r>
            <a:r>
              <a:rPr lang="pt-BR" b="0" i="0" dirty="0" err="1">
                <a:solidFill>
                  <a:schemeClr val="bg1"/>
                </a:solidFill>
                <a:effectLst/>
                <a:latin typeface="Poppins" panose="00000500000000000000" pitchFamily="2" charset="0"/>
              </a:rPr>
              <a:t>agro-indústria</a:t>
            </a:r>
            <a:r>
              <a:rPr lang="pt-BR" b="0" i="0" dirty="0">
                <a:solidFill>
                  <a:schemeClr val="bg1"/>
                </a:solidFill>
                <a:effectLst/>
                <a:latin typeface="Poppins" panose="00000500000000000000" pitchFamily="2" charset="0"/>
              </a:rPr>
              <a:t> por exemplo.</a:t>
            </a:r>
          </a:p>
          <a:p>
            <a:pPr algn="l"/>
            <a:endParaRPr lang="pt-BR" b="0" i="0" dirty="0">
              <a:solidFill>
                <a:schemeClr val="bg1"/>
              </a:solidFill>
              <a:effectLst/>
              <a:latin typeface="Poppins" panose="00000500000000000000" pitchFamily="2" charset="0"/>
            </a:endParaRPr>
          </a:p>
          <a:p>
            <a:pPr algn="l"/>
            <a:endParaRPr lang="pt-BR" b="0" i="0" dirty="0">
              <a:solidFill>
                <a:schemeClr val="bg1"/>
              </a:solidFill>
              <a:effectLst/>
              <a:latin typeface="Poppins" panose="00000500000000000000" pitchFamily="2" charset="0"/>
            </a:endParaRPr>
          </a:p>
          <a:p>
            <a:pPr algn="l"/>
            <a:r>
              <a:rPr lang="pt-BR" b="0" i="0" dirty="0">
                <a:solidFill>
                  <a:schemeClr val="bg1"/>
                </a:solidFill>
                <a:effectLst/>
                <a:latin typeface="Poppins" panose="00000500000000000000" pitchFamily="2" charset="0"/>
              </a:rPr>
              <a:t>Veja no link abaixo um “simulador” de engolfamento em silo, do canal Ápice Vertical no Youtube:</a:t>
            </a:r>
          </a:p>
          <a:p>
            <a:pPr algn="l"/>
            <a:endParaRPr lang="pt-BR" b="0" i="0" dirty="0">
              <a:solidFill>
                <a:schemeClr val="bg1"/>
              </a:solidFill>
              <a:effectLst/>
              <a:latin typeface="Poppins" panose="00000500000000000000" pitchFamily="2" charset="0"/>
            </a:endParaRPr>
          </a:p>
          <a:p>
            <a:pPr algn="l"/>
            <a:r>
              <a:rPr lang="pt-BR" b="0" i="0" dirty="0">
                <a:solidFill>
                  <a:schemeClr val="bg1"/>
                </a:solidFill>
                <a:effectLst/>
                <a:latin typeface="Poppins" panose="00000500000000000000" pitchFamily="2" charset="0"/>
                <a:hlinkClick r:id="rId3">
                  <a:extLst>
                    <a:ext uri="{A12FA001-AC4F-418D-AE19-62706E023703}">
                      <ahyp:hlinkClr xmlns:ahyp="http://schemas.microsoft.com/office/drawing/2018/hyperlinkcolor" val="tx"/>
                    </a:ext>
                  </a:extLst>
                </a:hlinkClick>
              </a:rPr>
              <a:t>https://youtu.be/YFrGS5BqYs8</a:t>
            </a:r>
            <a:endParaRPr lang="pt-BR" b="0" i="0" dirty="0">
              <a:solidFill>
                <a:schemeClr val="bg1"/>
              </a:solidFill>
              <a:effectLst/>
              <a:latin typeface="Poppins" panose="00000500000000000000" pitchFamily="2" charset="0"/>
            </a:endParaRPr>
          </a:p>
          <a:p>
            <a:pPr algn="l"/>
            <a:endParaRPr lang="pt-BR" dirty="0">
              <a:solidFill>
                <a:schemeClr val="bg1"/>
              </a:solidFill>
              <a:latin typeface="Poppins" panose="00000500000000000000" pitchFamily="2" charset="0"/>
            </a:endParaRPr>
          </a:p>
          <a:p>
            <a:pPr algn="l"/>
            <a:r>
              <a:rPr lang="pt-BR" b="0" i="0" dirty="0">
                <a:solidFill>
                  <a:schemeClr val="bg1"/>
                </a:solidFill>
                <a:effectLst/>
                <a:latin typeface="Poppins" panose="00000500000000000000" pitchFamily="2" charset="0"/>
              </a:rPr>
              <a:t>Esse tipo de acidente é bastante comum dentro dos silos!</a:t>
            </a:r>
          </a:p>
        </p:txBody>
      </p:sp>
      <p:grpSp>
        <p:nvGrpSpPr>
          <p:cNvPr id="4" name="组合 4">
            <a:extLst>
              <a:ext uri="{FF2B5EF4-FFF2-40B4-BE49-F238E27FC236}">
                <a16:creationId xmlns:a16="http://schemas.microsoft.com/office/drawing/2014/main" id="{4F2B87EE-0177-1711-C18B-923FE995AFF8}"/>
              </a:ext>
            </a:extLst>
          </p:cNvPr>
          <p:cNvGrpSpPr/>
          <p:nvPr/>
        </p:nvGrpSpPr>
        <p:grpSpPr>
          <a:xfrm flipH="1">
            <a:off x="9462167" y="4985657"/>
            <a:ext cx="1147025" cy="1828800"/>
            <a:chOff x="5507861" y="4977810"/>
            <a:chExt cx="925101" cy="1318872"/>
          </a:xfrm>
          <a:solidFill>
            <a:schemeClr val="tx2">
              <a:lumMod val="90000"/>
              <a:lumOff val="10000"/>
            </a:schemeClr>
          </a:solidFill>
        </p:grpSpPr>
        <p:sp>
          <p:nvSpPr>
            <p:cNvPr id="5" name="Oval 8">
              <a:extLst>
                <a:ext uri="{FF2B5EF4-FFF2-40B4-BE49-F238E27FC236}">
                  <a16:creationId xmlns:a16="http://schemas.microsoft.com/office/drawing/2014/main" id="{850B9E16-66A0-2B58-482D-9210E6CF3C95}"/>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7" name="Freeform 9">
              <a:extLst>
                <a:ext uri="{FF2B5EF4-FFF2-40B4-BE49-F238E27FC236}">
                  <a16:creationId xmlns:a16="http://schemas.microsoft.com/office/drawing/2014/main" id="{33ED6464-BFB9-2F0F-99AB-B11485F9108D}"/>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8" name="Imagem 7" descr="Texto&#10;&#10;Descrição gerada automaticamente com confiança baixa">
            <a:extLst>
              <a:ext uri="{FF2B5EF4-FFF2-40B4-BE49-F238E27FC236}">
                <a16:creationId xmlns:a16="http://schemas.microsoft.com/office/drawing/2014/main" id="{0103CB6E-A138-D650-A031-AA9CADCB7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07843104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paços confinados: Precauções de segurança em espaço confinado">
            <a:extLst>
              <a:ext uri="{FF2B5EF4-FFF2-40B4-BE49-F238E27FC236}">
                <a16:creationId xmlns:a16="http://schemas.microsoft.com/office/drawing/2014/main" id="{4F29C075-E96B-0541-17AE-46A54920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4" r="22726"/>
          <a:stretch/>
        </p:blipFill>
        <p:spPr bwMode="auto">
          <a:xfrm>
            <a:off x="0" y="-12740"/>
            <a:ext cx="4789713" cy="68707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5636908" y="461762"/>
            <a:ext cx="6130550" cy="6050374"/>
          </a:xfrm>
          <a:prstGeom prst="rect">
            <a:avLst/>
          </a:prstGeom>
        </p:spPr>
        <p:txBody>
          <a:bodyPr wrap="square">
            <a:spAutoFit/>
            <a:scene3d>
              <a:camera prst="orthographicFront"/>
              <a:lightRig rig="threePt" dir="t"/>
            </a:scene3d>
            <a:sp3d contourW="12700"/>
          </a:bodyPr>
          <a:lstStyle/>
          <a:p>
            <a:pPr algn="l">
              <a:lnSpc>
                <a:spcPct val="150000"/>
              </a:lnSpc>
            </a:pPr>
            <a:r>
              <a:rPr lang="pt-BR" sz="2000" b="1" i="0" dirty="0">
                <a:effectLst/>
                <a:latin typeface="Poppins" panose="00000500000000000000" pitchFamily="2" charset="0"/>
              </a:rPr>
              <a:t>Choque elétrico</a:t>
            </a:r>
          </a:p>
          <a:p>
            <a:pPr algn="l">
              <a:lnSpc>
                <a:spcPct val="150000"/>
              </a:lnSpc>
            </a:pPr>
            <a:endParaRPr lang="pt-BR" sz="2000" b="1" i="0" dirty="0">
              <a:effectLst/>
              <a:latin typeface="Poppins" panose="00000500000000000000" pitchFamily="2" charset="0"/>
            </a:endParaRPr>
          </a:p>
          <a:p>
            <a:pPr algn="l">
              <a:lnSpc>
                <a:spcPct val="150000"/>
              </a:lnSpc>
            </a:pPr>
            <a:r>
              <a:rPr lang="pt-BR" sz="2000" b="0" i="0" dirty="0">
                <a:effectLst/>
                <a:latin typeface="Poppins" panose="00000500000000000000" pitchFamily="2" charset="0"/>
              </a:rPr>
              <a:t>Muitos espaços confinados são estruturas metálicas, como reatores por exemplo. Podem também ser de alvenaria mas com partes ou conexões metálicas em seu interior. Dessa forma, sempre há o risco de energização acidental.</a:t>
            </a:r>
          </a:p>
          <a:p>
            <a:pPr algn="l">
              <a:lnSpc>
                <a:spcPct val="150000"/>
              </a:lnSpc>
            </a:pPr>
            <a:endParaRPr lang="pt-BR" sz="2000" b="0" i="0" dirty="0">
              <a:effectLst/>
              <a:latin typeface="Poppins" panose="00000500000000000000" pitchFamily="2" charset="0"/>
            </a:endParaRPr>
          </a:p>
          <a:p>
            <a:pPr algn="l">
              <a:lnSpc>
                <a:spcPct val="150000"/>
              </a:lnSpc>
            </a:pPr>
            <a:r>
              <a:rPr lang="pt-BR" sz="2000" b="0" i="0" dirty="0">
                <a:effectLst/>
                <a:latin typeface="Poppins" panose="00000500000000000000" pitchFamily="2" charset="0"/>
              </a:rPr>
              <a:t>Como os metais são ótimos condutores elétricos, o risco de choque elétrico é real e precisa ser controlado.</a:t>
            </a:r>
          </a:p>
          <a:p>
            <a:pPr algn="l">
              <a:lnSpc>
                <a:spcPct val="150000"/>
              </a:lnSpc>
            </a:pPr>
            <a:endParaRPr lang="pt-BR" sz="2000" b="0" i="0" dirty="0">
              <a:solidFill>
                <a:srgbClr val="000000"/>
              </a:solidFill>
              <a:effectLst/>
              <a:latin typeface="Poppins" panose="00000500000000000000" pitchFamily="2" charset="0"/>
            </a:endParaRP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0916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4947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BF1431D3-B68E-AFCE-F8FB-FE0E47119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11912327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矩形 36">
            <a:extLst>
              <a:ext uri="{FF2B5EF4-FFF2-40B4-BE49-F238E27FC236}">
                <a16:creationId xmlns:a16="http://schemas.microsoft.com/office/drawing/2014/main" id="{E72C43B7-73C9-E132-5461-37F258B6AF64}"/>
              </a:ext>
            </a:extLst>
          </p:cNvPr>
          <p:cNvSpPr/>
          <p:nvPr/>
        </p:nvSpPr>
        <p:spPr>
          <a:xfrm>
            <a:off x="3668486" y="1240972"/>
            <a:ext cx="8014744" cy="4401205"/>
          </a:xfrm>
          <a:prstGeom prst="rect">
            <a:avLst/>
          </a:prstGeom>
        </p:spPr>
        <p:txBody>
          <a:bodyPr wrap="square">
            <a:spAutoFit/>
            <a:scene3d>
              <a:camera prst="orthographicFront"/>
              <a:lightRig rig="threePt" dir="t"/>
            </a:scene3d>
            <a:sp3d contourW="12700"/>
          </a:bodyPr>
          <a:lstStyle/>
          <a:p>
            <a:pPr algn="l"/>
            <a:r>
              <a:rPr lang="pt-BR" sz="2800" b="0" i="0" dirty="0">
                <a:effectLst/>
                <a:latin typeface="Poppins" panose="00000500000000000000" pitchFamily="2" charset="0"/>
              </a:rPr>
              <a:t>Esses não são todos os perigos típicos no espaço confinado. Existem outros: queda, calor excessivo, ruído, etc. Meu objetivo aqui é você começar a entender os perigos típicos no espaço confinado.</a:t>
            </a:r>
          </a:p>
          <a:p>
            <a:pPr algn="l"/>
            <a:endParaRPr lang="pt-BR" sz="2800" b="0" i="0" dirty="0">
              <a:effectLst/>
              <a:latin typeface="Poppins" panose="00000500000000000000" pitchFamily="2" charset="0"/>
            </a:endParaRPr>
          </a:p>
          <a:p>
            <a:pPr algn="l"/>
            <a:r>
              <a:rPr lang="pt-BR" sz="2800" b="1" i="0" dirty="0">
                <a:effectLst/>
                <a:latin typeface="Poppins" panose="00000500000000000000" pitchFamily="2" charset="0"/>
              </a:rPr>
              <a:t>Vamos seguir adiante analisando quem são os profissionais preparados para entrar e gerenciar os mais diversos tipos de espaço confinado.</a:t>
            </a:r>
          </a:p>
        </p:txBody>
      </p:sp>
      <p:pic>
        <p:nvPicPr>
          <p:cNvPr id="2" name="Imagem 1" descr="Texto&#10;&#10;Descrição gerada automaticamente com confiança baixa">
            <a:extLst>
              <a:ext uri="{FF2B5EF4-FFF2-40B4-BE49-F238E27FC236}">
                <a16:creationId xmlns:a16="http://schemas.microsoft.com/office/drawing/2014/main" id="{89A825C4-19EC-DF01-1B7E-3EBA1B3C3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
        <p:nvSpPr>
          <p:cNvPr id="3" name="AutoShape 2" descr="Mega - Segurança do trabalho">
            <a:extLst>
              <a:ext uri="{FF2B5EF4-FFF2-40B4-BE49-F238E27FC236}">
                <a16:creationId xmlns:a16="http://schemas.microsoft.com/office/drawing/2014/main" id="{04B40FDF-EDDD-2776-CF68-9EC6B4B20E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6" name="AutoShape 4" descr="Mega - Segurança do trabalho">
            <a:extLst>
              <a:ext uri="{FF2B5EF4-FFF2-40B4-BE49-F238E27FC236}">
                <a16:creationId xmlns:a16="http://schemas.microsoft.com/office/drawing/2014/main" id="{835697BC-0641-1310-7392-85C13CE322E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7" name="Imagem 126">
            <a:extLst>
              <a:ext uri="{FF2B5EF4-FFF2-40B4-BE49-F238E27FC236}">
                <a16:creationId xmlns:a16="http://schemas.microsoft.com/office/drawing/2014/main" id="{22242001-FD43-7979-57C0-6F67B9781E8D}"/>
              </a:ext>
            </a:extLst>
          </p:cNvPr>
          <p:cNvPicPr>
            <a:picLocks noChangeAspect="1"/>
          </p:cNvPicPr>
          <p:nvPr/>
        </p:nvPicPr>
        <p:blipFill>
          <a:blip r:embed="rId4"/>
          <a:stretch>
            <a:fillRect/>
          </a:stretch>
        </p:blipFill>
        <p:spPr>
          <a:xfrm>
            <a:off x="171312" y="2114550"/>
            <a:ext cx="3171825" cy="4743450"/>
          </a:xfrm>
          <a:prstGeom prst="rect">
            <a:avLst/>
          </a:prstGeom>
        </p:spPr>
      </p:pic>
    </p:spTree>
    <p:extLst>
      <p:ext uri="{BB962C8B-B14F-4D97-AF65-F5344CB8AC3E}">
        <p14:creationId xmlns:p14="http://schemas.microsoft.com/office/powerpoint/2010/main" val="420252830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46FCCC0-350A-59DC-DA92-12F79AED2BB2}"/>
              </a:ext>
            </a:extLst>
          </p:cNvPr>
          <p:cNvPicPr>
            <a:picLocks noChangeAspect="1"/>
          </p:cNvPicPr>
          <p:nvPr/>
        </p:nvPicPr>
        <p:blipFill>
          <a:blip r:embed="rId3"/>
          <a:stretch>
            <a:fillRect/>
          </a:stretch>
        </p:blipFill>
        <p:spPr>
          <a:xfrm>
            <a:off x="1896427" y="-7257"/>
            <a:ext cx="10295573" cy="6858000"/>
          </a:xfrm>
          <a:prstGeom prst="rect">
            <a:avLst/>
          </a:prstGeom>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1">
              <a:lumMod val="50000"/>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1962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03. Equipe mínima obrigatória</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 name="AutoShape 2" descr="Curso NR 33 Espaço Confinado">
            <a:extLst>
              <a:ext uri="{FF2B5EF4-FFF2-40B4-BE49-F238E27FC236}">
                <a16:creationId xmlns:a16="http://schemas.microsoft.com/office/drawing/2014/main" id="{FA5BCF59-339F-F780-7360-DD6155FDC1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descr="Texto&#10;&#10;Descrição gerada automaticamente com confiança baixa">
            <a:extLst>
              <a:ext uri="{FF2B5EF4-FFF2-40B4-BE49-F238E27FC236}">
                <a16:creationId xmlns:a16="http://schemas.microsoft.com/office/drawing/2014/main" id="{DA575FBB-1BED-91CE-F990-432F5D9F0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61" y="82098"/>
            <a:ext cx="2261621" cy="627889"/>
          </a:xfrm>
          <a:prstGeom prst="rect">
            <a:avLst/>
          </a:prstGeom>
        </p:spPr>
      </p:pic>
    </p:spTree>
    <p:extLst>
      <p:ext uri="{BB962C8B-B14F-4D97-AF65-F5344CB8AC3E}">
        <p14:creationId xmlns:p14="http://schemas.microsoft.com/office/powerpoint/2010/main" val="135290088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9A236C6A-83BD-3EA2-F94A-CE0EE1FA42D5}"/>
              </a:ext>
            </a:extLst>
          </p:cNvPr>
          <p:cNvSpPr/>
          <p:nvPr/>
        </p:nvSpPr>
        <p:spPr>
          <a:xfrm>
            <a:off x="8483599" y="1179510"/>
            <a:ext cx="3505201" cy="547529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5">
            <a:extLst>
              <a:ext uri="{FF2B5EF4-FFF2-40B4-BE49-F238E27FC236}">
                <a16:creationId xmlns:a16="http://schemas.microsoft.com/office/drawing/2014/main" id="{7ADD9BD2-E36F-1DA9-6FAE-3AA389120E8D}"/>
              </a:ext>
            </a:extLst>
          </p:cNvPr>
          <p:cNvSpPr/>
          <p:nvPr/>
        </p:nvSpPr>
        <p:spPr>
          <a:xfrm>
            <a:off x="4356100" y="117951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5">
            <a:extLst>
              <a:ext uri="{FF2B5EF4-FFF2-40B4-BE49-F238E27FC236}">
                <a16:creationId xmlns:a16="http://schemas.microsoft.com/office/drawing/2014/main" id="{B9BA1DF6-D78D-30E2-6E28-D2D3A5EB280C}"/>
              </a:ext>
            </a:extLst>
          </p:cNvPr>
          <p:cNvSpPr/>
          <p:nvPr/>
        </p:nvSpPr>
        <p:spPr>
          <a:xfrm>
            <a:off x="228601" y="1179510"/>
            <a:ext cx="3949699" cy="26543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id-ID"/>
          </a:p>
        </p:txBody>
      </p:sp>
      <p:sp>
        <p:nvSpPr>
          <p:cNvPr id="8" name="Rectangle 5">
            <a:extLst>
              <a:ext uri="{FF2B5EF4-FFF2-40B4-BE49-F238E27FC236}">
                <a16:creationId xmlns:a16="http://schemas.microsoft.com/office/drawing/2014/main" id="{8A6FB10E-5582-57D4-389D-2F4A0A0DBA62}"/>
              </a:ext>
            </a:extLst>
          </p:cNvPr>
          <p:cNvSpPr/>
          <p:nvPr/>
        </p:nvSpPr>
        <p:spPr>
          <a:xfrm>
            <a:off x="4356100" y="400050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t>NR 33</a:t>
            </a:r>
            <a:endParaRPr lang="id-ID" sz="3600" b="1" dirty="0"/>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5">
            <a:extLst>
              <a:ext uri="{FF2B5EF4-FFF2-40B4-BE49-F238E27FC236}">
                <a16:creationId xmlns:a16="http://schemas.microsoft.com/office/drawing/2014/main" id="{A91E3221-2594-D2D8-A33E-62C90382C5D7}"/>
              </a:ext>
            </a:extLst>
          </p:cNvPr>
          <p:cNvSpPr/>
          <p:nvPr/>
        </p:nvSpPr>
        <p:spPr>
          <a:xfrm>
            <a:off x="228601" y="4000500"/>
            <a:ext cx="3949699" cy="2654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047656E-EA43-39B9-29F8-F27665EBABAF}"/>
              </a:ext>
            </a:extLst>
          </p:cNvPr>
          <p:cNvSpPr/>
          <p:nvPr/>
        </p:nvSpPr>
        <p:spPr>
          <a:xfrm>
            <a:off x="909392" y="1823809"/>
            <a:ext cx="3124514" cy="1477328"/>
          </a:xfrm>
          <a:prstGeom prst="rect">
            <a:avLst/>
          </a:prstGeom>
        </p:spPr>
        <p:txBody>
          <a:bodyPr wrap="square">
            <a:spAutoFit/>
          </a:bodyPr>
          <a:lstStyle/>
          <a:p>
            <a:r>
              <a:rPr lang="pt-BR" dirty="0">
                <a:solidFill>
                  <a:schemeClr val="bg1"/>
                </a:solidFill>
              </a:rPr>
              <a:t>Seguindo na NR-33, podemos ver que são indicadas as responsabilidades da empresa. </a:t>
            </a:r>
            <a:endParaRPr lang="en-US" dirty="0">
              <a:solidFill>
                <a:schemeClr val="bg1"/>
              </a:solidFill>
            </a:endParaRPr>
          </a:p>
        </p:txBody>
      </p:sp>
      <p:sp>
        <p:nvSpPr>
          <p:cNvPr id="13" name="Rectangle 4">
            <a:extLst>
              <a:ext uri="{FF2B5EF4-FFF2-40B4-BE49-F238E27FC236}">
                <a16:creationId xmlns:a16="http://schemas.microsoft.com/office/drawing/2014/main" id="{8ADAEE70-7423-7AFC-B246-D06816D41CB7}"/>
              </a:ext>
            </a:extLst>
          </p:cNvPr>
          <p:cNvSpPr/>
          <p:nvPr/>
        </p:nvSpPr>
        <p:spPr>
          <a:xfrm>
            <a:off x="523838" y="4488493"/>
            <a:ext cx="3356508" cy="1754326"/>
          </a:xfrm>
          <a:prstGeom prst="rect">
            <a:avLst/>
          </a:prstGeom>
        </p:spPr>
        <p:txBody>
          <a:bodyPr wrap="square">
            <a:spAutoFit/>
          </a:bodyPr>
          <a:lstStyle/>
          <a:p>
            <a:r>
              <a:rPr lang="pt-BR" dirty="0">
                <a:solidFill>
                  <a:schemeClr val="bg1"/>
                </a:solidFill>
              </a:rPr>
              <a:t>E uma dessas obrigações é indicar o responsável técnico, que é o profissional responsável por assegurar o cumprimento dos requisitos da NR-33.</a:t>
            </a:r>
          </a:p>
        </p:txBody>
      </p:sp>
      <p:sp>
        <p:nvSpPr>
          <p:cNvPr id="6" name="AutoShape 1">
            <a:extLst>
              <a:ext uri="{FF2B5EF4-FFF2-40B4-BE49-F238E27FC236}">
                <a16:creationId xmlns:a16="http://schemas.microsoft.com/office/drawing/2014/main" id="{58D81972-2D99-C9C2-CB9A-A1506697862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9" name="Picture 2" descr="Empresa de Engenharia de Segurança do Trabalho Ponte Aérea">
            <a:extLst>
              <a:ext uri="{FF2B5EF4-FFF2-40B4-BE49-F238E27FC236}">
                <a16:creationId xmlns:a16="http://schemas.microsoft.com/office/drawing/2014/main" id="{C956F4C3-D5F4-7A28-2627-A52995FE47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915399" y="2442167"/>
            <a:ext cx="2954110" cy="44158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spaço Confinado é uma exigência da NR-33 | CFPx Cursos &amp; Treinamentos">
            <a:extLst>
              <a:ext uri="{FF2B5EF4-FFF2-40B4-BE49-F238E27FC236}">
                <a16:creationId xmlns:a16="http://schemas.microsoft.com/office/drawing/2014/main" id="{717D23E5-8D98-7DFD-2AC6-BF7379805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8706" y="1179510"/>
            <a:ext cx="396165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Texto&#10;&#10;Descrição gerada automaticamente com confiança baixa">
            <a:extLst>
              <a:ext uri="{FF2B5EF4-FFF2-40B4-BE49-F238E27FC236}">
                <a16:creationId xmlns:a16="http://schemas.microsoft.com/office/drawing/2014/main" id="{EEE99B81-F134-64C4-E528-B479A77D2E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67605004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838201" y="365125"/>
            <a:ext cx="5251316" cy="18073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400">
                <a:latin typeface="+mj-lt"/>
                <a:ea typeface="+mj-ea"/>
                <a:cs typeface="+mj-cs"/>
                <a:sym typeface="League Gothic" charset="0"/>
              </a:rPr>
              <a:t>NR 33</a:t>
            </a:r>
          </a:p>
        </p:txBody>
      </p:sp>
      <p:sp>
        <p:nvSpPr>
          <p:cNvPr id="72" name="TextBox 30">
            <a:extLst>
              <a:ext uri="{FF2B5EF4-FFF2-40B4-BE49-F238E27FC236}">
                <a16:creationId xmlns:a16="http://schemas.microsoft.com/office/drawing/2014/main" id="{BE3DFCC0-6343-4464-C629-369515AB67D2}"/>
              </a:ext>
            </a:extLst>
          </p:cNvPr>
          <p:cNvSpPr txBox="1"/>
          <p:nvPr/>
        </p:nvSpPr>
        <p:spPr>
          <a:xfrm>
            <a:off x="838200" y="2333297"/>
            <a:ext cx="4619621"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i="0">
                <a:ln w="0"/>
                <a:effectLst>
                  <a:outerShdw blurRad="38100" dist="19050" dir="2700000" algn="tl" rotWithShape="0">
                    <a:schemeClr val="dk1">
                      <a:alpha val="40000"/>
                    </a:schemeClr>
                  </a:outerShdw>
                </a:effectLst>
              </a:rPr>
              <a:t>A NR-33 também determina os outros trabalhadores que fazem parte da equipe obrigatória que atua em espaço confinado, que vamos conhecer a seguir:</a:t>
            </a:r>
          </a:p>
          <a:p>
            <a:pPr indent="-228600">
              <a:lnSpc>
                <a:spcPct val="90000"/>
              </a:lnSpc>
              <a:spcAft>
                <a:spcPts val="600"/>
              </a:spcAft>
              <a:buFont typeface="Arial" panose="020B0604020202020204" pitchFamily="34" charset="0"/>
              <a:buChar char="•"/>
            </a:pPr>
            <a:endParaRPr lang="en-US" sz="2000" i="0">
              <a:ln w="0"/>
              <a:effectLst>
                <a:outerShdw blurRad="38100" dist="19050" dir="2700000" algn="tl" rotWithShape="0">
                  <a:schemeClr val="dk1">
                    <a:alpha val="40000"/>
                  </a:schemeClr>
                </a:outerShdw>
              </a:effectLst>
            </a:endParaRPr>
          </a:p>
          <a:p>
            <a:pPr indent="-228600">
              <a:lnSpc>
                <a:spcPct val="90000"/>
              </a:lnSpc>
              <a:spcAft>
                <a:spcPts val="600"/>
              </a:spcAft>
              <a:buFont typeface="Arial" panose="020B0604020202020204" pitchFamily="34" charset="0"/>
              <a:buChar char="•"/>
            </a:pPr>
            <a:endParaRPr lang="en-US" sz="2000">
              <a:ln w="0"/>
              <a:effectLst>
                <a:outerShdw blurRad="38100" dist="19050" dir="2700000" algn="tl" rotWithShape="0">
                  <a:schemeClr val="dk1">
                    <a:alpha val="40000"/>
                  </a:schemeClr>
                </a:outerShdw>
              </a:effectLst>
            </a:endParaRPr>
          </a:p>
          <a:p>
            <a:pPr indent="-228600">
              <a:lnSpc>
                <a:spcPct val="90000"/>
              </a:lnSpc>
              <a:spcAft>
                <a:spcPts val="600"/>
              </a:spcAft>
              <a:buFont typeface="Arial" panose="020B0604020202020204" pitchFamily="34" charset="0"/>
              <a:buChar char="•"/>
            </a:pPr>
            <a:r>
              <a:rPr lang="en-US" sz="2000" i="0">
                <a:ln w="0"/>
                <a:effectLst>
                  <a:outerShdw blurRad="38100" dist="19050" dir="2700000" algn="tl" rotWithShape="0">
                    <a:schemeClr val="dk1">
                      <a:alpha val="40000"/>
                    </a:schemeClr>
                  </a:outerShdw>
                </a:effectLst>
              </a:rPr>
              <a:t>Responsável técnico</a:t>
            </a:r>
          </a:p>
          <a:p>
            <a:pPr indent="-228600">
              <a:lnSpc>
                <a:spcPct val="90000"/>
              </a:lnSpc>
              <a:spcAft>
                <a:spcPts val="600"/>
              </a:spcAft>
              <a:buFont typeface="Arial" panose="020B0604020202020204" pitchFamily="34" charset="0"/>
              <a:buChar char="•"/>
            </a:pPr>
            <a:endParaRPr lang="en-US" sz="2000" i="0">
              <a:ln w="0"/>
              <a:effectLst>
                <a:outerShdw blurRad="38100" dist="19050" dir="2700000" algn="tl" rotWithShape="0">
                  <a:schemeClr val="dk1">
                    <a:alpha val="40000"/>
                  </a:schemeClr>
                </a:outerShdw>
              </a:effectLst>
            </a:endParaRPr>
          </a:p>
          <a:p>
            <a:pPr indent="-228600">
              <a:lnSpc>
                <a:spcPct val="90000"/>
              </a:lnSpc>
              <a:spcAft>
                <a:spcPts val="600"/>
              </a:spcAft>
              <a:buFont typeface="Arial" panose="020B0604020202020204" pitchFamily="34" charset="0"/>
              <a:buChar char="•"/>
            </a:pPr>
            <a:r>
              <a:rPr lang="en-US" sz="2000" i="0">
                <a:ln w="0"/>
                <a:effectLst>
                  <a:outerShdw blurRad="38100" dist="19050" dir="2700000" algn="tl" rotWithShape="0">
                    <a:schemeClr val="dk1">
                      <a:alpha val="40000"/>
                    </a:schemeClr>
                  </a:outerShdw>
                </a:effectLst>
              </a:rPr>
              <a:t>O responsável técnico vai assegurar o cumprimento da NR-33 por meio de algumas atribuições.</a:t>
            </a:r>
          </a:p>
        </p:txBody>
      </p:sp>
      <p:pic>
        <p:nvPicPr>
          <p:cNvPr id="1026" name="Picture 2" descr="Técnico em Segurança do Trabalho - O Acadêmico">
            <a:extLst>
              <a:ext uri="{FF2B5EF4-FFF2-40B4-BE49-F238E27FC236}">
                <a16:creationId xmlns:a16="http://schemas.microsoft.com/office/drawing/2014/main" id="{AD121D09-53A8-4D05-5C70-67294C3824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1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Imagem 1" descr="Texto&#10;&#10;Descrição gerada automaticamente com confiança baixa">
            <a:extLst>
              <a:ext uri="{FF2B5EF4-FFF2-40B4-BE49-F238E27FC236}">
                <a16:creationId xmlns:a16="http://schemas.microsoft.com/office/drawing/2014/main" id="{F47030DB-2FF4-0C63-FE87-F2F60CB62F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98301020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ma de segurança na construção civil - conheça a NR18 - Blog Safe: Tudo  sobre Saúde, Segurança do trabalho e Meio ambiente">
            <a:extLst>
              <a:ext uri="{FF2B5EF4-FFF2-40B4-BE49-F238E27FC236}">
                <a16:creationId xmlns:a16="http://schemas.microsoft.com/office/drawing/2014/main" id="{CD1E82CB-9B8F-772B-FA32-48E926599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1" b="19248"/>
          <a:stretch/>
        </p:blipFill>
        <p:spPr bwMode="auto">
          <a:xfrm>
            <a:off x="-1" y="1810147"/>
            <a:ext cx="12191998" cy="42918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1" y="1786035"/>
            <a:ext cx="12191996" cy="4315917"/>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180451" y="1969294"/>
            <a:ext cx="11262249" cy="3693319"/>
          </a:xfrm>
          <a:prstGeom prst="rect">
            <a:avLst/>
          </a:prstGeom>
          <a:noFill/>
        </p:spPr>
        <p:txBody>
          <a:bodyPr wrap="square" rtlCol="0">
            <a:spAutoFit/>
          </a:bodyPr>
          <a:lstStyle/>
          <a:p>
            <a:pPr algn="l"/>
            <a:r>
              <a:rPr lang="pt-BR" b="0" i="0" dirty="0">
                <a:solidFill>
                  <a:schemeClr val="bg1"/>
                </a:solidFill>
                <a:effectLst/>
                <a:latin typeface="Poppins" panose="00000500000000000000" pitchFamily="2" charset="0"/>
              </a:rPr>
              <a:t>Essas atribuições incluem:</a:t>
            </a:r>
          </a:p>
          <a:p>
            <a:pPr algn="l"/>
            <a:endParaRPr lang="pt-BR" b="0" i="0" dirty="0">
              <a:solidFill>
                <a:schemeClr val="bg1"/>
              </a:solidFill>
              <a:effectLst/>
              <a:latin typeface="Poppins" panose="00000500000000000000" pitchFamily="2" charset="0"/>
            </a:endParaRPr>
          </a:p>
          <a:p>
            <a:pPr algn="l"/>
            <a:endParaRPr lang="pt-BR" b="0" i="0" dirty="0">
              <a:solidFill>
                <a:schemeClr val="bg1"/>
              </a:solidFill>
              <a:effectLst/>
              <a:latin typeface="Poppins" panose="00000500000000000000" pitchFamily="2" charset="0"/>
            </a:endParaRPr>
          </a:p>
          <a:p>
            <a:pPr algn="l">
              <a:buFont typeface="Arial" panose="020B0604020202020204" pitchFamily="34" charset="0"/>
              <a:buChar char="•"/>
            </a:pPr>
            <a:r>
              <a:rPr lang="pt-BR" b="0" i="0" dirty="0">
                <a:solidFill>
                  <a:schemeClr val="bg1"/>
                </a:solidFill>
                <a:effectLst/>
                <a:latin typeface="Poppins" panose="00000500000000000000" pitchFamily="2" charset="0"/>
              </a:rPr>
              <a:t>criação de um cadastro com cada espaço confinado;</a:t>
            </a:r>
          </a:p>
          <a:p>
            <a:pPr algn="l">
              <a:buFont typeface="Arial" panose="020B0604020202020204" pitchFamily="34" charset="0"/>
              <a:buChar char="•"/>
            </a:pPr>
            <a:r>
              <a:rPr lang="pt-BR" b="0" i="0" dirty="0">
                <a:solidFill>
                  <a:schemeClr val="bg1"/>
                </a:solidFill>
                <a:effectLst/>
                <a:latin typeface="Poppins" panose="00000500000000000000" pitchFamily="2" charset="0"/>
              </a:rPr>
              <a:t>a adaptação do modelo de permissão de entrada de trabalho (PET) e</a:t>
            </a:r>
          </a:p>
          <a:p>
            <a:pPr algn="l">
              <a:buFont typeface="Arial" panose="020B0604020202020204" pitchFamily="34" charset="0"/>
              <a:buChar char="•"/>
            </a:pPr>
            <a:r>
              <a:rPr lang="pt-BR" b="0" i="0" dirty="0">
                <a:solidFill>
                  <a:schemeClr val="bg1"/>
                </a:solidFill>
                <a:effectLst/>
                <a:latin typeface="Poppins" panose="00000500000000000000" pitchFamily="2" charset="0"/>
              </a:rPr>
              <a:t>a definição de equipamentos e procedimentos de trabalho num espaço confinado.</a:t>
            </a:r>
          </a:p>
          <a:p>
            <a:pPr algn="l">
              <a:buFont typeface="Arial" panose="020B0604020202020204" pitchFamily="34" charset="0"/>
              <a:buChar char="•"/>
            </a:pPr>
            <a:endParaRPr lang="pt-BR" b="0" i="0" dirty="0">
              <a:solidFill>
                <a:schemeClr val="bg1"/>
              </a:solidFill>
              <a:effectLst/>
              <a:latin typeface="Poppins" panose="00000500000000000000" pitchFamily="2" charset="0"/>
            </a:endParaRPr>
          </a:p>
          <a:p>
            <a:pPr algn="l">
              <a:buFont typeface="Arial" panose="020B0604020202020204" pitchFamily="34" charset="0"/>
              <a:buChar char="•"/>
            </a:pPr>
            <a:endParaRPr lang="pt-BR" b="0" i="0" dirty="0">
              <a:solidFill>
                <a:schemeClr val="bg1"/>
              </a:solidFill>
              <a:effectLst/>
              <a:latin typeface="Poppins" panose="00000500000000000000" pitchFamily="2" charset="0"/>
            </a:endParaRPr>
          </a:p>
          <a:p>
            <a:pPr algn="l">
              <a:buFont typeface="Arial" panose="020B0604020202020204" pitchFamily="34" charset="0"/>
              <a:buChar char="•"/>
            </a:pPr>
            <a:endParaRPr lang="pt-BR" dirty="0">
              <a:solidFill>
                <a:schemeClr val="bg1"/>
              </a:solidFill>
              <a:latin typeface="Poppins" panose="00000500000000000000" pitchFamily="2" charset="0"/>
            </a:endParaRPr>
          </a:p>
          <a:p>
            <a:pPr algn="l"/>
            <a:r>
              <a:rPr lang="pt-BR" b="0" i="0" dirty="0">
                <a:solidFill>
                  <a:schemeClr val="bg1"/>
                </a:solidFill>
                <a:effectLst/>
                <a:latin typeface="Poppins" panose="00000500000000000000" pitchFamily="2" charset="0"/>
              </a:rPr>
              <a:t>Como vimos, existem diversos perigos e eles podem ser diferentes em cada espaço confinado.</a:t>
            </a:r>
          </a:p>
          <a:p>
            <a:pPr algn="l">
              <a:buFont typeface="Arial" panose="020B0604020202020204" pitchFamily="34" charset="0"/>
              <a:buChar char="•"/>
            </a:pPr>
            <a:endParaRPr lang="pt-BR" b="0" i="0" dirty="0">
              <a:solidFill>
                <a:schemeClr val="bg1"/>
              </a:solidFill>
              <a:effectLst/>
              <a:latin typeface="Poppins" panose="00000500000000000000" pitchFamily="2" charset="0"/>
            </a:endParaRPr>
          </a:p>
          <a:p>
            <a:pPr algn="l"/>
            <a:r>
              <a:rPr lang="pt-BR" b="0" i="0" dirty="0">
                <a:solidFill>
                  <a:schemeClr val="bg1"/>
                </a:solidFill>
                <a:effectLst/>
                <a:latin typeface="Poppins" panose="00000500000000000000" pitchFamily="2" charset="0"/>
              </a:rPr>
              <a:t>O responsável técnico também atua definindo um plano de resgate e coordena a capacitação periódica dos demais trabalhadores.</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61019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Texto&#10;&#10;Descrição gerada automaticamente com confiança baixa">
            <a:extLst>
              <a:ext uri="{FF2B5EF4-FFF2-40B4-BE49-F238E27FC236}">
                <a16:creationId xmlns:a16="http://schemas.microsoft.com/office/drawing/2014/main" id="{BA37A585-E2C7-113E-0177-7297551FE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69295630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2082994" y="2309856"/>
            <a:ext cx="9250032" cy="3742050"/>
          </a:xfrm>
          <a:prstGeom prst="rect">
            <a:avLst/>
          </a:prstGeom>
          <a:noFill/>
        </p:spPr>
        <p:txBody>
          <a:bodyPr wrap="square" rtlCol="0">
            <a:spAutoFit/>
          </a:bodyPr>
          <a:lstStyle/>
          <a:p>
            <a:pPr algn="l">
              <a:lnSpc>
                <a:spcPct val="150000"/>
              </a:lnSpc>
            </a:pPr>
            <a:r>
              <a:rPr lang="pt-BR" sz="2000" b="1" i="0" dirty="0">
                <a:solidFill>
                  <a:schemeClr val="bg1"/>
                </a:solidFill>
                <a:effectLst/>
                <a:latin typeface="Poppins" panose="00000500000000000000" pitchFamily="2" charset="0"/>
              </a:rPr>
              <a:t>Trabalhador autorizado</a:t>
            </a:r>
          </a:p>
          <a:p>
            <a:pPr algn="l">
              <a:lnSpc>
                <a:spcPct val="150000"/>
              </a:lnSpc>
            </a:pPr>
            <a:endParaRPr lang="pt-BR" sz="2000" b="1" i="0" dirty="0">
              <a:solidFill>
                <a:schemeClr val="bg1"/>
              </a:solidFill>
              <a:effectLst/>
              <a:latin typeface="Poppins" panose="00000500000000000000" pitchFamily="2" charset="0"/>
            </a:endParaRPr>
          </a:p>
          <a:p>
            <a:pPr algn="l">
              <a:lnSpc>
                <a:spcPct val="150000"/>
              </a:lnSpc>
            </a:pPr>
            <a:r>
              <a:rPr lang="pt-BR" sz="2000" b="0" i="0" dirty="0">
                <a:solidFill>
                  <a:schemeClr val="bg1"/>
                </a:solidFill>
                <a:effectLst/>
                <a:latin typeface="Poppins" panose="00000500000000000000" pitchFamily="2" charset="0"/>
              </a:rPr>
              <a:t>De acordo com a NR-33, os trabalhadores possuem alguns deveres, como seguir as orientações da PET e utilizar adequadamente os recursos de segurança.</a:t>
            </a:r>
          </a:p>
          <a:p>
            <a:pPr algn="l">
              <a:lnSpc>
                <a:spcPct val="150000"/>
              </a:lnSpc>
            </a:pPr>
            <a:endParaRPr lang="pt-BR" sz="2000" b="0" i="0" dirty="0">
              <a:solidFill>
                <a:schemeClr val="bg1"/>
              </a:solidFill>
              <a:effectLst/>
              <a:latin typeface="Poppins" panose="00000500000000000000" pitchFamily="2" charset="0"/>
            </a:endParaRPr>
          </a:p>
          <a:p>
            <a:pPr algn="l">
              <a:lnSpc>
                <a:spcPct val="150000"/>
              </a:lnSpc>
            </a:pPr>
            <a:r>
              <a:rPr lang="pt-BR" sz="2000" b="0" i="0" dirty="0">
                <a:solidFill>
                  <a:schemeClr val="bg1"/>
                </a:solidFill>
                <a:effectLst/>
                <a:latin typeface="Poppins" panose="00000500000000000000" pitchFamily="2" charset="0"/>
              </a:rPr>
              <a:t>Eles também precisam avisar ao vigia e ao supervisor de entrada se notar que algo pode gerar situações inseguras.</a:t>
            </a: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1105032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NR 33 Espaço </a:t>
            </a:r>
            <a:r>
              <a:rPr lang="pt-BR" sz="4800" dirty="0" err="1">
                <a:solidFill>
                  <a:schemeClr val="bg1"/>
                </a:solidFill>
                <a:latin typeface="Bebas Neue" panose="020B0606020202050201" pitchFamily="34" charset="0"/>
                <a:ea typeface="ＭＳ Ｐゴシック" charset="0"/>
                <a:cs typeface="League Gothic" charset="0"/>
                <a:sym typeface="League Gothic" charset="0"/>
              </a:rPr>
              <a:t>COnfinado</a:t>
            </a:r>
            <a:endParaRPr lang="pt-BR" sz="48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3139913"/>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44605855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9" y="218463"/>
            <a:ext cx="3133164"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Conteúdo</a:t>
            </a:r>
            <a:endParaRPr lang="es-ES" sz="4800" dirty="0">
              <a:latin typeface="Bebas Neue" panose="020B0606020202050201" pitchFamily="34" charset="0"/>
              <a:ea typeface="ＭＳ Ｐゴシック" charset="0"/>
              <a:cs typeface="League Gothic" charset="0"/>
              <a:sym typeface="League Gothic" charset="0"/>
            </a:endParaRPr>
          </a:p>
        </p:txBody>
      </p:sp>
      <p:sp>
        <p:nvSpPr>
          <p:cNvPr id="4" name="TextBox 4">
            <a:extLst>
              <a:ext uri="{FF2B5EF4-FFF2-40B4-BE49-F238E27FC236}">
                <a16:creationId xmlns:a16="http://schemas.microsoft.com/office/drawing/2014/main" id="{21DD5CD9-B652-351E-65E0-2A81F57DB3AA}"/>
              </a:ext>
            </a:extLst>
          </p:cNvPr>
          <p:cNvSpPr txBox="1"/>
          <p:nvPr/>
        </p:nvSpPr>
        <p:spPr>
          <a:xfrm>
            <a:off x="5289523" y="2245610"/>
            <a:ext cx="8642377" cy="2656496"/>
          </a:xfrm>
          <a:prstGeom prst="rect">
            <a:avLst/>
          </a:prstGeom>
          <a:noFill/>
        </p:spPr>
        <p:txBody>
          <a:bodyPr wrap="square" lIns="0" tIns="0" rIns="0" bIns="0" rtlCol="0">
            <a:spAutoFit/>
          </a:bodyPr>
          <a:lstStyle/>
          <a:p>
            <a:pPr>
              <a:lnSpc>
                <a:spcPct val="250000"/>
              </a:lnSpc>
            </a:pPr>
            <a:r>
              <a:rPr lang="pt-BR" dirty="0"/>
              <a:t>Reconhecimento, Avaliação e Controle de Risco;</a:t>
            </a:r>
          </a:p>
          <a:p>
            <a:pPr>
              <a:lnSpc>
                <a:spcPct val="250000"/>
              </a:lnSpc>
            </a:pPr>
            <a:r>
              <a:rPr lang="pt-BR" dirty="0"/>
              <a:t>Técnicas de Ventilação;</a:t>
            </a:r>
          </a:p>
          <a:p>
            <a:pPr>
              <a:lnSpc>
                <a:spcPct val="250000"/>
              </a:lnSpc>
            </a:pPr>
            <a:r>
              <a:rPr lang="pt-BR" dirty="0"/>
              <a:t>Procedimentos e utilização da PET;</a:t>
            </a:r>
          </a:p>
          <a:p>
            <a:pPr>
              <a:lnSpc>
                <a:spcPct val="250000"/>
              </a:lnSpc>
            </a:pPr>
            <a:r>
              <a:rPr lang="pt-BR" dirty="0"/>
              <a:t>Noções de Resgate e Primeiros Socorros.</a:t>
            </a:r>
          </a:p>
        </p:txBody>
      </p:sp>
      <p:grpSp>
        <p:nvGrpSpPr>
          <p:cNvPr id="5" name="Group 11">
            <a:extLst>
              <a:ext uri="{FF2B5EF4-FFF2-40B4-BE49-F238E27FC236}">
                <a16:creationId xmlns:a16="http://schemas.microsoft.com/office/drawing/2014/main" id="{5C411B03-522C-917C-5B9C-6166B397B7FE}"/>
              </a:ext>
            </a:extLst>
          </p:cNvPr>
          <p:cNvGrpSpPr/>
          <p:nvPr/>
        </p:nvGrpSpPr>
        <p:grpSpPr>
          <a:xfrm>
            <a:off x="4265303" y="2427905"/>
            <a:ext cx="714988" cy="566732"/>
            <a:chOff x="1664677" y="1949380"/>
            <a:chExt cx="1195754" cy="1266093"/>
          </a:xfrm>
        </p:grpSpPr>
        <p:sp>
          <p:nvSpPr>
            <p:cNvPr id="6" name="Rounded Rectangle 16">
              <a:extLst>
                <a:ext uri="{FF2B5EF4-FFF2-40B4-BE49-F238E27FC236}">
                  <a16:creationId xmlns:a16="http://schemas.microsoft.com/office/drawing/2014/main" id="{7975328C-B03B-A572-44AF-9FD6E2CFA7F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7" name="Rounded Rectangle 17">
              <a:extLst>
                <a:ext uri="{FF2B5EF4-FFF2-40B4-BE49-F238E27FC236}">
                  <a16:creationId xmlns:a16="http://schemas.microsoft.com/office/drawing/2014/main" id="{C2C40CAB-267A-4ACC-65E4-F4103486E72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07</a:t>
              </a:r>
              <a:endParaRPr lang="id-ID" sz="1600" b="1" dirty="0"/>
            </a:p>
          </p:txBody>
        </p:sp>
      </p:grpSp>
      <p:grpSp>
        <p:nvGrpSpPr>
          <p:cNvPr id="8" name="Group 11">
            <a:extLst>
              <a:ext uri="{FF2B5EF4-FFF2-40B4-BE49-F238E27FC236}">
                <a16:creationId xmlns:a16="http://schemas.microsoft.com/office/drawing/2014/main" id="{026F18CD-92EE-9203-56F2-88FD31FD57A3}"/>
              </a:ext>
            </a:extLst>
          </p:cNvPr>
          <p:cNvGrpSpPr/>
          <p:nvPr/>
        </p:nvGrpSpPr>
        <p:grpSpPr>
          <a:xfrm>
            <a:off x="4265303" y="3115739"/>
            <a:ext cx="714988" cy="566732"/>
            <a:chOff x="1664677" y="1949380"/>
            <a:chExt cx="1195754" cy="1266093"/>
          </a:xfrm>
        </p:grpSpPr>
        <p:sp>
          <p:nvSpPr>
            <p:cNvPr id="9" name="Rounded Rectangle 16">
              <a:extLst>
                <a:ext uri="{FF2B5EF4-FFF2-40B4-BE49-F238E27FC236}">
                  <a16:creationId xmlns:a16="http://schemas.microsoft.com/office/drawing/2014/main" id="{EA8A7EDC-8432-6FF5-7848-926BE30AB54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10" name="Rounded Rectangle 17">
              <a:extLst>
                <a:ext uri="{FF2B5EF4-FFF2-40B4-BE49-F238E27FC236}">
                  <a16:creationId xmlns:a16="http://schemas.microsoft.com/office/drawing/2014/main" id="{5BC84F9E-1A8D-2972-FFAE-1084538C61EA}"/>
                </a:ext>
              </a:extLst>
            </p:cNvPr>
            <p:cNvSpPr/>
            <p:nvPr/>
          </p:nvSpPr>
          <p:spPr>
            <a:xfrm>
              <a:off x="1664677" y="1949380"/>
              <a:ext cx="1195754" cy="11957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08</a:t>
              </a:r>
              <a:endParaRPr lang="id-ID" sz="1600" b="1" dirty="0"/>
            </a:p>
          </p:txBody>
        </p:sp>
      </p:grpSp>
      <p:grpSp>
        <p:nvGrpSpPr>
          <p:cNvPr id="11" name="Group 8">
            <a:extLst>
              <a:ext uri="{FF2B5EF4-FFF2-40B4-BE49-F238E27FC236}">
                <a16:creationId xmlns:a16="http://schemas.microsoft.com/office/drawing/2014/main" id="{AD573CCA-55F1-3A0D-8579-A535F551E649}"/>
              </a:ext>
            </a:extLst>
          </p:cNvPr>
          <p:cNvGrpSpPr/>
          <p:nvPr/>
        </p:nvGrpSpPr>
        <p:grpSpPr>
          <a:xfrm>
            <a:off x="4265304" y="3803573"/>
            <a:ext cx="714984" cy="566732"/>
            <a:chOff x="1664677" y="1949379"/>
            <a:chExt cx="1195754" cy="1266094"/>
          </a:xfrm>
        </p:grpSpPr>
        <p:sp>
          <p:nvSpPr>
            <p:cNvPr id="12" name="Rounded Rectangle 22">
              <a:extLst>
                <a:ext uri="{FF2B5EF4-FFF2-40B4-BE49-F238E27FC236}">
                  <a16:creationId xmlns:a16="http://schemas.microsoft.com/office/drawing/2014/main" id="{D5F32C9C-F239-15F4-F508-0E722C4148A8}"/>
                </a:ext>
              </a:extLst>
            </p:cNvPr>
            <p:cNvSpPr/>
            <p:nvPr/>
          </p:nvSpPr>
          <p:spPr>
            <a:xfrm>
              <a:off x="1664677" y="2019719"/>
              <a:ext cx="119575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13" name="Rounded Rectangle 23">
              <a:extLst>
                <a:ext uri="{FF2B5EF4-FFF2-40B4-BE49-F238E27FC236}">
                  <a16:creationId xmlns:a16="http://schemas.microsoft.com/office/drawing/2014/main" id="{DA419BE3-05AD-3055-75E7-651F65E79569}"/>
                </a:ext>
              </a:extLst>
            </p:cNvPr>
            <p:cNvSpPr/>
            <p:nvPr/>
          </p:nvSpPr>
          <p:spPr>
            <a:xfrm>
              <a:off x="1664677" y="1949380"/>
              <a:ext cx="1195754" cy="11957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09</a:t>
              </a:r>
              <a:endParaRPr lang="id-ID" sz="1600" b="1" dirty="0"/>
            </a:p>
          </p:txBody>
        </p:sp>
      </p:grpSp>
      <p:grpSp>
        <p:nvGrpSpPr>
          <p:cNvPr id="24" name="Group 9">
            <a:extLst>
              <a:ext uri="{FF2B5EF4-FFF2-40B4-BE49-F238E27FC236}">
                <a16:creationId xmlns:a16="http://schemas.microsoft.com/office/drawing/2014/main" id="{7B56B534-99DF-011D-1560-D55B1C0E53F5}"/>
              </a:ext>
            </a:extLst>
          </p:cNvPr>
          <p:cNvGrpSpPr/>
          <p:nvPr/>
        </p:nvGrpSpPr>
        <p:grpSpPr>
          <a:xfrm>
            <a:off x="4265303" y="4476502"/>
            <a:ext cx="714988" cy="566732"/>
            <a:chOff x="1664677" y="1949380"/>
            <a:chExt cx="1195754" cy="1266093"/>
          </a:xfrm>
        </p:grpSpPr>
        <p:sp>
          <p:nvSpPr>
            <p:cNvPr id="25" name="Rounded Rectangle 20">
              <a:extLst>
                <a:ext uri="{FF2B5EF4-FFF2-40B4-BE49-F238E27FC236}">
                  <a16:creationId xmlns:a16="http://schemas.microsoft.com/office/drawing/2014/main" id="{E4DA52D3-1259-0182-6FB6-5F3E20CB1783}"/>
                </a:ext>
              </a:extLst>
            </p:cNvPr>
            <p:cNvSpPr/>
            <p:nvPr/>
          </p:nvSpPr>
          <p:spPr>
            <a:xfrm>
              <a:off x="1664677" y="2019719"/>
              <a:ext cx="1195754" cy="119575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26" name="Rounded Rectangle 21">
              <a:extLst>
                <a:ext uri="{FF2B5EF4-FFF2-40B4-BE49-F238E27FC236}">
                  <a16:creationId xmlns:a16="http://schemas.microsoft.com/office/drawing/2014/main" id="{F37943EE-C568-2C09-C915-2D7768AA6B7A}"/>
                </a:ext>
              </a:extLst>
            </p:cNvPr>
            <p:cNvSpPr/>
            <p:nvPr/>
          </p:nvSpPr>
          <p:spPr>
            <a:xfrm>
              <a:off x="1664677" y="1949380"/>
              <a:ext cx="1195754" cy="1195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10</a:t>
              </a:r>
              <a:endParaRPr lang="id-ID" sz="1600" b="1" dirty="0"/>
            </a:p>
          </p:txBody>
        </p:sp>
      </p:grpSp>
      <p:pic>
        <p:nvPicPr>
          <p:cNvPr id="14" name="Imagem 13" descr="Texto&#10;&#10;Descrição gerada automaticamente com confiança baixa">
            <a:extLst>
              <a:ext uri="{FF2B5EF4-FFF2-40B4-BE49-F238E27FC236}">
                <a16:creationId xmlns:a16="http://schemas.microsoft.com/office/drawing/2014/main" id="{A736CFE5-7382-FACB-F211-121E8B67F3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72869138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rso Reciclagem NR 33 Espaço Confinado - Supervisor de Entrada">
            <a:extLst>
              <a:ext uri="{FF2B5EF4-FFF2-40B4-BE49-F238E27FC236}">
                <a16:creationId xmlns:a16="http://schemas.microsoft.com/office/drawing/2014/main" id="{AEA1AB89-D14C-5732-63C8-648AAB5F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uxograma: Entrada Manual 4">
            <a:extLst>
              <a:ext uri="{FF2B5EF4-FFF2-40B4-BE49-F238E27FC236}">
                <a16:creationId xmlns:a16="http://schemas.microsoft.com/office/drawing/2014/main" id="{185A3A24-52BB-4C89-6390-3E9560ECE060}"/>
              </a:ext>
            </a:extLst>
          </p:cNvPr>
          <p:cNvSpPr/>
          <p:nvPr/>
        </p:nvSpPr>
        <p:spPr>
          <a:xfrm rot="5400000" flipH="1">
            <a:off x="174172" y="-174173"/>
            <a:ext cx="6858000" cy="7206343"/>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ardrop 30">
            <a:extLst>
              <a:ext uri="{FF2B5EF4-FFF2-40B4-BE49-F238E27FC236}">
                <a16:creationId xmlns:a16="http://schemas.microsoft.com/office/drawing/2014/main" id="{113D2035-36A8-5547-465D-48960C2D2969}"/>
              </a:ext>
            </a:extLst>
          </p:cNvPr>
          <p:cNvSpPr/>
          <p:nvPr/>
        </p:nvSpPr>
        <p:spPr>
          <a:xfrm>
            <a:off x="2648546" y="1626386"/>
            <a:ext cx="576000" cy="590145"/>
          </a:xfrm>
          <a:prstGeom prst="teardrop">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E12DE7A0-487F-B621-6255-3484D41AF93F}"/>
              </a:ext>
            </a:extLst>
          </p:cNvPr>
          <p:cNvPicPr>
            <a:picLocks noChangeAspect="1"/>
          </p:cNvPicPr>
          <p:nvPr/>
        </p:nvPicPr>
        <p:blipFill>
          <a:blip r:embed="rId4"/>
          <a:stretch>
            <a:fillRect/>
          </a:stretch>
        </p:blipFill>
        <p:spPr>
          <a:xfrm>
            <a:off x="2802008" y="1784515"/>
            <a:ext cx="335362" cy="316725"/>
          </a:xfrm>
          <a:prstGeom prst="rect">
            <a:avLst/>
          </a:prstGeom>
        </p:spPr>
      </p:pic>
      <p:sp>
        <p:nvSpPr>
          <p:cNvPr id="10" name="TextBox 30">
            <a:extLst>
              <a:ext uri="{FF2B5EF4-FFF2-40B4-BE49-F238E27FC236}">
                <a16:creationId xmlns:a16="http://schemas.microsoft.com/office/drawing/2014/main" id="{FCD4858C-0F23-89A3-703F-1FE5F682CDB2}"/>
              </a:ext>
            </a:extLst>
          </p:cNvPr>
          <p:cNvSpPr txBox="1"/>
          <p:nvPr/>
        </p:nvSpPr>
        <p:spPr>
          <a:xfrm>
            <a:off x="700008" y="2800316"/>
            <a:ext cx="4874724" cy="3416320"/>
          </a:xfrm>
          <a:prstGeom prst="rect">
            <a:avLst/>
          </a:prstGeom>
          <a:noFill/>
        </p:spPr>
        <p:txBody>
          <a:bodyPr wrap="square" rtlCol="0">
            <a:spAutoFit/>
          </a:bodyPr>
          <a:lstStyle/>
          <a:p>
            <a:pPr algn="l"/>
            <a:r>
              <a:rPr lang="pt-BR" b="1" i="0" dirty="0">
                <a:effectLst/>
                <a:latin typeface="Poppins" panose="00000500000000000000" pitchFamily="2" charset="0"/>
              </a:rPr>
              <a:t>Vigia</a:t>
            </a:r>
          </a:p>
          <a:p>
            <a:pPr algn="l"/>
            <a:endParaRPr lang="pt-BR" b="1" i="0" dirty="0">
              <a:effectLst/>
              <a:latin typeface="Poppins" panose="00000500000000000000" pitchFamily="2" charset="0"/>
            </a:endParaRPr>
          </a:p>
          <a:p>
            <a:pPr algn="l"/>
            <a:r>
              <a:rPr lang="pt-BR" b="0" i="0" dirty="0">
                <a:effectLst/>
                <a:latin typeface="Poppins" panose="00000500000000000000" pitchFamily="2" charset="0"/>
              </a:rPr>
              <a:t>O vigia é o profissional que controla a entrada no espaço confinado. Ele mantém uma lista de quem pode acessar o espaço e fica a postos na entrada, comunicando-se com os trabalhadores.</a:t>
            </a:r>
          </a:p>
          <a:p>
            <a:pPr algn="l"/>
            <a:endParaRPr lang="pt-BR" b="0" i="0" dirty="0">
              <a:effectLst/>
              <a:latin typeface="Poppins" panose="00000500000000000000" pitchFamily="2" charset="0"/>
            </a:endParaRPr>
          </a:p>
          <a:p>
            <a:pPr algn="l"/>
            <a:r>
              <a:rPr lang="pt-BR" b="0" i="0" dirty="0">
                <a:effectLst/>
                <a:latin typeface="Poppins" panose="00000500000000000000" pitchFamily="2" charset="0"/>
              </a:rPr>
              <a:t>Outra atribuição do vigia é interromper os serviços e acionar a equipe de emergência e salvamento</a:t>
            </a:r>
            <a:r>
              <a:rPr lang="pt-BR" b="0" i="0" dirty="0">
                <a:solidFill>
                  <a:srgbClr val="000000"/>
                </a:solidFill>
                <a:effectLst/>
                <a:latin typeface="Poppins" panose="00000500000000000000" pitchFamily="2" charset="0"/>
              </a:rPr>
              <a:t>.</a:t>
            </a:r>
          </a:p>
        </p:txBody>
      </p:sp>
      <p:cxnSp>
        <p:nvCxnSpPr>
          <p:cNvPr id="4" name="Straight Connector 1">
            <a:extLst>
              <a:ext uri="{FF2B5EF4-FFF2-40B4-BE49-F238E27FC236}">
                <a16:creationId xmlns:a16="http://schemas.microsoft.com/office/drawing/2014/main" id="{C4705B8D-7326-378C-566A-AB3D8016EBBF}"/>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AutoShape 1">
            <a:extLst>
              <a:ext uri="{FF2B5EF4-FFF2-40B4-BE49-F238E27FC236}">
                <a16:creationId xmlns:a16="http://schemas.microsoft.com/office/drawing/2014/main" id="{80DFF43E-B2AA-BCBC-9DB8-5CFBB7306808}"/>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es-ES" sz="4800" dirty="0">
              <a:latin typeface="Bebas Neue" panose="020B0606020202050201" pitchFamily="34" charset="0"/>
              <a:ea typeface="ＭＳ Ｐゴシック" charset="0"/>
              <a:sym typeface="League Gothic" charset="0"/>
            </a:endParaRPr>
          </a:p>
        </p:txBody>
      </p:sp>
      <p:pic>
        <p:nvPicPr>
          <p:cNvPr id="2" name="Imagem 1" descr="Texto&#10;&#10;Descrição gerada automaticamente com confiança baixa">
            <a:extLst>
              <a:ext uri="{FF2B5EF4-FFF2-40B4-BE49-F238E27FC236}">
                <a16:creationId xmlns:a16="http://schemas.microsoft.com/office/drawing/2014/main" id="{19703F22-68B0-0706-5354-F3DB1C053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45883529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矩形 36">
            <a:extLst>
              <a:ext uri="{FF2B5EF4-FFF2-40B4-BE49-F238E27FC236}">
                <a16:creationId xmlns:a16="http://schemas.microsoft.com/office/drawing/2014/main" id="{E72C43B7-73C9-E132-5461-37F258B6AF64}"/>
              </a:ext>
            </a:extLst>
          </p:cNvPr>
          <p:cNvSpPr/>
          <p:nvPr/>
        </p:nvSpPr>
        <p:spPr>
          <a:xfrm>
            <a:off x="6357261" y="3276600"/>
            <a:ext cx="5834739" cy="3785652"/>
          </a:xfrm>
          <a:prstGeom prst="rect">
            <a:avLst/>
          </a:prstGeom>
        </p:spPr>
        <p:txBody>
          <a:bodyPr wrap="square">
            <a:spAutoFit/>
            <a:scene3d>
              <a:camera prst="orthographicFront"/>
              <a:lightRig rig="threePt" dir="t"/>
            </a:scene3d>
            <a:sp3d contourW="12700"/>
          </a:bodyPr>
          <a:lstStyle/>
          <a:p>
            <a:pPr algn="l"/>
            <a:endParaRPr lang="pt-BR" sz="2000" b="0" i="0" dirty="0">
              <a:effectLst/>
              <a:latin typeface="Poppins" panose="00000500000000000000" pitchFamily="2" charset="0"/>
            </a:endParaRPr>
          </a:p>
          <a:p>
            <a:pPr algn="l"/>
            <a:r>
              <a:rPr lang="pt-BR" sz="2000" b="0" i="0" dirty="0">
                <a:effectLst/>
                <a:latin typeface="Poppins" panose="00000500000000000000" pitchFamily="2" charset="0"/>
              </a:rPr>
              <a:t>É possível que atue em mais de um espaço confinado, desde que sejam próximos (sem que precise de câmeras ou similares, que fiquem no campo visual do vigia) e que haja apenas dois trabalhadores por espaço.</a:t>
            </a:r>
          </a:p>
          <a:p>
            <a:pPr algn="l"/>
            <a:endParaRPr lang="pt-BR" sz="2000" b="0" i="0" dirty="0">
              <a:effectLst/>
              <a:latin typeface="Poppins" panose="00000500000000000000" pitchFamily="2" charset="0"/>
            </a:endParaRPr>
          </a:p>
          <a:p>
            <a:pPr algn="l"/>
            <a:r>
              <a:rPr lang="pt-BR" sz="2000" b="0" i="0" dirty="0">
                <a:effectLst/>
                <a:latin typeface="Poppins" panose="00000500000000000000" pitchFamily="2" charset="0"/>
              </a:rPr>
              <a:t>Para aumentar o número de trabalhadores por espaço, para um mesmo vigia, só se houver câmeras.</a:t>
            </a:r>
          </a:p>
          <a:p>
            <a:pPr algn="l"/>
            <a:endParaRPr lang="pt-BR" sz="2000" b="1" i="0" dirty="0">
              <a:solidFill>
                <a:srgbClr val="000000"/>
              </a:solidFill>
              <a:effectLst/>
              <a:latin typeface="Poppins" panose="00000500000000000000" pitchFamily="2" charset="0"/>
            </a:endParaRPr>
          </a:p>
        </p:txBody>
      </p:sp>
      <p:pic>
        <p:nvPicPr>
          <p:cNvPr id="12290" name="Picture 2" descr="Espaço confinado - trabalhadores autorizados">
            <a:extLst>
              <a:ext uri="{FF2B5EF4-FFF2-40B4-BE49-F238E27FC236}">
                <a16:creationId xmlns:a16="http://schemas.microsoft.com/office/drawing/2014/main" id="{9E39D142-26EA-BD38-F490-7F5CED5E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36">
            <a:extLst>
              <a:ext uri="{FF2B5EF4-FFF2-40B4-BE49-F238E27FC236}">
                <a16:creationId xmlns:a16="http://schemas.microsoft.com/office/drawing/2014/main" id="{C1D866F6-AB4A-6928-C0AF-917EDEFE67DF}"/>
              </a:ext>
            </a:extLst>
          </p:cNvPr>
          <p:cNvSpPr/>
          <p:nvPr/>
        </p:nvSpPr>
        <p:spPr>
          <a:xfrm>
            <a:off x="7282625" y="1413292"/>
            <a:ext cx="4495713" cy="1938992"/>
          </a:xfrm>
          <a:prstGeom prst="rect">
            <a:avLst/>
          </a:prstGeom>
        </p:spPr>
        <p:txBody>
          <a:bodyPr wrap="square">
            <a:spAutoFit/>
            <a:scene3d>
              <a:camera prst="orthographicFront"/>
              <a:lightRig rig="threePt" dir="t"/>
            </a:scene3d>
            <a:sp3d contourW="12700"/>
          </a:bodyPr>
          <a:lstStyle/>
          <a:p>
            <a:pPr algn="l"/>
            <a:r>
              <a:rPr lang="pt-BR" sz="2000" b="0" i="0" dirty="0">
                <a:effectLst/>
                <a:latin typeface="Poppins" panose="00000500000000000000" pitchFamily="2" charset="0"/>
              </a:rPr>
              <a:t>Como é uma atividade-chave para emergência, o vigia não pode fazer outras tarefas exceto “vigiar”.</a:t>
            </a:r>
          </a:p>
          <a:p>
            <a:pPr algn="l"/>
            <a:endParaRPr lang="pt-BR" sz="2000" b="0" i="0" dirty="0">
              <a:solidFill>
                <a:srgbClr val="000000"/>
              </a:solidFill>
              <a:effectLst/>
              <a:latin typeface="Poppins" panose="00000500000000000000" pitchFamily="2" charset="0"/>
            </a:endParaRPr>
          </a:p>
          <a:p>
            <a:pPr algn="l"/>
            <a:endParaRPr lang="pt-BR" sz="2000" b="1" i="0" dirty="0">
              <a:solidFill>
                <a:srgbClr val="000000"/>
              </a:solidFill>
              <a:effectLst/>
              <a:latin typeface="Poppins" panose="00000500000000000000" pitchFamily="2" charset="0"/>
            </a:endParaRPr>
          </a:p>
        </p:txBody>
      </p:sp>
      <p:pic>
        <p:nvPicPr>
          <p:cNvPr id="3" name="Imagem 2" descr="Texto&#10;&#10;Descrição gerada automaticamente com confiança baixa">
            <a:extLst>
              <a:ext uri="{FF2B5EF4-FFF2-40B4-BE49-F238E27FC236}">
                <a16:creationId xmlns:a16="http://schemas.microsoft.com/office/drawing/2014/main" id="{A69889FD-5607-5F82-9D0E-5E471FE56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
        <p:nvSpPr>
          <p:cNvPr id="126" name="AutoShape 2" descr="Conexão Segurança do Trabalho">
            <a:extLst>
              <a:ext uri="{FF2B5EF4-FFF2-40B4-BE49-F238E27FC236}">
                <a16:creationId xmlns:a16="http://schemas.microsoft.com/office/drawing/2014/main" id="{3F42740B-2D90-DE18-57EE-0FB7D5F677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7" name="Imagem 126">
            <a:extLst>
              <a:ext uri="{FF2B5EF4-FFF2-40B4-BE49-F238E27FC236}">
                <a16:creationId xmlns:a16="http://schemas.microsoft.com/office/drawing/2014/main" id="{EAF79331-705F-AA47-D5D4-9DA4F18A5808}"/>
              </a:ext>
            </a:extLst>
          </p:cNvPr>
          <p:cNvPicPr>
            <a:picLocks noChangeAspect="1"/>
          </p:cNvPicPr>
          <p:nvPr/>
        </p:nvPicPr>
        <p:blipFill>
          <a:blip r:embed="rId5"/>
          <a:stretch>
            <a:fillRect/>
          </a:stretch>
        </p:blipFill>
        <p:spPr>
          <a:xfrm>
            <a:off x="-651228" y="1749779"/>
            <a:ext cx="7072923" cy="5108222"/>
          </a:xfrm>
          <a:prstGeom prst="rect">
            <a:avLst/>
          </a:prstGeom>
        </p:spPr>
      </p:pic>
    </p:spTree>
    <p:extLst>
      <p:ext uri="{BB962C8B-B14F-4D97-AF65-F5344CB8AC3E}">
        <p14:creationId xmlns:p14="http://schemas.microsoft.com/office/powerpoint/2010/main" val="68087308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0">
            <a:extLst>
              <a:ext uri="{FF2B5EF4-FFF2-40B4-BE49-F238E27FC236}">
                <a16:creationId xmlns:a16="http://schemas.microsoft.com/office/drawing/2014/main" id="{47410AC8-88DD-C61E-80FE-C25216572229}"/>
              </a:ext>
            </a:extLst>
          </p:cNvPr>
          <p:cNvSpPr txBox="1"/>
          <p:nvPr/>
        </p:nvSpPr>
        <p:spPr>
          <a:xfrm>
            <a:off x="2278106" y="4119861"/>
            <a:ext cx="9238545" cy="2452687"/>
          </a:xfrm>
          <a:prstGeom prst="rect">
            <a:avLst/>
          </a:prstGeom>
        </p:spPr>
        <p:txBody>
          <a:bodyPr vert="horz" lIns="91440" tIns="45720" rIns="91440" bIns="45720" rtlCol="0" anchor="ctr">
            <a:normAutofit/>
          </a:bodyPr>
          <a:lstStyle/>
          <a:p>
            <a:pPr algn="l"/>
            <a:r>
              <a:rPr lang="pt-BR" b="1" i="0" dirty="0">
                <a:effectLst/>
                <a:latin typeface="Poppins" panose="00000500000000000000" pitchFamily="2" charset="0"/>
              </a:rPr>
              <a:t>Supervisor de entrada</a:t>
            </a:r>
          </a:p>
          <a:p>
            <a:pPr algn="l"/>
            <a:endParaRPr lang="pt-BR" b="1" i="0" dirty="0">
              <a:effectLst/>
              <a:latin typeface="Poppins" panose="00000500000000000000" pitchFamily="2" charset="0"/>
            </a:endParaRPr>
          </a:p>
          <a:p>
            <a:pPr algn="l"/>
            <a:r>
              <a:rPr lang="pt-BR" b="0" i="0" dirty="0">
                <a:effectLst/>
                <a:latin typeface="Poppins" panose="00000500000000000000" pitchFamily="2" charset="0"/>
              </a:rPr>
              <a:t>O supervisor, chamado na NR-33 de supervisor de entrada, vai emitir a PET (permissão de entrada e trabalho) antes dos serviços e encerrar a PET depois deles.</a:t>
            </a:r>
          </a:p>
          <a:p>
            <a:pPr algn="l"/>
            <a:r>
              <a:rPr lang="pt-BR" b="0" i="0" dirty="0">
                <a:effectLst/>
                <a:latin typeface="Poppins" panose="00000500000000000000" pitchFamily="2" charset="0"/>
              </a:rPr>
              <a:t>Ele confere se os equipamentos estão funcionando e se os serviços de emergência e salvamento, e os modos de solicitá-los, também.</a:t>
            </a:r>
          </a:p>
        </p:txBody>
      </p:sp>
      <p:grpSp>
        <p:nvGrpSpPr>
          <p:cNvPr id="14" name="Group 11">
            <a:extLst>
              <a:ext uri="{FF2B5EF4-FFF2-40B4-BE49-F238E27FC236}">
                <a16:creationId xmlns:a16="http://schemas.microsoft.com/office/drawing/2014/main" id="{D33BD20B-F064-8446-7C27-143857A7E110}"/>
              </a:ext>
            </a:extLst>
          </p:cNvPr>
          <p:cNvGrpSpPr/>
          <p:nvPr/>
        </p:nvGrpSpPr>
        <p:grpSpPr>
          <a:xfrm>
            <a:off x="675349" y="5062499"/>
            <a:ext cx="1316302" cy="1201736"/>
            <a:chOff x="1664677" y="1949380"/>
            <a:chExt cx="1195754" cy="1266093"/>
          </a:xfrm>
        </p:grpSpPr>
        <p:sp>
          <p:nvSpPr>
            <p:cNvPr id="15" name="Rounded Rectangle 16">
              <a:extLst>
                <a:ext uri="{FF2B5EF4-FFF2-40B4-BE49-F238E27FC236}">
                  <a16:creationId xmlns:a16="http://schemas.microsoft.com/office/drawing/2014/main" id="{DFC27925-866E-9DD6-2158-5C789B7105B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ounded Rectangle 17">
              <a:extLst>
                <a:ext uri="{FF2B5EF4-FFF2-40B4-BE49-F238E27FC236}">
                  <a16:creationId xmlns:a16="http://schemas.microsoft.com/office/drawing/2014/main" id="{5535A988-9863-E371-9EBA-680DCE58C380}"/>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Shape 2784">
            <a:extLst>
              <a:ext uri="{FF2B5EF4-FFF2-40B4-BE49-F238E27FC236}">
                <a16:creationId xmlns:a16="http://schemas.microsoft.com/office/drawing/2014/main" id="{79194F35-F074-D308-01FC-ABBB9574483F}"/>
              </a:ext>
            </a:extLst>
          </p:cNvPr>
          <p:cNvSpPr/>
          <p:nvPr/>
        </p:nvSpPr>
        <p:spPr>
          <a:xfrm>
            <a:off x="1078477" y="54302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cxnSp>
        <p:nvCxnSpPr>
          <p:cNvPr id="18" name="Straight Connector 1">
            <a:extLst>
              <a:ext uri="{FF2B5EF4-FFF2-40B4-BE49-F238E27FC236}">
                <a16:creationId xmlns:a16="http://schemas.microsoft.com/office/drawing/2014/main" id="{79AE59C7-6949-BFE7-463C-37B6F484100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AutoShape 1">
            <a:extLst>
              <a:ext uri="{FF2B5EF4-FFF2-40B4-BE49-F238E27FC236}">
                <a16:creationId xmlns:a16="http://schemas.microsoft.com/office/drawing/2014/main" id="{6DFF954E-4AE9-C2D6-09DF-D8952A41F431}"/>
              </a:ext>
            </a:extLst>
          </p:cNvPr>
          <p:cNvSpPr>
            <a:spLocks/>
          </p:cNvSpPr>
          <p:nvPr/>
        </p:nvSpPr>
        <p:spPr bwMode="auto">
          <a:xfrm>
            <a:off x="389008" y="218463"/>
            <a:ext cx="497430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err="1">
                <a:solidFill>
                  <a:schemeClr val="bg1"/>
                </a:solidFill>
                <a:latin typeface="Bebas Neue" panose="020B0606020202050201" pitchFamily="34" charset="0"/>
                <a:ea typeface="ＭＳ Ｐゴシック" charset="0"/>
                <a:cs typeface="League Gothic" charset="0"/>
                <a:sym typeface="League Gothic" charset="0"/>
              </a:rPr>
              <a:t>Nr</a:t>
            </a:r>
            <a:r>
              <a:rPr lang="pt-BR" sz="4800" dirty="0">
                <a:solidFill>
                  <a:schemeClr val="bg1"/>
                </a:solidFill>
                <a:latin typeface="Bebas Neue" panose="020B0606020202050201" pitchFamily="34" charset="0"/>
                <a:ea typeface="ＭＳ Ｐゴシック" charset="0"/>
                <a:cs typeface="League Gothic" charset="0"/>
                <a:sym typeface="League Gothic" charset="0"/>
              </a:rPr>
              <a:t> 33</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pic>
        <p:nvPicPr>
          <p:cNvPr id="4098" name="Picture 2" descr="Periódico NR33 - Espaço Confinado (Reciclagem) - Sanare">
            <a:extLst>
              <a:ext uri="{FF2B5EF4-FFF2-40B4-BE49-F238E27FC236}">
                <a16:creationId xmlns:a16="http://schemas.microsoft.com/office/drawing/2014/main" id="{3A424D11-1832-259B-0562-AD27CA147BEA}"/>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7528" b="10232"/>
          <a:stretch/>
        </p:blipFill>
        <p:spPr bwMode="auto">
          <a:xfrm>
            <a:off x="256651" y="868216"/>
            <a:ext cx="11603738" cy="3718098"/>
          </a:xfrm>
          <a:prstGeom prst="flowChartDocument">
            <a:avLst/>
          </a:prstGeom>
          <a:noFill/>
          <a:ln w="155575">
            <a:solidFill>
              <a:srgbClr val="00A09D"/>
            </a:solidFill>
          </a:ln>
          <a:extLst>
            <a:ext uri="{909E8E84-426E-40DD-AFC4-6F175D3DCCD1}">
              <a14:hiddenFill xmlns:a14="http://schemas.microsoft.com/office/drawing/2010/main">
                <a:solidFill>
                  <a:srgbClr val="FFFFFF"/>
                </a:solidFill>
              </a14:hiddenFill>
            </a:ext>
          </a:extLst>
        </p:spPr>
      </p:pic>
      <p:sp>
        <p:nvSpPr>
          <p:cNvPr id="2" name="AutoShape 2" descr="Conexão Segurança do Trabalho">
            <a:extLst>
              <a:ext uri="{FF2B5EF4-FFF2-40B4-BE49-F238E27FC236}">
                <a16:creationId xmlns:a16="http://schemas.microsoft.com/office/drawing/2014/main" id="{1289974D-CCD3-65F3-C030-CDBC0DD6D59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4" descr="Conexão Segurança do Trabalho">
            <a:extLst>
              <a:ext uri="{FF2B5EF4-FFF2-40B4-BE49-F238E27FC236}">
                <a16:creationId xmlns:a16="http://schemas.microsoft.com/office/drawing/2014/main" id="{C7D20C80-C662-BE05-189C-24EB0C3DE1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6" descr="Conexão Segurança do Trabalho">
            <a:extLst>
              <a:ext uri="{FF2B5EF4-FFF2-40B4-BE49-F238E27FC236}">
                <a16:creationId xmlns:a16="http://schemas.microsoft.com/office/drawing/2014/main" id="{F07C4680-AB06-1A37-3775-C80B8E1CF50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descr="Texto&#10;&#10;Descrição gerada automaticamente com confiança baixa">
            <a:extLst>
              <a:ext uri="{FF2B5EF4-FFF2-40B4-BE49-F238E27FC236}">
                <a16:creationId xmlns:a16="http://schemas.microsoft.com/office/drawing/2014/main" id="{74CA6EFA-9945-E112-8AFF-8DD185815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2819" y="101682"/>
            <a:ext cx="2091639" cy="580697"/>
          </a:xfrm>
          <a:prstGeom prst="rect">
            <a:avLst/>
          </a:prstGeom>
        </p:spPr>
      </p:pic>
    </p:spTree>
    <p:extLst>
      <p:ext uri="{BB962C8B-B14F-4D97-AF65-F5344CB8AC3E}">
        <p14:creationId xmlns:p14="http://schemas.microsoft.com/office/powerpoint/2010/main" val="73617094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gn="l"/>
            <a:r>
              <a:rPr lang="pt-BR" b="1" i="0" dirty="0">
                <a:effectLst/>
                <a:latin typeface="Poppins" panose="00000500000000000000" pitchFamily="2" charset="0"/>
              </a:rPr>
              <a:t>Equipe de emergência e salvamento</a:t>
            </a:r>
          </a:p>
          <a:p>
            <a:pPr algn="l"/>
            <a:endParaRPr lang="pt-BR" b="1" i="0" dirty="0">
              <a:effectLst/>
              <a:latin typeface="Poppins" panose="00000500000000000000" pitchFamily="2" charset="0"/>
            </a:endParaRPr>
          </a:p>
          <a:p>
            <a:pPr algn="l"/>
            <a:r>
              <a:rPr lang="pt-BR" b="0" i="0" dirty="0">
                <a:effectLst/>
                <a:latin typeface="Poppins" panose="00000500000000000000" pitchFamily="2" charset="0"/>
              </a:rPr>
              <a:t>Assim como o supervisor, a equipe de emergência e salvamento também deve garantir que equipamentos e serviços de emergência estejam em pleno funcionamento. Também é previsto um exercício anual onde se simulam acidentes e a prestação de socorro, no qual a equipe de emergência e salvamento deve participar.</a:t>
            </a: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3"/>
          <a:stretch>
            <a:fillRect/>
          </a:stretch>
        </p:blipFill>
        <p:spPr>
          <a:xfrm>
            <a:off x="1028700" y="5074988"/>
            <a:ext cx="679368" cy="641612"/>
          </a:xfrm>
          <a:prstGeom prst="rect">
            <a:avLst/>
          </a:prstGeom>
        </p:spPr>
      </p:pic>
      <p:pic>
        <p:nvPicPr>
          <p:cNvPr id="3" name="Imagem 2">
            <a:extLst>
              <a:ext uri="{FF2B5EF4-FFF2-40B4-BE49-F238E27FC236}">
                <a16:creationId xmlns:a16="http://schemas.microsoft.com/office/drawing/2014/main" id="{63101511-244C-286A-39DD-7FF404C9F91E}"/>
              </a:ext>
            </a:extLst>
          </p:cNvPr>
          <p:cNvPicPr>
            <a:picLocks noChangeAspect="1"/>
          </p:cNvPicPr>
          <p:nvPr/>
        </p:nvPicPr>
        <p:blipFill>
          <a:blip r:embed="rId4">
            <a:alphaModFix amt="50000"/>
          </a:blip>
          <a:stretch>
            <a:fillRect/>
          </a:stretch>
        </p:blipFill>
        <p:spPr>
          <a:xfrm>
            <a:off x="457307" y="794657"/>
            <a:ext cx="3497765" cy="2733802"/>
          </a:xfrm>
          <a:prstGeom prst="roundRect">
            <a:avLst>
              <a:gd name="adj" fmla="val 6823"/>
            </a:avLst>
          </a:prstGeom>
          <a:noFill/>
        </p:spPr>
      </p:pic>
      <p:pic>
        <p:nvPicPr>
          <p:cNvPr id="9220" name="Picture 4" descr="Equipamentos para espaços confinados | Veja quais são eles">
            <a:extLst>
              <a:ext uri="{FF2B5EF4-FFF2-40B4-BE49-F238E27FC236}">
                <a16:creationId xmlns:a16="http://schemas.microsoft.com/office/drawing/2014/main" id="{B1A7B583-FBD9-5A75-2EE9-05EB7C8D798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6950" y="794657"/>
            <a:ext cx="3852834"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9222" name="Picture 6" descr="Espaços Confinados Mortais – Camargo Seg Treinamentos">
            <a:extLst>
              <a:ext uri="{FF2B5EF4-FFF2-40B4-BE49-F238E27FC236}">
                <a16:creationId xmlns:a16="http://schemas.microsoft.com/office/drawing/2014/main" id="{4E498565-5522-3E66-102F-C019493BB61F}"/>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8090826" y="794657"/>
            <a:ext cx="3707999"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Texto&#10;&#10;Descrição gerada automaticamente com confiança baixa">
            <a:extLst>
              <a:ext uri="{FF2B5EF4-FFF2-40B4-BE49-F238E27FC236}">
                <a16:creationId xmlns:a16="http://schemas.microsoft.com/office/drawing/2014/main" id="{5732CCEB-D4A9-8BFD-BA1D-4B8A952D9C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5738716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paços confinados: Precauções de segurança em espaço confinado">
            <a:extLst>
              <a:ext uri="{FF2B5EF4-FFF2-40B4-BE49-F238E27FC236}">
                <a16:creationId xmlns:a16="http://schemas.microsoft.com/office/drawing/2014/main" id="{4F29C075-E96B-0541-17AE-46A54920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4" r="22726"/>
          <a:stretch/>
        </p:blipFill>
        <p:spPr bwMode="auto">
          <a:xfrm>
            <a:off x="0" y="-12740"/>
            <a:ext cx="4789713" cy="68707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5626022" y="1147497"/>
            <a:ext cx="6130550" cy="5078313"/>
          </a:xfrm>
          <a:prstGeom prst="rect">
            <a:avLst/>
          </a:prstGeom>
        </p:spPr>
        <p:txBody>
          <a:bodyPr wrap="square">
            <a:spAutoFit/>
            <a:scene3d>
              <a:camera prst="orthographicFront"/>
              <a:lightRig rig="threePt" dir="t"/>
            </a:scene3d>
            <a:sp3d contourW="12700"/>
          </a:bodyPr>
          <a:lstStyle/>
          <a:p>
            <a:pPr algn="l"/>
            <a:r>
              <a:rPr lang="pt-BR" b="1" i="0" dirty="0">
                <a:effectLst/>
                <a:latin typeface="Poppins" panose="00000500000000000000" pitchFamily="2" charset="0"/>
              </a:rPr>
              <a:t>33.3.1 É responsabilidade da organização:</a:t>
            </a:r>
          </a:p>
          <a:p>
            <a:pPr algn="l"/>
            <a:endParaRPr lang="pt-BR" b="0" i="0" dirty="0">
              <a:effectLst/>
              <a:latin typeface="Poppins" panose="00000500000000000000" pitchFamily="2" charset="0"/>
            </a:endParaRPr>
          </a:p>
          <a:p>
            <a:pPr algn="l"/>
            <a:r>
              <a:rPr lang="pt-BR" b="0" i="0" dirty="0">
                <a:effectLst/>
                <a:latin typeface="Poppins" panose="00000500000000000000" pitchFamily="2" charset="0"/>
              </a:rPr>
              <a:t>h) assegurar a disponibilidade dos serviços de emergência e salvamento, e de simulados, quando da realização de trabalhos em espaços confinados</a:t>
            </a:r>
            <a:r>
              <a:rPr lang="pt-BR" b="0" i="0" dirty="0">
                <a:solidFill>
                  <a:srgbClr val="000000"/>
                </a:solidFill>
                <a:effectLst/>
                <a:latin typeface="Poppins" panose="00000500000000000000" pitchFamily="2" charset="0"/>
              </a:rPr>
              <a:t>;</a:t>
            </a:r>
          </a:p>
          <a:p>
            <a:pPr algn="l"/>
            <a:endParaRPr lang="pt-BR" dirty="0">
              <a:solidFill>
                <a:srgbClr val="000000"/>
              </a:solidFill>
              <a:latin typeface="Poppins" panose="00000500000000000000" pitchFamily="2" charset="0"/>
            </a:endParaRPr>
          </a:p>
          <a:p>
            <a:pPr algn="l"/>
            <a:endParaRPr lang="pt-BR" b="0" i="0" dirty="0">
              <a:solidFill>
                <a:srgbClr val="000000"/>
              </a:solidFill>
              <a:effectLst/>
              <a:latin typeface="Poppins" panose="00000500000000000000" pitchFamily="2" charset="0"/>
            </a:endParaRPr>
          </a:p>
          <a:p>
            <a:pPr algn="l"/>
            <a:endParaRPr lang="pt-BR" b="0" i="0" dirty="0">
              <a:solidFill>
                <a:srgbClr val="000000"/>
              </a:solidFill>
              <a:effectLst/>
              <a:latin typeface="Poppins" panose="00000500000000000000" pitchFamily="2" charset="0"/>
            </a:endParaRPr>
          </a:p>
          <a:p>
            <a:pPr algn="l"/>
            <a:endParaRPr lang="pt-BR" b="0" i="0" dirty="0">
              <a:solidFill>
                <a:srgbClr val="000000"/>
              </a:solidFill>
              <a:effectLst/>
              <a:latin typeface="Poppins" panose="00000500000000000000" pitchFamily="2" charset="0"/>
            </a:endParaRPr>
          </a:p>
          <a:p>
            <a:pPr algn="l"/>
            <a:r>
              <a:rPr lang="pt-BR" b="1" i="0" dirty="0">
                <a:solidFill>
                  <a:schemeClr val="accent3"/>
                </a:solidFill>
                <a:effectLst/>
                <a:latin typeface="Poppins" panose="00000500000000000000" pitchFamily="2" charset="0"/>
              </a:rPr>
              <a:t>Aqui já vale um ponto importante de observação:</a:t>
            </a:r>
          </a:p>
          <a:p>
            <a:pPr algn="l"/>
            <a:endParaRPr lang="pt-BR" b="0" i="0" dirty="0">
              <a:solidFill>
                <a:schemeClr val="accent3"/>
              </a:solidFill>
              <a:effectLst/>
              <a:latin typeface="Poppins" panose="00000500000000000000" pitchFamily="2" charset="0"/>
            </a:endParaRPr>
          </a:p>
          <a:p>
            <a:pPr algn="l"/>
            <a:r>
              <a:rPr lang="pt-BR" b="0" i="0" dirty="0">
                <a:solidFill>
                  <a:schemeClr val="accent3"/>
                </a:solidFill>
                <a:effectLst/>
                <a:latin typeface="Poppins" panose="00000500000000000000" pitchFamily="2" charset="0"/>
              </a:rPr>
              <a:t>Todos os envolvidos no trabalho em espaço confinado devem receber treinamento específico. Embora a NR-33 não cite uma capacitação específica para o responsável técnico, no meu entendimento esse profissional é essencial. Não consigo imaginar uma pessoa leiga realizando essa função.</a:t>
            </a: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0916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4947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6CBF59ED-B63A-1314-5ED8-B44135927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08170959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133600"/>
            <a:ext cx="12191999" cy="337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125918" y="2315796"/>
            <a:ext cx="5948311" cy="2956579"/>
          </a:xfrm>
          <a:prstGeom prst="rect">
            <a:avLst/>
          </a:prstGeom>
        </p:spPr>
        <p:txBody>
          <a:bodyPr wrap="square">
            <a:spAutoFit/>
          </a:bodyPr>
          <a:lstStyle/>
          <a:p>
            <a:pPr>
              <a:lnSpc>
                <a:spcPct val="150000"/>
              </a:lnSpc>
            </a:pPr>
            <a:r>
              <a:rPr lang="pt-BR" dirty="0">
                <a:solidFill>
                  <a:schemeClr val="bg1"/>
                </a:solidFill>
              </a:rPr>
              <a:t>Na minha opinião a melhor pessoa para atuar como responsável técnico é o profissional SST (técnico, tecnólogo ou engenheiro de segurança do trabalho). </a:t>
            </a:r>
            <a:r>
              <a:rPr lang="pt-BR" b="1" dirty="0">
                <a:solidFill>
                  <a:schemeClr val="bg1"/>
                </a:solidFill>
              </a:rPr>
              <a:t>Mas, mesmo o profissional SST, caso ele não tenha conhecimento prático, deverá buscar se qualificar no tema espaço confinado para realizar com mastreia suas funções.</a:t>
            </a:r>
            <a:endParaRPr lang="en-US" sz="2000" dirty="0">
              <a:solidFill>
                <a:schemeClr val="bg1"/>
              </a:solidFill>
            </a:endParaRP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10242" name="Picture 2" descr="NR-33 Trabalhador em Espaço Confinado - Grupo Confidere">
            <a:extLst>
              <a:ext uri="{FF2B5EF4-FFF2-40B4-BE49-F238E27FC236}">
                <a16:creationId xmlns:a16="http://schemas.microsoft.com/office/drawing/2014/main" id="{DB5DC320-C708-BCCD-CC31-E668DD8FD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971" y="1979839"/>
            <a:ext cx="5763255" cy="36916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Imagem 2" descr="Texto&#10;&#10;Descrição gerada automaticamente com confiança baixa">
            <a:extLst>
              <a:ext uri="{FF2B5EF4-FFF2-40B4-BE49-F238E27FC236}">
                <a16:creationId xmlns:a16="http://schemas.microsoft.com/office/drawing/2014/main" id="{2ABD434C-8BA2-98A1-ADF7-1A098F04E8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7352618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paço Confinado - Tudo sobre a NR33 - LEL Ambiental">
            <a:extLst>
              <a:ext uri="{FF2B5EF4-FFF2-40B4-BE49-F238E27FC236}">
                <a16:creationId xmlns:a16="http://schemas.microsoft.com/office/drawing/2014/main" id="{F3347088-CEDC-C1E6-0424-5C0F808EA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1">
              <a:lumMod val="50000"/>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1962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04. Gerenciamento de riscos ocupacionais em espaço confinado</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a:solidFill>
            <a:schemeClr val="accent1">
              <a:lumMod val="60000"/>
              <a:lumOff val="40000"/>
            </a:schemeClr>
          </a:solidFill>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descr="Texto&#10;&#10;Descrição gerada automaticamente com confiança baixa">
            <a:extLst>
              <a:ext uri="{FF2B5EF4-FFF2-40B4-BE49-F238E27FC236}">
                <a16:creationId xmlns:a16="http://schemas.microsoft.com/office/drawing/2014/main" id="{A82D60E0-A9E5-AC2B-DC20-0C2EC4CEF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60" y="82098"/>
            <a:ext cx="2261621" cy="627889"/>
          </a:xfrm>
          <a:prstGeom prst="rect">
            <a:avLst/>
          </a:prstGeom>
        </p:spPr>
      </p:pic>
    </p:spTree>
    <p:extLst>
      <p:ext uri="{BB962C8B-B14F-4D97-AF65-F5344CB8AC3E}">
        <p14:creationId xmlns:p14="http://schemas.microsoft.com/office/powerpoint/2010/main" val="316615403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6">
            <a:extLst>
              <a:ext uri="{FF2B5EF4-FFF2-40B4-BE49-F238E27FC236}">
                <a16:creationId xmlns:a16="http://schemas.microsoft.com/office/drawing/2014/main" id="{38430899-7119-1356-6B9F-25AC51DE5FAA}"/>
              </a:ext>
            </a:extLst>
          </p:cNvPr>
          <p:cNvSpPr/>
          <p:nvPr/>
        </p:nvSpPr>
        <p:spPr>
          <a:xfrm>
            <a:off x="3418000" y="1900619"/>
            <a:ext cx="7975851" cy="4524315"/>
          </a:xfrm>
          <a:prstGeom prst="rect">
            <a:avLst/>
          </a:prstGeom>
        </p:spPr>
        <p:txBody>
          <a:bodyPr wrap="square">
            <a:spAutoFit/>
            <a:scene3d>
              <a:camera prst="orthographicFront"/>
              <a:lightRig rig="threePt" dir="t"/>
            </a:scene3d>
            <a:sp3d contourW="12700"/>
          </a:bodyPr>
          <a:lstStyle/>
          <a:p>
            <a:pPr algn="l"/>
            <a:r>
              <a:rPr lang="pt-BR" sz="2400" b="0" i="0" dirty="0">
                <a:solidFill>
                  <a:schemeClr val="accent3"/>
                </a:solidFill>
                <a:effectLst/>
                <a:latin typeface="Poppins" panose="00000500000000000000" pitchFamily="2" charset="0"/>
              </a:rPr>
              <a:t>A NR-33 cita que deve ser seguida a NR-01, com cuidados adicionais, como o levantamento preliminar de perigos e o cadastro de espaço confinado.</a:t>
            </a:r>
          </a:p>
          <a:p>
            <a:pPr algn="l"/>
            <a:endParaRPr lang="pt-BR" sz="2400" dirty="0">
              <a:solidFill>
                <a:srgbClr val="000000"/>
              </a:solidFill>
              <a:latin typeface="Poppins" panose="00000500000000000000" pitchFamily="2" charset="0"/>
            </a:endParaRPr>
          </a:p>
          <a:p>
            <a:pPr algn="l"/>
            <a:endParaRPr lang="pt-BR" sz="2400" b="0" i="0" dirty="0">
              <a:solidFill>
                <a:srgbClr val="000000"/>
              </a:solidFill>
              <a:effectLst/>
              <a:latin typeface="Poppins" panose="00000500000000000000" pitchFamily="2" charset="0"/>
            </a:endParaRPr>
          </a:p>
          <a:p>
            <a:pPr algn="l"/>
            <a:r>
              <a:rPr lang="pt-BR" sz="2400" b="1" i="0" dirty="0">
                <a:effectLst/>
                <a:latin typeface="Poppins" panose="00000500000000000000" pitchFamily="2" charset="0"/>
              </a:rPr>
              <a:t>Cadastro de espaço confinado</a:t>
            </a:r>
          </a:p>
          <a:p>
            <a:pPr algn="l"/>
            <a:endParaRPr lang="pt-BR" sz="2400" b="0" i="0" dirty="0">
              <a:effectLst/>
              <a:latin typeface="Poppins" panose="00000500000000000000" pitchFamily="2" charset="0"/>
            </a:endParaRPr>
          </a:p>
          <a:p>
            <a:pPr algn="l"/>
            <a:r>
              <a:rPr lang="pt-BR" sz="2400" b="0" i="0" dirty="0">
                <a:effectLst/>
                <a:latin typeface="Poppins" panose="00000500000000000000" pitchFamily="2" charset="0"/>
              </a:rPr>
              <a:t>A NR-33 determina que a empresa deve manter um cadastro do espaço confinado, contendo algumas recomendações mínimas.</a:t>
            </a:r>
          </a:p>
          <a:p>
            <a:pPr algn="l">
              <a:buFont typeface="Arial" panose="020B0604020202020204" pitchFamily="34" charset="0"/>
              <a:buChar char="•"/>
            </a:pPr>
            <a:endParaRPr lang="pt-BR" sz="2400" b="0" i="0" dirty="0">
              <a:solidFill>
                <a:srgbClr val="000000"/>
              </a:solidFill>
              <a:effectLst/>
              <a:latin typeface="Poppins" panose="00000500000000000000" pitchFamily="2" charset="0"/>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896119" y="273959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 name="AutoShape 1">
            <a:extLst>
              <a:ext uri="{FF2B5EF4-FFF2-40B4-BE49-F238E27FC236}">
                <a16:creationId xmlns:a16="http://schemas.microsoft.com/office/drawing/2014/main" id="{B9406AC3-7EE7-1EC8-7ADE-3D774869DAC2}"/>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Texto&#10;&#10;Descrição gerada automaticamente com confiança baixa">
            <a:extLst>
              <a:ext uri="{FF2B5EF4-FFF2-40B4-BE49-F238E27FC236}">
                <a16:creationId xmlns:a16="http://schemas.microsoft.com/office/drawing/2014/main" id="{11B2D4B9-47FA-1288-0F5D-84B262448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66602579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2">
            <a:extLst>
              <a:ext uri="{FF2B5EF4-FFF2-40B4-BE49-F238E27FC236}">
                <a16:creationId xmlns:a16="http://schemas.microsoft.com/office/drawing/2014/main" id="{9B2F521B-4DD8-172F-F417-ECC67303CBD9}"/>
              </a:ext>
            </a:extLst>
          </p:cNvPr>
          <p:cNvSpPr/>
          <p:nvPr/>
        </p:nvSpPr>
        <p:spPr>
          <a:xfrm>
            <a:off x="744083" y="457201"/>
            <a:ext cx="5059817" cy="5976256"/>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33">
            <a:extLst>
              <a:ext uri="{FF2B5EF4-FFF2-40B4-BE49-F238E27FC236}">
                <a16:creationId xmlns:a16="http://schemas.microsoft.com/office/drawing/2014/main" id="{88598996-2805-2765-F49C-8D47EC1C454A}"/>
              </a:ext>
            </a:extLst>
          </p:cNvPr>
          <p:cNvSpPr/>
          <p:nvPr/>
        </p:nvSpPr>
        <p:spPr>
          <a:xfrm>
            <a:off x="1011043" y="1683331"/>
            <a:ext cx="4525895" cy="4093428"/>
          </a:xfrm>
          <a:prstGeom prst="rect">
            <a:avLst/>
          </a:prstGeom>
        </p:spPr>
        <p:txBody>
          <a:bodyPr wrap="square">
            <a:spAutoFit/>
            <a:scene3d>
              <a:camera prst="orthographicFront"/>
              <a:lightRig rig="threePt" dir="t"/>
            </a:scene3d>
            <a:sp3d contourW="12700"/>
          </a:bodyPr>
          <a:lstStyle/>
          <a:p>
            <a:r>
              <a:rPr lang="pt-BR" sz="2000" b="1" i="0" dirty="0">
                <a:solidFill>
                  <a:schemeClr val="bg1"/>
                </a:solidFill>
                <a:effectLst/>
                <a:latin typeface="Poppins" panose="00000500000000000000" pitchFamily="2" charset="0"/>
              </a:rPr>
              <a:t>Vejamos:</a:t>
            </a:r>
          </a:p>
          <a:p>
            <a:endParaRPr lang="pt-BR" sz="2000" b="0" i="0" dirty="0">
              <a:solidFill>
                <a:schemeClr val="bg1"/>
              </a:solidFill>
              <a:effectLst/>
              <a:latin typeface="Poppins" panose="00000500000000000000" pitchFamily="2" charset="0"/>
            </a:endParaRPr>
          </a:p>
          <a:p>
            <a:r>
              <a:rPr lang="pt-BR" sz="2000" b="1" i="0" dirty="0">
                <a:solidFill>
                  <a:schemeClr val="bg1"/>
                </a:solidFill>
                <a:effectLst/>
                <a:latin typeface="Poppins" panose="00000500000000000000" pitchFamily="2" charset="0"/>
              </a:rPr>
              <a:t>a) </a:t>
            </a:r>
            <a:r>
              <a:rPr lang="pt-BR" sz="2000" b="0" i="0" dirty="0">
                <a:solidFill>
                  <a:schemeClr val="bg1"/>
                </a:solidFill>
                <a:effectLst/>
                <a:latin typeface="Poppins" panose="00000500000000000000" pitchFamily="2" charset="0"/>
              </a:rPr>
              <a:t>identificação do espaço confinado, podendo para esse fim, ser utilizado código ou número de rastreio;</a:t>
            </a:r>
          </a:p>
          <a:p>
            <a:endParaRPr lang="pt-BR" sz="2000" b="0" i="0" dirty="0">
              <a:solidFill>
                <a:schemeClr val="bg1"/>
              </a:solidFill>
              <a:effectLst/>
              <a:latin typeface="Poppins" panose="00000500000000000000" pitchFamily="2" charset="0"/>
            </a:endParaRPr>
          </a:p>
          <a:p>
            <a:r>
              <a:rPr lang="pt-BR" sz="2000" b="1" i="0" dirty="0">
                <a:solidFill>
                  <a:schemeClr val="bg1"/>
                </a:solidFill>
                <a:effectLst/>
                <a:latin typeface="Poppins" panose="00000500000000000000" pitchFamily="2" charset="0"/>
              </a:rPr>
              <a:t>b) </a:t>
            </a:r>
            <a:r>
              <a:rPr lang="pt-BR" sz="2000" b="0" i="0" dirty="0">
                <a:solidFill>
                  <a:schemeClr val="bg1"/>
                </a:solidFill>
                <a:effectLst/>
                <a:latin typeface="Poppins" panose="00000500000000000000" pitchFamily="2" charset="0"/>
              </a:rPr>
              <a:t>volume do espaço confinado;</a:t>
            </a:r>
          </a:p>
          <a:p>
            <a:endParaRPr lang="pt-BR" sz="2000" b="0" i="0" dirty="0">
              <a:solidFill>
                <a:schemeClr val="bg1"/>
              </a:solidFill>
              <a:effectLst/>
              <a:latin typeface="Poppins" panose="00000500000000000000" pitchFamily="2" charset="0"/>
            </a:endParaRPr>
          </a:p>
          <a:p>
            <a:r>
              <a:rPr lang="pt-BR" sz="2000" b="1" i="0" dirty="0">
                <a:solidFill>
                  <a:schemeClr val="bg1"/>
                </a:solidFill>
                <a:effectLst/>
                <a:latin typeface="Poppins" panose="00000500000000000000" pitchFamily="2" charset="0"/>
              </a:rPr>
              <a:t>c) </a:t>
            </a:r>
            <a:r>
              <a:rPr lang="pt-BR" sz="2000" b="0" i="0" dirty="0">
                <a:solidFill>
                  <a:schemeClr val="bg1"/>
                </a:solidFill>
                <a:effectLst/>
                <a:latin typeface="Poppins" panose="00000500000000000000" pitchFamily="2" charset="0"/>
              </a:rPr>
              <a:t>número de aberturas de entrada e “bocas de visita”, e suas dimensões;</a:t>
            </a:r>
          </a:p>
          <a:p>
            <a:endParaRPr lang="pt-BR" sz="2000" b="0" i="0" dirty="0">
              <a:solidFill>
                <a:schemeClr val="bg1"/>
              </a:solidFill>
              <a:effectLst/>
              <a:latin typeface="Poppins" panose="00000500000000000000" pitchFamily="2" charset="0"/>
            </a:endParaRPr>
          </a:p>
        </p:txBody>
      </p:sp>
      <p:sp>
        <p:nvSpPr>
          <p:cNvPr id="11" name="圆角矩形 13">
            <a:extLst>
              <a:ext uri="{FF2B5EF4-FFF2-40B4-BE49-F238E27FC236}">
                <a16:creationId xmlns:a16="http://schemas.microsoft.com/office/drawing/2014/main" id="{BDB40715-36C6-8269-131C-A4D2CDBB4CE1}"/>
              </a:ext>
            </a:extLst>
          </p:cNvPr>
          <p:cNvSpPr/>
          <p:nvPr/>
        </p:nvSpPr>
        <p:spPr>
          <a:xfrm>
            <a:off x="6379279" y="781535"/>
            <a:ext cx="4294758" cy="5651922"/>
          </a:xfrm>
          <a:prstGeom prst="roundRect">
            <a:avLst>
              <a:gd name="adj" fmla="val 9557"/>
            </a:avLst>
          </a:prstGeom>
          <a:gradFill flip="none" rotWithShape="1">
            <a:gsLst>
              <a:gs pos="0">
                <a:srgbClr val="595959"/>
              </a:gs>
              <a:gs pos="100000">
                <a:srgbClr val="333435"/>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26">
            <a:extLst>
              <a:ext uri="{FF2B5EF4-FFF2-40B4-BE49-F238E27FC236}">
                <a16:creationId xmlns:a16="http://schemas.microsoft.com/office/drawing/2014/main" id="{1DDF2AF2-9CB6-FC50-89E2-2B14F6E42EB7}"/>
              </a:ext>
            </a:extLst>
          </p:cNvPr>
          <p:cNvSpPr/>
          <p:nvPr/>
        </p:nvSpPr>
        <p:spPr>
          <a:xfrm>
            <a:off x="8659315" y="804182"/>
            <a:ext cx="577462" cy="57746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2" name="椭圆 26">
            <a:extLst>
              <a:ext uri="{FF2B5EF4-FFF2-40B4-BE49-F238E27FC236}">
                <a16:creationId xmlns:a16="http://schemas.microsoft.com/office/drawing/2014/main" id="{29E12E5F-AA73-7D69-D11A-63D8EF24C3BD}"/>
              </a:ext>
            </a:extLst>
          </p:cNvPr>
          <p:cNvSpPr/>
          <p:nvPr/>
        </p:nvSpPr>
        <p:spPr>
          <a:xfrm>
            <a:off x="2977072" y="781535"/>
            <a:ext cx="577462" cy="57746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 name="矩形 36">
            <a:extLst>
              <a:ext uri="{FF2B5EF4-FFF2-40B4-BE49-F238E27FC236}">
                <a16:creationId xmlns:a16="http://schemas.microsoft.com/office/drawing/2014/main" id="{2C94F766-F032-14E9-5705-607DCE82094A}"/>
              </a:ext>
            </a:extLst>
          </p:cNvPr>
          <p:cNvSpPr/>
          <p:nvPr/>
        </p:nvSpPr>
        <p:spPr>
          <a:xfrm>
            <a:off x="6652986" y="1529442"/>
            <a:ext cx="4021052" cy="4708981"/>
          </a:xfrm>
          <a:prstGeom prst="rect">
            <a:avLst/>
          </a:prstGeom>
        </p:spPr>
        <p:txBody>
          <a:bodyPr wrap="square">
            <a:spAutoFit/>
            <a:scene3d>
              <a:camera prst="orthographicFront"/>
              <a:lightRig rig="threePt" dir="t"/>
            </a:scene3d>
            <a:sp3d contourW="12700"/>
          </a:bodyPr>
          <a:lstStyle/>
          <a:p>
            <a:r>
              <a:rPr lang="pt-BR" sz="2000" b="1" i="0" dirty="0">
                <a:solidFill>
                  <a:schemeClr val="bg1"/>
                </a:solidFill>
                <a:effectLst/>
                <a:latin typeface="Poppins" panose="00000500000000000000" pitchFamily="2" charset="0"/>
              </a:rPr>
              <a:t>d)</a:t>
            </a:r>
            <a:r>
              <a:rPr lang="pt-BR" sz="2000" b="0" i="0" dirty="0">
                <a:solidFill>
                  <a:schemeClr val="bg1"/>
                </a:solidFill>
                <a:effectLst/>
                <a:latin typeface="Poppins" panose="00000500000000000000" pitchFamily="2" charset="0"/>
              </a:rPr>
              <a:t> formas de acesso, suas dimensões e geometria;</a:t>
            </a:r>
          </a:p>
          <a:p>
            <a:endParaRPr lang="pt-BR" sz="2000" b="0" i="0" dirty="0">
              <a:solidFill>
                <a:schemeClr val="bg1"/>
              </a:solidFill>
              <a:effectLst/>
              <a:latin typeface="Poppins" panose="00000500000000000000" pitchFamily="2" charset="0"/>
            </a:endParaRPr>
          </a:p>
          <a:p>
            <a:r>
              <a:rPr lang="pt-BR" sz="2000" b="1" i="0" dirty="0">
                <a:solidFill>
                  <a:schemeClr val="bg1"/>
                </a:solidFill>
                <a:effectLst/>
                <a:latin typeface="Poppins" panose="00000500000000000000" pitchFamily="2" charset="0"/>
              </a:rPr>
              <a:t>e)</a:t>
            </a:r>
            <a:r>
              <a:rPr lang="pt-BR" sz="2000" b="0" i="0" dirty="0">
                <a:solidFill>
                  <a:schemeClr val="bg1"/>
                </a:solidFill>
                <a:effectLst/>
                <a:latin typeface="Poppins" panose="00000500000000000000" pitchFamily="2" charset="0"/>
              </a:rPr>
              <a:t> condição do espaço confinado (ativo ou inativo);</a:t>
            </a:r>
          </a:p>
          <a:p>
            <a:endParaRPr lang="pt-BR" sz="2000" b="0" i="0" dirty="0">
              <a:solidFill>
                <a:schemeClr val="bg1"/>
              </a:solidFill>
              <a:effectLst/>
              <a:latin typeface="Poppins" panose="00000500000000000000" pitchFamily="2" charset="0"/>
            </a:endParaRPr>
          </a:p>
          <a:p>
            <a:r>
              <a:rPr lang="pt-BR" sz="2000" b="1" i="0" dirty="0">
                <a:solidFill>
                  <a:schemeClr val="bg1"/>
                </a:solidFill>
                <a:effectLst/>
                <a:latin typeface="Poppins" panose="00000500000000000000" pitchFamily="2" charset="0"/>
              </a:rPr>
              <a:t>f) </a:t>
            </a:r>
            <a:r>
              <a:rPr lang="pt-BR" sz="2000" b="0" i="0" dirty="0">
                <a:solidFill>
                  <a:schemeClr val="bg1"/>
                </a:solidFill>
                <a:effectLst/>
                <a:latin typeface="Poppins" panose="00000500000000000000" pitchFamily="2" charset="0"/>
              </a:rPr>
              <a:t>croqui do espaço confinado (com previsão de bloqueios e raquetes); e</a:t>
            </a:r>
          </a:p>
          <a:p>
            <a:endParaRPr lang="pt-BR" sz="2000" b="0" i="0" dirty="0">
              <a:solidFill>
                <a:schemeClr val="bg1"/>
              </a:solidFill>
              <a:effectLst/>
              <a:latin typeface="Poppins" panose="00000500000000000000" pitchFamily="2" charset="0"/>
            </a:endParaRPr>
          </a:p>
          <a:p>
            <a:r>
              <a:rPr lang="pt-BR" sz="2000" b="1" i="0" dirty="0">
                <a:solidFill>
                  <a:schemeClr val="bg1"/>
                </a:solidFill>
                <a:effectLst/>
                <a:latin typeface="Poppins" panose="00000500000000000000" pitchFamily="2" charset="0"/>
              </a:rPr>
              <a:t>g)</a:t>
            </a:r>
            <a:r>
              <a:rPr lang="pt-BR" sz="2000" b="0" i="0" dirty="0">
                <a:solidFill>
                  <a:schemeClr val="bg1"/>
                </a:solidFill>
                <a:effectLst/>
                <a:latin typeface="Poppins" panose="00000500000000000000" pitchFamily="2" charset="0"/>
              </a:rPr>
              <a:t> utilização e/ou produto armazenado e indicação dos possíveis perigos existentes antes da liberação de entrada.</a:t>
            </a:r>
            <a:endParaRPr lang="pt-BR" altLang="zh-CN" sz="2000" dirty="0">
              <a:solidFill>
                <a:schemeClr val="bg1"/>
              </a:solidFill>
              <a:latin typeface="+mn-ea"/>
            </a:endParaRPr>
          </a:p>
        </p:txBody>
      </p:sp>
      <p:pic>
        <p:nvPicPr>
          <p:cNvPr id="2" name="Imagem 1" descr="Texto&#10;&#10;Descrição gerada automaticamente com confiança baixa">
            <a:extLst>
              <a:ext uri="{FF2B5EF4-FFF2-40B4-BE49-F238E27FC236}">
                <a16:creationId xmlns:a16="http://schemas.microsoft.com/office/drawing/2014/main" id="{3C247286-CFAD-B178-0099-43B7AD822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60171524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589560" y="856180"/>
            <a:ext cx="5279408" cy="11280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000">
                <a:latin typeface="+mj-lt"/>
                <a:ea typeface="+mj-ea"/>
                <a:cs typeface="+mj-cs"/>
                <a:sym typeface="League Gothic" charset="0"/>
              </a:rPr>
              <a:t>NR 33</a:t>
            </a:r>
          </a:p>
        </p:txBody>
      </p:sp>
      <p:grpSp>
        <p:nvGrpSpPr>
          <p:cNvPr id="79" name="Group 7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80" name="Rectangle 7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30">
            <a:extLst>
              <a:ext uri="{FF2B5EF4-FFF2-40B4-BE49-F238E27FC236}">
                <a16:creationId xmlns:a16="http://schemas.microsoft.com/office/drawing/2014/main" id="{BE3DFCC0-6343-4464-C629-369515AB67D2}"/>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0">
                <a:effectLst/>
              </a:rPr>
              <a:t>E para realizar o gerenciamento dos riscos no espaço confinado, uma das etapas é nossa velha conhecida hierarquia de controles.</a:t>
            </a:r>
          </a:p>
          <a:p>
            <a:pPr indent="-228600">
              <a:lnSpc>
                <a:spcPct val="90000"/>
              </a:lnSpc>
              <a:spcAft>
                <a:spcPts val="600"/>
              </a:spcAft>
              <a:buFont typeface="Arial" panose="020B0604020202020204" pitchFamily="34" charset="0"/>
              <a:buChar char="•"/>
            </a:pPr>
            <a:endParaRPr lang="en-US" sz="2000" b="0" i="0">
              <a:effectLst/>
            </a:endParaRPr>
          </a:p>
          <a:p>
            <a:pPr indent="-228600">
              <a:lnSpc>
                <a:spcPct val="90000"/>
              </a:lnSpc>
              <a:spcAft>
                <a:spcPts val="600"/>
              </a:spcAft>
              <a:buFont typeface="Arial" panose="020B0604020202020204" pitchFamily="34" charset="0"/>
              <a:buChar char="•"/>
            </a:pPr>
            <a:r>
              <a:rPr lang="en-US" sz="2000" b="0" i="0">
                <a:effectLst/>
              </a:rPr>
              <a:t>A primeira ideia é evitar o trabalho em espaço confinado, mas se essa medida não é possível, surgem outras: verificar perigos perto do espaço confinado, a formação de gases ou a possibilidade de ignição.</a:t>
            </a:r>
          </a:p>
        </p:txBody>
      </p:sp>
      <p:sp>
        <p:nvSpPr>
          <p:cNvPr id="85" name="Rectangle 8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Texto&#10;&#10;Descrição gerada automaticamente com confiança baixa">
            <a:extLst>
              <a:ext uri="{FF2B5EF4-FFF2-40B4-BE49-F238E27FC236}">
                <a16:creationId xmlns:a16="http://schemas.microsoft.com/office/drawing/2014/main" id="{1621BC30-E40A-150A-14C2-92D4DE8CD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423" y="1231126"/>
            <a:ext cx="4397433" cy="1220288"/>
          </a:xfrm>
          <a:prstGeom prst="rect">
            <a:avLst/>
          </a:prstGeom>
        </p:spPr>
      </p:pic>
      <p:sp>
        <p:nvSpPr>
          <p:cNvPr id="89" name="Rectangle 8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R-33 Trabalhador em Espaço Confinado - Grupo Confidere">
            <a:extLst>
              <a:ext uri="{FF2B5EF4-FFF2-40B4-BE49-F238E27FC236}">
                <a16:creationId xmlns:a16="http://schemas.microsoft.com/office/drawing/2014/main" id="{3DADECD8-C152-855E-D720-29DA5840019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32153" y="3879369"/>
            <a:ext cx="5559845" cy="290501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26181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 que é Espaço Confinado? Como garantir a segurança? | Prometal EPIs">
            <a:extLst>
              <a:ext uri="{FF2B5EF4-FFF2-40B4-BE49-F238E27FC236}">
                <a16:creationId xmlns:a16="http://schemas.microsoft.com/office/drawing/2014/main" id="{3D6C2FA9-A8AA-10B8-83F2-4714D9D78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7257"/>
            <a:ext cx="10283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1">
              <a:lumMod val="50000"/>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1962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01. Conceito de espaço confinado</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a:solidFill>
            <a:schemeClr val="accent1">
              <a:lumMod val="60000"/>
              <a:lumOff val="40000"/>
            </a:schemeClr>
          </a:solidFill>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descr="Texto&#10;&#10;Descrição gerada automaticamente com confiança baixa">
            <a:extLst>
              <a:ext uri="{FF2B5EF4-FFF2-40B4-BE49-F238E27FC236}">
                <a16:creationId xmlns:a16="http://schemas.microsoft.com/office/drawing/2014/main" id="{671EE76C-270B-32CA-94AA-D121E298E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045" y="99216"/>
            <a:ext cx="1413112" cy="392319"/>
          </a:xfrm>
          <a:prstGeom prst="rect">
            <a:avLst/>
          </a:prstGeom>
        </p:spPr>
      </p:pic>
      <p:pic>
        <p:nvPicPr>
          <p:cNvPr id="3" name="Imagem 2" descr="Texto&#10;&#10;Descrição gerada automaticamente com confiança baixa">
            <a:extLst>
              <a:ext uri="{FF2B5EF4-FFF2-40B4-BE49-F238E27FC236}">
                <a16:creationId xmlns:a16="http://schemas.microsoft.com/office/drawing/2014/main" id="{F3C6BC98-B438-05B6-FB57-69B303ADA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1334" y="47038"/>
            <a:ext cx="2261621" cy="627889"/>
          </a:xfrm>
          <a:prstGeom prst="rect">
            <a:avLst/>
          </a:prstGeom>
        </p:spPr>
      </p:pic>
    </p:spTree>
    <p:extLst>
      <p:ext uri="{BB962C8B-B14F-4D97-AF65-F5344CB8AC3E}">
        <p14:creationId xmlns:p14="http://schemas.microsoft.com/office/powerpoint/2010/main" val="195306604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2189298" y="2124799"/>
            <a:ext cx="9250032" cy="2818720"/>
          </a:xfrm>
          <a:prstGeom prst="rect">
            <a:avLst/>
          </a:prstGeom>
          <a:noFill/>
        </p:spPr>
        <p:txBody>
          <a:bodyPr wrap="square" rtlCol="0">
            <a:spAutoFit/>
          </a:bodyPr>
          <a:lstStyle/>
          <a:p>
            <a:pPr algn="l">
              <a:lnSpc>
                <a:spcPct val="150000"/>
              </a:lnSpc>
            </a:pPr>
            <a:r>
              <a:rPr lang="pt-BR" sz="2000" b="0" i="0" dirty="0">
                <a:solidFill>
                  <a:schemeClr val="bg1"/>
                </a:solidFill>
                <a:effectLst/>
                <a:latin typeface="Poppins" panose="00000500000000000000" pitchFamily="2" charset="0"/>
              </a:rPr>
              <a:t>Aqui vou indicar um ponto importante que muda de acordo com quem vai atuar no espaço confinado: se for a empresa ou organização, ela deve manter um cadastro do espaço confinado, com um pequeno projeto arquitetônico com medidas, posição das saídas, volume, etc., mas se for uma empresa para prestar um serviço, o dono do espaço confinado é que precisa fornecer esse projeto.</a:t>
            </a: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1105032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NR 33 Espaço </a:t>
            </a:r>
            <a:r>
              <a:rPr lang="pt-BR" sz="4800" dirty="0" err="1">
                <a:solidFill>
                  <a:schemeClr val="bg1"/>
                </a:solidFill>
                <a:latin typeface="Bebas Neue" panose="020B0606020202050201" pitchFamily="34" charset="0"/>
                <a:ea typeface="ＭＳ Ｐゴシック" charset="0"/>
                <a:cs typeface="League Gothic" charset="0"/>
                <a:sym typeface="League Gothic" charset="0"/>
              </a:rPr>
              <a:t>COnfinado</a:t>
            </a:r>
            <a:endParaRPr lang="pt-BR" sz="48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2497657"/>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 name="Imagem 3" descr="Texto&#10;&#10;Descrição gerada automaticamente com confiança baixa">
            <a:extLst>
              <a:ext uri="{FF2B5EF4-FFF2-40B4-BE49-F238E27FC236}">
                <a16:creationId xmlns:a16="http://schemas.microsoft.com/office/drawing/2014/main" id="{341333E4-3A47-17BA-9F44-D1582DD84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83892529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9280AB1-6369-DD6C-9EEA-A4F609586819}"/>
              </a:ext>
            </a:extLst>
          </p:cNvPr>
          <p:cNvGrpSpPr/>
          <p:nvPr/>
        </p:nvGrpSpPr>
        <p:grpSpPr>
          <a:xfrm>
            <a:off x="1582808" y="2164231"/>
            <a:ext cx="9172131" cy="2483970"/>
            <a:chOff x="701214" y="2472582"/>
            <a:chExt cx="4129140" cy="4852443"/>
          </a:xfrm>
        </p:grpSpPr>
        <p:sp>
          <p:nvSpPr>
            <p:cNvPr id="3" name="Rectangle 7">
              <a:extLst>
                <a:ext uri="{FF2B5EF4-FFF2-40B4-BE49-F238E27FC236}">
                  <a16:creationId xmlns:a16="http://schemas.microsoft.com/office/drawing/2014/main" id="{B7E43D44-7457-2432-E379-0D43846714F1}"/>
                </a:ext>
              </a:extLst>
            </p:cNvPr>
            <p:cNvSpPr/>
            <p:nvPr/>
          </p:nvSpPr>
          <p:spPr>
            <a:xfrm>
              <a:off x="701214" y="2472582"/>
              <a:ext cx="4129140" cy="1097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 name="Content Placeholder 2">
              <a:extLst>
                <a:ext uri="{FF2B5EF4-FFF2-40B4-BE49-F238E27FC236}">
                  <a16:creationId xmlns:a16="http://schemas.microsoft.com/office/drawing/2014/main" id="{CED65F2D-C83A-F4E1-22EA-7AB0232CCD47}"/>
                </a:ext>
              </a:extLst>
            </p:cNvPr>
            <p:cNvSpPr txBox="1">
              <a:spLocks/>
            </p:cNvSpPr>
            <p:nvPr/>
          </p:nvSpPr>
          <p:spPr>
            <a:xfrm>
              <a:off x="701214" y="3569820"/>
              <a:ext cx="4129140" cy="3755205"/>
            </a:xfrm>
            <a:prstGeom prst="rect">
              <a:avLst/>
            </a:prstGeom>
            <a:solidFill>
              <a:schemeClr val="accent6"/>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76" name="TextBox 30">
            <a:extLst>
              <a:ext uri="{FF2B5EF4-FFF2-40B4-BE49-F238E27FC236}">
                <a16:creationId xmlns:a16="http://schemas.microsoft.com/office/drawing/2014/main" id="{BD08F6BC-D73A-3BB0-95A9-F253CFF11C74}"/>
              </a:ext>
            </a:extLst>
          </p:cNvPr>
          <p:cNvSpPr txBox="1"/>
          <p:nvPr/>
        </p:nvSpPr>
        <p:spPr>
          <a:xfrm>
            <a:off x="1793040" y="2245767"/>
            <a:ext cx="8961899" cy="2031325"/>
          </a:xfrm>
          <a:prstGeom prst="rect">
            <a:avLst/>
          </a:prstGeom>
          <a:noFill/>
        </p:spPr>
        <p:txBody>
          <a:bodyPr wrap="square" rtlCol="0">
            <a:spAutoFit/>
          </a:bodyPr>
          <a:lstStyle/>
          <a:p>
            <a:pPr algn="l"/>
            <a:r>
              <a:rPr lang="pt-BR" b="1" i="0" dirty="0">
                <a:effectLst/>
                <a:latin typeface="Poppins" panose="00000500000000000000" pitchFamily="2" charset="0"/>
              </a:rPr>
              <a:t>Mas a NR-33 diz também que:</a:t>
            </a:r>
          </a:p>
          <a:p>
            <a:pPr algn="l"/>
            <a:endParaRPr lang="pt-BR" b="1" i="0" dirty="0">
              <a:solidFill>
                <a:srgbClr val="262626"/>
              </a:solidFill>
              <a:effectLst/>
              <a:latin typeface="Poppins" panose="00000500000000000000" pitchFamily="2" charset="0"/>
            </a:endParaRPr>
          </a:p>
          <a:p>
            <a:pPr algn="l"/>
            <a:endParaRPr lang="pt-BR" b="1" i="0" dirty="0">
              <a:solidFill>
                <a:srgbClr val="262626"/>
              </a:solidFill>
              <a:effectLst/>
              <a:latin typeface="Poppins" panose="00000500000000000000" pitchFamily="2" charset="0"/>
            </a:endParaRPr>
          </a:p>
          <a:p>
            <a:pPr algn="l"/>
            <a:r>
              <a:rPr lang="pt-BR" i="0" dirty="0">
                <a:solidFill>
                  <a:schemeClr val="bg1"/>
                </a:solidFill>
                <a:effectLst/>
                <a:latin typeface="Poppins" panose="00000500000000000000" pitchFamily="2" charset="0"/>
              </a:rPr>
              <a:t>33.4.3.1 A não obrigatoriedade da organização contratante do cumprimento desta NR não exime a organização contratada de levantar as informações necessárias e implementar as medidas de prevenção previstas nesta Norma.</a:t>
            </a:r>
          </a:p>
        </p:txBody>
      </p:sp>
      <p:grpSp>
        <p:nvGrpSpPr>
          <p:cNvPr id="4" name="组合 4">
            <a:extLst>
              <a:ext uri="{FF2B5EF4-FFF2-40B4-BE49-F238E27FC236}">
                <a16:creationId xmlns:a16="http://schemas.microsoft.com/office/drawing/2014/main" id="{4F2B87EE-0177-1711-C18B-923FE995AFF8}"/>
              </a:ext>
            </a:extLst>
          </p:cNvPr>
          <p:cNvGrpSpPr/>
          <p:nvPr/>
        </p:nvGrpSpPr>
        <p:grpSpPr>
          <a:xfrm flipH="1">
            <a:off x="8719456" y="4277092"/>
            <a:ext cx="1889735" cy="2537365"/>
            <a:chOff x="5507861" y="4977810"/>
            <a:chExt cx="925101" cy="1318872"/>
          </a:xfrm>
          <a:solidFill>
            <a:schemeClr val="tx2">
              <a:lumMod val="90000"/>
              <a:lumOff val="10000"/>
            </a:schemeClr>
          </a:solidFill>
        </p:grpSpPr>
        <p:sp>
          <p:nvSpPr>
            <p:cNvPr id="5" name="Oval 8">
              <a:extLst>
                <a:ext uri="{FF2B5EF4-FFF2-40B4-BE49-F238E27FC236}">
                  <a16:creationId xmlns:a16="http://schemas.microsoft.com/office/drawing/2014/main" id="{850B9E16-66A0-2B58-482D-9210E6CF3C95}"/>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7" name="Freeform 9">
              <a:extLst>
                <a:ext uri="{FF2B5EF4-FFF2-40B4-BE49-F238E27FC236}">
                  <a16:creationId xmlns:a16="http://schemas.microsoft.com/office/drawing/2014/main" id="{33ED6464-BFB9-2F0F-99AB-B11485F9108D}"/>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8" name="Imagem 7" descr="Texto&#10;&#10;Descrição gerada automaticamente com confiança baixa">
            <a:extLst>
              <a:ext uri="{FF2B5EF4-FFF2-40B4-BE49-F238E27FC236}">
                <a16:creationId xmlns:a16="http://schemas.microsoft.com/office/drawing/2014/main" id="{01DB377B-2608-B682-E344-B9F27E033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12581589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onheça a NR 33 - Segurança e Saúde nos Trabalhos em Espaços Confinados |  Prime Cursos">
            <a:extLst>
              <a:ext uri="{FF2B5EF4-FFF2-40B4-BE49-F238E27FC236}">
                <a16:creationId xmlns:a16="http://schemas.microsoft.com/office/drawing/2014/main" id="{59B33F9B-B9CC-BB18-CEF6-43AC556772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589" y="7257"/>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4612340"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14298" y="3487329"/>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05. Espaço confinado: como se proteger?</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descr="Texto&#10;&#10;Descrição gerada automaticamente com confiança baixa">
            <a:extLst>
              <a:ext uri="{FF2B5EF4-FFF2-40B4-BE49-F238E27FC236}">
                <a16:creationId xmlns:a16="http://schemas.microsoft.com/office/drawing/2014/main" id="{0B197C69-4BC3-37C9-F450-A7E0184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631" y="165468"/>
            <a:ext cx="2261621" cy="627889"/>
          </a:xfrm>
          <a:prstGeom prst="rect">
            <a:avLst/>
          </a:prstGeom>
        </p:spPr>
      </p:pic>
    </p:spTree>
    <p:extLst>
      <p:ext uri="{BB962C8B-B14F-4D97-AF65-F5344CB8AC3E}">
        <p14:creationId xmlns:p14="http://schemas.microsoft.com/office/powerpoint/2010/main" val="345831712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2082994" y="2810600"/>
            <a:ext cx="9250032" cy="2818720"/>
          </a:xfrm>
          <a:prstGeom prst="rect">
            <a:avLst/>
          </a:prstGeom>
          <a:noFill/>
        </p:spPr>
        <p:txBody>
          <a:bodyPr wrap="square" rtlCol="0">
            <a:spAutoFit/>
          </a:bodyPr>
          <a:lstStyle/>
          <a:p>
            <a:pPr algn="l">
              <a:lnSpc>
                <a:spcPct val="150000"/>
              </a:lnSpc>
            </a:pPr>
            <a:r>
              <a:rPr lang="pt-BR" sz="2000" i="0" dirty="0">
                <a:solidFill>
                  <a:schemeClr val="bg1"/>
                </a:solidFill>
                <a:effectLst/>
                <a:latin typeface="Poppins" panose="00000500000000000000" pitchFamily="2" charset="0"/>
              </a:rPr>
              <a:t>Existem algumas medidas que são necessárias para se proteger num espaço confinado e que são previstas na NR-33.</a:t>
            </a:r>
          </a:p>
          <a:p>
            <a:pPr algn="l">
              <a:lnSpc>
                <a:spcPct val="150000"/>
              </a:lnSpc>
            </a:pPr>
            <a:endParaRPr lang="pt-BR" sz="2000" i="0" dirty="0">
              <a:solidFill>
                <a:schemeClr val="bg1"/>
              </a:solidFill>
              <a:effectLst/>
              <a:latin typeface="Poppins" panose="00000500000000000000" pitchFamily="2" charset="0"/>
            </a:endParaRPr>
          </a:p>
          <a:p>
            <a:pPr algn="l">
              <a:lnSpc>
                <a:spcPct val="150000"/>
              </a:lnSpc>
            </a:pPr>
            <a:r>
              <a:rPr lang="pt-BR" sz="2000" i="0" dirty="0">
                <a:solidFill>
                  <a:schemeClr val="bg1"/>
                </a:solidFill>
                <a:effectLst/>
                <a:latin typeface="Poppins" panose="00000500000000000000" pitchFamily="2" charset="0"/>
              </a:rPr>
              <a:t>Vou descrever essas medidas para você: PET, sinalização de segurança, controle de energias perigosas, avaliações atmosféricas e ventilação.</a:t>
            </a: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1105032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NR 33</a:t>
            </a: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3139913"/>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 name="Imagem 3" descr="Texto&#10;&#10;Descrição gerada automaticamente com confiança baixa">
            <a:extLst>
              <a:ext uri="{FF2B5EF4-FFF2-40B4-BE49-F238E27FC236}">
                <a16:creationId xmlns:a16="http://schemas.microsoft.com/office/drawing/2014/main" id="{FA25F8D9-B21A-43A3-2E79-86B834790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81251073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C89DF12-9A03-6220-C22E-4A868673CD2D}"/>
              </a:ext>
            </a:extLst>
          </p:cNvPr>
          <p:cNvGrpSpPr>
            <a:grpSpLocks noChangeAspect="1"/>
          </p:cNvGrpSpPr>
          <p:nvPr/>
        </p:nvGrpSpPr>
        <p:grpSpPr bwMode="auto">
          <a:xfrm>
            <a:off x="663429" y="2808219"/>
            <a:ext cx="1992685" cy="2116582"/>
            <a:chOff x="2469" y="1167"/>
            <a:chExt cx="2509" cy="2665"/>
          </a:xfrm>
        </p:grpSpPr>
        <p:sp>
          <p:nvSpPr>
            <p:cNvPr id="10" name="Freeform 5">
              <a:extLst>
                <a:ext uri="{FF2B5EF4-FFF2-40B4-BE49-F238E27FC236}">
                  <a16:creationId xmlns:a16="http://schemas.microsoft.com/office/drawing/2014/main" id="{2347018E-0F6D-2AE6-C6A0-FE9735222D61}"/>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6">
              <a:extLst>
                <a:ext uri="{FF2B5EF4-FFF2-40B4-BE49-F238E27FC236}">
                  <a16:creationId xmlns:a16="http://schemas.microsoft.com/office/drawing/2014/main" id="{048A66C8-2441-CA44-8A6F-68D5B9CF3499}"/>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8">
              <a:extLst>
                <a:ext uri="{FF2B5EF4-FFF2-40B4-BE49-F238E27FC236}">
                  <a16:creationId xmlns:a16="http://schemas.microsoft.com/office/drawing/2014/main" id="{E5B1CFE2-7432-530B-9F6F-02ECBA5A0F8E}"/>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9">
              <a:extLst>
                <a:ext uri="{FF2B5EF4-FFF2-40B4-BE49-F238E27FC236}">
                  <a16:creationId xmlns:a16="http://schemas.microsoft.com/office/drawing/2014/main" id="{F24C8F8A-B12D-7CC1-4727-3997508EF411}"/>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a:extLst>
                <a:ext uri="{FF2B5EF4-FFF2-40B4-BE49-F238E27FC236}">
                  <a16:creationId xmlns:a16="http://schemas.microsoft.com/office/drawing/2014/main" id="{E23D9FFE-8197-CF50-2966-74195B1E1962}"/>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1">
              <a:extLst>
                <a:ext uri="{FF2B5EF4-FFF2-40B4-BE49-F238E27FC236}">
                  <a16:creationId xmlns:a16="http://schemas.microsoft.com/office/drawing/2014/main" id="{1B4CBCAB-EF27-5080-672D-71020D611BD5}"/>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2">
              <a:extLst>
                <a:ext uri="{FF2B5EF4-FFF2-40B4-BE49-F238E27FC236}">
                  <a16:creationId xmlns:a16="http://schemas.microsoft.com/office/drawing/2014/main" id="{1F64961B-D9B9-C70B-AF3A-DFD8B7C81CB7}"/>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13">
              <a:extLst>
                <a:ext uri="{FF2B5EF4-FFF2-40B4-BE49-F238E27FC236}">
                  <a16:creationId xmlns:a16="http://schemas.microsoft.com/office/drawing/2014/main" id="{C2A4D523-EA98-7540-044F-5F4EB4A1D56C}"/>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14">
              <a:extLst>
                <a:ext uri="{FF2B5EF4-FFF2-40B4-BE49-F238E27FC236}">
                  <a16:creationId xmlns:a16="http://schemas.microsoft.com/office/drawing/2014/main" id="{6B453C34-68AC-CA91-C245-D685FC782993}"/>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5">
              <a:extLst>
                <a:ext uri="{FF2B5EF4-FFF2-40B4-BE49-F238E27FC236}">
                  <a16:creationId xmlns:a16="http://schemas.microsoft.com/office/drawing/2014/main" id="{F6AB5219-7F0C-6355-F2EF-5A67FB2B4B0D}"/>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7">
              <a:extLst>
                <a:ext uri="{FF2B5EF4-FFF2-40B4-BE49-F238E27FC236}">
                  <a16:creationId xmlns:a16="http://schemas.microsoft.com/office/drawing/2014/main" id="{B3C497F6-A7B8-862B-6274-18C1573093FA}"/>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18">
              <a:extLst>
                <a:ext uri="{FF2B5EF4-FFF2-40B4-BE49-F238E27FC236}">
                  <a16:creationId xmlns:a16="http://schemas.microsoft.com/office/drawing/2014/main" id="{D6923BA3-035E-4716-5D80-E6D6C7A1DA3D}"/>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19">
              <a:extLst>
                <a:ext uri="{FF2B5EF4-FFF2-40B4-BE49-F238E27FC236}">
                  <a16:creationId xmlns:a16="http://schemas.microsoft.com/office/drawing/2014/main" id="{1A545DEF-4095-C118-8DDE-9AB7D55505F9}"/>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20">
              <a:extLst>
                <a:ext uri="{FF2B5EF4-FFF2-40B4-BE49-F238E27FC236}">
                  <a16:creationId xmlns:a16="http://schemas.microsoft.com/office/drawing/2014/main" id="{240C6778-05AC-E870-0F10-0AC0CCD21D1E}"/>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a:extLst>
                <a:ext uri="{FF2B5EF4-FFF2-40B4-BE49-F238E27FC236}">
                  <a16:creationId xmlns:a16="http://schemas.microsoft.com/office/drawing/2014/main" id="{92CEED28-62F0-0ED4-0C94-00A3943892EB}"/>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22">
              <a:extLst>
                <a:ext uri="{FF2B5EF4-FFF2-40B4-BE49-F238E27FC236}">
                  <a16:creationId xmlns:a16="http://schemas.microsoft.com/office/drawing/2014/main" id="{28E27FFE-7A14-380E-C994-A892F95C06DE}"/>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3">
              <a:extLst>
                <a:ext uri="{FF2B5EF4-FFF2-40B4-BE49-F238E27FC236}">
                  <a16:creationId xmlns:a16="http://schemas.microsoft.com/office/drawing/2014/main" id="{93FDC5B5-1F1C-5E95-BB13-8DAC735BB08A}"/>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24">
              <a:extLst>
                <a:ext uri="{FF2B5EF4-FFF2-40B4-BE49-F238E27FC236}">
                  <a16:creationId xmlns:a16="http://schemas.microsoft.com/office/drawing/2014/main" id="{7E8AD8E3-8A94-EBCC-3E0D-A92084645C59}"/>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a:extLst>
                <a:ext uri="{FF2B5EF4-FFF2-40B4-BE49-F238E27FC236}">
                  <a16:creationId xmlns:a16="http://schemas.microsoft.com/office/drawing/2014/main" id="{4CD05780-352F-DBA3-9E6B-C0E928335509}"/>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6">
              <a:extLst>
                <a:ext uri="{FF2B5EF4-FFF2-40B4-BE49-F238E27FC236}">
                  <a16:creationId xmlns:a16="http://schemas.microsoft.com/office/drawing/2014/main" id="{3694031A-6DD5-6ADD-3BC8-B752BC5A0E92}"/>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27">
              <a:extLst>
                <a:ext uri="{FF2B5EF4-FFF2-40B4-BE49-F238E27FC236}">
                  <a16:creationId xmlns:a16="http://schemas.microsoft.com/office/drawing/2014/main" id="{BE32BE2B-3B2A-7DFB-9549-AA3978DF28B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8">
              <a:extLst>
                <a:ext uri="{FF2B5EF4-FFF2-40B4-BE49-F238E27FC236}">
                  <a16:creationId xmlns:a16="http://schemas.microsoft.com/office/drawing/2014/main" id="{844E7EE6-DCA9-7855-F577-76C2B93A23F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29">
              <a:extLst>
                <a:ext uri="{FF2B5EF4-FFF2-40B4-BE49-F238E27FC236}">
                  <a16:creationId xmlns:a16="http://schemas.microsoft.com/office/drawing/2014/main" id="{ACA6BABF-8C1E-B4E0-76FC-5167B88E10C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9" name="TextBox 30">
            <a:extLst>
              <a:ext uri="{FF2B5EF4-FFF2-40B4-BE49-F238E27FC236}">
                <a16:creationId xmlns:a16="http://schemas.microsoft.com/office/drawing/2014/main" id="{B62D40B8-DCFC-CE02-4430-DA0884C71FC2}"/>
              </a:ext>
            </a:extLst>
          </p:cNvPr>
          <p:cNvSpPr txBox="1"/>
          <p:nvPr/>
        </p:nvSpPr>
        <p:spPr>
          <a:xfrm>
            <a:off x="3298269" y="2022096"/>
            <a:ext cx="8226331" cy="3970318"/>
          </a:xfrm>
          <a:prstGeom prst="rect">
            <a:avLst/>
          </a:prstGeom>
          <a:noFill/>
        </p:spPr>
        <p:txBody>
          <a:bodyPr wrap="square" rtlCol="0">
            <a:spAutoFit/>
          </a:bodyPr>
          <a:lstStyle/>
          <a:p>
            <a:pPr algn="l"/>
            <a:r>
              <a:rPr lang="pt-BR" sz="2800" b="1" i="0" dirty="0">
                <a:effectLst/>
                <a:latin typeface="Poppins" panose="00000500000000000000" pitchFamily="2" charset="0"/>
              </a:rPr>
              <a:t>PET</a:t>
            </a:r>
          </a:p>
          <a:p>
            <a:pPr algn="l"/>
            <a:endParaRPr lang="pt-BR" sz="2800" b="1" i="0" dirty="0">
              <a:effectLst/>
              <a:latin typeface="Poppins" panose="00000500000000000000" pitchFamily="2" charset="0"/>
            </a:endParaRPr>
          </a:p>
          <a:p>
            <a:pPr algn="l"/>
            <a:r>
              <a:rPr lang="pt-BR" sz="2800" b="0" i="0" dirty="0">
                <a:effectLst/>
                <a:latin typeface="Poppins" panose="00000500000000000000" pitchFamily="2" charset="0"/>
              </a:rPr>
              <a:t>A permissão de entrada de trabalho (PET) é emitida pelo supervisor de entrada. </a:t>
            </a:r>
          </a:p>
          <a:p>
            <a:pPr algn="l"/>
            <a:endParaRPr lang="pt-BR" sz="2800" dirty="0">
              <a:latin typeface="Poppins" panose="00000500000000000000" pitchFamily="2" charset="0"/>
            </a:endParaRPr>
          </a:p>
          <a:p>
            <a:pPr algn="l"/>
            <a:r>
              <a:rPr lang="pt-BR" sz="2800" b="0" i="0" dirty="0">
                <a:effectLst/>
                <a:latin typeface="Poppins" panose="00000500000000000000" pitchFamily="2" charset="0"/>
              </a:rPr>
              <a:t>Ela deve ser emitida sempre que um trabalho em espaço confinado é realizado, com limite de uma jornada de trabalho ou de 24 h.</a:t>
            </a:r>
          </a:p>
        </p:txBody>
      </p:sp>
      <p:pic>
        <p:nvPicPr>
          <p:cNvPr id="40" name="Picture 31">
            <a:extLst>
              <a:ext uri="{FF2B5EF4-FFF2-40B4-BE49-F238E27FC236}">
                <a16:creationId xmlns:a16="http://schemas.microsoft.com/office/drawing/2014/main" id="{F90DC6BF-ECDE-9288-1EC7-CDEEAE26C8C7}"/>
              </a:ext>
            </a:extLst>
          </p:cNvPr>
          <p:cNvPicPr>
            <a:picLocks noChangeAspect="1"/>
          </p:cNvPicPr>
          <p:nvPr/>
        </p:nvPicPr>
        <p:blipFill>
          <a:blip r:embed="rId3"/>
          <a:stretch>
            <a:fillRect/>
          </a:stretch>
        </p:blipFill>
        <p:spPr>
          <a:xfrm>
            <a:off x="1524256" y="3338157"/>
            <a:ext cx="294450" cy="180686"/>
          </a:xfrm>
          <a:prstGeom prst="rect">
            <a:avLst/>
          </a:prstGeom>
        </p:spPr>
      </p:pic>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89008" y="218463"/>
            <a:ext cx="485790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ESPAÇO CONFINADO</a:t>
            </a:r>
            <a:endParaRPr lang="es-ES" sz="4800" dirty="0">
              <a:latin typeface="Bebas Neue" panose="020B0606020202050201" pitchFamily="34" charset="0"/>
              <a:ea typeface="ＭＳ Ｐゴシック" charset="0"/>
              <a:cs typeface="League Gothic" charset="0"/>
              <a:sym typeface="League Gothic" charset="0"/>
            </a:endParaRPr>
          </a:p>
        </p:txBody>
      </p:sp>
      <p:pic>
        <p:nvPicPr>
          <p:cNvPr id="2" name="Imagem 1" descr="Texto&#10;&#10;Descrição gerada automaticamente com confiança baixa">
            <a:extLst>
              <a:ext uri="{FF2B5EF4-FFF2-40B4-BE49-F238E27FC236}">
                <a16:creationId xmlns:a16="http://schemas.microsoft.com/office/drawing/2014/main" id="{BBB8DEC2-C9F2-E1FB-BA19-632D31F5F7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58600027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30">
            <a:extLst>
              <a:ext uri="{FF2B5EF4-FFF2-40B4-BE49-F238E27FC236}">
                <a16:creationId xmlns:a16="http://schemas.microsoft.com/office/drawing/2014/main" id="{BE3DFCC0-6343-4464-C629-369515AB67D2}"/>
              </a:ext>
            </a:extLst>
          </p:cNvPr>
          <p:cNvSpPr txBox="1"/>
          <p:nvPr/>
        </p:nvSpPr>
        <p:spPr>
          <a:xfrm>
            <a:off x="607881" y="2103194"/>
            <a:ext cx="7647050" cy="3416320"/>
          </a:xfrm>
          <a:prstGeom prst="rect">
            <a:avLst/>
          </a:prstGeom>
          <a:noFill/>
        </p:spPr>
        <p:txBody>
          <a:bodyPr wrap="square" rtlCol="0">
            <a:spAutoFit/>
          </a:bodyPr>
          <a:lstStyle/>
          <a:p>
            <a:pPr algn="l"/>
            <a:r>
              <a:rPr lang="pt-BR" b="0" i="0" dirty="0">
                <a:effectLst/>
                <a:latin typeface="Poppins" panose="00000500000000000000" pitchFamily="2" charset="0"/>
              </a:rPr>
              <a:t>Como a PET é um documento, ressalto que a NR traz muitos cuidados que precisam ser atendidos quanto a ela:</a:t>
            </a:r>
          </a:p>
          <a:p>
            <a:pPr algn="l"/>
            <a:endParaRPr lang="pt-BR" b="0" i="0" dirty="0">
              <a:effectLst/>
              <a:latin typeface="Poppins" panose="00000500000000000000" pitchFamily="2" charset="0"/>
            </a:endParaRPr>
          </a:p>
          <a:p>
            <a:pPr algn="l"/>
            <a:endParaRPr lang="pt-BR" b="0" i="0" dirty="0">
              <a:effectLst/>
              <a:latin typeface="Poppins" panose="00000500000000000000" pitchFamily="2" charset="0"/>
            </a:endParaRPr>
          </a:p>
          <a:p>
            <a:pPr algn="l">
              <a:buFont typeface="Arial" panose="020B0604020202020204" pitchFamily="34" charset="0"/>
              <a:buChar char="•"/>
            </a:pPr>
            <a:r>
              <a:rPr lang="pt-BR" b="0" i="0" dirty="0">
                <a:effectLst/>
                <a:latin typeface="Poppins" panose="00000500000000000000" pitchFamily="2" charset="0"/>
              </a:rPr>
              <a:t>armazenamento (por cinco anos);</a:t>
            </a:r>
          </a:p>
          <a:p>
            <a:pPr algn="l">
              <a:buFont typeface="Arial" panose="020B0604020202020204" pitchFamily="34" charset="0"/>
              <a:buChar char="•"/>
            </a:pPr>
            <a:r>
              <a:rPr lang="pt-BR" b="0" i="0" dirty="0">
                <a:effectLst/>
                <a:latin typeface="Poppins" panose="00000500000000000000" pitchFamily="2" charset="0"/>
              </a:rPr>
              <a:t>perigos e profissionais envolvidos (listados em cada uma);</a:t>
            </a:r>
          </a:p>
          <a:p>
            <a:pPr algn="l">
              <a:buFont typeface="Arial" panose="020B0604020202020204" pitchFamily="34" charset="0"/>
              <a:buChar char="•"/>
            </a:pPr>
            <a:r>
              <a:rPr lang="pt-BR" b="0" i="0" dirty="0">
                <a:effectLst/>
                <a:latin typeface="Poppins" panose="00000500000000000000" pitchFamily="2" charset="0"/>
              </a:rPr>
              <a:t>data e horário;</a:t>
            </a:r>
          </a:p>
          <a:p>
            <a:pPr algn="l">
              <a:buFont typeface="Arial" panose="020B0604020202020204" pitchFamily="34" charset="0"/>
              <a:buChar char="•"/>
            </a:pPr>
            <a:r>
              <a:rPr lang="pt-BR" b="0" i="0" dirty="0">
                <a:effectLst/>
                <a:latin typeface="Poppins" panose="00000500000000000000" pitchFamily="2" charset="0"/>
              </a:rPr>
              <a:t>número de vias (uma com o vigia e outra com o supervisor, quando física);</a:t>
            </a:r>
          </a:p>
          <a:p>
            <a:pPr algn="l">
              <a:buFont typeface="Arial" panose="020B0604020202020204" pitchFamily="34" charset="0"/>
              <a:buChar char="•"/>
            </a:pPr>
            <a:r>
              <a:rPr lang="pt-BR" b="0" i="0" dirty="0">
                <a:effectLst/>
                <a:latin typeface="Poppins" panose="00000500000000000000" pitchFamily="2" charset="0"/>
              </a:rPr>
              <a:t>segurança do documento (quando usado dispositivo digital, pelos riscos existentes em espaços confinados);</a:t>
            </a:r>
          </a:p>
          <a:p>
            <a:pPr algn="l">
              <a:buFont typeface="Arial" panose="020B0604020202020204" pitchFamily="34" charset="0"/>
              <a:buChar char="•"/>
            </a:pPr>
            <a:r>
              <a:rPr lang="pt-BR" b="0" i="0" dirty="0">
                <a:effectLst/>
                <a:latin typeface="Poppins" panose="00000500000000000000" pitchFamily="2" charset="0"/>
              </a:rPr>
              <a:t>acesso pelo trabalhador sempre que solicitado.</a:t>
            </a: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solidFill>
                  <a:srgbClr val="00A09D"/>
                </a:solidFill>
                <a:latin typeface="Bebas Neue" panose="020B0606020202050201" pitchFamily="34" charset="0"/>
                <a:ea typeface="ＭＳ Ｐゴシック" charset="0"/>
                <a:cs typeface="League Gothic" charset="0"/>
                <a:sym typeface="League Gothic" charset="0"/>
              </a:rPr>
              <a:t>NR 33</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Texto&#10;&#10;Descrição gerada automaticamente com confiança baixa">
            <a:extLst>
              <a:ext uri="{FF2B5EF4-FFF2-40B4-BE49-F238E27FC236}">
                <a16:creationId xmlns:a16="http://schemas.microsoft.com/office/drawing/2014/main" id="{3DE3707A-577D-E28B-4BCD-8CF6D6A08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pic>
        <p:nvPicPr>
          <p:cNvPr id="11266" name="Picture 2" descr="A EMPRESA - Vertice - Segurança do trabalho Apucarana Paraná">
            <a:extLst>
              <a:ext uri="{FF2B5EF4-FFF2-40B4-BE49-F238E27FC236}">
                <a16:creationId xmlns:a16="http://schemas.microsoft.com/office/drawing/2014/main" id="{DC8677C9-9748-DB45-DAEB-909D57332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815" y="1866900"/>
            <a:ext cx="3267075"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15615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9A236C6A-83BD-3EA2-F94A-CE0EE1FA42D5}"/>
              </a:ext>
            </a:extLst>
          </p:cNvPr>
          <p:cNvSpPr/>
          <p:nvPr/>
        </p:nvSpPr>
        <p:spPr>
          <a:xfrm>
            <a:off x="8483599" y="1179510"/>
            <a:ext cx="3505201" cy="547529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5">
            <a:extLst>
              <a:ext uri="{FF2B5EF4-FFF2-40B4-BE49-F238E27FC236}">
                <a16:creationId xmlns:a16="http://schemas.microsoft.com/office/drawing/2014/main" id="{7ADD9BD2-E36F-1DA9-6FAE-3AA389120E8D}"/>
              </a:ext>
            </a:extLst>
          </p:cNvPr>
          <p:cNvSpPr/>
          <p:nvPr/>
        </p:nvSpPr>
        <p:spPr>
          <a:xfrm>
            <a:off x="4356100" y="117951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5">
            <a:extLst>
              <a:ext uri="{FF2B5EF4-FFF2-40B4-BE49-F238E27FC236}">
                <a16:creationId xmlns:a16="http://schemas.microsoft.com/office/drawing/2014/main" id="{B9BA1DF6-D78D-30E2-6E28-D2D3A5EB280C}"/>
              </a:ext>
            </a:extLst>
          </p:cNvPr>
          <p:cNvSpPr/>
          <p:nvPr/>
        </p:nvSpPr>
        <p:spPr>
          <a:xfrm>
            <a:off x="228601" y="1179510"/>
            <a:ext cx="3949699" cy="26543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8" name="Rectangle 5">
            <a:extLst>
              <a:ext uri="{FF2B5EF4-FFF2-40B4-BE49-F238E27FC236}">
                <a16:creationId xmlns:a16="http://schemas.microsoft.com/office/drawing/2014/main" id="{8A6FB10E-5582-57D4-389D-2F4A0A0DBA62}"/>
              </a:ext>
            </a:extLst>
          </p:cNvPr>
          <p:cNvSpPr/>
          <p:nvPr/>
        </p:nvSpPr>
        <p:spPr>
          <a:xfrm>
            <a:off x="4356100" y="400050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t>NR 33</a:t>
            </a:r>
            <a:endParaRPr lang="id-ID" sz="3600" b="1" dirty="0"/>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5">
            <a:extLst>
              <a:ext uri="{FF2B5EF4-FFF2-40B4-BE49-F238E27FC236}">
                <a16:creationId xmlns:a16="http://schemas.microsoft.com/office/drawing/2014/main" id="{A91E3221-2594-D2D8-A33E-62C90382C5D7}"/>
              </a:ext>
            </a:extLst>
          </p:cNvPr>
          <p:cNvSpPr/>
          <p:nvPr/>
        </p:nvSpPr>
        <p:spPr>
          <a:xfrm>
            <a:off x="228601" y="4000500"/>
            <a:ext cx="3949699" cy="2654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047656E-EA43-39B9-29F8-F27665EBABAF}"/>
              </a:ext>
            </a:extLst>
          </p:cNvPr>
          <p:cNvSpPr/>
          <p:nvPr/>
        </p:nvSpPr>
        <p:spPr>
          <a:xfrm>
            <a:off x="389008" y="1356209"/>
            <a:ext cx="3606049" cy="2308324"/>
          </a:xfrm>
          <a:prstGeom prst="rect">
            <a:avLst/>
          </a:prstGeom>
        </p:spPr>
        <p:txBody>
          <a:bodyPr wrap="square">
            <a:spAutoFit/>
          </a:bodyPr>
          <a:lstStyle/>
          <a:p>
            <a:r>
              <a:rPr lang="pt-BR" dirty="0">
                <a:solidFill>
                  <a:schemeClr val="bg1"/>
                </a:solidFill>
              </a:rPr>
              <a:t>Outra exigência para as </a:t>
            </a:r>
            <a:r>
              <a:rPr lang="pt-BR" dirty="0" err="1">
                <a:solidFill>
                  <a:schemeClr val="bg1"/>
                </a:solidFill>
              </a:rPr>
              <a:t>PETs</a:t>
            </a:r>
            <a:r>
              <a:rPr lang="pt-BR" dirty="0">
                <a:solidFill>
                  <a:schemeClr val="bg1"/>
                </a:solidFill>
              </a:rPr>
              <a:t> é que sejam rastreáveis. Isso é importante porque quando são serviços corriqueiros em ambiente confinado, até mesmo diário, imagine localizar uma PET entre duzentas em um ano! </a:t>
            </a:r>
            <a:endParaRPr lang="en-US" dirty="0">
              <a:solidFill>
                <a:schemeClr val="bg1"/>
              </a:solidFill>
            </a:endParaRPr>
          </a:p>
        </p:txBody>
      </p:sp>
      <p:sp>
        <p:nvSpPr>
          <p:cNvPr id="13" name="Rectangle 4">
            <a:extLst>
              <a:ext uri="{FF2B5EF4-FFF2-40B4-BE49-F238E27FC236}">
                <a16:creationId xmlns:a16="http://schemas.microsoft.com/office/drawing/2014/main" id="{8ADAEE70-7423-7AFC-B246-D06816D41CB7}"/>
              </a:ext>
            </a:extLst>
          </p:cNvPr>
          <p:cNvSpPr/>
          <p:nvPr/>
        </p:nvSpPr>
        <p:spPr>
          <a:xfrm>
            <a:off x="513778" y="4390521"/>
            <a:ext cx="3356508" cy="2031325"/>
          </a:xfrm>
          <a:prstGeom prst="rect">
            <a:avLst/>
          </a:prstGeom>
        </p:spPr>
        <p:txBody>
          <a:bodyPr wrap="square">
            <a:spAutoFit/>
          </a:bodyPr>
          <a:lstStyle/>
          <a:p>
            <a:r>
              <a:rPr lang="pt-BR" dirty="0">
                <a:solidFill>
                  <a:schemeClr val="bg1"/>
                </a:solidFill>
              </a:rPr>
              <a:t>A NR-33 não diz como desse ser esse rastreamento, sendo de escolha da empresa (número, código alfanumérico, código de barras, QR </a:t>
            </a:r>
            <a:r>
              <a:rPr lang="pt-BR" dirty="0" err="1">
                <a:solidFill>
                  <a:schemeClr val="bg1"/>
                </a:solidFill>
              </a:rPr>
              <a:t>code</a:t>
            </a:r>
            <a:r>
              <a:rPr lang="pt-BR" dirty="0">
                <a:solidFill>
                  <a:schemeClr val="bg1"/>
                </a:solidFill>
              </a:rPr>
              <a:t> ou outra solução possível).</a:t>
            </a:r>
          </a:p>
        </p:txBody>
      </p:sp>
      <p:sp>
        <p:nvSpPr>
          <p:cNvPr id="6" name="AutoShape 1">
            <a:extLst>
              <a:ext uri="{FF2B5EF4-FFF2-40B4-BE49-F238E27FC236}">
                <a16:creationId xmlns:a16="http://schemas.microsoft.com/office/drawing/2014/main" id="{58D81972-2D99-C9C2-CB9A-A1506697862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050" name="Picture 2" descr="Espaço Confinado é uma exigência da NR-33 | CFPx Cursos &amp; Treinamentos">
            <a:extLst>
              <a:ext uri="{FF2B5EF4-FFF2-40B4-BE49-F238E27FC236}">
                <a16:creationId xmlns:a16="http://schemas.microsoft.com/office/drawing/2014/main" id="{717D23E5-8D98-7DFD-2AC6-BF737980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706" y="1179510"/>
            <a:ext cx="3961650" cy="265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23004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ma de segurança na construção civil - conheça a NR18 - Blog Safe: Tudo  sobre Saúde, Segurança do trabalho e Meio ambiente">
            <a:extLst>
              <a:ext uri="{FF2B5EF4-FFF2-40B4-BE49-F238E27FC236}">
                <a16:creationId xmlns:a16="http://schemas.microsoft.com/office/drawing/2014/main" id="{CD1E82CB-9B8F-772B-FA32-48E926599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1" b="19248"/>
          <a:stretch/>
        </p:blipFill>
        <p:spPr bwMode="auto">
          <a:xfrm>
            <a:off x="-1" y="1810147"/>
            <a:ext cx="12191998" cy="42918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1" y="1786035"/>
            <a:ext cx="12191996" cy="4315917"/>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45765" y="2308643"/>
            <a:ext cx="6906149" cy="3200876"/>
          </a:xfrm>
          <a:prstGeom prst="rect">
            <a:avLst/>
          </a:prstGeom>
          <a:noFill/>
        </p:spPr>
        <p:txBody>
          <a:bodyPr wrap="square" rtlCol="0">
            <a:spAutoFit/>
          </a:bodyPr>
          <a:lstStyle/>
          <a:p>
            <a:r>
              <a:rPr lang="pt-BR" sz="2000" b="1" dirty="0">
                <a:solidFill>
                  <a:schemeClr val="bg1"/>
                </a:solidFill>
                <a:effectLst>
                  <a:outerShdw blurRad="38100" dist="38100" dir="2700000" algn="tl">
                    <a:srgbClr val="000000">
                      <a:alpha val="43137"/>
                    </a:srgbClr>
                  </a:outerShdw>
                </a:effectLst>
              </a:rPr>
              <a:t>Sinalização de segurança</a:t>
            </a:r>
          </a:p>
          <a:p>
            <a:endParaRPr lang="pt-BR" sz="2000" b="1" dirty="0">
              <a:solidFill>
                <a:schemeClr val="bg1"/>
              </a:solidFill>
              <a:effectLst>
                <a:outerShdw blurRad="38100" dist="38100" dir="2700000" algn="tl">
                  <a:srgbClr val="000000">
                    <a:alpha val="43137"/>
                  </a:srgbClr>
                </a:outerShdw>
              </a:effectLst>
            </a:endParaRPr>
          </a:p>
          <a:p>
            <a:r>
              <a:rPr lang="pt-BR" dirty="0">
                <a:solidFill>
                  <a:schemeClr val="bg1"/>
                </a:solidFill>
                <a:effectLst>
                  <a:outerShdw blurRad="38100" dist="38100" dir="2700000" algn="tl">
                    <a:srgbClr val="000000">
                      <a:alpha val="43137"/>
                    </a:srgbClr>
                  </a:outerShdw>
                </a:effectLst>
              </a:rPr>
              <a:t>A sinalização é um recurso visual para alertar dos riscos em trabalhar no espaço confinado. </a:t>
            </a:r>
          </a:p>
          <a:p>
            <a:endParaRPr lang="pt-BR" dirty="0">
              <a:solidFill>
                <a:schemeClr val="bg1"/>
              </a:solidFill>
              <a:effectLst>
                <a:outerShdw blurRad="38100" dist="38100" dir="2700000" algn="tl">
                  <a:srgbClr val="000000">
                    <a:alpha val="43137"/>
                  </a:srgbClr>
                </a:outerShdw>
              </a:effectLst>
            </a:endParaRPr>
          </a:p>
          <a:p>
            <a:r>
              <a:rPr lang="pt-BR" dirty="0">
                <a:solidFill>
                  <a:schemeClr val="bg1"/>
                </a:solidFill>
                <a:effectLst>
                  <a:outerShdw blurRad="38100" dist="38100" dir="2700000" algn="tl">
                    <a:srgbClr val="000000">
                      <a:alpha val="43137"/>
                    </a:srgbClr>
                  </a:outerShdw>
                </a:effectLst>
              </a:rPr>
              <a:t>A figura ao lado é um modelo de sinalização obrigatória para esses espaços.</a:t>
            </a:r>
          </a:p>
          <a:p>
            <a:endParaRPr lang="pt-BR" dirty="0">
              <a:solidFill>
                <a:schemeClr val="bg1"/>
              </a:solidFill>
              <a:effectLst>
                <a:outerShdw blurRad="38100" dist="38100" dir="2700000" algn="tl">
                  <a:srgbClr val="000000">
                    <a:alpha val="43137"/>
                  </a:srgbClr>
                </a:outerShdw>
              </a:effectLst>
            </a:endParaRPr>
          </a:p>
          <a:p>
            <a:r>
              <a:rPr lang="pt-BR" dirty="0">
                <a:solidFill>
                  <a:schemeClr val="bg1"/>
                </a:solidFill>
                <a:effectLst>
                  <a:outerShdw blurRad="38100" dist="38100" dir="2700000" algn="tl">
                    <a:srgbClr val="000000">
                      <a:alpha val="43137"/>
                    </a:srgbClr>
                  </a:outerShdw>
                </a:effectLst>
              </a:rPr>
              <a:t>A NR prevê sinalização permanente e temporária em espaço confinado, que não seja afetada pelo uso. É dispensada a sinalização quando se trata de tampa de </a:t>
            </a:r>
            <a:r>
              <a:rPr lang="pt-BR" dirty="0" err="1">
                <a:solidFill>
                  <a:schemeClr val="bg1"/>
                </a:solidFill>
                <a:effectLst>
                  <a:outerShdw blurRad="38100" dist="38100" dir="2700000" algn="tl">
                    <a:srgbClr val="000000">
                      <a:alpha val="43137"/>
                    </a:srgbClr>
                  </a:outerShdw>
                </a:effectLst>
              </a:rPr>
              <a:t>de</a:t>
            </a:r>
            <a:r>
              <a:rPr lang="pt-BR" dirty="0">
                <a:solidFill>
                  <a:schemeClr val="bg1"/>
                </a:solidFill>
                <a:effectLst>
                  <a:outerShdw blurRad="38100" dist="38100" dir="2700000" algn="tl">
                    <a:srgbClr val="000000">
                      <a:alpha val="43137"/>
                    </a:srgbClr>
                  </a:outerShdw>
                </a:effectLst>
              </a:rPr>
              <a:t> poços de inspeção em ruas e calçadas.</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61019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2770" name="Picture 2" descr="Espaço confinado - Placa de sinalização conforme anexo 1 da NR-33">
            <a:extLst>
              <a:ext uri="{FF2B5EF4-FFF2-40B4-BE49-F238E27FC236}">
                <a16:creationId xmlns:a16="http://schemas.microsoft.com/office/drawing/2014/main" id="{97B2084B-7AF6-D43F-FB14-6BF1FE5A8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9408" y="2201539"/>
            <a:ext cx="3509021" cy="350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88285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es-ES" sz="4800" dirty="0">
              <a:latin typeface="Bebas Neue" panose="020B0606020202050201" pitchFamily="34" charset="0"/>
              <a:ea typeface="ＭＳ Ｐゴシック" charset="0"/>
              <a:sym typeface="League Gothic" charset="0"/>
            </a:endParaRPr>
          </a:p>
        </p:txBody>
      </p:sp>
      <p:sp>
        <p:nvSpPr>
          <p:cNvPr id="5" name="圆角矩形 13">
            <a:extLst>
              <a:ext uri="{FF2B5EF4-FFF2-40B4-BE49-F238E27FC236}">
                <a16:creationId xmlns:a16="http://schemas.microsoft.com/office/drawing/2014/main" id="{AF4A70A2-4C57-82D1-59F0-9A8E6AAAA5C4}"/>
              </a:ext>
            </a:extLst>
          </p:cNvPr>
          <p:cNvSpPr/>
          <p:nvPr/>
        </p:nvSpPr>
        <p:spPr>
          <a:xfrm>
            <a:off x="2569028" y="771292"/>
            <a:ext cx="9154886" cy="5604108"/>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26">
            <a:extLst>
              <a:ext uri="{FF2B5EF4-FFF2-40B4-BE49-F238E27FC236}">
                <a16:creationId xmlns:a16="http://schemas.microsoft.com/office/drawing/2014/main" id="{05E34BDE-7F71-29CF-0A3F-B9D024B96D73}"/>
              </a:ext>
            </a:extLst>
          </p:cNvPr>
          <p:cNvSpPr/>
          <p:nvPr/>
        </p:nvSpPr>
        <p:spPr>
          <a:xfrm>
            <a:off x="2881572" y="1054962"/>
            <a:ext cx="832272" cy="865128"/>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36">
            <a:extLst>
              <a:ext uri="{FF2B5EF4-FFF2-40B4-BE49-F238E27FC236}">
                <a16:creationId xmlns:a16="http://schemas.microsoft.com/office/drawing/2014/main" id="{32B8D99D-76F5-5973-D64E-A8557D8D9BA3}"/>
              </a:ext>
            </a:extLst>
          </p:cNvPr>
          <p:cNvSpPr/>
          <p:nvPr/>
        </p:nvSpPr>
        <p:spPr>
          <a:xfrm>
            <a:off x="3919064" y="2330431"/>
            <a:ext cx="7293014" cy="3503523"/>
          </a:xfrm>
          <a:prstGeom prst="rect">
            <a:avLst/>
          </a:prstGeom>
        </p:spPr>
        <p:txBody>
          <a:bodyPr wrap="square">
            <a:spAutoFit/>
            <a:scene3d>
              <a:camera prst="orthographicFront"/>
              <a:lightRig rig="threePt" dir="t"/>
            </a:scene3d>
            <a:sp3d contourW="12700"/>
          </a:bodyPr>
          <a:lstStyle/>
          <a:p>
            <a:pPr algn="l"/>
            <a:r>
              <a:rPr lang="pt-BR" b="1" i="0" dirty="0">
                <a:solidFill>
                  <a:schemeClr val="bg1"/>
                </a:solidFill>
                <a:effectLst/>
                <a:latin typeface="Poppins" panose="00000500000000000000" pitchFamily="2" charset="0"/>
              </a:rPr>
              <a:t>Controle de energias perigosas</a:t>
            </a:r>
          </a:p>
          <a:p>
            <a:pPr algn="l"/>
            <a:endParaRPr lang="pt-BR" b="1" i="0" dirty="0">
              <a:solidFill>
                <a:schemeClr val="bg1"/>
              </a:solidFill>
              <a:effectLst/>
              <a:latin typeface="Poppins" panose="00000500000000000000" pitchFamily="2" charset="0"/>
            </a:endParaRPr>
          </a:p>
          <a:p>
            <a:pPr algn="l"/>
            <a:r>
              <a:rPr lang="pt-BR" b="0" i="0" dirty="0">
                <a:solidFill>
                  <a:schemeClr val="bg1"/>
                </a:solidFill>
                <a:effectLst/>
                <a:latin typeface="Poppins" panose="00000500000000000000" pitchFamily="2" charset="0"/>
              </a:rPr>
              <a:t>Alguns espaços confinados precisam que sejam desligados equipamentos elétricos, controlando energias perigosas, e realizando o religamento com o término dos serviços. Para esse tipo de serviço, a NR-33 indica que os trabalhadores precisam ter condições de realizar esse desligamento, anotando em etiquetas e fixando em um painel o registro dos desligamentos realizados. As etiquetas não devem ser facilmente removíveis, isto é, precisariam ser adesivas ou de material que não saia com o tempo.</a:t>
            </a:r>
          </a:p>
          <a:p>
            <a:pPr algn="ctr">
              <a:lnSpc>
                <a:spcPct val="150000"/>
              </a:lnSpc>
            </a:pPr>
            <a:endParaRPr lang="pt-BR" altLang="zh-CN" dirty="0">
              <a:solidFill>
                <a:schemeClr val="bg1"/>
              </a:solidFill>
              <a:latin typeface="+mn-ea"/>
            </a:endParaRPr>
          </a:p>
        </p:txBody>
      </p:sp>
      <p:grpSp>
        <p:nvGrpSpPr>
          <p:cNvPr id="4" name="组合 4">
            <a:extLst>
              <a:ext uri="{FF2B5EF4-FFF2-40B4-BE49-F238E27FC236}">
                <a16:creationId xmlns:a16="http://schemas.microsoft.com/office/drawing/2014/main" id="{F375495D-9067-433E-02C2-D6FE5691EF93}"/>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6" name="Oval 8">
              <a:extLst>
                <a:ext uri="{FF2B5EF4-FFF2-40B4-BE49-F238E27FC236}">
                  <a16:creationId xmlns:a16="http://schemas.microsoft.com/office/drawing/2014/main" id="{74F53099-D461-350B-D8E3-3E823289C7E2}"/>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8" name="Freeform 9">
              <a:extLst>
                <a:ext uri="{FF2B5EF4-FFF2-40B4-BE49-F238E27FC236}">
                  <a16:creationId xmlns:a16="http://schemas.microsoft.com/office/drawing/2014/main" id="{B178E5FE-8435-2093-DCA7-42D0DA81A1F8}"/>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spTree>
    <p:extLst>
      <p:ext uri="{BB962C8B-B14F-4D97-AF65-F5344CB8AC3E}">
        <p14:creationId xmlns:p14="http://schemas.microsoft.com/office/powerpoint/2010/main" val="328345292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0">
            <a:extLst>
              <a:ext uri="{FF2B5EF4-FFF2-40B4-BE49-F238E27FC236}">
                <a16:creationId xmlns:a16="http://schemas.microsoft.com/office/drawing/2014/main" id="{47410AC8-88DD-C61E-80FE-C25216572229}"/>
              </a:ext>
            </a:extLst>
          </p:cNvPr>
          <p:cNvSpPr txBox="1"/>
          <p:nvPr/>
        </p:nvSpPr>
        <p:spPr>
          <a:xfrm>
            <a:off x="2278106" y="4295578"/>
            <a:ext cx="9238545" cy="2452687"/>
          </a:xfrm>
          <a:prstGeom prst="rect">
            <a:avLst/>
          </a:prstGeom>
        </p:spPr>
        <p:txBody>
          <a:bodyPr vert="horz" lIns="91440" tIns="45720" rIns="91440" bIns="45720" rtlCol="0" anchor="ctr">
            <a:normAutofit/>
          </a:bodyPr>
          <a:lstStyle/>
          <a:p>
            <a:pPr algn="l"/>
            <a:r>
              <a:rPr lang="pt-BR" b="1" i="0" dirty="0">
                <a:effectLst/>
                <a:latin typeface="Poppins" panose="00000500000000000000" pitchFamily="2" charset="0"/>
              </a:rPr>
              <a:t>Avaliações atmosféricas</a:t>
            </a:r>
          </a:p>
          <a:p>
            <a:pPr algn="l"/>
            <a:endParaRPr lang="pt-BR" b="1" i="0" dirty="0">
              <a:effectLst/>
              <a:latin typeface="Poppins" panose="00000500000000000000" pitchFamily="2" charset="0"/>
            </a:endParaRPr>
          </a:p>
          <a:p>
            <a:pPr algn="l"/>
            <a:r>
              <a:rPr lang="pt-BR" b="0" i="0" dirty="0">
                <a:effectLst/>
                <a:latin typeface="Poppins" panose="00000500000000000000" pitchFamily="2" charset="0"/>
              </a:rPr>
              <a:t>Vou fazer uma observação nesse tipo de proteção: atmosfera, no sentido colocado na NR-33, não é o espaço ao ar livre, ao redor da Terra, mas o interior do espaço confinado. O teor de oxigênio deve ser avaliado antes de começarem os trabalhos e monitorado (podendo ser por sensores, de forma remota) enquanto eles acontecem, devendo estar em torno de 21 %, com limites mais específicos descritos na NR.</a:t>
            </a:r>
          </a:p>
        </p:txBody>
      </p:sp>
      <p:grpSp>
        <p:nvGrpSpPr>
          <p:cNvPr id="14" name="Group 11">
            <a:extLst>
              <a:ext uri="{FF2B5EF4-FFF2-40B4-BE49-F238E27FC236}">
                <a16:creationId xmlns:a16="http://schemas.microsoft.com/office/drawing/2014/main" id="{D33BD20B-F064-8446-7C27-143857A7E110}"/>
              </a:ext>
            </a:extLst>
          </p:cNvPr>
          <p:cNvGrpSpPr/>
          <p:nvPr/>
        </p:nvGrpSpPr>
        <p:grpSpPr>
          <a:xfrm>
            <a:off x="675349" y="5062499"/>
            <a:ext cx="1316302" cy="1201736"/>
            <a:chOff x="1664677" y="1949380"/>
            <a:chExt cx="1195754" cy="1266093"/>
          </a:xfrm>
        </p:grpSpPr>
        <p:sp>
          <p:nvSpPr>
            <p:cNvPr id="15" name="Rounded Rectangle 16">
              <a:extLst>
                <a:ext uri="{FF2B5EF4-FFF2-40B4-BE49-F238E27FC236}">
                  <a16:creationId xmlns:a16="http://schemas.microsoft.com/office/drawing/2014/main" id="{DFC27925-866E-9DD6-2158-5C789B7105B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ounded Rectangle 17">
              <a:extLst>
                <a:ext uri="{FF2B5EF4-FFF2-40B4-BE49-F238E27FC236}">
                  <a16:creationId xmlns:a16="http://schemas.microsoft.com/office/drawing/2014/main" id="{5535A988-9863-E371-9EBA-680DCE58C380}"/>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Shape 2784">
            <a:extLst>
              <a:ext uri="{FF2B5EF4-FFF2-40B4-BE49-F238E27FC236}">
                <a16:creationId xmlns:a16="http://schemas.microsoft.com/office/drawing/2014/main" id="{79194F35-F074-D308-01FC-ABBB9574483F}"/>
              </a:ext>
            </a:extLst>
          </p:cNvPr>
          <p:cNvSpPr/>
          <p:nvPr/>
        </p:nvSpPr>
        <p:spPr>
          <a:xfrm>
            <a:off x="1078477" y="54302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cxnSp>
        <p:nvCxnSpPr>
          <p:cNvPr id="18" name="Straight Connector 1">
            <a:extLst>
              <a:ext uri="{FF2B5EF4-FFF2-40B4-BE49-F238E27FC236}">
                <a16:creationId xmlns:a16="http://schemas.microsoft.com/office/drawing/2014/main" id="{79AE59C7-6949-BFE7-463C-37B6F484100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AutoShape 1">
            <a:extLst>
              <a:ext uri="{FF2B5EF4-FFF2-40B4-BE49-F238E27FC236}">
                <a16:creationId xmlns:a16="http://schemas.microsoft.com/office/drawing/2014/main" id="{6DFF954E-4AE9-C2D6-09DF-D8952A41F431}"/>
              </a:ext>
            </a:extLst>
          </p:cNvPr>
          <p:cNvSpPr>
            <a:spLocks/>
          </p:cNvSpPr>
          <p:nvPr/>
        </p:nvSpPr>
        <p:spPr bwMode="auto">
          <a:xfrm>
            <a:off x="389008" y="218463"/>
            <a:ext cx="497430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err="1">
                <a:solidFill>
                  <a:schemeClr val="bg1"/>
                </a:solidFill>
                <a:latin typeface="Bebas Neue" panose="020B0606020202050201" pitchFamily="34" charset="0"/>
                <a:ea typeface="ＭＳ Ｐゴシック" charset="0"/>
                <a:cs typeface="League Gothic" charset="0"/>
                <a:sym typeface="League Gothic" charset="0"/>
              </a:rPr>
              <a:t>Nr</a:t>
            </a:r>
            <a:r>
              <a:rPr lang="pt-BR" sz="4800" dirty="0">
                <a:solidFill>
                  <a:schemeClr val="bg1"/>
                </a:solidFill>
                <a:latin typeface="Bebas Neue" panose="020B0606020202050201" pitchFamily="34" charset="0"/>
                <a:ea typeface="ＭＳ Ｐゴシック" charset="0"/>
                <a:cs typeface="League Gothic" charset="0"/>
                <a:sym typeface="League Gothic" charset="0"/>
              </a:rPr>
              <a:t> 33</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pic>
        <p:nvPicPr>
          <p:cNvPr id="4098" name="Picture 2" descr="Periódico NR33 - Espaço Confinado (Reciclagem) - Sanare">
            <a:extLst>
              <a:ext uri="{FF2B5EF4-FFF2-40B4-BE49-F238E27FC236}">
                <a16:creationId xmlns:a16="http://schemas.microsoft.com/office/drawing/2014/main" id="{3A424D11-1832-259B-0562-AD27CA147BEA}"/>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7528" b="10232"/>
          <a:stretch/>
        </p:blipFill>
        <p:spPr bwMode="auto">
          <a:xfrm>
            <a:off x="-87085" y="-108857"/>
            <a:ext cx="12366172" cy="3962399"/>
          </a:xfrm>
          <a:prstGeom prst="flowChartDocument">
            <a:avLst/>
          </a:prstGeom>
          <a:noFill/>
          <a:ln w="155575">
            <a:solidFill>
              <a:srgbClr val="00A09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73110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2082994" y="2309856"/>
            <a:ext cx="9250032" cy="3280385"/>
          </a:xfrm>
          <a:prstGeom prst="rect">
            <a:avLst/>
          </a:prstGeom>
          <a:noFill/>
        </p:spPr>
        <p:txBody>
          <a:bodyPr wrap="square" rtlCol="0">
            <a:spAutoFit/>
          </a:bodyPr>
          <a:lstStyle/>
          <a:p>
            <a:pPr algn="l">
              <a:lnSpc>
                <a:spcPct val="150000"/>
              </a:lnSpc>
            </a:pPr>
            <a:r>
              <a:rPr lang="pt-BR" sz="2000" b="1" i="0" dirty="0">
                <a:solidFill>
                  <a:schemeClr val="bg1"/>
                </a:solidFill>
                <a:effectLst/>
                <a:latin typeface="Poppins" panose="00000500000000000000" pitchFamily="2" charset="0"/>
              </a:rPr>
              <a:t>Conceito de espaço confinado</a:t>
            </a:r>
          </a:p>
          <a:p>
            <a:pPr algn="l">
              <a:lnSpc>
                <a:spcPct val="150000"/>
              </a:lnSpc>
            </a:pPr>
            <a:endParaRPr lang="pt-BR" sz="2000" b="1" i="0" dirty="0">
              <a:solidFill>
                <a:schemeClr val="bg1"/>
              </a:solidFill>
              <a:effectLst/>
              <a:latin typeface="Poppins" panose="00000500000000000000" pitchFamily="2" charset="0"/>
            </a:endParaRPr>
          </a:p>
          <a:p>
            <a:pPr algn="l">
              <a:lnSpc>
                <a:spcPct val="150000"/>
              </a:lnSpc>
            </a:pPr>
            <a:r>
              <a:rPr lang="pt-BR" sz="2000" b="0" i="0" dirty="0">
                <a:solidFill>
                  <a:schemeClr val="bg1"/>
                </a:solidFill>
                <a:effectLst/>
                <a:latin typeface="Poppins" panose="00000500000000000000" pitchFamily="2" charset="0"/>
              </a:rPr>
              <a:t>Existem algumas características que precisamos analisar para definir o que é um espaço confinado. Não é “achismo”, “chute” nem “aposta”.</a:t>
            </a:r>
          </a:p>
          <a:p>
            <a:pPr algn="l">
              <a:lnSpc>
                <a:spcPct val="150000"/>
              </a:lnSpc>
            </a:pPr>
            <a:endParaRPr lang="pt-BR" sz="2000" b="0" i="0" dirty="0">
              <a:solidFill>
                <a:schemeClr val="bg1"/>
              </a:solidFill>
              <a:effectLst/>
              <a:latin typeface="Poppins" panose="00000500000000000000" pitchFamily="2" charset="0"/>
            </a:endParaRPr>
          </a:p>
          <a:p>
            <a:pPr algn="l">
              <a:lnSpc>
                <a:spcPct val="150000"/>
              </a:lnSpc>
            </a:pPr>
            <a:r>
              <a:rPr lang="pt-BR" sz="2000" b="0" i="0" dirty="0">
                <a:solidFill>
                  <a:schemeClr val="bg1"/>
                </a:solidFill>
                <a:effectLst/>
                <a:latin typeface="Poppins" panose="00000500000000000000" pitchFamily="2" charset="0"/>
              </a:rPr>
              <a:t>A definição do que é (e do que não é) espaço confinado é um critério técnico.</a:t>
            </a: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1105032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Conhecendo a NR-33 Espaços Confinados</a:t>
            </a: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3139913"/>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 name="Imagem 3" descr="Texto&#10;&#10;Descrição gerada automaticamente com confiança baixa">
            <a:extLst>
              <a:ext uri="{FF2B5EF4-FFF2-40B4-BE49-F238E27FC236}">
                <a16:creationId xmlns:a16="http://schemas.microsoft.com/office/drawing/2014/main" id="{6E96F7F3-EBB2-274F-19B8-D60593332F0E}"/>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tretch>
            <a:fillRect/>
          </a:stretch>
        </p:blipFill>
        <p:spPr>
          <a:xfrm>
            <a:off x="10166304" y="120989"/>
            <a:ext cx="1806670" cy="501582"/>
          </a:xfrm>
          <a:prstGeom prst="rect">
            <a:avLst/>
          </a:prstGeom>
        </p:spPr>
      </p:pic>
    </p:spTree>
    <p:extLst>
      <p:ext uri="{BB962C8B-B14F-4D97-AF65-F5344CB8AC3E}">
        <p14:creationId xmlns:p14="http://schemas.microsoft.com/office/powerpoint/2010/main" val="212093805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rso Reciclagem NR 33 Espaço Confinado - Supervisor de Entrada">
            <a:extLst>
              <a:ext uri="{FF2B5EF4-FFF2-40B4-BE49-F238E27FC236}">
                <a16:creationId xmlns:a16="http://schemas.microsoft.com/office/drawing/2014/main" id="{AEA1AB89-D14C-5732-63C8-648AAB5F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uxograma: Entrada Manual 4">
            <a:extLst>
              <a:ext uri="{FF2B5EF4-FFF2-40B4-BE49-F238E27FC236}">
                <a16:creationId xmlns:a16="http://schemas.microsoft.com/office/drawing/2014/main" id="{185A3A24-52BB-4C89-6390-3E9560ECE060}"/>
              </a:ext>
            </a:extLst>
          </p:cNvPr>
          <p:cNvSpPr/>
          <p:nvPr/>
        </p:nvSpPr>
        <p:spPr>
          <a:xfrm rot="5400000" flipH="1">
            <a:off x="174172" y="-174173"/>
            <a:ext cx="6858000" cy="7206343"/>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ardrop 30">
            <a:extLst>
              <a:ext uri="{FF2B5EF4-FFF2-40B4-BE49-F238E27FC236}">
                <a16:creationId xmlns:a16="http://schemas.microsoft.com/office/drawing/2014/main" id="{113D2035-36A8-5547-465D-48960C2D2969}"/>
              </a:ext>
            </a:extLst>
          </p:cNvPr>
          <p:cNvSpPr/>
          <p:nvPr/>
        </p:nvSpPr>
        <p:spPr>
          <a:xfrm>
            <a:off x="2648546" y="1626386"/>
            <a:ext cx="576000" cy="590145"/>
          </a:xfrm>
          <a:prstGeom prst="teardrop">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E12DE7A0-487F-B621-6255-3484D41AF93F}"/>
              </a:ext>
            </a:extLst>
          </p:cNvPr>
          <p:cNvPicPr>
            <a:picLocks noChangeAspect="1"/>
          </p:cNvPicPr>
          <p:nvPr/>
        </p:nvPicPr>
        <p:blipFill>
          <a:blip r:embed="rId4"/>
          <a:stretch>
            <a:fillRect/>
          </a:stretch>
        </p:blipFill>
        <p:spPr>
          <a:xfrm>
            <a:off x="2802008" y="1784515"/>
            <a:ext cx="335362" cy="316725"/>
          </a:xfrm>
          <a:prstGeom prst="rect">
            <a:avLst/>
          </a:prstGeom>
        </p:spPr>
      </p:pic>
      <p:sp>
        <p:nvSpPr>
          <p:cNvPr id="10" name="TextBox 30">
            <a:extLst>
              <a:ext uri="{FF2B5EF4-FFF2-40B4-BE49-F238E27FC236}">
                <a16:creationId xmlns:a16="http://schemas.microsoft.com/office/drawing/2014/main" id="{FCD4858C-0F23-89A3-703F-1FE5F682CDB2}"/>
              </a:ext>
            </a:extLst>
          </p:cNvPr>
          <p:cNvSpPr txBox="1"/>
          <p:nvPr/>
        </p:nvSpPr>
        <p:spPr>
          <a:xfrm>
            <a:off x="389008" y="2804360"/>
            <a:ext cx="4874724" cy="2585323"/>
          </a:xfrm>
          <a:prstGeom prst="rect">
            <a:avLst/>
          </a:prstGeom>
          <a:noFill/>
        </p:spPr>
        <p:txBody>
          <a:bodyPr wrap="square" rtlCol="0">
            <a:spAutoFit/>
          </a:bodyPr>
          <a:lstStyle/>
          <a:p>
            <a:pPr algn="l"/>
            <a:r>
              <a:rPr lang="pt-BR" b="1" i="0" dirty="0">
                <a:effectLst/>
                <a:latin typeface="Poppins" panose="00000500000000000000" pitchFamily="2" charset="0"/>
              </a:rPr>
              <a:t>Ventilação</a:t>
            </a:r>
          </a:p>
          <a:p>
            <a:pPr algn="l"/>
            <a:endParaRPr lang="pt-BR" b="1" i="0" dirty="0">
              <a:effectLst/>
              <a:latin typeface="Poppins" panose="00000500000000000000" pitchFamily="2" charset="0"/>
            </a:endParaRPr>
          </a:p>
          <a:p>
            <a:pPr algn="l"/>
            <a:endParaRPr lang="pt-BR" b="1" i="0" dirty="0">
              <a:effectLst/>
              <a:latin typeface="Poppins" panose="00000500000000000000" pitchFamily="2" charset="0"/>
            </a:endParaRPr>
          </a:p>
          <a:p>
            <a:pPr algn="l"/>
            <a:r>
              <a:rPr lang="pt-BR" b="0" i="0" dirty="0">
                <a:effectLst/>
                <a:latin typeface="Poppins" panose="00000500000000000000" pitchFamily="2" charset="0"/>
              </a:rPr>
              <a:t>O espaço confinado é deficiente de ventilação. Não apenas medir o teor de oxigênio é importante, mas surge a necessidade de corrigir artificialmente a ventilação.</a:t>
            </a:r>
          </a:p>
          <a:p>
            <a:pPr algn="l"/>
            <a:endParaRPr lang="pt-BR" b="0" i="0" dirty="0">
              <a:solidFill>
                <a:srgbClr val="000000"/>
              </a:solidFill>
              <a:effectLst/>
              <a:latin typeface="Poppins" panose="00000500000000000000" pitchFamily="2" charset="0"/>
            </a:endParaRPr>
          </a:p>
        </p:txBody>
      </p:sp>
      <p:cxnSp>
        <p:nvCxnSpPr>
          <p:cNvPr id="4" name="Straight Connector 1">
            <a:extLst>
              <a:ext uri="{FF2B5EF4-FFF2-40B4-BE49-F238E27FC236}">
                <a16:creationId xmlns:a16="http://schemas.microsoft.com/office/drawing/2014/main" id="{C4705B8D-7326-378C-566A-AB3D8016EBBF}"/>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AutoShape 1">
            <a:extLst>
              <a:ext uri="{FF2B5EF4-FFF2-40B4-BE49-F238E27FC236}">
                <a16:creationId xmlns:a16="http://schemas.microsoft.com/office/drawing/2014/main" id="{80DFF43E-B2AA-BCBC-9DB8-5CFBB7306808}"/>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es-ES" sz="4800" dirty="0">
              <a:latin typeface="Bebas Neue" panose="020B0606020202050201" pitchFamily="34" charset="0"/>
              <a:ea typeface="ＭＳ Ｐゴシック" charset="0"/>
              <a:sym typeface="League Gothic" charset="0"/>
            </a:endParaRPr>
          </a:p>
        </p:txBody>
      </p:sp>
    </p:spTree>
    <p:extLst>
      <p:ext uri="{BB962C8B-B14F-4D97-AF65-F5344CB8AC3E}">
        <p14:creationId xmlns:p14="http://schemas.microsoft.com/office/powerpoint/2010/main" val="83770811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paços confinados: Precauções de segurança em espaço confinado">
            <a:extLst>
              <a:ext uri="{FF2B5EF4-FFF2-40B4-BE49-F238E27FC236}">
                <a16:creationId xmlns:a16="http://schemas.microsoft.com/office/drawing/2014/main" id="{4F29C075-E96B-0541-17AE-46A54920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4" r="22726"/>
          <a:stretch/>
        </p:blipFill>
        <p:spPr bwMode="auto">
          <a:xfrm>
            <a:off x="0" y="-12740"/>
            <a:ext cx="4789713" cy="68707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5811079" y="1960069"/>
            <a:ext cx="5553607" cy="3170099"/>
          </a:xfrm>
          <a:prstGeom prst="rect">
            <a:avLst/>
          </a:prstGeom>
        </p:spPr>
        <p:txBody>
          <a:bodyPr wrap="square">
            <a:spAutoFit/>
            <a:scene3d>
              <a:camera prst="orthographicFront"/>
              <a:lightRig rig="threePt" dir="t"/>
            </a:scene3d>
            <a:sp3d contourW="12700"/>
          </a:bodyPr>
          <a:lstStyle/>
          <a:p>
            <a:pPr algn="l"/>
            <a:r>
              <a:rPr lang="pt-BR" sz="2000" b="0" i="0" dirty="0">
                <a:effectLst/>
                <a:latin typeface="Poppins" panose="00000500000000000000" pitchFamily="2" charset="0"/>
              </a:rPr>
              <a:t>A NR menciona que essa ventilação adicional não pode ser feita por oxigênio puro. </a:t>
            </a:r>
          </a:p>
          <a:p>
            <a:pPr algn="l"/>
            <a:endParaRPr lang="pt-BR" sz="2000" dirty="0">
              <a:latin typeface="Poppins" panose="00000500000000000000" pitchFamily="2" charset="0"/>
            </a:endParaRPr>
          </a:p>
          <a:p>
            <a:pPr algn="l"/>
            <a:r>
              <a:rPr lang="pt-BR" sz="2000" b="0" i="0" dirty="0">
                <a:effectLst/>
                <a:latin typeface="Poppins" panose="00000500000000000000" pitchFamily="2" charset="0"/>
              </a:rPr>
              <a:t>Ressalto que essa exigência faz todo o sentido, pois o ar que respiramos não é oxigênio puro, mas um conjunto de gases: esse tipo de uso de oxigênio é feito apenas em ambiente hospitalar, em condição controlada.</a:t>
            </a: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0916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4947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Tree>
    <p:extLst>
      <p:ext uri="{BB962C8B-B14F-4D97-AF65-F5344CB8AC3E}">
        <p14:creationId xmlns:p14="http://schemas.microsoft.com/office/powerpoint/2010/main" val="184592561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501900"/>
            <a:ext cx="12191999" cy="2679700"/>
          </a:xfrm>
          <a:prstGeom prst="rect">
            <a:avLst/>
          </a:prstGeom>
          <a:gradFill>
            <a:gsLst>
              <a:gs pos="90400">
                <a:srgbClr val="1C8EAB"/>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256651" y="3081895"/>
            <a:ext cx="5741378" cy="1695272"/>
          </a:xfrm>
          <a:prstGeom prst="rect">
            <a:avLst/>
          </a:prstGeom>
        </p:spPr>
        <p:txBody>
          <a:bodyPr wrap="square">
            <a:spAutoFit/>
          </a:bodyPr>
          <a:lstStyle/>
          <a:p>
            <a:pPr>
              <a:lnSpc>
                <a:spcPct val="150000"/>
              </a:lnSpc>
            </a:pPr>
            <a:r>
              <a:rPr lang="pt-BR" sz="2400" b="1" dirty="0">
                <a:solidFill>
                  <a:schemeClr val="bg1"/>
                </a:solidFill>
              </a:rPr>
              <a:t>Agora que já conhecemos a NR-33, vamos avançar no nosso treinamento.</a:t>
            </a: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a:extLst>
              <a:ext uri="{FF2B5EF4-FFF2-40B4-BE49-F238E27FC236}">
                <a16:creationId xmlns:a16="http://schemas.microsoft.com/office/drawing/2014/main" id="{31349A03-D4D3-55CF-4DD7-EB793A26A7E8}"/>
              </a:ext>
            </a:extLst>
          </p:cNvPr>
          <p:cNvPicPr>
            <a:picLocks noChangeAspect="1"/>
          </p:cNvPicPr>
          <p:nvPr/>
        </p:nvPicPr>
        <p:blipFill>
          <a:blip r:embed="rId3"/>
          <a:stretch>
            <a:fillRect/>
          </a:stretch>
        </p:blipFill>
        <p:spPr>
          <a:xfrm>
            <a:off x="6095998" y="2067862"/>
            <a:ext cx="5572797" cy="3636251"/>
          </a:xfrm>
          <a:prstGeom prst="rect">
            <a:avLst/>
          </a:prstGeom>
          <a:noFill/>
        </p:spPr>
      </p:pic>
    </p:spTree>
    <p:extLst>
      <p:ext uri="{BB962C8B-B14F-4D97-AF65-F5344CB8AC3E}">
        <p14:creationId xmlns:p14="http://schemas.microsoft.com/office/powerpoint/2010/main" val="397258209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espaço confinado">
            <a:extLst>
              <a:ext uri="{FF2B5EF4-FFF2-40B4-BE49-F238E27FC236}">
                <a16:creationId xmlns:a16="http://schemas.microsoft.com/office/drawing/2014/main" id="{B7AC43F1-CAEC-7313-E5CE-F3CE7EA3D131}"/>
              </a:ext>
            </a:extLst>
          </p:cNvPr>
          <p:cNvPicPr>
            <a:picLocks noChangeAspect="1" noChangeArrowheads="1"/>
          </p:cNvPicPr>
          <p:nvPr/>
        </p:nvPicPr>
        <p:blipFill>
          <a:blip r:embed="rId3">
            <a:clrChange>
              <a:clrFrom>
                <a:srgbClr val="FFFFFF"/>
              </a:clrFrom>
              <a:clrTo>
                <a:srgbClr val="FFFFFF">
                  <a:alpha val="0"/>
                </a:srgbClr>
              </a:clrTo>
            </a:clrChange>
            <a:lum contrast="10000"/>
          </a:blip>
          <a:srcRect/>
          <a:stretch>
            <a:fillRect/>
          </a:stretch>
        </p:blipFill>
        <p:spPr bwMode="auto">
          <a:xfrm>
            <a:off x="1400844" y="1931121"/>
            <a:ext cx="8991600" cy="4400551"/>
          </a:xfrm>
          <a:prstGeom prst="rect">
            <a:avLst/>
          </a:prstGeom>
          <a:noFill/>
        </p:spPr>
      </p:pic>
      <p:cxnSp>
        <p:nvCxnSpPr>
          <p:cNvPr id="3" name="Straight Connector 1">
            <a:extLst>
              <a:ext uri="{FF2B5EF4-FFF2-40B4-BE49-F238E27FC236}">
                <a16:creationId xmlns:a16="http://schemas.microsoft.com/office/drawing/2014/main" id="{A501D0C8-E9C6-72E9-5834-766F6F91220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6" name="AutoShape 1">
            <a:extLst>
              <a:ext uri="{FF2B5EF4-FFF2-40B4-BE49-F238E27FC236}">
                <a16:creationId xmlns:a16="http://schemas.microsoft.com/office/drawing/2014/main" id="{BF90208B-BCB9-5623-9284-EAC41BAE2B6E}"/>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EXEMPLOS DE ESPAÇOS CONFINADOS</a:t>
            </a:r>
          </a:p>
        </p:txBody>
      </p:sp>
    </p:spTree>
    <p:extLst>
      <p:ext uri="{BB962C8B-B14F-4D97-AF65-F5344CB8AC3E}">
        <p14:creationId xmlns:p14="http://schemas.microsoft.com/office/powerpoint/2010/main" val="246456800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Quais os EPIs mais utilizados para trabalho em espaço confinado? - Blog  Preveoeste">
            <a:extLst>
              <a:ext uri="{FF2B5EF4-FFF2-40B4-BE49-F238E27FC236}">
                <a16:creationId xmlns:a16="http://schemas.microsoft.com/office/drawing/2014/main" id="{F7B129B1-E276-ADBB-EEDA-3BE36E9BB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12192001" cy="68507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rgbClr val="0070C0">
              <a:alpha val="93000"/>
            </a:srgb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1962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06. Responsabilidades</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a:solidFill>
            <a:schemeClr val="accent2"/>
          </a:solidFill>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descr="Texto&#10;&#10;Descrição gerada automaticamente com confiança baixa">
            <a:extLst>
              <a:ext uri="{FF2B5EF4-FFF2-40B4-BE49-F238E27FC236}">
                <a16:creationId xmlns:a16="http://schemas.microsoft.com/office/drawing/2014/main" id="{E8BD3580-C15A-4363-ECBB-746E9C62C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08857792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6">
            <a:extLst>
              <a:ext uri="{FF2B5EF4-FFF2-40B4-BE49-F238E27FC236}">
                <a16:creationId xmlns:a16="http://schemas.microsoft.com/office/drawing/2014/main" id="{38430899-7119-1356-6B9F-25AC51DE5FAA}"/>
              </a:ext>
            </a:extLst>
          </p:cNvPr>
          <p:cNvSpPr/>
          <p:nvPr/>
        </p:nvSpPr>
        <p:spPr>
          <a:xfrm>
            <a:off x="2329542" y="1857075"/>
            <a:ext cx="8661537" cy="4401205"/>
          </a:xfrm>
          <a:prstGeom prst="rect">
            <a:avLst/>
          </a:prstGeom>
        </p:spPr>
        <p:txBody>
          <a:bodyPr wrap="square">
            <a:spAutoFit/>
            <a:scene3d>
              <a:camera prst="orthographicFront"/>
              <a:lightRig rig="threePt" dir="t"/>
            </a:scene3d>
            <a:sp3d contourW="12700"/>
          </a:bodyPr>
          <a:lstStyle/>
          <a:p>
            <a:pPr algn="l"/>
            <a:r>
              <a:rPr lang="pt-BR" sz="2000" b="0" i="0" dirty="0">
                <a:solidFill>
                  <a:schemeClr val="tx2"/>
                </a:solidFill>
                <a:effectLst/>
                <a:latin typeface="Poppins" panose="00000500000000000000" pitchFamily="2" charset="0"/>
              </a:rPr>
              <a:t>Indicar formalmente o responsável técnico pelo cumprimento desta norma;</a:t>
            </a:r>
          </a:p>
          <a:p>
            <a:pPr algn="l"/>
            <a:endParaRPr lang="pt-BR" sz="2000" b="0" i="0" dirty="0">
              <a:solidFill>
                <a:schemeClr val="accent3"/>
              </a:solidFill>
              <a:effectLst/>
              <a:latin typeface="Poppins" panose="00000500000000000000" pitchFamily="2" charset="0"/>
            </a:endParaRPr>
          </a:p>
          <a:p>
            <a:pPr algn="l"/>
            <a:r>
              <a:rPr lang="pt-BR" sz="2000" b="0" i="0" dirty="0">
                <a:solidFill>
                  <a:schemeClr val="accent1"/>
                </a:solidFill>
                <a:effectLst/>
                <a:latin typeface="Poppins" panose="00000500000000000000" pitchFamily="2" charset="0"/>
              </a:rPr>
              <a:t>Assegurar os meios e recursos para o responsável técnico cumprir as suas atribuições;</a:t>
            </a:r>
          </a:p>
          <a:p>
            <a:pPr algn="l"/>
            <a:endParaRPr lang="pt-BR" sz="2000" b="0" i="0" dirty="0">
              <a:solidFill>
                <a:schemeClr val="accent6"/>
              </a:solidFill>
              <a:effectLst/>
              <a:latin typeface="Poppins" panose="00000500000000000000" pitchFamily="2" charset="0"/>
            </a:endParaRPr>
          </a:p>
          <a:p>
            <a:pPr algn="l"/>
            <a:r>
              <a:rPr lang="pt-BR" sz="2000" b="0" i="0" dirty="0">
                <a:effectLst/>
                <a:latin typeface="Poppins" panose="00000500000000000000" pitchFamily="2" charset="0"/>
              </a:rPr>
              <a:t>Assegurar que o gerenciamento de riscos ocupacionais contemple as medidas de prevenção para garantir a segurança e a saúde dos trabalhadores que interagem direta ou indiretamente com os espaços confinados;</a:t>
            </a:r>
          </a:p>
          <a:p>
            <a:pPr algn="l"/>
            <a:endParaRPr lang="pt-BR" sz="2000" b="0" i="0" dirty="0">
              <a:effectLst/>
              <a:latin typeface="Poppins" panose="00000500000000000000" pitchFamily="2" charset="0"/>
            </a:endParaRPr>
          </a:p>
          <a:p>
            <a:pPr algn="l"/>
            <a:r>
              <a:rPr lang="pt-BR" sz="2000" b="0" i="0" dirty="0">
                <a:solidFill>
                  <a:schemeClr val="accent1"/>
                </a:solidFill>
                <a:effectLst/>
                <a:latin typeface="Poppins" panose="00000500000000000000" pitchFamily="2" charset="0"/>
              </a:rPr>
              <a:t>Providenciar a sinalização de segurança e bloqueio dos espaços confinados para evitar á entrada de pessoas não autorizadas;</a:t>
            </a:r>
          </a:p>
          <a:p>
            <a:pPr algn="l">
              <a:buFont typeface="Arial" panose="020B0604020202020204" pitchFamily="34" charset="0"/>
              <a:buChar char="•"/>
            </a:pPr>
            <a:endParaRPr lang="pt-BR" sz="2000" b="0" i="0" dirty="0">
              <a:solidFill>
                <a:srgbClr val="000000"/>
              </a:solidFill>
              <a:effectLst/>
              <a:latin typeface="Poppins" panose="00000500000000000000" pitchFamily="2" charset="0"/>
            </a:endParaRPr>
          </a:p>
        </p:txBody>
      </p:sp>
      <p:sp>
        <p:nvSpPr>
          <p:cNvPr id="7" name="椭圆 16">
            <a:extLst>
              <a:ext uri="{FF2B5EF4-FFF2-40B4-BE49-F238E27FC236}">
                <a16:creationId xmlns:a16="http://schemas.microsoft.com/office/drawing/2014/main" id="{D0276BD2-411A-131D-623D-34DE2C559A74}"/>
              </a:ext>
            </a:extLst>
          </p:cNvPr>
          <p:cNvSpPr/>
          <p:nvPr/>
        </p:nvSpPr>
        <p:spPr>
          <a:xfrm>
            <a:off x="1265461" y="1759104"/>
            <a:ext cx="892870" cy="892870"/>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zh-CN" dirty="0"/>
              <a:t>01</a:t>
            </a:r>
            <a:endParaRPr lang="zh-CN" altLang="en-US" dirty="0"/>
          </a:p>
        </p:txBody>
      </p:sp>
      <p:sp>
        <p:nvSpPr>
          <p:cNvPr id="5" name="AutoShape 1">
            <a:extLst>
              <a:ext uri="{FF2B5EF4-FFF2-40B4-BE49-F238E27FC236}">
                <a16:creationId xmlns:a16="http://schemas.microsoft.com/office/drawing/2014/main" id="{B9406AC3-7EE7-1EC8-7ADE-3D774869DAC2}"/>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Responsabilidades do Empregador</a:t>
            </a:r>
          </a:p>
        </p:txBody>
      </p:sp>
      <p:sp>
        <p:nvSpPr>
          <p:cNvPr id="3" name="椭圆 16">
            <a:extLst>
              <a:ext uri="{FF2B5EF4-FFF2-40B4-BE49-F238E27FC236}">
                <a16:creationId xmlns:a16="http://schemas.microsoft.com/office/drawing/2014/main" id="{984BE377-056F-DBD1-5385-BBA055BEDC2D}"/>
              </a:ext>
            </a:extLst>
          </p:cNvPr>
          <p:cNvSpPr/>
          <p:nvPr/>
        </p:nvSpPr>
        <p:spPr>
          <a:xfrm>
            <a:off x="1247475" y="2847676"/>
            <a:ext cx="892870" cy="892870"/>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zh-CN" dirty="0"/>
              <a:t>02</a:t>
            </a:r>
            <a:endParaRPr lang="zh-CN" altLang="en-US" dirty="0"/>
          </a:p>
        </p:txBody>
      </p:sp>
      <p:sp>
        <p:nvSpPr>
          <p:cNvPr id="13" name="椭圆 16">
            <a:extLst>
              <a:ext uri="{FF2B5EF4-FFF2-40B4-BE49-F238E27FC236}">
                <a16:creationId xmlns:a16="http://schemas.microsoft.com/office/drawing/2014/main" id="{B54E40C6-189C-DCB9-558F-0D190B3A34E0}"/>
              </a:ext>
            </a:extLst>
          </p:cNvPr>
          <p:cNvSpPr/>
          <p:nvPr/>
        </p:nvSpPr>
        <p:spPr>
          <a:xfrm>
            <a:off x="1229489" y="3936248"/>
            <a:ext cx="892870" cy="892870"/>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zh-CN" dirty="0"/>
              <a:t>03</a:t>
            </a:r>
            <a:endParaRPr lang="zh-CN" altLang="en-US" dirty="0"/>
          </a:p>
        </p:txBody>
      </p:sp>
      <p:sp>
        <p:nvSpPr>
          <p:cNvPr id="14" name="椭圆 16">
            <a:extLst>
              <a:ext uri="{FF2B5EF4-FFF2-40B4-BE49-F238E27FC236}">
                <a16:creationId xmlns:a16="http://schemas.microsoft.com/office/drawing/2014/main" id="{AC276EC9-8BD8-F9F5-8248-F64FFE85C6FE}"/>
              </a:ext>
            </a:extLst>
          </p:cNvPr>
          <p:cNvSpPr/>
          <p:nvPr/>
        </p:nvSpPr>
        <p:spPr>
          <a:xfrm>
            <a:off x="1211503" y="5024820"/>
            <a:ext cx="892870" cy="892870"/>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ltLang="zh-CN" dirty="0"/>
              <a:t>04</a:t>
            </a:r>
            <a:endParaRPr lang="zh-CN" altLang="en-US" dirty="0"/>
          </a:p>
        </p:txBody>
      </p:sp>
      <p:pic>
        <p:nvPicPr>
          <p:cNvPr id="6" name="Imagem 5" descr="Texto&#10;&#10;Descrição gerada automaticamente com confiança baixa">
            <a:extLst>
              <a:ext uri="{FF2B5EF4-FFF2-40B4-BE49-F238E27FC236}">
                <a16:creationId xmlns:a16="http://schemas.microsoft.com/office/drawing/2014/main" id="{70D5A8C4-249F-312E-9515-43BCE8512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99822380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970204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RESPONSABILIDADES DA ORGANIZAÇÃO</a:t>
            </a:r>
            <a:endParaRPr lang="es-ES" sz="4800" dirty="0">
              <a:latin typeface="Bebas Neue" panose="020B0606020202050201" pitchFamily="34" charset="0"/>
              <a:ea typeface="ＭＳ Ｐゴシック" charset="0"/>
              <a:sym typeface="League Gothic" charset="0"/>
            </a:endParaRPr>
          </a:p>
        </p:txBody>
      </p:sp>
      <p:sp>
        <p:nvSpPr>
          <p:cNvPr id="5" name="圆角矩形 13">
            <a:extLst>
              <a:ext uri="{FF2B5EF4-FFF2-40B4-BE49-F238E27FC236}">
                <a16:creationId xmlns:a16="http://schemas.microsoft.com/office/drawing/2014/main" id="{AF4A70A2-4C57-82D1-59F0-9A8E6AAAA5C4}"/>
              </a:ext>
            </a:extLst>
          </p:cNvPr>
          <p:cNvSpPr/>
          <p:nvPr/>
        </p:nvSpPr>
        <p:spPr>
          <a:xfrm>
            <a:off x="2569028" y="1230086"/>
            <a:ext cx="9154886" cy="5145314"/>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26">
            <a:extLst>
              <a:ext uri="{FF2B5EF4-FFF2-40B4-BE49-F238E27FC236}">
                <a16:creationId xmlns:a16="http://schemas.microsoft.com/office/drawing/2014/main" id="{05E34BDE-7F71-29CF-0A3F-B9D024B96D73}"/>
              </a:ext>
            </a:extLst>
          </p:cNvPr>
          <p:cNvSpPr/>
          <p:nvPr/>
        </p:nvSpPr>
        <p:spPr>
          <a:xfrm>
            <a:off x="2911903" y="1586349"/>
            <a:ext cx="495326" cy="51488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36">
            <a:extLst>
              <a:ext uri="{FF2B5EF4-FFF2-40B4-BE49-F238E27FC236}">
                <a16:creationId xmlns:a16="http://schemas.microsoft.com/office/drawing/2014/main" id="{32B8D99D-76F5-5973-D64E-A8557D8D9BA3}"/>
              </a:ext>
            </a:extLst>
          </p:cNvPr>
          <p:cNvSpPr/>
          <p:nvPr/>
        </p:nvSpPr>
        <p:spPr>
          <a:xfrm>
            <a:off x="3766664" y="2448700"/>
            <a:ext cx="7293014" cy="3574761"/>
          </a:xfrm>
          <a:prstGeom prst="rect">
            <a:avLst/>
          </a:prstGeom>
        </p:spPr>
        <p:txBody>
          <a:bodyPr wrap="square">
            <a:spAutoFit/>
            <a:scene3d>
              <a:camera prst="orthographicFront"/>
              <a:lightRig rig="threePt" dir="t"/>
            </a:scene3d>
            <a:sp3d contourW="12700"/>
          </a:bodyPr>
          <a:lstStyle/>
          <a:p>
            <a:pPr algn="l"/>
            <a:r>
              <a:rPr lang="pt-BR" sz="2000" i="0" dirty="0">
                <a:solidFill>
                  <a:schemeClr val="bg1"/>
                </a:solidFill>
                <a:effectLst/>
                <a:latin typeface="Poppins" panose="00000500000000000000" pitchFamily="2" charset="0"/>
              </a:rPr>
              <a:t>Providenciar a capacitação inicial e periódica dos supervisores de entrada, vigias, trabalhadores autorizados e da equipe de emergência e salvamento;</a:t>
            </a:r>
          </a:p>
          <a:p>
            <a:pPr algn="l"/>
            <a:endParaRPr lang="pt-BR" sz="2000" i="0" dirty="0">
              <a:solidFill>
                <a:schemeClr val="bg1"/>
              </a:solidFill>
              <a:effectLst/>
              <a:latin typeface="Poppins" panose="00000500000000000000" pitchFamily="2" charset="0"/>
            </a:endParaRPr>
          </a:p>
          <a:p>
            <a:pPr algn="l"/>
            <a:endParaRPr lang="pt-BR" sz="2000" i="0" dirty="0">
              <a:solidFill>
                <a:schemeClr val="bg1"/>
              </a:solidFill>
              <a:effectLst/>
              <a:latin typeface="Poppins" panose="00000500000000000000" pitchFamily="2" charset="0"/>
            </a:endParaRPr>
          </a:p>
          <a:p>
            <a:pPr algn="l"/>
            <a:r>
              <a:rPr lang="pt-BR" sz="2000" i="0" dirty="0">
                <a:solidFill>
                  <a:schemeClr val="bg1"/>
                </a:solidFill>
                <a:effectLst/>
                <a:latin typeface="Poppins" panose="00000500000000000000" pitchFamily="2" charset="0"/>
              </a:rPr>
              <a:t>Fornecer as informações sobre os riscos e as medidas de prevenção, previstos no Programa de Gerenciamento de Riscos aos trabalhadores que interagem direta ou indiretamente com os espaços confinados;</a:t>
            </a:r>
          </a:p>
          <a:p>
            <a:pPr algn="ctr">
              <a:lnSpc>
                <a:spcPct val="150000"/>
              </a:lnSpc>
            </a:pPr>
            <a:endParaRPr lang="pt-BR" altLang="zh-CN" sz="2000" dirty="0">
              <a:solidFill>
                <a:schemeClr val="bg1"/>
              </a:solidFill>
              <a:latin typeface="+mn-ea"/>
            </a:endParaRPr>
          </a:p>
        </p:txBody>
      </p:sp>
      <p:grpSp>
        <p:nvGrpSpPr>
          <p:cNvPr id="4" name="组合 4">
            <a:extLst>
              <a:ext uri="{FF2B5EF4-FFF2-40B4-BE49-F238E27FC236}">
                <a16:creationId xmlns:a16="http://schemas.microsoft.com/office/drawing/2014/main" id="{F375495D-9067-433E-02C2-D6FE5691EF93}"/>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6" name="Oval 8">
              <a:extLst>
                <a:ext uri="{FF2B5EF4-FFF2-40B4-BE49-F238E27FC236}">
                  <a16:creationId xmlns:a16="http://schemas.microsoft.com/office/drawing/2014/main" id="{74F53099-D461-350B-D8E3-3E823289C7E2}"/>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8" name="Freeform 9">
              <a:extLst>
                <a:ext uri="{FF2B5EF4-FFF2-40B4-BE49-F238E27FC236}">
                  <a16:creationId xmlns:a16="http://schemas.microsoft.com/office/drawing/2014/main" id="{B178E5FE-8435-2093-DCA7-42D0DA81A1F8}"/>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9" name="Imagem 8" descr="Texto&#10;&#10;Descrição gerada automaticamente com confiança baixa">
            <a:extLst>
              <a:ext uri="{FF2B5EF4-FFF2-40B4-BE49-F238E27FC236}">
                <a16:creationId xmlns:a16="http://schemas.microsoft.com/office/drawing/2014/main" id="{E4545399-EF64-6978-4410-6214EBF20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98410"/>
            <a:ext cx="2261621" cy="627889"/>
          </a:xfrm>
          <a:prstGeom prst="rect">
            <a:avLst/>
          </a:prstGeom>
        </p:spPr>
      </p:pic>
    </p:spTree>
    <p:extLst>
      <p:ext uri="{BB962C8B-B14F-4D97-AF65-F5344CB8AC3E}">
        <p14:creationId xmlns:p14="http://schemas.microsoft.com/office/powerpoint/2010/main" val="74272307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r>
              <a:rPr lang="pt-BR" sz="2800" dirty="0"/>
              <a:t>Garantir os equipamentos necessários para o controle de riscos previstos no Programa de Gerenciamento de Riscos;</a:t>
            </a: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3"/>
          <a:stretch>
            <a:fillRect/>
          </a:stretch>
        </p:blipFill>
        <p:spPr>
          <a:xfrm>
            <a:off x="1028700" y="5074988"/>
            <a:ext cx="679368" cy="641612"/>
          </a:xfrm>
          <a:prstGeom prst="rect">
            <a:avLst/>
          </a:prstGeom>
        </p:spPr>
      </p:pic>
      <p:pic>
        <p:nvPicPr>
          <p:cNvPr id="3" name="Imagem 2">
            <a:extLst>
              <a:ext uri="{FF2B5EF4-FFF2-40B4-BE49-F238E27FC236}">
                <a16:creationId xmlns:a16="http://schemas.microsoft.com/office/drawing/2014/main" id="{63101511-244C-286A-39DD-7FF404C9F91E}"/>
              </a:ext>
            </a:extLst>
          </p:cNvPr>
          <p:cNvPicPr>
            <a:picLocks noChangeAspect="1"/>
          </p:cNvPicPr>
          <p:nvPr/>
        </p:nvPicPr>
        <p:blipFill>
          <a:blip r:embed="rId4">
            <a:alphaModFix amt="50000"/>
          </a:blip>
          <a:stretch>
            <a:fillRect/>
          </a:stretch>
        </p:blipFill>
        <p:spPr>
          <a:xfrm>
            <a:off x="457307" y="1186543"/>
            <a:ext cx="3497765" cy="2733802"/>
          </a:xfrm>
          <a:prstGeom prst="roundRect">
            <a:avLst>
              <a:gd name="adj" fmla="val 6823"/>
            </a:avLst>
          </a:prstGeom>
          <a:noFill/>
        </p:spPr>
      </p:pic>
      <p:pic>
        <p:nvPicPr>
          <p:cNvPr id="9220" name="Picture 4" descr="Equipamentos para espaços confinados | Veja quais são eles">
            <a:extLst>
              <a:ext uri="{FF2B5EF4-FFF2-40B4-BE49-F238E27FC236}">
                <a16:creationId xmlns:a16="http://schemas.microsoft.com/office/drawing/2014/main" id="{B1A7B583-FBD9-5A75-2EE9-05EB7C8D798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6950" y="1186543"/>
            <a:ext cx="3852834"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9222" name="Picture 6" descr="Espaços Confinados Mortais – Camargo Seg Treinamentos">
            <a:extLst>
              <a:ext uri="{FF2B5EF4-FFF2-40B4-BE49-F238E27FC236}">
                <a16:creationId xmlns:a16="http://schemas.microsoft.com/office/drawing/2014/main" id="{4E498565-5522-3E66-102F-C019493BB61F}"/>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8090826" y="1186543"/>
            <a:ext cx="3707999"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795485"/>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791141"/>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791141"/>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 name="Straight Connector 1">
            <a:extLst>
              <a:ext uri="{FF2B5EF4-FFF2-40B4-BE49-F238E27FC236}">
                <a16:creationId xmlns:a16="http://schemas.microsoft.com/office/drawing/2014/main" id="{B134FE16-36E7-EEEE-7E27-24DBCF9EC071}"/>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AutoShape 1">
            <a:extLst>
              <a:ext uri="{FF2B5EF4-FFF2-40B4-BE49-F238E27FC236}">
                <a16:creationId xmlns:a16="http://schemas.microsoft.com/office/drawing/2014/main" id="{BCF2CEA5-A649-B2DB-E722-1EE5536C7761}"/>
              </a:ext>
            </a:extLst>
          </p:cNvPr>
          <p:cNvSpPr>
            <a:spLocks/>
          </p:cNvSpPr>
          <p:nvPr/>
        </p:nvSpPr>
        <p:spPr bwMode="auto">
          <a:xfrm>
            <a:off x="389008" y="218463"/>
            <a:ext cx="970204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RESPONSABILIDADES DA ORGANIZAÇÃO</a:t>
            </a:r>
            <a:endParaRPr lang="es-ES" sz="4800" dirty="0">
              <a:latin typeface="Bebas Neue" panose="020B0606020202050201" pitchFamily="34" charset="0"/>
              <a:ea typeface="ＭＳ Ｐゴシック" charset="0"/>
              <a:sym typeface="League Gothic" charset="0"/>
            </a:endParaRPr>
          </a:p>
        </p:txBody>
      </p:sp>
      <p:pic>
        <p:nvPicPr>
          <p:cNvPr id="5" name="Imagem 4" descr="Texto&#10;&#10;Descrição gerada automaticamente com confiança baixa">
            <a:extLst>
              <a:ext uri="{FF2B5EF4-FFF2-40B4-BE49-F238E27FC236}">
                <a16:creationId xmlns:a16="http://schemas.microsoft.com/office/drawing/2014/main" id="{1A5E9A98-FE0F-A597-6DAA-39643AA888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45930221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rso Reciclagem NR 33 Espaço Confinado - Supervisor de Entrada">
            <a:extLst>
              <a:ext uri="{FF2B5EF4-FFF2-40B4-BE49-F238E27FC236}">
                <a16:creationId xmlns:a16="http://schemas.microsoft.com/office/drawing/2014/main" id="{AEA1AB89-D14C-5732-63C8-648AAB5F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170" y="0"/>
            <a:ext cx="782682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uxograma: Entrada Manual 4">
            <a:extLst>
              <a:ext uri="{FF2B5EF4-FFF2-40B4-BE49-F238E27FC236}">
                <a16:creationId xmlns:a16="http://schemas.microsoft.com/office/drawing/2014/main" id="{185A3A24-52BB-4C89-6390-3E9560ECE060}"/>
              </a:ext>
            </a:extLst>
          </p:cNvPr>
          <p:cNvSpPr/>
          <p:nvPr/>
        </p:nvSpPr>
        <p:spPr>
          <a:xfrm rot="5400000" flipH="1">
            <a:off x="647701" y="-647702"/>
            <a:ext cx="6858000" cy="8153402"/>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ardrop 30">
            <a:extLst>
              <a:ext uri="{FF2B5EF4-FFF2-40B4-BE49-F238E27FC236}">
                <a16:creationId xmlns:a16="http://schemas.microsoft.com/office/drawing/2014/main" id="{113D2035-36A8-5547-465D-48960C2D2969}"/>
              </a:ext>
            </a:extLst>
          </p:cNvPr>
          <p:cNvSpPr/>
          <p:nvPr/>
        </p:nvSpPr>
        <p:spPr>
          <a:xfrm>
            <a:off x="2648546" y="1626386"/>
            <a:ext cx="576000" cy="590145"/>
          </a:xfrm>
          <a:prstGeom prst="teardrop">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E12DE7A0-487F-B621-6255-3484D41AF93F}"/>
              </a:ext>
            </a:extLst>
          </p:cNvPr>
          <p:cNvPicPr>
            <a:picLocks noChangeAspect="1"/>
          </p:cNvPicPr>
          <p:nvPr/>
        </p:nvPicPr>
        <p:blipFill>
          <a:blip r:embed="rId4"/>
          <a:stretch>
            <a:fillRect/>
          </a:stretch>
        </p:blipFill>
        <p:spPr>
          <a:xfrm>
            <a:off x="2802008" y="1784515"/>
            <a:ext cx="335362" cy="316725"/>
          </a:xfrm>
          <a:prstGeom prst="rect">
            <a:avLst/>
          </a:prstGeom>
        </p:spPr>
      </p:pic>
      <p:sp>
        <p:nvSpPr>
          <p:cNvPr id="10" name="TextBox 30">
            <a:extLst>
              <a:ext uri="{FF2B5EF4-FFF2-40B4-BE49-F238E27FC236}">
                <a16:creationId xmlns:a16="http://schemas.microsoft.com/office/drawing/2014/main" id="{FCD4858C-0F23-89A3-703F-1FE5F682CDB2}"/>
              </a:ext>
            </a:extLst>
          </p:cNvPr>
          <p:cNvSpPr txBox="1"/>
          <p:nvPr/>
        </p:nvSpPr>
        <p:spPr>
          <a:xfrm>
            <a:off x="532327" y="2974701"/>
            <a:ext cx="4874724" cy="2862322"/>
          </a:xfrm>
          <a:prstGeom prst="rect">
            <a:avLst/>
          </a:prstGeom>
          <a:noFill/>
        </p:spPr>
        <p:txBody>
          <a:bodyPr wrap="square" rtlCol="0">
            <a:spAutoFit/>
          </a:bodyPr>
          <a:lstStyle/>
          <a:p>
            <a:pPr algn="l"/>
            <a:r>
              <a:rPr lang="pt-BR" i="0" dirty="0">
                <a:effectLst/>
                <a:latin typeface="Poppins" panose="00000500000000000000" pitchFamily="2" charset="0"/>
              </a:rPr>
              <a:t>Assegurar a disponibilidade dos serviços de emergência e salvamento, e de simulados, quando da realização de trabalhos em espaços confinados;</a:t>
            </a:r>
          </a:p>
          <a:p>
            <a:pPr algn="l"/>
            <a:endParaRPr lang="pt-BR" i="0" dirty="0">
              <a:effectLst/>
              <a:latin typeface="Poppins" panose="00000500000000000000" pitchFamily="2" charset="0"/>
            </a:endParaRPr>
          </a:p>
          <a:p>
            <a:pPr algn="l"/>
            <a:r>
              <a:rPr lang="pt-BR" i="0" dirty="0">
                <a:effectLst/>
                <a:latin typeface="Poppins" panose="00000500000000000000" pitchFamily="2" charset="0"/>
              </a:rPr>
              <a:t> </a:t>
            </a:r>
          </a:p>
          <a:p>
            <a:pPr algn="l"/>
            <a:r>
              <a:rPr lang="pt-BR" i="0" dirty="0">
                <a:effectLst/>
                <a:latin typeface="Poppins" panose="00000500000000000000" pitchFamily="2" charset="0"/>
              </a:rPr>
              <a:t>Supervisionar as atividades em espaços confinados executadas pelas organizações contratadas.</a:t>
            </a:r>
          </a:p>
          <a:p>
            <a:pPr algn="l"/>
            <a:endParaRPr lang="pt-BR" i="0" dirty="0">
              <a:solidFill>
                <a:srgbClr val="000000"/>
              </a:solidFill>
              <a:effectLst/>
              <a:latin typeface="Poppins" panose="00000500000000000000" pitchFamily="2" charset="0"/>
            </a:endParaRPr>
          </a:p>
        </p:txBody>
      </p:sp>
      <p:cxnSp>
        <p:nvCxnSpPr>
          <p:cNvPr id="2" name="Straight Connector 1">
            <a:extLst>
              <a:ext uri="{FF2B5EF4-FFF2-40B4-BE49-F238E27FC236}">
                <a16:creationId xmlns:a16="http://schemas.microsoft.com/office/drawing/2014/main" id="{EBAF17F9-202E-2768-6BCF-362715FA8FDC}"/>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99ED86F7-EB08-9231-18AA-3BD2E844AAEC}"/>
              </a:ext>
            </a:extLst>
          </p:cNvPr>
          <p:cNvSpPr>
            <a:spLocks/>
          </p:cNvSpPr>
          <p:nvPr/>
        </p:nvSpPr>
        <p:spPr bwMode="auto">
          <a:xfrm>
            <a:off x="389008" y="218463"/>
            <a:ext cx="970204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RESPONSABILIDADES DA ORGANIZAÇÃO</a:t>
            </a:r>
            <a:endParaRPr lang="es-ES" sz="4800" dirty="0">
              <a:latin typeface="Bebas Neue" panose="020B0606020202050201" pitchFamily="34" charset="0"/>
              <a:ea typeface="ＭＳ Ｐゴシック" charset="0"/>
              <a:sym typeface="League Gothic" charset="0"/>
            </a:endParaRPr>
          </a:p>
        </p:txBody>
      </p:sp>
      <p:pic>
        <p:nvPicPr>
          <p:cNvPr id="4" name="Imagem 3" descr="Texto&#10;&#10;Descrição gerada automaticamente com confiança baixa">
            <a:extLst>
              <a:ext uri="{FF2B5EF4-FFF2-40B4-BE49-F238E27FC236}">
                <a16:creationId xmlns:a16="http://schemas.microsoft.com/office/drawing/2014/main" id="{2CD01504-6A8E-6257-577C-91246AEA95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42997620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2747323-7A79-3F0D-2A5A-6379660D0B0F}"/>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80A59105-FDA3-AAB7-639D-36DE35CC5848}"/>
              </a:ext>
            </a:extLst>
          </p:cNvPr>
          <p:cNvSpPr>
            <a:spLocks/>
          </p:cNvSpPr>
          <p:nvPr/>
        </p:nvSpPr>
        <p:spPr bwMode="auto">
          <a:xfrm>
            <a:off x="389008" y="218463"/>
            <a:ext cx="970204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RESPONSÁVEL TÉCNICO</a:t>
            </a:r>
            <a:endParaRPr lang="es-ES" sz="4800" dirty="0">
              <a:latin typeface="Bebas Neue" panose="020B0606020202050201" pitchFamily="34" charset="0"/>
              <a:ea typeface="ＭＳ Ｐゴシック" charset="0"/>
              <a:sym typeface="League Gothic" charset="0"/>
            </a:endParaRPr>
          </a:p>
        </p:txBody>
      </p:sp>
      <p:graphicFrame>
        <p:nvGraphicFramePr>
          <p:cNvPr id="4" name="CaixaDeTexto 6">
            <a:extLst>
              <a:ext uri="{FF2B5EF4-FFF2-40B4-BE49-F238E27FC236}">
                <a16:creationId xmlns:a16="http://schemas.microsoft.com/office/drawing/2014/main" id="{1C6C5B43-5171-C59A-FC2E-C734022E66AB}"/>
              </a:ext>
            </a:extLst>
          </p:cNvPr>
          <p:cNvGraphicFramePr/>
          <p:nvPr>
            <p:extLst>
              <p:ext uri="{D42A27DB-BD31-4B8C-83A1-F6EECF244321}">
                <p14:modId xmlns:p14="http://schemas.microsoft.com/office/powerpoint/2010/main" val="2247481"/>
              </p:ext>
            </p:extLst>
          </p:nvPr>
        </p:nvGraphicFramePr>
        <p:xfrm>
          <a:off x="256650" y="1121229"/>
          <a:ext cx="10999177" cy="539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m 5" descr="Texto&#10;&#10;Descrição gerada automaticamente com confiança baixa">
            <a:extLst>
              <a:ext uri="{FF2B5EF4-FFF2-40B4-BE49-F238E27FC236}">
                <a16:creationId xmlns:a16="http://schemas.microsoft.com/office/drawing/2014/main" id="{ABC9E3B3-2F77-59A4-89D2-4D2558392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50881743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C89DF12-9A03-6220-C22E-4A868673CD2D}"/>
              </a:ext>
            </a:extLst>
          </p:cNvPr>
          <p:cNvGrpSpPr>
            <a:grpSpLocks noChangeAspect="1"/>
          </p:cNvGrpSpPr>
          <p:nvPr/>
        </p:nvGrpSpPr>
        <p:grpSpPr bwMode="auto">
          <a:xfrm>
            <a:off x="663429" y="2514305"/>
            <a:ext cx="1992685" cy="2116582"/>
            <a:chOff x="2469" y="1167"/>
            <a:chExt cx="2509" cy="2665"/>
          </a:xfrm>
        </p:grpSpPr>
        <p:sp>
          <p:nvSpPr>
            <p:cNvPr id="10" name="Freeform 5">
              <a:extLst>
                <a:ext uri="{FF2B5EF4-FFF2-40B4-BE49-F238E27FC236}">
                  <a16:creationId xmlns:a16="http://schemas.microsoft.com/office/drawing/2014/main" id="{2347018E-0F6D-2AE6-C6A0-FE9735222D61}"/>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6">
              <a:extLst>
                <a:ext uri="{FF2B5EF4-FFF2-40B4-BE49-F238E27FC236}">
                  <a16:creationId xmlns:a16="http://schemas.microsoft.com/office/drawing/2014/main" id="{048A66C8-2441-CA44-8A6F-68D5B9CF3499}"/>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8">
              <a:extLst>
                <a:ext uri="{FF2B5EF4-FFF2-40B4-BE49-F238E27FC236}">
                  <a16:creationId xmlns:a16="http://schemas.microsoft.com/office/drawing/2014/main" id="{E5B1CFE2-7432-530B-9F6F-02ECBA5A0F8E}"/>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9">
              <a:extLst>
                <a:ext uri="{FF2B5EF4-FFF2-40B4-BE49-F238E27FC236}">
                  <a16:creationId xmlns:a16="http://schemas.microsoft.com/office/drawing/2014/main" id="{F24C8F8A-B12D-7CC1-4727-3997508EF411}"/>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a:extLst>
                <a:ext uri="{FF2B5EF4-FFF2-40B4-BE49-F238E27FC236}">
                  <a16:creationId xmlns:a16="http://schemas.microsoft.com/office/drawing/2014/main" id="{E23D9FFE-8197-CF50-2966-74195B1E1962}"/>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1">
              <a:extLst>
                <a:ext uri="{FF2B5EF4-FFF2-40B4-BE49-F238E27FC236}">
                  <a16:creationId xmlns:a16="http://schemas.microsoft.com/office/drawing/2014/main" id="{1B4CBCAB-EF27-5080-672D-71020D611BD5}"/>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2">
              <a:extLst>
                <a:ext uri="{FF2B5EF4-FFF2-40B4-BE49-F238E27FC236}">
                  <a16:creationId xmlns:a16="http://schemas.microsoft.com/office/drawing/2014/main" id="{1F64961B-D9B9-C70B-AF3A-DFD8B7C81CB7}"/>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13">
              <a:extLst>
                <a:ext uri="{FF2B5EF4-FFF2-40B4-BE49-F238E27FC236}">
                  <a16:creationId xmlns:a16="http://schemas.microsoft.com/office/drawing/2014/main" id="{C2A4D523-EA98-7540-044F-5F4EB4A1D56C}"/>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14">
              <a:extLst>
                <a:ext uri="{FF2B5EF4-FFF2-40B4-BE49-F238E27FC236}">
                  <a16:creationId xmlns:a16="http://schemas.microsoft.com/office/drawing/2014/main" id="{6B453C34-68AC-CA91-C245-D685FC782993}"/>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5">
              <a:extLst>
                <a:ext uri="{FF2B5EF4-FFF2-40B4-BE49-F238E27FC236}">
                  <a16:creationId xmlns:a16="http://schemas.microsoft.com/office/drawing/2014/main" id="{F6AB5219-7F0C-6355-F2EF-5A67FB2B4B0D}"/>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7">
              <a:extLst>
                <a:ext uri="{FF2B5EF4-FFF2-40B4-BE49-F238E27FC236}">
                  <a16:creationId xmlns:a16="http://schemas.microsoft.com/office/drawing/2014/main" id="{B3C497F6-A7B8-862B-6274-18C1573093FA}"/>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18">
              <a:extLst>
                <a:ext uri="{FF2B5EF4-FFF2-40B4-BE49-F238E27FC236}">
                  <a16:creationId xmlns:a16="http://schemas.microsoft.com/office/drawing/2014/main" id="{D6923BA3-035E-4716-5D80-E6D6C7A1DA3D}"/>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19">
              <a:extLst>
                <a:ext uri="{FF2B5EF4-FFF2-40B4-BE49-F238E27FC236}">
                  <a16:creationId xmlns:a16="http://schemas.microsoft.com/office/drawing/2014/main" id="{1A545DEF-4095-C118-8DDE-9AB7D55505F9}"/>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20">
              <a:extLst>
                <a:ext uri="{FF2B5EF4-FFF2-40B4-BE49-F238E27FC236}">
                  <a16:creationId xmlns:a16="http://schemas.microsoft.com/office/drawing/2014/main" id="{240C6778-05AC-E870-0F10-0AC0CCD21D1E}"/>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a:extLst>
                <a:ext uri="{FF2B5EF4-FFF2-40B4-BE49-F238E27FC236}">
                  <a16:creationId xmlns:a16="http://schemas.microsoft.com/office/drawing/2014/main" id="{92CEED28-62F0-0ED4-0C94-00A3943892EB}"/>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22">
              <a:extLst>
                <a:ext uri="{FF2B5EF4-FFF2-40B4-BE49-F238E27FC236}">
                  <a16:creationId xmlns:a16="http://schemas.microsoft.com/office/drawing/2014/main" id="{28E27FFE-7A14-380E-C994-A892F95C06DE}"/>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3">
              <a:extLst>
                <a:ext uri="{FF2B5EF4-FFF2-40B4-BE49-F238E27FC236}">
                  <a16:creationId xmlns:a16="http://schemas.microsoft.com/office/drawing/2014/main" id="{93FDC5B5-1F1C-5E95-BB13-8DAC735BB08A}"/>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24">
              <a:extLst>
                <a:ext uri="{FF2B5EF4-FFF2-40B4-BE49-F238E27FC236}">
                  <a16:creationId xmlns:a16="http://schemas.microsoft.com/office/drawing/2014/main" id="{7E8AD8E3-8A94-EBCC-3E0D-A92084645C59}"/>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a:extLst>
                <a:ext uri="{FF2B5EF4-FFF2-40B4-BE49-F238E27FC236}">
                  <a16:creationId xmlns:a16="http://schemas.microsoft.com/office/drawing/2014/main" id="{4CD05780-352F-DBA3-9E6B-C0E928335509}"/>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6">
              <a:extLst>
                <a:ext uri="{FF2B5EF4-FFF2-40B4-BE49-F238E27FC236}">
                  <a16:creationId xmlns:a16="http://schemas.microsoft.com/office/drawing/2014/main" id="{3694031A-6DD5-6ADD-3BC8-B752BC5A0E92}"/>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27">
              <a:extLst>
                <a:ext uri="{FF2B5EF4-FFF2-40B4-BE49-F238E27FC236}">
                  <a16:creationId xmlns:a16="http://schemas.microsoft.com/office/drawing/2014/main" id="{BE32BE2B-3B2A-7DFB-9549-AA3978DF28B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8">
              <a:extLst>
                <a:ext uri="{FF2B5EF4-FFF2-40B4-BE49-F238E27FC236}">
                  <a16:creationId xmlns:a16="http://schemas.microsoft.com/office/drawing/2014/main" id="{844E7EE6-DCA9-7855-F577-76C2B93A23F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29">
              <a:extLst>
                <a:ext uri="{FF2B5EF4-FFF2-40B4-BE49-F238E27FC236}">
                  <a16:creationId xmlns:a16="http://schemas.microsoft.com/office/drawing/2014/main" id="{ACA6BABF-8C1E-B4E0-76FC-5167B88E10C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9" name="TextBox 30">
            <a:extLst>
              <a:ext uri="{FF2B5EF4-FFF2-40B4-BE49-F238E27FC236}">
                <a16:creationId xmlns:a16="http://schemas.microsoft.com/office/drawing/2014/main" id="{B62D40B8-DCFC-CE02-4430-DA0884C71FC2}"/>
              </a:ext>
            </a:extLst>
          </p:cNvPr>
          <p:cNvSpPr txBox="1"/>
          <p:nvPr/>
        </p:nvSpPr>
        <p:spPr>
          <a:xfrm>
            <a:off x="3298269" y="2022096"/>
            <a:ext cx="8010175" cy="3901453"/>
          </a:xfrm>
          <a:prstGeom prst="rect">
            <a:avLst/>
          </a:prstGeom>
          <a:noFill/>
        </p:spPr>
        <p:txBody>
          <a:bodyPr wrap="square" rtlCol="0">
            <a:spAutoFit/>
          </a:bodyPr>
          <a:lstStyle/>
          <a:p>
            <a:pPr>
              <a:lnSpc>
                <a:spcPct val="150000"/>
              </a:lnSpc>
            </a:pPr>
            <a:r>
              <a:rPr lang="pt-BR" sz="2800" dirty="0">
                <a:solidFill>
                  <a:schemeClr val="tx1">
                    <a:lumMod val="90000"/>
                    <a:lumOff val="10000"/>
                  </a:schemeClr>
                </a:solidFill>
              </a:rPr>
              <a:t>O texto da NR-33 dado pela Portaria Nº 1.690, de 15/06/2022 melhorou bastante esse critério, deixando bem mais claro, se compararmos com o texto anterior.</a:t>
            </a:r>
          </a:p>
          <a:p>
            <a:pPr>
              <a:lnSpc>
                <a:spcPct val="150000"/>
              </a:lnSpc>
            </a:pPr>
            <a:endParaRPr lang="pt-BR" sz="2800" dirty="0">
              <a:solidFill>
                <a:schemeClr val="tx1">
                  <a:lumMod val="90000"/>
                  <a:lumOff val="10000"/>
                </a:schemeClr>
              </a:solidFill>
            </a:endParaRPr>
          </a:p>
          <a:p>
            <a:pPr>
              <a:lnSpc>
                <a:spcPct val="150000"/>
              </a:lnSpc>
            </a:pPr>
            <a:r>
              <a:rPr lang="pt-BR" sz="2800" b="1" dirty="0">
                <a:solidFill>
                  <a:schemeClr val="tx1">
                    <a:lumMod val="90000"/>
                    <a:lumOff val="10000"/>
                  </a:schemeClr>
                </a:solidFill>
              </a:rPr>
              <a:t>Vejamos como ficou:</a:t>
            </a:r>
            <a:endParaRPr lang="id-ID" sz="2800" b="1" dirty="0">
              <a:solidFill>
                <a:schemeClr val="tx1">
                  <a:lumMod val="90000"/>
                  <a:lumOff val="10000"/>
                </a:schemeClr>
              </a:solidFill>
            </a:endParaRPr>
          </a:p>
        </p:txBody>
      </p:sp>
      <p:pic>
        <p:nvPicPr>
          <p:cNvPr id="40" name="Picture 31">
            <a:extLst>
              <a:ext uri="{FF2B5EF4-FFF2-40B4-BE49-F238E27FC236}">
                <a16:creationId xmlns:a16="http://schemas.microsoft.com/office/drawing/2014/main" id="{F90DC6BF-ECDE-9288-1EC7-CDEEAE26C8C7}"/>
              </a:ext>
            </a:extLst>
          </p:cNvPr>
          <p:cNvPicPr>
            <a:picLocks noChangeAspect="1"/>
          </p:cNvPicPr>
          <p:nvPr/>
        </p:nvPicPr>
        <p:blipFill>
          <a:blip r:embed="rId3"/>
          <a:stretch>
            <a:fillRect/>
          </a:stretch>
        </p:blipFill>
        <p:spPr>
          <a:xfrm>
            <a:off x="1524256" y="3044243"/>
            <a:ext cx="294450" cy="180686"/>
          </a:xfrm>
          <a:prstGeom prst="rect">
            <a:avLst/>
          </a:prstGeom>
        </p:spPr>
      </p:pic>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89009" y="218463"/>
            <a:ext cx="3133164"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es-ES" sz="4800" dirty="0">
              <a:latin typeface="Bebas Neue" panose="020B0606020202050201" pitchFamily="34" charset="0"/>
              <a:ea typeface="ＭＳ Ｐゴシック" charset="0"/>
              <a:cs typeface="League Gothic" charset="0"/>
              <a:sym typeface="League Gothic" charset="0"/>
            </a:endParaRPr>
          </a:p>
        </p:txBody>
      </p:sp>
      <p:pic>
        <p:nvPicPr>
          <p:cNvPr id="2" name="Imagem 1" descr="Texto&#10;&#10;Descrição gerada automaticamente com confiança baixa">
            <a:extLst>
              <a:ext uri="{FF2B5EF4-FFF2-40B4-BE49-F238E27FC236}">
                <a16:creationId xmlns:a16="http://schemas.microsoft.com/office/drawing/2014/main" id="{2067C035-2286-1961-3F3A-8F8181A61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21897421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1">
            <a:extLst>
              <a:ext uri="{FF2B5EF4-FFF2-40B4-BE49-F238E27FC236}">
                <a16:creationId xmlns:a16="http://schemas.microsoft.com/office/drawing/2014/main" id="{80A59105-FDA3-AAB7-639D-36DE35CC5848}"/>
              </a:ext>
            </a:extLst>
          </p:cNvPr>
          <p:cNvSpPr>
            <a:spLocks/>
          </p:cNvSpPr>
          <p:nvPr/>
        </p:nvSpPr>
        <p:spPr bwMode="auto">
          <a:xfrm>
            <a:off x="1371597" y="348865"/>
            <a:ext cx="10044023" cy="8777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000" kern="1200">
                <a:solidFill>
                  <a:srgbClr val="FFFFFF"/>
                </a:solidFill>
                <a:latin typeface="+mj-lt"/>
                <a:ea typeface="+mj-ea"/>
                <a:cs typeface="+mj-cs"/>
                <a:sym typeface="League Gothic" charset="0"/>
              </a:rPr>
              <a:t>RESPONSÁVEL TÉCNICO</a:t>
            </a:r>
          </a:p>
        </p:txBody>
      </p:sp>
      <p:cxnSp>
        <p:nvCxnSpPr>
          <p:cNvPr id="2" name="Straight Connector 1">
            <a:extLst>
              <a:ext uri="{FF2B5EF4-FFF2-40B4-BE49-F238E27FC236}">
                <a16:creationId xmlns:a16="http://schemas.microsoft.com/office/drawing/2014/main" id="{12747323-7A79-3F0D-2A5A-6379660D0B0F}"/>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aixaDeTexto 6">
            <a:extLst>
              <a:ext uri="{FF2B5EF4-FFF2-40B4-BE49-F238E27FC236}">
                <a16:creationId xmlns:a16="http://schemas.microsoft.com/office/drawing/2014/main" id="{925310E9-F010-F86A-42CC-75BFB32BDC60}"/>
              </a:ext>
            </a:extLst>
          </p:cNvPr>
          <p:cNvGraphicFramePr/>
          <p:nvPr>
            <p:extLst>
              <p:ext uri="{D42A27DB-BD31-4B8C-83A1-F6EECF244321}">
                <p14:modId xmlns:p14="http://schemas.microsoft.com/office/powerpoint/2010/main" val="359548290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m 5" descr="Texto&#10;&#10;Descrição gerada automaticamente com confiança baixa">
            <a:extLst>
              <a:ext uri="{FF2B5EF4-FFF2-40B4-BE49-F238E27FC236}">
                <a16:creationId xmlns:a16="http://schemas.microsoft.com/office/drawing/2014/main" id="{90856B4F-915D-8D93-AD86-BE4F7554CC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99020251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09">
            <a:extLst>
              <a:ext uri="{FF2B5EF4-FFF2-40B4-BE49-F238E27FC236}">
                <a16:creationId xmlns:a16="http://schemas.microsoft.com/office/drawing/2014/main" id="{6F9E5C2B-A719-970A-7F0E-35810856D137}"/>
              </a:ext>
            </a:extLst>
          </p:cNvPr>
          <p:cNvGrpSpPr/>
          <p:nvPr/>
        </p:nvGrpSpPr>
        <p:grpSpPr>
          <a:xfrm>
            <a:off x="10472058" y="4444250"/>
            <a:ext cx="1359804" cy="2132269"/>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9516379-6294-68CA-D02F-B6B697564B94}"/>
                </a:ext>
              </a:extLst>
            </p:cNvPr>
            <p:cNvGrpSpPr/>
            <p:nvPr/>
          </p:nvGrpSpPr>
          <p:grpSpPr>
            <a:xfrm>
              <a:off x="830258" y="3348548"/>
              <a:ext cx="3226955" cy="2249920"/>
              <a:chOff x="3412101" y="3132431"/>
              <a:chExt cx="3549650" cy="2474912"/>
            </a:xfrm>
          </p:grpSpPr>
          <p:sp>
            <p:nvSpPr>
              <p:cNvPr id="65" name="Freeform 8">
                <a:extLst>
                  <a:ext uri="{FF2B5EF4-FFF2-40B4-BE49-F238E27FC236}">
                    <a16:creationId xmlns:a16="http://schemas.microsoft.com/office/drawing/2014/main" id="{60258E6E-965E-4E0A-5A18-705B0715CB6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9">
                <a:extLst>
                  <a:ext uri="{FF2B5EF4-FFF2-40B4-BE49-F238E27FC236}">
                    <a16:creationId xmlns:a16="http://schemas.microsoft.com/office/drawing/2014/main" id="{8C4E4EE4-82E9-D1D0-6DC9-9CFD18932C43}"/>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7" name="Freeform 10">
                <a:extLst>
                  <a:ext uri="{FF2B5EF4-FFF2-40B4-BE49-F238E27FC236}">
                    <a16:creationId xmlns:a16="http://schemas.microsoft.com/office/drawing/2014/main" id="{5064C674-A9B0-E7E2-167C-26D33BB9E35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1">
                <a:extLst>
                  <a:ext uri="{FF2B5EF4-FFF2-40B4-BE49-F238E27FC236}">
                    <a16:creationId xmlns:a16="http://schemas.microsoft.com/office/drawing/2014/main" id="{03AE71B9-9DDE-FD2F-E14A-B4C7B0202A0D}"/>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2">
                <a:extLst>
                  <a:ext uri="{FF2B5EF4-FFF2-40B4-BE49-F238E27FC236}">
                    <a16:creationId xmlns:a16="http://schemas.microsoft.com/office/drawing/2014/main" id="{D47D760B-81E2-C71C-7D84-0EFABA7048F5}"/>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13">
                <a:extLst>
                  <a:ext uri="{FF2B5EF4-FFF2-40B4-BE49-F238E27FC236}">
                    <a16:creationId xmlns:a16="http://schemas.microsoft.com/office/drawing/2014/main" id="{D483FD4E-3397-08AE-20DB-029D8000309A}"/>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14">
                <a:extLst>
                  <a:ext uri="{FF2B5EF4-FFF2-40B4-BE49-F238E27FC236}">
                    <a16:creationId xmlns:a16="http://schemas.microsoft.com/office/drawing/2014/main" id="{2A762BA3-75BC-B42E-49E9-39EF157ED4BE}"/>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263CF8-C27F-1C07-7272-CDB47DE87620}"/>
                </a:ext>
              </a:extLst>
            </p:cNvPr>
            <p:cNvGrpSpPr/>
            <p:nvPr/>
          </p:nvGrpSpPr>
          <p:grpSpPr>
            <a:xfrm>
              <a:off x="3199963" y="4871105"/>
              <a:ext cx="2043545" cy="1408546"/>
              <a:chOff x="6018776" y="4807243"/>
              <a:chExt cx="2247900" cy="1549401"/>
            </a:xfrm>
          </p:grpSpPr>
          <p:sp>
            <p:nvSpPr>
              <p:cNvPr id="59" name="Freeform 17">
                <a:extLst>
                  <a:ext uri="{FF2B5EF4-FFF2-40B4-BE49-F238E27FC236}">
                    <a16:creationId xmlns:a16="http://schemas.microsoft.com/office/drawing/2014/main" id="{147B0D27-EFF8-58C1-60C7-CDA4167DD7E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18">
                <a:extLst>
                  <a:ext uri="{FF2B5EF4-FFF2-40B4-BE49-F238E27FC236}">
                    <a16:creationId xmlns:a16="http://schemas.microsoft.com/office/drawing/2014/main" id="{69A19CB0-EC58-38CB-3B91-C1E3C8431332}"/>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9">
                <a:extLst>
                  <a:ext uri="{FF2B5EF4-FFF2-40B4-BE49-F238E27FC236}">
                    <a16:creationId xmlns:a16="http://schemas.microsoft.com/office/drawing/2014/main" id="{81F9703A-F36E-40E8-0DDC-2C82917BC7EE}"/>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20">
                <a:extLst>
                  <a:ext uri="{FF2B5EF4-FFF2-40B4-BE49-F238E27FC236}">
                    <a16:creationId xmlns:a16="http://schemas.microsoft.com/office/drawing/2014/main" id="{E35CC6F4-780E-7C08-694C-40E702DB9D22}"/>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1">
                <a:extLst>
                  <a:ext uri="{FF2B5EF4-FFF2-40B4-BE49-F238E27FC236}">
                    <a16:creationId xmlns:a16="http://schemas.microsoft.com/office/drawing/2014/main" id="{F922CF3D-1E6C-BFBE-8C1B-44C40C259C6A}"/>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2">
                <a:extLst>
                  <a:ext uri="{FF2B5EF4-FFF2-40B4-BE49-F238E27FC236}">
                    <a16:creationId xmlns:a16="http://schemas.microsoft.com/office/drawing/2014/main" id="{0FE2918D-0412-A811-7E24-0CF1C4609811}"/>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D0D9AE-CCFD-3356-02D8-72EFA6C820BC}"/>
                </a:ext>
              </a:extLst>
            </p:cNvPr>
            <p:cNvGrpSpPr/>
            <p:nvPr/>
          </p:nvGrpSpPr>
          <p:grpSpPr>
            <a:xfrm>
              <a:off x="2700622" y="1540042"/>
              <a:ext cx="1870364" cy="1274529"/>
              <a:chOff x="5469501" y="1143074"/>
              <a:chExt cx="2057400" cy="1401982"/>
            </a:xfrm>
          </p:grpSpPr>
          <p:sp>
            <p:nvSpPr>
              <p:cNvPr id="48" name="Freeform 5">
                <a:extLst>
                  <a:ext uri="{FF2B5EF4-FFF2-40B4-BE49-F238E27FC236}">
                    <a16:creationId xmlns:a16="http://schemas.microsoft.com/office/drawing/2014/main" id="{26774932-954B-B3F1-5306-6ED8274085F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6">
                <a:extLst>
                  <a:ext uri="{FF2B5EF4-FFF2-40B4-BE49-F238E27FC236}">
                    <a16:creationId xmlns:a16="http://schemas.microsoft.com/office/drawing/2014/main" id="{9AF149C1-2F24-42A2-C840-A57EA3953A6A}"/>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7">
                <a:extLst>
                  <a:ext uri="{FF2B5EF4-FFF2-40B4-BE49-F238E27FC236}">
                    <a16:creationId xmlns:a16="http://schemas.microsoft.com/office/drawing/2014/main" id="{3C47C365-4BED-EA53-9BE1-ECF7B30A1520}"/>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24">
                <a:extLst>
                  <a:ext uri="{FF2B5EF4-FFF2-40B4-BE49-F238E27FC236}">
                    <a16:creationId xmlns:a16="http://schemas.microsoft.com/office/drawing/2014/main" id="{D33F62BD-A30C-25D9-D3B7-1E81FA4B20EE}"/>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25">
                <a:extLst>
                  <a:ext uri="{FF2B5EF4-FFF2-40B4-BE49-F238E27FC236}">
                    <a16:creationId xmlns:a16="http://schemas.microsoft.com/office/drawing/2014/main" id="{0C0A3E13-B01A-6AE8-42B3-A09C7F75EE0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26">
                <a:extLst>
                  <a:ext uri="{FF2B5EF4-FFF2-40B4-BE49-F238E27FC236}">
                    <a16:creationId xmlns:a16="http://schemas.microsoft.com/office/drawing/2014/main" id="{C547E132-507F-6625-3C49-C95375EA915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54" name="Freeform 27">
                <a:extLst>
                  <a:ext uri="{FF2B5EF4-FFF2-40B4-BE49-F238E27FC236}">
                    <a16:creationId xmlns:a16="http://schemas.microsoft.com/office/drawing/2014/main" id="{AABDD5D8-D50E-1D7D-66B0-508FF0A2FBF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28">
                <a:extLst>
                  <a:ext uri="{FF2B5EF4-FFF2-40B4-BE49-F238E27FC236}">
                    <a16:creationId xmlns:a16="http://schemas.microsoft.com/office/drawing/2014/main" id="{340D9FD5-B3A5-237A-C07E-D58718455A4A}"/>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9">
                <a:extLst>
                  <a:ext uri="{FF2B5EF4-FFF2-40B4-BE49-F238E27FC236}">
                    <a16:creationId xmlns:a16="http://schemas.microsoft.com/office/drawing/2014/main" id="{407E6ABC-D6F2-01B2-E363-0160CFB96E9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30">
                <a:extLst>
                  <a:ext uri="{FF2B5EF4-FFF2-40B4-BE49-F238E27FC236}">
                    <a16:creationId xmlns:a16="http://schemas.microsoft.com/office/drawing/2014/main" id="{3F43B494-7306-E86F-92DF-800071F6B208}"/>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32">
                <a:extLst>
                  <a:ext uri="{FF2B5EF4-FFF2-40B4-BE49-F238E27FC236}">
                    <a16:creationId xmlns:a16="http://schemas.microsoft.com/office/drawing/2014/main" id="{7E4385A0-3234-3D38-773A-1995181BA04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4"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87A49F3-23D8-EB25-4978-C410E2F7390A}"/>
                </a:ext>
              </a:extLst>
            </p:cNvPr>
            <p:cNvGrpSpPr/>
            <p:nvPr/>
          </p:nvGrpSpPr>
          <p:grpSpPr>
            <a:xfrm>
              <a:off x="1066940" y="2906935"/>
              <a:ext cx="2675659" cy="1421535"/>
              <a:chOff x="3672451" y="2646656"/>
              <a:chExt cx="2943225" cy="1563688"/>
            </a:xfrm>
          </p:grpSpPr>
          <p:grpSp>
            <p:nvGrpSpPr>
              <p:cNvPr id="40" name="Group 68">
                <a:extLst>
                  <a:ext uri="{FF2B5EF4-FFF2-40B4-BE49-F238E27FC236}">
                    <a16:creationId xmlns:a16="http://schemas.microsoft.com/office/drawing/2014/main" id="{431B432B-6B22-4A9D-A071-D6308CC26592}"/>
                  </a:ext>
                </a:extLst>
              </p:cNvPr>
              <p:cNvGrpSpPr/>
              <p:nvPr/>
            </p:nvGrpSpPr>
            <p:grpSpPr>
              <a:xfrm>
                <a:off x="3672451" y="2646656"/>
                <a:ext cx="2943225" cy="1519237"/>
                <a:chOff x="3672451" y="2646656"/>
                <a:chExt cx="2943225" cy="1519237"/>
              </a:xfrm>
            </p:grpSpPr>
            <p:sp>
              <p:nvSpPr>
                <p:cNvPr id="43" name="Freeform 16">
                  <a:extLst>
                    <a:ext uri="{FF2B5EF4-FFF2-40B4-BE49-F238E27FC236}">
                      <a16:creationId xmlns:a16="http://schemas.microsoft.com/office/drawing/2014/main" id="{368FB179-EDF8-9AE1-C4B8-B376C397F5D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33">
                  <a:extLst>
                    <a:ext uri="{FF2B5EF4-FFF2-40B4-BE49-F238E27FC236}">
                      <a16:creationId xmlns:a16="http://schemas.microsoft.com/office/drawing/2014/main" id="{E1EEC168-9294-332B-74F9-59C3D4427CB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34">
                  <a:extLst>
                    <a:ext uri="{FF2B5EF4-FFF2-40B4-BE49-F238E27FC236}">
                      <a16:creationId xmlns:a16="http://schemas.microsoft.com/office/drawing/2014/main" id="{31AB5383-1AF3-66BA-C9C2-DEBC6A77665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35">
                  <a:extLst>
                    <a:ext uri="{FF2B5EF4-FFF2-40B4-BE49-F238E27FC236}">
                      <a16:creationId xmlns:a16="http://schemas.microsoft.com/office/drawing/2014/main" id="{0FFB6977-CE76-1FE1-DD69-BE8EDD04B86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36">
                  <a:extLst>
                    <a:ext uri="{FF2B5EF4-FFF2-40B4-BE49-F238E27FC236}">
                      <a16:creationId xmlns:a16="http://schemas.microsoft.com/office/drawing/2014/main" id="{91BA908B-C4E3-FDD0-A986-310AB7A01CD9}"/>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1" name="Freeform 37">
                <a:extLst>
                  <a:ext uri="{FF2B5EF4-FFF2-40B4-BE49-F238E27FC236}">
                    <a16:creationId xmlns:a16="http://schemas.microsoft.com/office/drawing/2014/main" id="{D4F366C4-146F-DFD9-9111-EC75E229AF2A}"/>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2" name="Freeform 38">
                <a:extLst>
                  <a:ext uri="{FF2B5EF4-FFF2-40B4-BE49-F238E27FC236}">
                    <a16:creationId xmlns:a16="http://schemas.microsoft.com/office/drawing/2014/main" id="{75EFDB15-CE55-6F28-FCBD-16D7EDBCED43}"/>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5"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4C6BE0A-B006-2A31-D3FA-F673E52DE2B4}"/>
                </a:ext>
              </a:extLst>
            </p:cNvPr>
            <p:cNvGrpSpPr/>
            <p:nvPr/>
          </p:nvGrpSpPr>
          <p:grpSpPr>
            <a:xfrm>
              <a:off x="3794553" y="4611332"/>
              <a:ext cx="1274329" cy="891887"/>
              <a:chOff x="6672826" y="4521493"/>
              <a:chExt cx="1401762" cy="981076"/>
            </a:xfrm>
          </p:grpSpPr>
          <p:sp>
            <p:nvSpPr>
              <p:cNvPr id="34" name="Freeform 40">
                <a:extLst>
                  <a:ext uri="{FF2B5EF4-FFF2-40B4-BE49-F238E27FC236}">
                    <a16:creationId xmlns:a16="http://schemas.microsoft.com/office/drawing/2014/main" id="{54EBC445-53FE-4CE3-4A01-AFED127B7355}"/>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1">
                <a:extLst>
                  <a:ext uri="{FF2B5EF4-FFF2-40B4-BE49-F238E27FC236}">
                    <a16:creationId xmlns:a16="http://schemas.microsoft.com/office/drawing/2014/main" id="{7F549E8C-81AB-D3B2-9142-D44C5D605DA1}"/>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2">
                <a:extLst>
                  <a:ext uri="{FF2B5EF4-FFF2-40B4-BE49-F238E27FC236}">
                    <a16:creationId xmlns:a16="http://schemas.microsoft.com/office/drawing/2014/main" id="{C258C373-F56E-BFB7-CC23-1E9C29EAA05C}"/>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43">
                <a:extLst>
                  <a:ext uri="{FF2B5EF4-FFF2-40B4-BE49-F238E27FC236}">
                    <a16:creationId xmlns:a16="http://schemas.microsoft.com/office/drawing/2014/main" id="{E4734DF4-18FF-5DFA-617E-36B08F6823D3}"/>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44">
                <a:extLst>
                  <a:ext uri="{FF2B5EF4-FFF2-40B4-BE49-F238E27FC236}">
                    <a16:creationId xmlns:a16="http://schemas.microsoft.com/office/drawing/2014/main" id="{77A5B3DC-1A08-6FEC-5815-0D3A8142599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45">
                <a:extLst>
                  <a:ext uri="{FF2B5EF4-FFF2-40B4-BE49-F238E27FC236}">
                    <a16:creationId xmlns:a16="http://schemas.microsoft.com/office/drawing/2014/main" id="{C6E98ECA-27CE-69B4-44F2-6E2BF1FC3C3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278C3B0-B2F2-3530-15A2-46EDD039488E}"/>
                </a:ext>
              </a:extLst>
            </p:cNvPr>
            <p:cNvGrpSpPr/>
            <p:nvPr/>
          </p:nvGrpSpPr>
          <p:grpSpPr>
            <a:xfrm>
              <a:off x="2710723" y="2142048"/>
              <a:ext cx="874569" cy="1271443"/>
              <a:chOff x="5480613" y="1805281"/>
              <a:chExt cx="962026" cy="1398587"/>
            </a:xfrm>
          </p:grpSpPr>
          <p:sp>
            <p:nvSpPr>
              <p:cNvPr id="26" name="Freeform 47">
                <a:extLst>
                  <a:ext uri="{FF2B5EF4-FFF2-40B4-BE49-F238E27FC236}">
                    <a16:creationId xmlns:a16="http://schemas.microsoft.com/office/drawing/2014/main" id="{F474794C-DAEC-DEB6-7DB5-54A5CE4A9922}"/>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48">
                <a:extLst>
                  <a:ext uri="{FF2B5EF4-FFF2-40B4-BE49-F238E27FC236}">
                    <a16:creationId xmlns:a16="http://schemas.microsoft.com/office/drawing/2014/main" id="{0952BF96-9745-92D7-189F-4BC432A6DEF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49">
                <a:extLst>
                  <a:ext uri="{FF2B5EF4-FFF2-40B4-BE49-F238E27FC236}">
                    <a16:creationId xmlns:a16="http://schemas.microsoft.com/office/drawing/2014/main" id="{4ECBBF4A-D752-42F2-1864-3045DEDFA5ED}"/>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0">
                <a:extLst>
                  <a:ext uri="{FF2B5EF4-FFF2-40B4-BE49-F238E27FC236}">
                    <a16:creationId xmlns:a16="http://schemas.microsoft.com/office/drawing/2014/main" id="{E2F0D1FC-6F61-948B-2478-35B7F5EB8B08}"/>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51">
                <a:extLst>
                  <a:ext uri="{FF2B5EF4-FFF2-40B4-BE49-F238E27FC236}">
                    <a16:creationId xmlns:a16="http://schemas.microsoft.com/office/drawing/2014/main" id="{E8389231-534F-54F8-560C-9A8C7F466AA1}"/>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52">
                <a:extLst>
                  <a:ext uri="{FF2B5EF4-FFF2-40B4-BE49-F238E27FC236}">
                    <a16:creationId xmlns:a16="http://schemas.microsoft.com/office/drawing/2014/main" id="{E15F94A8-2437-731E-5F2A-B3605BD16C2A}"/>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53">
                <a:extLst>
                  <a:ext uri="{FF2B5EF4-FFF2-40B4-BE49-F238E27FC236}">
                    <a16:creationId xmlns:a16="http://schemas.microsoft.com/office/drawing/2014/main" id="{3FEE42DF-AF2F-AE75-0EEE-AC36ADAE003F}"/>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54">
                <a:extLst>
                  <a:ext uri="{FF2B5EF4-FFF2-40B4-BE49-F238E27FC236}">
                    <a16:creationId xmlns:a16="http://schemas.microsoft.com/office/drawing/2014/main" id="{2E8EF87B-8771-1D4A-A094-FE98B6F32C91}"/>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D76D538-8594-45B9-3CA2-955AF7CB9A6B}"/>
                </a:ext>
              </a:extLst>
            </p:cNvPr>
            <p:cNvGrpSpPr/>
            <p:nvPr/>
          </p:nvGrpSpPr>
          <p:grpSpPr>
            <a:xfrm>
              <a:off x="2892564" y="4136526"/>
              <a:ext cx="987136" cy="1241136"/>
              <a:chOff x="5680638" y="3999206"/>
              <a:chExt cx="1085850" cy="1365250"/>
            </a:xfrm>
          </p:grpSpPr>
          <p:sp>
            <p:nvSpPr>
              <p:cNvPr id="18" name="Freeform 55">
                <a:extLst>
                  <a:ext uri="{FF2B5EF4-FFF2-40B4-BE49-F238E27FC236}">
                    <a16:creationId xmlns:a16="http://schemas.microsoft.com/office/drawing/2014/main" id="{BFF1BBFB-13A4-A3F5-2C24-B21780B35E5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56">
                <a:extLst>
                  <a:ext uri="{FF2B5EF4-FFF2-40B4-BE49-F238E27FC236}">
                    <a16:creationId xmlns:a16="http://schemas.microsoft.com/office/drawing/2014/main" id="{4768053E-D0A6-B6DB-3D5A-8A23CEDD80AC}"/>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0" name="Freeform 57">
                <a:extLst>
                  <a:ext uri="{FF2B5EF4-FFF2-40B4-BE49-F238E27FC236}">
                    <a16:creationId xmlns:a16="http://schemas.microsoft.com/office/drawing/2014/main" id="{44BB35D3-DF08-1DA9-3F1E-F383241FF308}"/>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58">
                <a:extLst>
                  <a:ext uri="{FF2B5EF4-FFF2-40B4-BE49-F238E27FC236}">
                    <a16:creationId xmlns:a16="http://schemas.microsoft.com/office/drawing/2014/main" id="{3310FDA2-D862-F1D1-AF49-EF3339BC222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9">
                <a:extLst>
                  <a:ext uri="{FF2B5EF4-FFF2-40B4-BE49-F238E27FC236}">
                    <a16:creationId xmlns:a16="http://schemas.microsoft.com/office/drawing/2014/main" id="{00ED9906-436E-3370-1701-855A9A0D06B4}"/>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60">
                <a:extLst>
                  <a:ext uri="{FF2B5EF4-FFF2-40B4-BE49-F238E27FC236}">
                    <a16:creationId xmlns:a16="http://schemas.microsoft.com/office/drawing/2014/main" id="{3A125A8A-8539-B26A-84EA-0D85721607AC}"/>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61">
                <a:extLst>
                  <a:ext uri="{FF2B5EF4-FFF2-40B4-BE49-F238E27FC236}">
                    <a16:creationId xmlns:a16="http://schemas.microsoft.com/office/drawing/2014/main" id="{FF9A8F34-22D4-7E24-99C1-7F995595456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62">
                <a:extLst>
                  <a:ext uri="{FF2B5EF4-FFF2-40B4-BE49-F238E27FC236}">
                    <a16:creationId xmlns:a16="http://schemas.microsoft.com/office/drawing/2014/main" id="{E22825BC-DD1D-C7F7-01B0-0D2F79E24F3E}"/>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72" name="TextBox 30">
            <a:extLst>
              <a:ext uri="{FF2B5EF4-FFF2-40B4-BE49-F238E27FC236}">
                <a16:creationId xmlns:a16="http://schemas.microsoft.com/office/drawing/2014/main" id="{BE3DFCC0-6343-4464-C629-369515AB67D2}"/>
              </a:ext>
            </a:extLst>
          </p:cNvPr>
          <p:cNvSpPr txBox="1"/>
          <p:nvPr/>
        </p:nvSpPr>
        <p:spPr>
          <a:xfrm>
            <a:off x="199090" y="2059285"/>
            <a:ext cx="10025287" cy="3693319"/>
          </a:xfrm>
          <a:prstGeom prst="rect">
            <a:avLst/>
          </a:prstGeom>
          <a:noFill/>
        </p:spPr>
        <p:txBody>
          <a:bodyPr wrap="square" rtlCol="0">
            <a:spAutoFit/>
          </a:bodyPr>
          <a:lstStyle/>
          <a:p>
            <a:pPr algn="l"/>
            <a:r>
              <a:rPr lang="pt-BR" b="1" i="0" dirty="0">
                <a:solidFill>
                  <a:srgbClr val="000000"/>
                </a:solidFill>
                <a:effectLst/>
                <a:highlight>
                  <a:srgbClr val="FFFF00"/>
                </a:highlight>
                <a:latin typeface="Poppins" panose="00000500000000000000" pitchFamily="2" charset="0"/>
              </a:rPr>
              <a:t>O Vigia deve desempenhar as seguintes funções:</a:t>
            </a:r>
          </a:p>
          <a:p>
            <a:pPr algn="l"/>
            <a:endParaRPr lang="pt-BR" b="0" i="0" dirty="0">
              <a:solidFill>
                <a:srgbClr val="000000"/>
              </a:solidFill>
              <a:effectLst/>
              <a:highlight>
                <a:srgbClr val="FFFF00"/>
              </a:highlight>
              <a:latin typeface="Poppins" panose="00000500000000000000" pitchFamily="2" charset="0"/>
            </a:endParaRPr>
          </a:p>
          <a:p>
            <a:pPr marL="285750" indent="-285750" algn="l">
              <a:buFont typeface="Arial" panose="020B0604020202020204" pitchFamily="34" charset="0"/>
              <a:buChar char="•"/>
            </a:pPr>
            <a:r>
              <a:rPr lang="pt-BR" b="0" i="0" dirty="0">
                <a:solidFill>
                  <a:srgbClr val="000000"/>
                </a:solidFill>
                <a:effectLst/>
                <a:highlight>
                  <a:srgbClr val="FFFF00"/>
                </a:highlight>
                <a:latin typeface="Poppins" panose="00000500000000000000" pitchFamily="2" charset="0"/>
              </a:rPr>
              <a:t>Permitir somente a entrada de trabalhadores autorizados em espaços confinados relacionados na PET;</a:t>
            </a:r>
          </a:p>
          <a:p>
            <a:pPr algn="l"/>
            <a:endParaRPr lang="pt-BR" b="0" i="0" dirty="0">
              <a:solidFill>
                <a:srgbClr val="000000"/>
              </a:solidFill>
              <a:effectLst/>
              <a:highlight>
                <a:srgbClr val="FFFF00"/>
              </a:highlight>
              <a:latin typeface="Poppins" panose="00000500000000000000" pitchFamily="2" charset="0"/>
            </a:endParaRPr>
          </a:p>
          <a:p>
            <a:pPr marL="285750" indent="-285750" algn="l">
              <a:buFont typeface="Arial" panose="020B0604020202020204" pitchFamily="34" charset="0"/>
              <a:buChar char="•"/>
            </a:pPr>
            <a:r>
              <a:rPr lang="pt-BR" b="0" i="0" dirty="0">
                <a:solidFill>
                  <a:srgbClr val="000000"/>
                </a:solidFill>
                <a:effectLst/>
                <a:highlight>
                  <a:srgbClr val="FFFF00"/>
                </a:highlight>
                <a:latin typeface="Poppins" panose="00000500000000000000" pitchFamily="2" charset="0"/>
              </a:rPr>
              <a:t>Manter continuamente o controle do número de trabalhadores autorizados a entrar no espaço confinado e assegurar que todos saiam ao término da atividade;</a:t>
            </a:r>
          </a:p>
          <a:p>
            <a:pPr algn="l"/>
            <a:endParaRPr lang="pt-BR" b="0" i="0" dirty="0">
              <a:solidFill>
                <a:srgbClr val="000000"/>
              </a:solidFill>
              <a:effectLst/>
              <a:highlight>
                <a:srgbClr val="FFFF00"/>
              </a:highlight>
              <a:latin typeface="Poppins" panose="00000500000000000000" pitchFamily="2" charset="0"/>
            </a:endParaRPr>
          </a:p>
          <a:p>
            <a:pPr marL="285750" indent="-285750" algn="l">
              <a:buFont typeface="Arial" panose="020B0604020202020204" pitchFamily="34" charset="0"/>
              <a:buChar char="•"/>
            </a:pPr>
            <a:r>
              <a:rPr lang="pt-BR" b="0" i="0" dirty="0">
                <a:solidFill>
                  <a:srgbClr val="000000"/>
                </a:solidFill>
                <a:effectLst/>
                <a:highlight>
                  <a:srgbClr val="FFFF00"/>
                </a:highlight>
                <a:latin typeface="Poppins" panose="00000500000000000000" pitchFamily="2" charset="0"/>
              </a:rPr>
              <a:t>Permanecer fora do espaço confinado, junto à entrada, em contato ou comunicação permanente com os trabalhadores autorizados;</a:t>
            </a:r>
          </a:p>
          <a:p>
            <a:pPr algn="l"/>
            <a:endParaRPr lang="pt-BR" b="0" i="0" dirty="0">
              <a:solidFill>
                <a:srgbClr val="000000"/>
              </a:solidFill>
              <a:effectLst/>
              <a:highlight>
                <a:srgbClr val="FFFF00"/>
              </a:highlight>
              <a:latin typeface="Poppins" panose="00000500000000000000" pitchFamily="2" charset="0"/>
            </a:endParaRPr>
          </a:p>
          <a:p>
            <a:pPr marL="285750" indent="-285750" algn="l">
              <a:buFont typeface="Arial" panose="020B0604020202020204" pitchFamily="34" charset="0"/>
              <a:buChar char="•"/>
            </a:pPr>
            <a:r>
              <a:rPr lang="pt-BR" b="0" i="0" dirty="0">
                <a:solidFill>
                  <a:srgbClr val="000000"/>
                </a:solidFill>
                <a:effectLst/>
                <a:highlight>
                  <a:srgbClr val="FFFF00"/>
                </a:highlight>
                <a:latin typeface="Poppins" panose="00000500000000000000" pitchFamily="2" charset="0"/>
              </a:rPr>
              <a:t>Acionar a equipe de emergência e salvamento, interna ou externa, quando necessário;</a:t>
            </a: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1122604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3200" dirty="0">
                <a:solidFill>
                  <a:srgbClr val="00A09D"/>
                </a:solidFill>
                <a:latin typeface="Bebas Neue" panose="020B0606020202050201" pitchFamily="34" charset="0"/>
                <a:ea typeface="ＭＳ Ｐゴシック" charset="0"/>
                <a:cs typeface="League Gothic" charset="0"/>
                <a:sym typeface="League Gothic" charset="0"/>
              </a:rPr>
              <a:t>RESPONSABILIDADE </a:t>
            </a:r>
            <a:r>
              <a:rPr lang="pt-BR" sz="3200" dirty="0">
                <a:latin typeface="Bebas Neue" panose="020B0606020202050201" pitchFamily="34" charset="0"/>
                <a:ea typeface="ＭＳ Ｐゴシック" charset="0"/>
                <a:cs typeface="League Gothic" charset="0"/>
                <a:sym typeface="League Gothic" charset="0"/>
              </a:rPr>
              <a:t>DO VIGIA, TRABALHADOR AUTORIZADO E SUPERVISOR DE ENTRADA</a:t>
            </a:r>
          </a:p>
        </p:txBody>
      </p:sp>
    </p:spTree>
    <p:extLst>
      <p:ext uri="{BB962C8B-B14F-4D97-AF65-F5344CB8AC3E}">
        <p14:creationId xmlns:p14="http://schemas.microsoft.com/office/powerpoint/2010/main" val="262692702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30">
            <a:extLst>
              <a:ext uri="{FF2B5EF4-FFF2-40B4-BE49-F238E27FC236}">
                <a16:creationId xmlns:a16="http://schemas.microsoft.com/office/drawing/2014/main" id="{BE3DFCC0-6343-4464-C629-369515AB67D2}"/>
              </a:ext>
            </a:extLst>
          </p:cNvPr>
          <p:cNvSpPr txBox="1"/>
          <p:nvPr/>
        </p:nvSpPr>
        <p:spPr>
          <a:xfrm>
            <a:off x="2576330" y="2157256"/>
            <a:ext cx="9038726" cy="3416320"/>
          </a:xfrm>
          <a:prstGeom prst="rect">
            <a:avLst/>
          </a:prstGeom>
          <a:noFill/>
        </p:spPr>
        <p:txBody>
          <a:bodyPr wrap="square" rtlCol="0">
            <a:spAutoFit/>
          </a:bodyPr>
          <a:lstStyle/>
          <a:p>
            <a:pPr marL="285750" indent="-285750" algn="l">
              <a:buFont typeface="Arial" panose="020B0604020202020204" pitchFamily="34" charset="0"/>
              <a:buChar char="•"/>
            </a:pPr>
            <a:r>
              <a:rPr lang="pt-BR" b="0" i="0" dirty="0">
                <a:effectLst/>
                <a:latin typeface="Poppins" panose="00000500000000000000" pitchFamily="2" charset="0"/>
              </a:rPr>
              <a:t>Operar os movimentadores de pessoas;</a:t>
            </a:r>
          </a:p>
          <a:p>
            <a:pPr algn="l"/>
            <a:endParaRPr lang="pt-BR" b="0" i="0" dirty="0">
              <a:effectLst/>
              <a:latin typeface="Poppins" panose="00000500000000000000" pitchFamily="2" charset="0"/>
            </a:endParaRPr>
          </a:p>
          <a:p>
            <a:pPr marL="285750" indent="-285750" algn="l">
              <a:buFont typeface="Arial" panose="020B0604020202020204" pitchFamily="34" charset="0"/>
              <a:buChar char="•"/>
            </a:pPr>
            <a:r>
              <a:rPr lang="pt-BR" b="0" i="0" dirty="0">
                <a:effectLst/>
                <a:latin typeface="Poppins" panose="00000500000000000000" pitchFamily="2" charset="0"/>
              </a:rPr>
              <a:t>Ordenar o abandono do espaço confinado sempre que reconhecer algum sinal de alarme, perigo, sintoma, queixa, condição proibida, acidente, situação não prevista ou quando não puder desempenhar efetivamente suas tarefas, nem ser substituído por outro vigia;</a:t>
            </a:r>
          </a:p>
          <a:p>
            <a:pPr algn="l"/>
            <a:endParaRPr lang="pt-BR" b="0" i="0" dirty="0">
              <a:effectLst/>
              <a:latin typeface="Poppins" panose="00000500000000000000" pitchFamily="2" charset="0"/>
            </a:endParaRPr>
          </a:p>
          <a:p>
            <a:pPr marL="285750" indent="-285750" algn="l">
              <a:buFont typeface="Arial" panose="020B0604020202020204" pitchFamily="34" charset="0"/>
              <a:buChar char="•"/>
            </a:pPr>
            <a:r>
              <a:rPr lang="pt-BR" b="0" i="0" dirty="0">
                <a:effectLst/>
                <a:latin typeface="Poppins" panose="00000500000000000000" pitchFamily="2" charset="0"/>
              </a:rPr>
              <a:t>Não realizar outras tarefas durante as operações em espaços confinados; </a:t>
            </a:r>
          </a:p>
          <a:p>
            <a:pPr algn="l"/>
            <a:endParaRPr lang="pt-BR" b="0" i="0" dirty="0">
              <a:effectLst/>
              <a:latin typeface="Poppins" panose="00000500000000000000" pitchFamily="2" charset="0"/>
            </a:endParaRPr>
          </a:p>
          <a:p>
            <a:pPr marL="285750" indent="-285750" algn="l">
              <a:buFont typeface="Arial" panose="020B0604020202020204" pitchFamily="34" charset="0"/>
              <a:buChar char="•"/>
            </a:pPr>
            <a:r>
              <a:rPr lang="pt-BR" b="0" i="0" dirty="0">
                <a:effectLst/>
                <a:latin typeface="Poppins" panose="00000500000000000000" pitchFamily="2" charset="0"/>
              </a:rPr>
              <a:t>Comunicar ao supervisor de entrada qualquer evento não previsto ou estranho à operação de vigilância, inclusive quando da ordenação do abandono</a:t>
            </a: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1122604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3200" dirty="0">
                <a:solidFill>
                  <a:srgbClr val="00A09D"/>
                </a:solidFill>
                <a:latin typeface="Bebas Neue" panose="020B0606020202050201" pitchFamily="34" charset="0"/>
                <a:ea typeface="ＭＳ Ｐゴシック" charset="0"/>
                <a:cs typeface="League Gothic" charset="0"/>
                <a:sym typeface="League Gothic" charset="0"/>
              </a:rPr>
              <a:t>RESPONSABILIDADE </a:t>
            </a:r>
            <a:r>
              <a:rPr lang="pt-BR" sz="3200" dirty="0">
                <a:latin typeface="Bebas Neue" panose="020B0606020202050201" pitchFamily="34" charset="0"/>
                <a:ea typeface="ＭＳ Ｐゴシック" charset="0"/>
                <a:cs typeface="League Gothic" charset="0"/>
                <a:sym typeface="League Gothic" charset="0"/>
              </a:rPr>
              <a:t>DO VIGIA, </a:t>
            </a:r>
          </a:p>
          <a:p>
            <a:pPr algn="l">
              <a:defRPr/>
            </a:pPr>
            <a:r>
              <a:rPr lang="pt-BR" sz="3200" dirty="0">
                <a:latin typeface="Bebas Neue" panose="020B0606020202050201" pitchFamily="34" charset="0"/>
                <a:ea typeface="ＭＳ Ｐゴシック" charset="0"/>
                <a:cs typeface="League Gothic" charset="0"/>
                <a:sym typeface="League Gothic" charset="0"/>
              </a:rPr>
              <a:t>TRABALHADOR AUTORIZADO E SUPERVISOR DE ENTRADA</a:t>
            </a:r>
          </a:p>
        </p:txBody>
      </p:sp>
      <p:grpSp>
        <p:nvGrpSpPr>
          <p:cNvPr id="2" name="Group 4">
            <a:extLst>
              <a:ext uri="{FF2B5EF4-FFF2-40B4-BE49-F238E27FC236}">
                <a16:creationId xmlns:a16="http://schemas.microsoft.com/office/drawing/2014/main" id="{C678B658-8DEE-D413-D4C3-46644CF3C98E}"/>
              </a:ext>
            </a:extLst>
          </p:cNvPr>
          <p:cNvGrpSpPr>
            <a:grpSpLocks noChangeAspect="1"/>
          </p:cNvGrpSpPr>
          <p:nvPr/>
        </p:nvGrpSpPr>
        <p:grpSpPr bwMode="auto">
          <a:xfrm>
            <a:off x="256651" y="2786448"/>
            <a:ext cx="1992685" cy="2116582"/>
            <a:chOff x="2469" y="1167"/>
            <a:chExt cx="2509" cy="2665"/>
          </a:xfrm>
        </p:grpSpPr>
        <p:sp>
          <p:nvSpPr>
            <p:cNvPr id="3" name="Freeform 5">
              <a:extLst>
                <a:ext uri="{FF2B5EF4-FFF2-40B4-BE49-F238E27FC236}">
                  <a16:creationId xmlns:a16="http://schemas.microsoft.com/office/drawing/2014/main" id="{CFE5CEB8-570C-9883-3B64-F89B9E614896}"/>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6">
              <a:extLst>
                <a:ext uri="{FF2B5EF4-FFF2-40B4-BE49-F238E27FC236}">
                  <a16:creationId xmlns:a16="http://schemas.microsoft.com/office/drawing/2014/main" id="{6D0A7AFF-507F-E916-4FB4-7BECE1AFCF08}"/>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8">
              <a:extLst>
                <a:ext uri="{FF2B5EF4-FFF2-40B4-BE49-F238E27FC236}">
                  <a16:creationId xmlns:a16="http://schemas.microsoft.com/office/drawing/2014/main" id="{92C9E6EF-919B-D9CD-C3EA-456EE3809E98}"/>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9">
              <a:extLst>
                <a:ext uri="{FF2B5EF4-FFF2-40B4-BE49-F238E27FC236}">
                  <a16:creationId xmlns:a16="http://schemas.microsoft.com/office/drawing/2014/main" id="{4B38CB69-73F9-20F3-45D0-8EA3C542FCE5}"/>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0">
              <a:extLst>
                <a:ext uri="{FF2B5EF4-FFF2-40B4-BE49-F238E27FC236}">
                  <a16:creationId xmlns:a16="http://schemas.microsoft.com/office/drawing/2014/main" id="{7EE91908-2FF3-4158-57ED-358DD85C6717}"/>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Freeform 11">
              <a:extLst>
                <a:ext uri="{FF2B5EF4-FFF2-40B4-BE49-F238E27FC236}">
                  <a16:creationId xmlns:a16="http://schemas.microsoft.com/office/drawing/2014/main" id="{D38BC554-C272-D1F3-1FC6-C5068D2A6C8B}"/>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12">
              <a:extLst>
                <a:ext uri="{FF2B5EF4-FFF2-40B4-BE49-F238E27FC236}">
                  <a16:creationId xmlns:a16="http://schemas.microsoft.com/office/drawing/2014/main" id="{A2F24B52-7252-3DEF-5A2D-7CB3D0FE2A2B}"/>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3">
              <a:extLst>
                <a:ext uri="{FF2B5EF4-FFF2-40B4-BE49-F238E27FC236}">
                  <a16:creationId xmlns:a16="http://schemas.microsoft.com/office/drawing/2014/main" id="{604AB9AF-8618-F51D-1590-D19360F95FE4}"/>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4">
              <a:extLst>
                <a:ext uri="{FF2B5EF4-FFF2-40B4-BE49-F238E27FC236}">
                  <a16:creationId xmlns:a16="http://schemas.microsoft.com/office/drawing/2014/main" id="{7B10A462-491E-E29B-3FD0-6B78B01E3A09}"/>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Freeform 15">
              <a:extLst>
                <a:ext uri="{FF2B5EF4-FFF2-40B4-BE49-F238E27FC236}">
                  <a16:creationId xmlns:a16="http://schemas.microsoft.com/office/drawing/2014/main" id="{DC5C284C-053D-C200-B764-5BB54A2EDE51}"/>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Freeform 17">
              <a:extLst>
                <a:ext uri="{FF2B5EF4-FFF2-40B4-BE49-F238E27FC236}">
                  <a16:creationId xmlns:a16="http://schemas.microsoft.com/office/drawing/2014/main" id="{37F0A6AD-A00D-05EC-2C04-C26AE29A87E6}"/>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18">
              <a:extLst>
                <a:ext uri="{FF2B5EF4-FFF2-40B4-BE49-F238E27FC236}">
                  <a16:creationId xmlns:a16="http://schemas.microsoft.com/office/drawing/2014/main" id="{AD1768B5-DE0C-61DF-5117-3DD640466AE8}"/>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19">
              <a:extLst>
                <a:ext uri="{FF2B5EF4-FFF2-40B4-BE49-F238E27FC236}">
                  <a16:creationId xmlns:a16="http://schemas.microsoft.com/office/drawing/2014/main" id="{897D8203-9DA7-526A-F570-10AEC79CE985}"/>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20">
              <a:extLst>
                <a:ext uri="{FF2B5EF4-FFF2-40B4-BE49-F238E27FC236}">
                  <a16:creationId xmlns:a16="http://schemas.microsoft.com/office/drawing/2014/main" id="{F2FB0717-C415-6E47-C9F5-7597FDE808A6}"/>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2" name="Freeform 21">
              <a:extLst>
                <a:ext uri="{FF2B5EF4-FFF2-40B4-BE49-F238E27FC236}">
                  <a16:creationId xmlns:a16="http://schemas.microsoft.com/office/drawing/2014/main" id="{CFF2FC6B-E1EC-FCB6-B13A-2CEBAABB3A25}"/>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3" name="Freeform 22">
              <a:extLst>
                <a:ext uri="{FF2B5EF4-FFF2-40B4-BE49-F238E27FC236}">
                  <a16:creationId xmlns:a16="http://schemas.microsoft.com/office/drawing/2014/main" id="{12312B6B-60E5-2236-89E8-DD9554CE89D1}"/>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23">
              <a:extLst>
                <a:ext uri="{FF2B5EF4-FFF2-40B4-BE49-F238E27FC236}">
                  <a16:creationId xmlns:a16="http://schemas.microsoft.com/office/drawing/2014/main" id="{A81CA781-E9F8-6B50-4E9A-107560D15906}"/>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24">
              <a:extLst>
                <a:ext uri="{FF2B5EF4-FFF2-40B4-BE49-F238E27FC236}">
                  <a16:creationId xmlns:a16="http://schemas.microsoft.com/office/drawing/2014/main" id="{84DFF412-F721-A3B0-0165-C18B21893410}"/>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25">
              <a:extLst>
                <a:ext uri="{FF2B5EF4-FFF2-40B4-BE49-F238E27FC236}">
                  <a16:creationId xmlns:a16="http://schemas.microsoft.com/office/drawing/2014/main" id="{10952D3E-9DCB-F2A0-B794-BB2ECF246D2A}"/>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Freeform 26">
              <a:extLst>
                <a:ext uri="{FF2B5EF4-FFF2-40B4-BE49-F238E27FC236}">
                  <a16:creationId xmlns:a16="http://schemas.microsoft.com/office/drawing/2014/main" id="{4F872F6C-5859-72A9-96E3-6D8EFF66770B}"/>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Freeform 27">
              <a:extLst>
                <a:ext uri="{FF2B5EF4-FFF2-40B4-BE49-F238E27FC236}">
                  <a16:creationId xmlns:a16="http://schemas.microsoft.com/office/drawing/2014/main" id="{579E090E-8E4F-9608-85BF-0972064A76B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Freeform 28">
              <a:extLst>
                <a:ext uri="{FF2B5EF4-FFF2-40B4-BE49-F238E27FC236}">
                  <a16:creationId xmlns:a16="http://schemas.microsoft.com/office/drawing/2014/main" id="{00E7AB10-9D7E-9402-5132-EE1A61283ED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0" name="Freeform 29">
              <a:extLst>
                <a:ext uri="{FF2B5EF4-FFF2-40B4-BE49-F238E27FC236}">
                  <a16:creationId xmlns:a16="http://schemas.microsoft.com/office/drawing/2014/main" id="{D259B090-9D56-A19C-8DD0-C828A069BF3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91" name="Picture 31">
            <a:extLst>
              <a:ext uri="{FF2B5EF4-FFF2-40B4-BE49-F238E27FC236}">
                <a16:creationId xmlns:a16="http://schemas.microsoft.com/office/drawing/2014/main" id="{496781A4-7CA2-DFE1-D422-E442D11F0685}"/>
              </a:ext>
            </a:extLst>
          </p:cNvPr>
          <p:cNvPicPr>
            <a:picLocks noChangeAspect="1"/>
          </p:cNvPicPr>
          <p:nvPr/>
        </p:nvPicPr>
        <p:blipFill>
          <a:blip r:embed="rId3"/>
          <a:stretch>
            <a:fillRect/>
          </a:stretch>
        </p:blipFill>
        <p:spPr>
          <a:xfrm>
            <a:off x="1117478" y="3316386"/>
            <a:ext cx="294450" cy="180686"/>
          </a:xfrm>
          <a:prstGeom prst="rect">
            <a:avLst/>
          </a:prstGeom>
        </p:spPr>
      </p:pic>
      <p:pic>
        <p:nvPicPr>
          <p:cNvPr id="10" name="Imagem 9" descr="Texto&#10;&#10;Descrição gerada automaticamente com confiança baixa">
            <a:extLst>
              <a:ext uri="{FF2B5EF4-FFF2-40B4-BE49-F238E27FC236}">
                <a16:creationId xmlns:a16="http://schemas.microsoft.com/office/drawing/2014/main" id="{EAC6965C-AA9C-0EC3-5289-DFAC991F9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10230"/>
            <a:ext cx="2261621" cy="627889"/>
          </a:xfrm>
          <a:prstGeom prst="rect">
            <a:avLst/>
          </a:prstGeom>
        </p:spPr>
      </p:pic>
    </p:spTree>
    <p:extLst>
      <p:ext uri="{BB962C8B-B14F-4D97-AF65-F5344CB8AC3E}">
        <p14:creationId xmlns:p14="http://schemas.microsoft.com/office/powerpoint/2010/main" val="351698652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0">
            <a:extLst>
              <a:ext uri="{FF2B5EF4-FFF2-40B4-BE49-F238E27FC236}">
                <a16:creationId xmlns:a16="http://schemas.microsoft.com/office/drawing/2014/main" id="{47410AC8-88DD-C61E-80FE-C25216572229}"/>
              </a:ext>
            </a:extLst>
          </p:cNvPr>
          <p:cNvSpPr txBox="1"/>
          <p:nvPr/>
        </p:nvSpPr>
        <p:spPr>
          <a:xfrm>
            <a:off x="2332536" y="4197604"/>
            <a:ext cx="5135065" cy="2452687"/>
          </a:xfrm>
          <a:prstGeom prst="rect">
            <a:avLst/>
          </a:prstGeom>
        </p:spPr>
        <p:txBody>
          <a:bodyPr vert="horz" lIns="91440" tIns="45720" rIns="91440" bIns="45720" rtlCol="0" anchor="ctr">
            <a:normAutofit/>
          </a:bodyPr>
          <a:lstStyle/>
          <a:p>
            <a:pPr algn="l">
              <a:lnSpc>
                <a:spcPct val="150000"/>
              </a:lnSpc>
            </a:pPr>
            <a:r>
              <a:rPr lang="pt-BR" i="0" dirty="0">
                <a:effectLst/>
                <a:latin typeface="Poppins" panose="00000500000000000000" pitchFamily="2" charset="0"/>
              </a:rPr>
              <a:t>O Vigia não poderá realizar outras tarefas que possam comprometer o dever principal que é o de monitorar e proteger os trabalhadores autorizados.</a:t>
            </a:r>
          </a:p>
        </p:txBody>
      </p:sp>
      <p:grpSp>
        <p:nvGrpSpPr>
          <p:cNvPr id="14" name="Group 11">
            <a:extLst>
              <a:ext uri="{FF2B5EF4-FFF2-40B4-BE49-F238E27FC236}">
                <a16:creationId xmlns:a16="http://schemas.microsoft.com/office/drawing/2014/main" id="{D33BD20B-F064-8446-7C27-143857A7E110}"/>
              </a:ext>
            </a:extLst>
          </p:cNvPr>
          <p:cNvGrpSpPr/>
          <p:nvPr/>
        </p:nvGrpSpPr>
        <p:grpSpPr>
          <a:xfrm>
            <a:off x="675349" y="4855671"/>
            <a:ext cx="1316302" cy="1201736"/>
            <a:chOff x="1664677" y="1949380"/>
            <a:chExt cx="1195754" cy="1266093"/>
          </a:xfrm>
        </p:grpSpPr>
        <p:sp>
          <p:nvSpPr>
            <p:cNvPr id="15" name="Rounded Rectangle 16">
              <a:extLst>
                <a:ext uri="{FF2B5EF4-FFF2-40B4-BE49-F238E27FC236}">
                  <a16:creationId xmlns:a16="http://schemas.microsoft.com/office/drawing/2014/main" id="{DFC27925-866E-9DD6-2158-5C789B7105B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ounded Rectangle 17">
              <a:extLst>
                <a:ext uri="{FF2B5EF4-FFF2-40B4-BE49-F238E27FC236}">
                  <a16:creationId xmlns:a16="http://schemas.microsoft.com/office/drawing/2014/main" id="{5535A988-9863-E371-9EBA-680DCE58C380}"/>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Shape 2784">
            <a:extLst>
              <a:ext uri="{FF2B5EF4-FFF2-40B4-BE49-F238E27FC236}">
                <a16:creationId xmlns:a16="http://schemas.microsoft.com/office/drawing/2014/main" id="{79194F35-F074-D308-01FC-ABBB9574483F}"/>
              </a:ext>
            </a:extLst>
          </p:cNvPr>
          <p:cNvSpPr/>
          <p:nvPr/>
        </p:nvSpPr>
        <p:spPr>
          <a:xfrm>
            <a:off x="1078477" y="5223454"/>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cxnSp>
        <p:nvCxnSpPr>
          <p:cNvPr id="18" name="Straight Connector 1">
            <a:extLst>
              <a:ext uri="{FF2B5EF4-FFF2-40B4-BE49-F238E27FC236}">
                <a16:creationId xmlns:a16="http://schemas.microsoft.com/office/drawing/2014/main" id="{79AE59C7-6949-BFE7-463C-37B6F484100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AutoShape 1">
            <a:extLst>
              <a:ext uri="{FF2B5EF4-FFF2-40B4-BE49-F238E27FC236}">
                <a16:creationId xmlns:a16="http://schemas.microsoft.com/office/drawing/2014/main" id="{6DFF954E-4AE9-C2D6-09DF-D8952A41F431}"/>
              </a:ext>
            </a:extLst>
          </p:cNvPr>
          <p:cNvSpPr>
            <a:spLocks/>
          </p:cNvSpPr>
          <p:nvPr/>
        </p:nvSpPr>
        <p:spPr bwMode="auto">
          <a:xfrm>
            <a:off x="389008" y="218463"/>
            <a:ext cx="497430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err="1">
                <a:solidFill>
                  <a:schemeClr val="bg1"/>
                </a:solidFill>
                <a:latin typeface="Bebas Neue" panose="020B0606020202050201" pitchFamily="34" charset="0"/>
                <a:ea typeface="ＭＳ Ｐゴシック" charset="0"/>
                <a:cs typeface="League Gothic" charset="0"/>
                <a:sym typeface="League Gothic" charset="0"/>
              </a:rPr>
              <a:t>Nr</a:t>
            </a:r>
            <a:r>
              <a:rPr lang="pt-BR" sz="4800" dirty="0">
                <a:solidFill>
                  <a:schemeClr val="bg1"/>
                </a:solidFill>
                <a:latin typeface="Bebas Neue" panose="020B0606020202050201" pitchFamily="34" charset="0"/>
                <a:ea typeface="ＭＳ Ｐゴシック" charset="0"/>
                <a:cs typeface="League Gothic" charset="0"/>
                <a:sym typeface="League Gothic" charset="0"/>
              </a:rPr>
              <a:t> 33</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pic>
        <p:nvPicPr>
          <p:cNvPr id="4098" name="Picture 2" descr="Periódico NR33 - Espaço Confinado (Reciclagem) - Sanare">
            <a:extLst>
              <a:ext uri="{FF2B5EF4-FFF2-40B4-BE49-F238E27FC236}">
                <a16:creationId xmlns:a16="http://schemas.microsoft.com/office/drawing/2014/main" id="{3A424D11-1832-259B-0562-AD27CA147BEA}"/>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7528" b="10232"/>
          <a:stretch/>
        </p:blipFill>
        <p:spPr bwMode="auto">
          <a:xfrm>
            <a:off x="-87085" y="-108857"/>
            <a:ext cx="12366172" cy="3962399"/>
          </a:xfrm>
          <a:prstGeom prst="flowChartDocument">
            <a:avLst/>
          </a:prstGeom>
          <a:noFill/>
          <a:ln w="155575">
            <a:solidFill>
              <a:srgbClr val="00A09D"/>
            </a:solidFill>
          </a:ln>
          <a:extLst>
            <a:ext uri="{909E8E84-426E-40DD-AFC4-6F175D3DCCD1}">
              <a14:hiddenFill xmlns:a14="http://schemas.microsoft.com/office/drawing/2010/main">
                <a:solidFill>
                  <a:srgbClr val="FFFFFF"/>
                </a:solidFill>
              </a14:hiddenFill>
            </a:ext>
          </a:extLst>
        </p:spPr>
      </p:pic>
      <p:pic>
        <p:nvPicPr>
          <p:cNvPr id="2" name="Imagem 1" descr="Desenho de personagem de desenho animado&#10;&#10;Descrição gerada automaticamente">
            <a:extLst>
              <a:ext uri="{FF2B5EF4-FFF2-40B4-BE49-F238E27FC236}">
                <a16:creationId xmlns:a16="http://schemas.microsoft.com/office/drawing/2014/main" id="{39DBE84A-C562-336B-4978-4F0F1FDC5573}"/>
              </a:ext>
            </a:extLst>
          </p:cNvPr>
          <p:cNvPicPr>
            <a:picLocks noChangeAspect="1"/>
          </p:cNvPicPr>
          <p:nvPr/>
        </p:nvPicPr>
        <p:blipFill>
          <a:blip r:embed="rId4"/>
          <a:stretch>
            <a:fillRect/>
          </a:stretch>
        </p:blipFill>
        <p:spPr>
          <a:xfrm>
            <a:off x="8272544" y="3853542"/>
            <a:ext cx="3252521" cy="2683330"/>
          </a:xfrm>
          <a:prstGeom prst="rect">
            <a:avLst/>
          </a:prstGeom>
          <a:noFill/>
        </p:spPr>
      </p:pic>
      <p:pic>
        <p:nvPicPr>
          <p:cNvPr id="3" name="Imagem 2" descr="Texto&#10;&#10;Descrição gerada automaticamente com confiança baixa">
            <a:extLst>
              <a:ext uri="{FF2B5EF4-FFF2-40B4-BE49-F238E27FC236}">
                <a16:creationId xmlns:a16="http://schemas.microsoft.com/office/drawing/2014/main" id="{3A836A37-BC3D-CFD0-C69D-222473406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73439900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1949993" y="3467553"/>
            <a:ext cx="9250032" cy="1433726"/>
          </a:xfrm>
          <a:prstGeom prst="rect">
            <a:avLst/>
          </a:prstGeom>
          <a:noFill/>
        </p:spPr>
        <p:txBody>
          <a:bodyPr wrap="square" rtlCol="0">
            <a:spAutoFit/>
          </a:bodyPr>
          <a:lstStyle/>
          <a:p>
            <a:pPr algn="l">
              <a:lnSpc>
                <a:spcPct val="150000"/>
              </a:lnSpc>
            </a:pPr>
            <a:r>
              <a:rPr lang="pt-BR" sz="2000" i="0" dirty="0">
                <a:solidFill>
                  <a:schemeClr val="bg1"/>
                </a:solidFill>
                <a:effectLst/>
                <a:latin typeface="Poppins" panose="00000500000000000000" pitchFamily="2" charset="0"/>
              </a:rPr>
              <a:t>O vigia pode acompanhar as atividades de mais de um espaço confinado, quando atendidos os seguintes requisitos:</a:t>
            </a:r>
            <a:br>
              <a:rPr lang="pt-BR" sz="2000" i="0" dirty="0">
                <a:solidFill>
                  <a:schemeClr val="bg1"/>
                </a:solidFill>
                <a:effectLst/>
                <a:latin typeface="Poppins" panose="00000500000000000000" pitchFamily="2" charset="0"/>
              </a:rPr>
            </a:br>
            <a:endParaRPr lang="pt-BR" sz="2000" i="0" dirty="0">
              <a:solidFill>
                <a:schemeClr val="bg1"/>
              </a:solidFill>
              <a:effectLst/>
              <a:latin typeface="Poppins" panose="00000500000000000000" pitchFamily="2" charset="0"/>
            </a:endParaRP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1105032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NR 33</a:t>
            </a: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3139913"/>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 name="Imagem 3" descr="Texto&#10;&#10;Descrição gerada automaticamente com confiança baixa">
            <a:extLst>
              <a:ext uri="{FF2B5EF4-FFF2-40B4-BE49-F238E27FC236}">
                <a16:creationId xmlns:a16="http://schemas.microsoft.com/office/drawing/2014/main" id="{939B69CB-4C09-3513-6F5E-788F3A6B1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09198627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1122604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3200" dirty="0">
                <a:latin typeface="Bebas Neue" panose="020B0606020202050201" pitchFamily="34" charset="0"/>
                <a:ea typeface="ＭＳ Ｐゴシック" charset="0"/>
                <a:cs typeface="League Gothic" charset="0"/>
                <a:sym typeface="League Gothic" charset="0"/>
              </a:rPr>
              <a:t>NR 33</a:t>
            </a:r>
          </a:p>
        </p:txBody>
      </p:sp>
      <p:graphicFrame>
        <p:nvGraphicFramePr>
          <p:cNvPr id="2" name="Espaço Reservado para Conteúdo 2">
            <a:extLst>
              <a:ext uri="{FF2B5EF4-FFF2-40B4-BE49-F238E27FC236}">
                <a16:creationId xmlns:a16="http://schemas.microsoft.com/office/drawing/2014/main" id="{D63B134E-0C19-E2ED-7CC4-1E051F1F93E0}"/>
              </a:ext>
            </a:extLst>
          </p:cNvPr>
          <p:cNvGraphicFramePr>
            <a:graphicFrameLocks/>
          </p:cNvGraphicFramePr>
          <p:nvPr>
            <p:extLst>
              <p:ext uri="{D42A27DB-BD31-4B8C-83A1-F6EECF244321}">
                <p14:modId xmlns:p14="http://schemas.microsoft.com/office/powerpoint/2010/main" val="4238828722"/>
              </p:ext>
            </p:extLst>
          </p:nvPr>
        </p:nvGraphicFramePr>
        <p:xfrm>
          <a:off x="457199" y="1442721"/>
          <a:ext cx="11549743"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m 2" descr="Texto&#10;&#10;Descrição gerada automaticamente com confiança baixa">
            <a:extLst>
              <a:ext uri="{FF2B5EF4-FFF2-40B4-BE49-F238E27FC236}">
                <a16:creationId xmlns:a16="http://schemas.microsoft.com/office/drawing/2014/main" id="{0373EDAE-481C-71B4-99B0-88A45E7375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22212300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1122604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3200" dirty="0">
                <a:latin typeface="Bebas Neue" panose="020B0606020202050201" pitchFamily="34" charset="0"/>
                <a:ea typeface="ＭＳ Ｐゴシック" charset="0"/>
                <a:cs typeface="League Gothic" charset="0"/>
                <a:sym typeface="League Gothic" charset="0"/>
              </a:rPr>
              <a:t>NR 33</a:t>
            </a:r>
          </a:p>
        </p:txBody>
      </p:sp>
      <p:graphicFrame>
        <p:nvGraphicFramePr>
          <p:cNvPr id="3" name="Text Box 5">
            <a:extLst>
              <a:ext uri="{FF2B5EF4-FFF2-40B4-BE49-F238E27FC236}">
                <a16:creationId xmlns:a16="http://schemas.microsoft.com/office/drawing/2014/main" id="{860760FB-E89E-10E5-7A6F-72C69C092CC5}"/>
              </a:ext>
            </a:extLst>
          </p:cNvPr>
          <p:cNvGraphicFramePr/>
          <p:nvPr>
            <p:extLst>
              <p:ext uri="{D42A27DB-BD31-4B8C-83A1-F6EECF244321}">
                <p14:modId xmlns:p14="http://schemas.microsoft.com/office/powerpoint/2010/main" val="220948475"/>
              </p:ext>
            </p:extLst>
          </p:nvPr>
        </p:nvGraphicFramePr>
        <p:xfrm>
          <a:off x="1132114" y="868216"/>
          <a:ext cx="9927772" cy="564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m 1" descr="Texto&#10;&#10;Descrição gerada automaticamente com confiança baixa">
            <a:extLst>
              <a:ext uri="{FF2B5EF4-FFF2-40B4-BE49-F238E27FC236}">
                <a16:creationId xmlns:a16="http://schemas.microsoft.com/office/drawing/2014/main" id="{9B31C86C-0EEA-D1B8-87A3-9966AA51A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26414096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rso Reciclagem NR 33 Espaço Confinado - Supervisor de Entrada">
            <a:extLst>
              <a:ext uri="{FF2B5EF4-FFF2-40B4-BE49-F238E27FC236}">
                <a16:creationId xmlns:a16="http://schemas.microsoft.com/office/drawing/2014/main" id="{AEA1AB89-D14C-5732-63C8-648AAB5FF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41"/>
          <a:stretch/>
        </p:blipFill>
        <p:spPr bwMode="auto">
          <a:xfrm>
            <a:off x="5952671" y="0"/>
            <a:ext cx="625821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uxograma: Entrada Manual 4">
            <a:extLst>
              <a:ext uri="{FF2B5EF4-FFF2-40B4-BE49-F238E27FC236}">
                <a16:creationId xmlns:a16="http://schemas.microsoft.com/office/drawing/2014/main" id="{185A3A24-52BB-4C89-6390-3E9560ECE060}"/>
              </a:ext>
            </a:extLst>
          </p:cNvPr>
          <p:cNvSpPr/>
          <p:nvPr/>
        </p:nvSpPr>
        <p:spPr>
          <a:xfrm rot="5400000" flipH="1">
            <a:off x="1092200" y="-1092201"/>
            <a:ext cx="6858000" cy="9042400"/>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ardrop 30">
            <a:extLst>
              <a:ext uri="{FF2B5EF4-FFF2-40B4-BE49-F238E27FC236}">
                <a16:creationId xmlns:a16="http://schemas.microsoft.com/office/drawing/2014/main" id="{113D2035-36A8-5547-465D-48960C2D2969}"/>
              </a:ext>
            </a:extLst>
          </p:cNvPr>
          <p:cNvSpPr/>
          <p:nvPr/>
        </p:nvSpPr>
        <p:spPr>
          <a:xfrm>
            <a:off x="489546" y="1385086"/>
            <a:ext cx="576000" cy="590145"/>
          </a:xfrm>
          <a:prstGeom prst="teardrop">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E12DE7A0-487F-B621-6255-3484D41AF93F}"/>
              </a:ext>
            </a:extLst>
          </p:cNvPr>
          <p:cNvPicPr>
            <a:picLocks noChangeAspect="1"/>
          </p:cNvPicPr>
          <p:nvPr/>
        </p:nvPicPr>
        <p:blipFill>
          <a:blip r:embed="rId4"/>
          <a:stretch>
            <a:fillRect/>
          </a:stretch>
        </p:blipFill>
        <p:spPr>
          <a:xfrm>
            <a:off x="643008" y="1543215"/>
            <a:ext cx="335362" cy="316725"/>
          </a:xfrm>
          <a:prstGeom prst="rect">
            <a:avLst/>
          </a:prstGeom>
        </p:spPr>
      </p:pic>
      <p:sp>
        <p:nvSpPr>
          <p:cNvPr id="10" name="TextBox 30">
            <a:extLst>
              <a:ext uri="{FF2B5EF4-FFF2-40B4-BE49-F238E27FC236}">
                <a16:creationId xmlns:a16="http://schemas.microsoft.com/office/drawing/2014/main" id="{FCD4858C-0F23-89A3-703F-1FE5F682CDB2}"/>
              </a:ext>
            </a:extLst>
          </p:cNvPr>
          <p:cNvSpPr txBox="1"/>
          <p:nvPr/>
        </p:nvSpPr>
        <p:spPr>
          <a:xfrm>
            <a:off x="489546" y="2362207"/>
            <a:ext cx="6622454" cy="4108817"/>
          </a:xfrm>
          <a:prstGeom prst="rect">
            <a:avLst/>
          </a:prstGeom>
          <a:noFill/>
        </p:spPr>
        <p:txBody>
          <a:bodyPr wrap="square" rtlCol="0">
            <a:spAutoFit/>
          </a:bodyPr>
          <a:lstStyle/>
          <a:p>
            <a:pPr algn="l"/>
            <a:r>
              <a:rPr lang="pt-BR" b="1" i="0" dirty="0">
                <a:effectLst/>
                <a:latin typeface="Poppins" panose="00000500000000000000" pitchFamily="2" charset="0"/>
              </a:rPr>
              <a:t>O Supervisor de Entrada deve desempenhar as seguintes funções:</a:t>
            </a:r>
          </a:p>
          <a:p>
            <a:pPr algn="l"/>
            <a:endParaRPr lang="pt-BR" i="0" dirty="0">
              <a:effectLst/>
              <a:latin typeface="Poppins" panose="00000500000000000000" pitchFamily="2" charset="0"/>
            </a:endParaRPr>
          </a:p>
          <a:p>
            <a:pPr marL="285750" indent="-285750" algn="l">
              <a:lnSpc>
                <a:spcPct val="150000"/>
              </a:lnSpc>
              <a:buFont typeface="Arial" panose="020B0604020202020204" pitchFamily="34" charset="0"/>
              <a:buChar char="•"/>
            </a:pPr>
            <a:r>
              <a:rPr lang="pt-BR" i="0" dirty="0">
                <a:effectLst/>
                <a:latin typeface="Poppins" panose="00000500000000000000" pitchFamily="2" charset="0"/>
              </a:rPr>
              <a:t>Emitir a PET antes do início das atividades;</a:t>
            </a:r>
          </a:p>
          <a:p>
            <a:pPr marL="285750" indent="-285750" algn="l">
              <a:lnSpc>
                <a:spcPct val="150000"/>
              </a:lnSpc>
              <a:buFont typeface="Arial" panose="020B0604020202020204" pitchFamily="34" charset="0"/>
              <a:buChar char="•"/>
            </a:pPr>
            <a:r>
              <a:rPr lang="pt-BR" i="0" dirty="0">
                <a:effectLst/>
                <a:latin typeface="Poppins" panose="00000500000000000000" pitchFamily="2" charset="0"/>
              </a:rPr>
              <a:t>Executar os testes e conferir os equipamentos, antes da utilização;</a:t>
            </a:r>
          </a:p>
          <a:p>
            <a:pPr marL="285750" indent="-285750" algn="l">
              <a:lnSpc>
                <a:spcPct val="150000"/>
              </a:lnSpc>
              <a:buFont typeface="Arial" panose="020B0604020202020204" pitchFamily="34" charset="0"/>
              <a:buChar char="•"/>
            </a:pPr>
            <a:r>
              <a:rPr lang="pt-BR" i="0" dirty="0">
                <a:effectLst/>
                <a:latin typeface="Poppins" panose="00000500000000000000" pitchFamily="2" charset="0"/>
              </a:rPr>
              <a:t>Implementar os procedimentos contidos na PET;</a:t>
            </a:r>
          </a:p>
          <a:p>
            <a:pPr marL="285750" indent="-285750" algn="l">
              <a:lnSpc>
                <a:spcPct val="150000"/>
              </a:lnSpc>
              <a:buFont typeface="Arial" panose="020B0604020202020204" pitchFamily="34" charset="0"/>
              <a:buChar char="•"/>
            </a:pPr>
            <a:r>
              <a:rPr lang="pt-BR" i="0" dirty="0">
                <a:effectLst/>
                <a:latin typeface="Poppins" panose="00000500000000000000" pitchFamily="2" charset="0"/>
              </a:rPr>
              <a:t>Assegurar que os serviços de emergência e salvamento estejam disponíveis e que os meios para os acionar estejam operantes;</a:t>
            </a:r>
          </a:p>
          <a:p>
            <a:pPr algn="l"/>
            <a:endParaRPr lang="pt-BR" i="0" dirty="0">
              <a:solidFill>
                <a:srgbClr val="000000"/>
              </a:solidFill>
              <a:effectLst/>
              <a:latin typeface="Poppins" panose="00000500000000000000" pitchFamily="2" charset="0"/>
            </a:endParaRPr>
          </a:p>
        </p:txBody>
      </p:sp>
      <p:cxnSp>
        <p:nvCxnSpPr>
          <p:cNvPr id="2" name="Straight Connector 1">
            <a:extLst>
              <a:ext uri="{FF2B5EF4-FFF2-40B4-BE49-F238E27FC236}">
                <a16:creationId xmlns:a16="http://schemas.microsoft.com/office/drawing/2014/main" id="{EBAF17F9-202E-2768-6BCF-362715FA8FDC}"/>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99ED86F7-EB08-9231-18AA-3BD2E844AAEC}"/>
              </a:ext>
            </a:extLst>
          </p:cNvPr>
          <p:cNvSpPr>
            <a:spLocks/>
          </p:cNvSpPr>
          <p:nvPr/>
        </p:nvSpPr>
        <p:spPr bwMode="auto">
          <a:xfrm>
            <a:off x="389008" y="218463"/>
            <a:ext cx="970204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2400" dirty="0">
                <a:latin typeface="Bebas Neue" panose="020B0606020202050201" pitchFamily="34" charset="0"/>
                <a:ea typeface="ＭＳ Ｐゴシック" charset="0"/>
                <a:cs typeface="League Gothic" charset="0"/>
                <a:sym typeface="League Gothic" charset="0"/>
              </a:rPr>
              <a:t>RESPONSABILIDADE DO VIGIA, TRABALHADOR AUTORIZADO E SUPERVISOR DE ENTRADA</a:t>
            </a:r>
          </a:p>
        </p:txBody>
      </p:sp>
      <p:pic>
        <p:nvPicPr>
          <p:cNvPr id="4" name="Imagem 3" descr="Texto&#10;&#10;Descrição gerada automaticamente com confiança baixa">
            <a:extLst>
              <a:ext uri="{FF2B5EF4-FFF2-40B4-BE49-F238E27FC236}">
                <a16:creationId xmlns:a16="http://schemas.microsoft.com/office/drawing/2014/main" id="{31B3A96D-8CD1-7D65-DC10-E8E4884A19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88767385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6">
            <a:extLst>
              <a:ext uri="{FF2B5EF4-FFF2-40B4-BE49-F238E27FC236}">
                <a16:creationId xmlns:a16="http://schemas.microsoft.com/office/drawing/2014/main" id="{38430899-7119-1356-6B9F-25AC51DE5FAA}"/>
              </a:ext>
            </a:extLst>
          </p:cNvPr>
          <p:cNvSpPr/>
          <p:nvPr/>
        </p:nvSpPr>
        <p:spPr>
          <a:xfrm>
            <a:off x="2501900" y="1278319"/>
            <a:ext cx="9344521" cy="5579989"/>
          </a:xfrm>
          <a:prstGeom prst="rect">
            <a:avLst/>
          </a:prstGeom>
        </p:spPr>
        <p:txBody>
          <a:bodyPr wrap="square">
            <a:spAutoFit/>
            <a:scene3d>
              <a:camera prst="orthographicFront"/>
              <a:lightRig rig="threePt" dir="t"/>
            </a:scene3d>
            <a:sp3d contourW="12700"/>
          </a:bodyPr>
          <a:lstStyle/>
          <a:p>
            <a:pPr marL="342900" indent="-342900" algn="l">
              <a:lnSpc>
                <a:spcPct val="150000"/>
              </a:lnSpc>
              <a:buFont typeface="Arial" panose="020B0604020202020204" pitchFamily="34" charset="0"/>
              <a:buChar char="•"/>
            </a:pPr>
            <a:r>
              <a:rPr lang="pt-BR" sz="2400" b="0" i="0" dirty="0">
                <a:solidFill>
                  <a:schemeClr val="tx2"/>
                </a:solidFill>
                <a:effectLst/>
                <a:latin typeface="Poppins" panose="00000500000000000000" pitchFamily="2" charset="0"/>
              </a:rPr>
              <a:t>Cancelar os procedimentos de entrada e trabalho, quando necessário;</a:t>
            </a:r>
          </a:p>
          <a:p>
            <a:pPr marL="342900" indent="-342900" algn="l">
              <a:lnSpc>
                <a:spcPct val="150000"/>
              </a:lnSpc>
              <a:buFont typeface="Arial" panose="020B0604020202020204" pitchFamily="34" charset="0"/>
              <a:buChar char="•"/>
            </a:pPr>
            <a:endParaRPr lang="pt-BR" sz="2400" b="0" i="0" dirty="0">
              <a:solidFill>
                <a:schemeClr val="tx2"/>
              </a:solidFill>
              <a:effectLst/>
              <a:latin typeface="Poppins" panose="00000500000000000000" pitchFamily="2" charset="0"/>
            </a:endParaRPr>
          </a:p>
          <a:p>
            <a:pPr marL="342900" indent="-342900" algn="l">
              <a:lnSpc>
                <a:spcPct val="150000"/>
              </a:lnSpc>
              <a:buFont typeface="Arial" panose="020B0604020202020204" pitchFamily="34" charset="0"/>
              <a:buChar char="•"/>
            </a:pPr>
            <a:r>
              <a:rPr lang="pt-BR" sz="2400" b="0" i="0" dirty="0">
                <a:solidFill>
                  <a:schemeClr val="tx2"/>
                </a:solidFill>
                <a:effectLst/>
                <a:latin typeface="Poppins" panose="00000500000000000000" pitchFamily="2" charset="0"/>
              </a:rPr>
              <a:t>Encerrar a PET após o término dos serviços;</a:t>
            </a:r>
          </a:p>
          <a:p>
            <a:pPr marL="342900" indent="-342900" algn="l">
              <a:lnSpc>
                <a:spcPct val="150000"/>
              </a:lnSpc>
              <a:buFont typeface="Arial" panose="020B0604020202020204" pitchFamily="34" charset="0"/>
              <a:buChar char="•"/>
            </a:pPr>
            <a:endParaRPr lang="pt-BR" sz="2400" b="0" i="0" dirty="0">
              <a:solidFill>
                <a:schemeClr val="tx2"/>
              </a:solidFill>
              <a:effectLst/>
              <a:latin typeface="Poppins" panose="00000500000000000000" pitchFamily="2" charset="0"/>
            </a:endParaRPr>
          </a:p>
          <a:p>
            <a:pPr marL="342900" indent="-342900" algn="l">
              <a:lnSpc>
                <a:spcPct val="150000"/>
              </a:lnSpc>
              <a:buFont typeface="Arial" panose="020B0604020202020204" pitchFamily="34" charset="0"/>
              <a:buChar char="•"/>
            </a:pPr>
            <a:r>
              <a:rPr lang="pt-BR" sz="2400" b="0" i="0" dirty="0">
                <a:solidFill>
                  <a:schemeClr val="tx2"/>
                </a:solidFill>
                <a:effectLst/>
                <a:latin typeface="Poppins" panose="00000500000000000000" pitchFamily="2" charset="0"/>
              </a:rPr>
              <a:t>Desempenhar a função de vigia, quando previsto na PET; </a:t>
            </a:r>
          </a:p>
          <a:p>
            <a:pPr marL="342900" indent="-342900" algn="l">
              <a:lnSpc>
                <a:spcPct val="150000"/>
              </a:lnSpc>
              <a:buFont typeface="Arial" panose="020B0604020202020204" pitchFamily="34" charset="0"/>
              <a:buChar char="•"/>
            </a:pPr>
            <a:endParaRPr lang="pt-BR" sz="2400" b="0" i="0" dirty="0">
              <a:solidFill>
                <a:schemeClr val="tx2"/>
              </a:solidFill>
              <a:effectLst/>
              <a:latin typeface="Poppins" panose="00000500000000000000" pitchFamily="2" charset="0"/>
            </a:endParaRPr>
          </a:p>
          <a:p>
            <a:pPr marL="342900" indent="-342900" algn="l">
              <a:lnSpc>
                <a:spcPct val="150000"/>
              </a:lnSpc>
              <a:buFont typeface="Arial" panose="020B0604020202020204" pitchFamily="34" charset="0"/>
              <a:buChar char="•"/>
            </a:pPr>
            <a:r>
              <a:rPr lang="pt-BR" sz="2400" b="0" i="0" dirty="0">
                <a:solidFill>
                  <a:schemeClr val="tx2"/>
                </a:solidFill>
                <a:effectLst/>
                <a:latin typeface="Poppins" panose="00000500000000000000" pitchFamily="2" charset="0"/>
              </a:rPr>
              <a:t>Assegurar que o vigia esteja operante durante a realização dos trabalhos em espaço confinado</a:t>
            </a:r>
          </a:p>
          <a:p>
            <a:pPr algn="l">
              <a:lnSpc>
                <a:spcPct val="150000"/>
              </a:lnSpc>
              <a:buFont typeface="Arial" panose="020B0604020202020204" pitchFamily="34" charset="0"/>
              <a:buChar char="•"/>
            </a:pPr>
            <a:endParaRPr lang="pt-BR" sz="2400" b="0" i="0" dirty="0">
              <a:solidFill>
                <a:schemeClr val="tx2"/>
              </a:solidFill>
              <a:effectLst/>
              <a:latin typeface="Poppins" panose="00000500000000000000" pitchFamily="2" charset="0"/>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724134" y="2999407"/>
            <a:ext cx="1536466" cy="153646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 name="AutoShape 1">
            <a:extLst>
              <a:ext uri="{FF2B5EF4-FFF2-40B4-BE49-F238E27FC236}">
                <a16:creationId xmlns:a16="http://schemas.microsoft.com/office/drawing/2014/main" id="{B9406AC3-7EE7-1EC8-7ADE-3D774869DAC2}"/>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Texto&#10;&#10;Descrição gerada automaticamente com confiança baixa">
            <a:extLst>
              <a:ext uri="{FF2B5EF4-FFF2-40B4-BE49-F238E27FC236}">
                <a16:creationId xmlns:a16="http://schemas.microsoft.com/office/drawing/2014/main" id="{E119501B-7D67-1243-1B85-149E2DC8F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3029629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Quais os EPIs mais utilizados para trabalho em espaço confinado? - Blog  Preveoeste">
            <a:extLst>
              <a:ext uri="{FF2B5EF4-FFF2-40B4-BE49-F238E27FC236}">
                <a16:creationId xmlns:a16="http://schemas.microsoft.com/office/drawing/2014/main" id="{F7B129B1-E276-ADBB-EEDA-3BE36E9BB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12192001" cy="68507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rgbClr val="0070C0">
              <a:alpha val="93000"/>
            </a:srgb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1962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07. RECONHECIMENTO, AVALIAÇÃO E CONTROLE DO RISCO</a:t>
            </a:r>
          </a:p>
          <a:p>
            <a:pPr algn="ctr">
              <a:defRPr/>
            </a:pP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descr="Texto&#10;&#10;Descrição gerada automaticamente com confiança baixa">
            <a:extLst>
              <a:ext uri="{FF2B5EF4-FFF2-40B4-BE49-F238E27FC236}">
                <a16:creationId xmlns:a16="http://schemas.microsoft.com/office/drawing/2014/main" id="{AB8ED9C8-FC76-2978-0B16-8C5BCEF492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60" y="173208"/>
            <a:ext cx="2261621" cy="627889"/>
          </a:xfrm>
          <a:prstGeom prst="rect">
            <a:avLst/>
          </a:prstGeom>
        </p:spPr>
      </p:pic>
    </p:spTree>
    <p:extLst>
      <p:ext uri="{BB962C8B-B14F-4D97-AF65-F5344CB8AC3E}">
        <p14:creationId xmlns:p14="http://schemas.microsoft.com/office/powerpoint/2010/main" val="96500734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9A236C6A-83BD-3EA2-F94A-CE0EE1FA42D5}"/>
              </a:ext>
            </a:extLst>
          </p:cNvPr>
          <p:cNvSpPr/>
          <p:nvPr/>
        </p:nvSpPr>
        <p:spPr>
          <a:xfrm>
            <a:off x="8483599" y="1179510"/>
            <a:ext cx="3505201" cy="547529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5">
            <a:extLst>
              <a:ext uri="{FF2B5EF4-FFF2-40B4-BE49-F238E27FC236}">
                <a16:creationId xmlns:a16="http://schemas.microsoft.com/office/drawing/2014/main" id="{7ADD9BD2-E36F-1DA9-6FAE-3AA389120E8D}"/>
              </a:ext>
            </a:extLst>
          </p:cNvPr>
          <p:cNvSpPr/>
          <p:nvPr/>
        </p:nvSpPr>
        <p:spPr>
          <a:xfrm>
            <a:off x="4356100" y="117951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5">
            <a:extLst>
              <a:ext uri="{FF2B5EF4-FFF2-40B4-BE49-F238E27FC236}">
                <a16:creationId xmlns:a16="http://schemas.microsoft.com/office/drawing/2014/main" id="{B9BA1DF6-D78D-30E2-6E28-D2D3A5EB280C}"/>
              </a:ext>
            </a:extLst>
          </p:cNvPr>
          <p:cNvSpPr/>
          <p:nvPr/>
        </p:nvSpPr>
        <p:spPr>
          <a:xfrm>
            <a:off x="228601" y="1179510"/>
            <a:ext cx="3949699" cy="26543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5">
            <a:extLst>
              <a:ext uri="{FF2B5EF4-FFF2-40B4-BE49-F238E27FC236}">
                <a16:creationId xmlns:a16="http://schemas.microsoft.com/office/drawing/2014/main" id="{8A6FB10E-5582-57D4-389D-2F4A0A0DBA62}"/>
              </a:ext>
            </a:extLst>
          </p:cNvPr>
          <p:cNvSpPr/>
          <p:nvPr/>
        </p:nvSpPr>
        <p:spPr>
          <a:xfrm>
            <a:off x="4356100" y="400050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t>NR 33</a:t>
            </a:r>
            <a:endParaRPr lang="id-ID" sz="3600" b="1" dirty="0"/>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5">
            <a:extLst>
              <a:ext uri="{FF2B5EF4-FFF2-40B4-BE49-F238E27FC236}">
                <a16:creationId xmlns:a16="http://schemas.microsoft.com/office/drawing/2014/main" id="{A91E3221-2594-D2D8-A33E-62C90382C5D7}"/>
              </a:ext>
            </a:extLst>
          </p:cNvPr>
          <p:cNvSpPr/>
          <p:nvPr/>
        </p:nvSpPr>
        <p:spPr>
          <a:xfrm>
            <a:off x="228601" y="4000500"/>
            <a:ext cx="3949699" cy="2654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047656E-EA43-39B9-29F8-F27665EBABAF}"/>
              </a:ext>
            </a:extLst>
          </p:cNvPr>
          <p:cNvSpPr/>
          <p:nvPr/>
        </p:nvSpPr>
        <p:spPr>
          <a:xfrm>
            <a:off x="389008" y="1356209"/>
            <a:ext cx="3606049" cy="2308324"/>
          </a:xfrm>
          <a:prstGeom prst="rect">
            <a:avLst/>
          </a:prstGeom>
        </p:spPr>
        <p:txBody>
          <a:bodyPr wrap="square">
            <a:spAutoFit/>
          </a:bodyPr>
          <a:lstStyle/>
          <a:p>
            <a:r>
              <a:rPr lang="pt-BR" dirty="0">
                <a:solidFill>
                  <a:schemeClr val="bg1"/>
                </a:solidFill>
              </a:rPr>
              <a:t>33.2.2 Considera-se espaço confinado qualquer área ou ambiente que atenda simultaneamente aos seguintes requisitos:</a:t>
            </a:r>
          </a:p>
          <a:p>
            <a:endParaRPr lang="pt-BR" dirty="0">
              <a:solidFill>
                <a:schemeClr val="bg1"/>
              </a:solidFill>
            </a:endParaRPr>
          </a:p>
          <a:p>
            <a:r>
              <a:rPr lang="pt-BR" dirty="0">
                <a:solidFill>
                  <a:schemeClr val="bg1"/>
                </a:solidFill>
              </a:rPr>
              <a:t>a) não ser projetado para ocupação humana contínua;</a:t>
            </a:r>
            <a:endParaRPr lang="en-US" dirty="0">
              <a:solidFill>
                <a:schemeClr val="bg1"/>
              </a:solidFill>
            </a:endParaRPr>
          </a:p>
        </p:txBody>
      </p:sp>
      <p:sp>
        <p:nvSpPr>
          <p:cNvPr id="13" name="Rectangle 4">
            <a:extLst>
              <a:ext uri="{FF2B5EF4-FFF2-40B4-BE49-F238E27FC236}">
                <a16:creationId xmlns:a16="http://schemas.microsoft.com/office/drawing/2014/main" id="{8ADAEE70-7423-7AFC-B246-D06816D41CB7}"/>
              </a:ext>
            </a:extLst>
          </p:cNvPr>
          <p:cNvSpPr/>
          <p:nvPr/>
        </p:nvSpPr>
        <p:spPr>
          <a:xfrm>
            <a:off x="523838" y="4488493"/>
            <a:ext cx="3356508" cy="1477328"/>
          </a:xfrm>
          <a:prstGeom prst="rect">
            <a:avLst/>
          </a:prstGeom>
        </p:spPr>
        <p:txBody>
          <a:bodyPr wrap="square">
            <a:spAutoFit/>
          </a:bodyPr>
          <a:lstStyle/>
          <a:p>
            <a:r>
              <a:rPr lang="pt-BR" dirty="0">
                <a:solidFill>
                  <a:schemeClr val="bg1"/>
                </a:solidFill>
              </a:rPr>
              <a:t>b) possuir meios limitados de entrada e saída; e</a:t>
            </a:r>
          </a:p>
          <a:p>
            <a:endParaRPr lang="pt-BR" dirty="0">
              <a:solidFill>
                <a:schemeClr val="bg1"/>
              </a:solidFill>
            </a:endParaRPr>
          </a:p>
          <a:p>
            <a:r>
              <a:rPr lang="pt-BR" dirty="0">
                <a:solidFill>
                  <a:schemeClr val="bg1"/>
                </a:solidFill>
              </a:rPr>
              <a:t>c) em que exista ou possa existir atmosfera perigosa.</a:t>
            </a:r>
          </a:p>
        </p:txBody>
      </p:sp>
      <p:sp>
        <p:nvSpPr>
          <p:cNvPr id="6" name="AutoShape 1">
            <a:extLst>
              <a:ext uri="{FF2B5EF4-FFF2-40B4-BE49-F238E27FC236}">
                <a16:creationId xmlns:a16="http://schemas.microsoft.com/office/drawing/2014/main" id="{58D81972-2D99-C9C2-CB9A-A1506697862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Conhecendo a NR-33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050" name="Picture 2" descr="Espaço Confinado é uma exigência da NR-33 | CFPx Cursos &amp; Treinamentos">
            <a:extLst>
              <a:ext uri="{FF2B5EF4-FFF2-40B4-BE49-F238E27FC236}">
                <a16:creationId xmlns:a16="http://schemas.microsoft.com/office/drawing/2014/main" id="{717D23E5-8D98-7DFD-2AC6-BF737980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706" y="1179510"/>
            <a:ext cx="396165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Homem de chapéu segurando um capacete&#10;&#10;Descrição gerada automaticamente">
            <a:extLst>
              <a:ext uri="{FF2B5EF4-FFF2-40B4-BE49-F238E27FC236}">
                <a16:creationId xmlns:a16="http://schemas.microsoft.com/office/drawing/2014/main" id="{7C646EC6-BF59-1D9A-55ED-50B5FF853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501" y="868216"/>
            <a:ext cx="4225898" cy="5865546"/>
          </a:xfrm>
          <a:prstGeom prst="rect">
            <a:avLst/>
          </a:prstGeom>
        </p:spPr>
      </p:pic>
      <p:pic>
        <p:nvPicPr>
          <p:cNvPr id="3" name="Imagem 2" descr="Texto&#10;&#10;Descrição gerada automaticamente com confiança baixa">
            <a:extLst>
              <a:ext uri="{FF2B5EF4-FFF2-40B4-BE49-F238E27FC236}">
                <a16:creationId xmlns:a16="http://schemas.microsoft.com/office/drawing/2014/main" id="{E5B1E898-4DB9-5FE1-BF05-ACA193350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1364082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406559" y="669956"/>
            <a:ext cx="9154886" cy="627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RECONHECIMENTO, AVALIAÇÃO E CONTROLE DO RISCO</a:t>
            </a:r>
          </a:p>
        </p:txBody>
      </p:sp>
      <p:sp>
        <p:nvSpPr>
          <p:cNvPr id="5" name="圆角矩形 13">
            <a:extLst>
              <a:ext uri="{FF2B5EF4-FFF2-40B4-BE49-F238E27FC236}">
                <a16:creationId xmlns:a16="http://schemas.microsoft.com/office/drawing/2014/main" id="{AF4A70A2-4C57-82D1-59F0-9A8E6AAAA5C4}"/>
              </a:ext>
            </a:extLst>
          </p:cNvPr>
          <p:cNvSpPr/>
          <p:nvPr/>
        </p:nvSpPr>
        <p:spPr>
          <a:xfrm>
            <a:off x="2569028" y="1230086"/>
            <a:ext cx="9154886" cy="5145314"/>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26">
            <a:extLst>
              <a:ext uri="{FF2B5EF4-FFF2-40B4-BE49-F238E27FC236}">
                <a16:creationId xmlns:a16="http://schemas.microsoft.com/office/drawing/2014/main" id="{05E34BDE-7F71-29CF-0A3F-B9D024B96D73}"/>
              </a:ext>
            </a:extLst>
          </p:cNvPr>
          <p:cNvSpPr/>
          <p:nvPr/>
        </p:nvSpPr>
        <p:spPr>
          <a:xfrm>
            <a:off x="2911903" y="1586349"/>
            <a:ext cx="495326" cy="51488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36">
            <a:extLst>
              <a:ext uri="{FF2B5EF4-FFF2-40B4-BE49-F238E27FC236}">
                <a16:creationId xmlns:a16="http://schemas.microsoft.com/office/drawing/2014/main" id="{32B8D99D-76F5-5973-D64E-A8557D8D9BA3}"/>
              </a:ext>
            </a:extLst>
          </p:cNvPr>
          <p:cNvSpPr/>
          <p:nvPr/>
        </p:nvSpPr>
        <p:spPr>
          <a:xfrm>
            <a:off x="3766664" y="2448700"/>
            <a:ext cx="7293014" cy="3266985"/>
          </a:xfrm>
          <a:prstGeom prst="rect">
            <a:avLst/>
          </a:prstGeom>
        </p:spPr>
        <p:txBody>
          <a:bodyPr wrap="square">
            <a:spAutoFit/>
            <a:scene3d>
              <a:camera prst="orthographicFront"/>
              <a:lightRig rig="threePt" dir="t"/>
            </a:scene3d>
            <a:sp3d contourW="12700"/>
          </a:bodyPr>
          <a:lstStyle/>
          <a:p>
            <a:pPr algn="l"/>
            <a:r>
              <a:rPr lang="pt-BR" sz="2000" b="1" i="0" dirty="0">
                <a:solidFill>
                  <a:schemeClr val="bg1"/>
                </a:solidFill>
                <a:effectLst/>
                <a:latin typeface="Poppins" panose="00000500000000000000" pitchFamily="2" charset="0"/>
              </a:rPr>
              <a:t>Principal causa de acidente</a:t>
            </a:r>
          </a:p>
          <a:p>
            <a:pPr algn="l"/>
            <a:endParaRPr lang="pt-BR" sz="2000" i="0" dirty="0">
              <a:solidFill>
                <a:schemeClr val="bg1"/>
              </a:solidFill>
              <a:effectLst/>
              <a:latin typeface="Poppins" panose="00000500000000000000" pitchFamily="2" charset="0"/>
            </a:endParaRPr>
          </a:p>
          <a:p>
            <a:pPr algn="l"/>
            <a:r>
              <a:rPr lang="pt-BR" sz="2000" i="0" dirty="0">
                <a:solidFill>
                  <a:schemeClr val="bg1"/>
                </a:solidFill>
                <a:effectLst/>
                <a:latin typeface="Poppins" panose="00000500000000000000" pitchFamily="2" charset="0"/>
              </a:rPr>
              <a:t>90% dos acidentes em Espaços Confinados, são causados por asfixia, ou seja, pela falta de oxigênio devido a presença de gases. </a:t>
            </a:r>
          </a:p>
          <a:p>
            <a:pPr algn="l"/>
            <a:endParaRPr lang="pt-BR" sz="2000" dirty="0">
              <a:solidFill>
                <a:schemeClr val="bg1"/>
              </a:solidFill>
              <a:latin typeface="Poppins" panose="00000500000000000000" pitchFamily="2" charset="0"/>
            </a:endParaRPr>
          </a:p>
          <a:p>
            <a:pPr algn="l"/>
            <a:r>
              <a:rPr lang="pt-BR" sz="2000" i="0" dirty="0">
                <a:solidFill>
                  <a:schemeClr val="bg1"/>
                </a:solidFill>
                <a:effectLst/>
                <a:latin typeface="Poppins" panose="00000500000000000000" pitchFamily="2" charset="0"/>
              </a:rPr>
              <a:t>Gás Sulfídrico (H²S) e o Monóxido de Carbono (CO) são responsáveis por 60% das vítimas em ambientes confinados.</a:t>
            </a:r>
          </a:p>
          <a:p>
            <a:pPr algn="ctr">
              <a:lnSpc>
                <a:spcPct val="150000"/>
              </a:lnSpc>
            </a:pPr>
            <a:endParaRPr lang="pt-BR" altLang="zh-CN" sz="2000" dirty="0">
              <a:solidFill>
                <a:schemeClr val="bg1"/>
              </a:solidFill>
              <a:latin typeface="+mn-ea"/>
            </a:endParaRPr>
          </a:p>
        </p:txBody>
      </p:sp>
      <p:grpSp>
        <p:nvGrpSpPr>
          <p:cNvPr id="4" name="组合 4">
            <a:extLst>
              <a:ext uri="{FF2B5EF4-FFF2-40B4-BE49-F238E27FC236}">
                <a16:creationId xmlns:a16="http://schemas.microsoft.com/office/drawing/2014/main" id="{F375495D-9067-433E-02C2-D6FE5691EF93}"/>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6" name="Oval 8">
              <a:extLst>
                <a:ext uri="{FF2B5EF4-FFF2-40B4-BE49-F238E27FC236}">
                  <a16:creationId xmlns:a16="http://schemas.microsoft.com/office/drawing/2014/main" id="{74F53099-D461-350B-D8E3-3E823289C7E2}"/>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8" name="Freeform 9">
              <a:extLst>
                <a:ext uri="{FF2B5EF4-FFF2-40B4-BE49-F238E27FC236}">
                  <a16:creationId xmlns:a16="http://schemas.microsoft.com/office/drawing/2014/main" id="{B178E5FE-8435-2093-DCA7-42D0DA81A1F8}"/>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9" name="Imagem 8" descr="Texto&#10;&#10;Descrição gerada automaticamente com confiança baixa">
            <a:extLst>
              <a:ext uri="{FF2B5EF4-FFF2-40B4-BE49-F238E27FC236}">
                <a16:creationId xmlns:a16="http://schemas.microsoft.com/office/drawing/2014/main" id="{4F45CCE6-5925-43FC-0687-34D657725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78273513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501900"/>
            <a:ext cx="12191999" cy="2679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853550" y="2903031"/>
            <a:ext cx="5242449" cy="1877437"/>
          </a:xfrm>
          <a:prstGeom prst="rect">
            <a:avLst/>
          </a:prstGeom>
        </p:spPr>
        <p:txBody>
          <a:bodyPr wrap="square">
            <a:spAutoFit/>
          </a:bodyPr>
          <a:lstStyle/>
          <a:p>
            <a:pPr>
              <a:spcBef>
                <a:spcPct val="20000"/>
              </a:spcBef>
              <a:buFont typeface="Arial" pitchFamily="34" charset="0"/>
            </a:pPr>
            <a:r>
              <a:rPr lang="pt-BR" sz="2000" b="1" dirty="0">
                <a:solidFill>
                  <a:schemeClr val="bg1"/>
                </a:solidFill>
              </a:rPr>
              <a:t>Outras causas de acidentes</a:t>
            </a:r>
          </a:p>
          <a:p>
            <a:pPr>
              <a:spcBef>
                <a:spcPct val="20000"/>
              </a:spcBef>
              <a:buFont typeface="Arial" pitchFamily="34" charset="0"/>
            </a:pPr>
            <a:endParaRPr lang="pt-BR" sz="2000" b="1" dirty="0">
              <a:solidFill>
                <a:schemeClr val="bg1"/>
              </a:solidFill>
            </a:endParaRPr>
          </a:p>
          <a:p>
            <a:pPr marL="342900" indent="-342900">
              <a:spcBef>
                <a:spcPct val="20000"/>
              </a:spcBef>
              <a:buFont typeface="Arial" pitchFamily="34" charset="0"/>
              <a:buChar char="•"/>
            </a:pPr>
            <a:r>
              <a:rPr lang="pt-BR" sz="2000" dirty="0">
                <a:solidFill>
                  <a:schemeClr val="bg1"/>
                </a:solidFill>
              </a:rPr>
              <a:t>Deficiência de oxigênio;</a:t>
            </a:r>
          </a:p>
          <a:p>
            <a:pPr marL="342900" indent="-342900">
              <a:spcBef>
                <a:spcPct val="20000"/>
              </a:spcBef>
              <a:buFont typeface="Arial" pitchFamily="34" charset="0"/>
              <a:buChar char="•"/>
            </a:pPr>
            <a:r>
              <a:rPr lang="pt-BR" sz="2000" dirty="0">
                <a:solidFill>
                  <a:schemeClr val="bg1"/>
                </a:solidFill>
              </a:rPr>
              <a:t>Ar contaminado com substâncias letais;</a:t>
            </a:r>
          </a:p>
          <a:p>
            <a:pPr marL="342900" indent="-342900">
              <a:spcBef>
                <a:spcPct val="20000"/>
              </a:spcBef>
              <a:buFont typeface="Arial" pitchFamily="34" charset="0"/>
              <a:buChar char="•"/>
            </a:pPr>
            <a:r>
              <a:rPr lang="pt-BR" sz="2000" dirty="0">
                <a:solidFill>
                  <a:schemeClr val="bg1"/>
                </a:solidFill>
              </a:rPr>
              <a:t>Ar com substâncias inflamáveis.</a:t>
            </a: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Picture 2" descr="Resultado de imagem para resgate espaço confinado">
            <a:extLst>
              <a:ext uri="{FF2B5EF4-FFF2-40B4-BE49-F238E27FC236}">
                <a16:creationId xmlns:a16="http://schemas.microsoft.com/office/drawing/2014/main" id="{5C7FB5CD-4876-9C66-64AD-260FDB943BF9}"/>
              </a:ext>
            </a:extLst>
          </p:cNvPr>
          <p:cNvPicPr>
            <a:picLocks noChangeAspect="1" noChangeArrowheads="1"/>
          </p:cNvPicPr>
          <p:nvPr/>
        </p:nvPicPr>
        <p:blipFill rotWithShape="1">
          <a:blip r:embed="rId3"/>
          <a:srcRect l="18942" r="14136" b="3"/>
          <a:stretch/>
        </p:blipFill>
        <p:spPr bwMode="auto">
          <a:xfrm>
            <a:off x="7162800" y="1495136"/>
            <a:ext cx="4318000" cy="4525963"/>
          </a:xfrm>
          <a:prstGeom prst="rect">
            <a:avLst/>
          </a:prstGeom>
          <a:noFill/>
          <a:effectLst>
            <a:outerShdw blurRad="63500" sx="102000" sy="102000" algn="ctr" rotWithShape="0">
              <a:prstClr val="black">
                <a:alpha val="40000"/>
              </a:prstClr>
            </a:outerShdw>
          </a:effectLst>
        </p:spPr>
      </p:pic>
      <p:pic>
        <p:nvPicPr>
          <p:cNvPr id="5" name="Imagem 4" descr="Texto&#10;&#10;Descrição gerada automaticamente com confiança baixa">
            <a:extLst>
              <a:ext uri="{FF2B5EF4-FFF2-40B4-BE49-F238E27FC236}">
                <a16:creationId xmlns:a16="http://schemas.microsoft.com/office/drawing/2014/main" id="{A2F7F27A-3F64-0B56-7422-2D17F1588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3360420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paços confinados: Precauções de segurança em espaço confinado">
            <a:extLst>
              <a:ext uri="{FF2B5EF4-FFF2-40B4-BE49-F238E27FC236}">
                <a16:creationId xmlns:a16="http://schemas.microsoft.com/office/drawing/2014/main" id="{4F29C075-E96B-0541-17AE-46A54920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4" r="22726"/>
          <a:stretch/>
        </p:blipFill>
        <p:spPr bwMode="auto">
          <a:xfrm>
            <a:off x="0" y="-12740"/>
            <a:ext cx="4789713" cy="68707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6407979" y="1455274"/>
            <a:ext cx="5553607" cy="4462760"/>
          </a:xfrm>
          <a:prstGeom prst="rect">
            <a:avLst/>
          </a:prstGeom>
        </p:spPr>
        <p:txBody>
          <a:bodyPr wrap="square">
            <a:spAutoFit/>
            <a:scene3d>
              <a:camera prst="orthographicFront"/>
              <a:lightRig rig="threePt" dir="t"/>
            </a:scene3d>
            <a:sp3d contourW="12700"/>
          </a:bodyPr>
          <a:lstStyle/>
          <a:p>
            <a:pPr>
              <a:spcBef>
                <a:spcPct val="20000"/>
              </a:spcBef>
            </a:pPr>
            <a:r>
              <a:rPr lang="pt-BR" sz="2000" b="1" kern="1200" dirty="0">
                <a:solidFill>
                  <a:schemeClr val="tx1"/>
                </a:solidFill>
                <a:latin typeface="+mn-lt"/>
                <a:ea typeface="+mn-ea"/>
                <a:cs typeface="+mn-cs"/>
              </a:rPr>
              <a:t>AR ATMOSFÉRICO</a:t>
            </a:r>
            <a:r>
              <a:rPr lang="pt-BR" sz="2000" kern="1200" dirty="0">
                <a:solidFill>
                  <a:schemeClr val="tx1"/>
                </a:solidFill>
                <a:latin typeface="+mn-lt"/>
                <a:ea typeface="+mn-ea"/>
                <a:cs typeface="+mn-cs"/>
              </a:rPr>
              <a:t> </a:t>
            </a:r>
          </a:p>
          <a:p>
            <a:pPr>
              <a:spcBef>
                <a:spcPct val="20000"/>
              </a:spcBef>
            </a:pPr>
            <a:endParaRPr lang="pt-BR" sz="2000" kern="1200" dirty="0">
              <a:solidFill>
                <a:schemeClr val="tx1"/>
              </a:solidFill>
              <a:latin typeface="+mn-lt"/>
              <a:ea typeface="+mn-ea"/>
              <a:cs typeface="+mn-cs"/>
            </a:endParaRPr>
          </a:p>
          <a:p>
            <a:pPr>
              <a:spcBef>
                <a:spcPct val="20000"/>
              </a:spcBef>
            </a:pPr>
            <a:r>
              <a:rPr lang="pt-BR" sz="2000" kern="1200" dirty="0">
                <a:solidFill>
                  <a:schemeClr val="tx1"/>
                </a:solidFill>
                <a:latin typeface="+mn-lt"/>
                <a:ea typeface="+mn-ea"/>
                <a:cs typeface="+mn-cs"/>
              </a:rPr>
              <a:t>O ar que respiramos é formado por:</a:t>
            </a:r>
          </a:p>
          <a:p>
            <a:pPr>
              <a:spcBef>
                <a:spcPct val="20000"/>
              </a:spcBef>
            </a:pPr>
            <a:endParaRPr lang="pt-BR" sz="2000" kern="1200" dirty="0">
              <a:solidFill>
                <a:schemeClr val="tx1"/>
              </a:solidFill>
              <a:latin typeface="+mn-lt"/>
              <a:ea typeface="+mn-ea"/>
              <a:cs typeface="+mn-cs"/>
            </a:endParaRPr>
          </a:p>
          <a:p>
            <a:pPr>
              <a:spcBef>
                <a:spcPct val="20000"/>
              </a:spcBef>
            </a:pPr>
            <a:r>
              <a:rPr lang="pt-BR" sz="2000" kern="1200" dirty="0">
                <a:solidFill>
                  <a:schemeClr val="tx1"/>
                </a:solidFill>
                <a:latin typeface="+mn-lt"/>
                <a:ea typeface="+mn-ea"/>
                <a:cs typeface="+mn-cs"/>
              </a:rPr>
              <a:t>78,0  %  Nitrogênio </a:t>
            </a:r>
          </a:p>
          <a:p>
            <a:pPr>
              <a:spcBef>
                <a:spcPct val="20000"/>
              </a:spcBef>
            </a:pPr>
            <a:r>
              <a:rPr lang="pt-BR" sz="2000" b="1" kern="1200" dirty="0">
                <a:solidFill>
                  <a:schemeClr val="tx1"/>
                </a:solidFill>
                <a:latin typeface="+mn-lt"/>
                <a:ea typeface="+mn-ea"/>
                <a:cs typeface="+mn-cs"/>
              </a:rPr>
              <a:t>20,9 %  Oxigênio</a:t>
            </a:r>
            <a:r>
              <a:rPr lang="pt-BR" sz="2000" kern="1200" dirty="0">
                <a:solidFill>
                  <a:schemeClr val="tx1"/>
                </a:solidFill>
                <a:latin typeface="+mn-lt"/>
                <a:ea typeface="+mn-ea"/>
                <a:cs typeface="+mn-cs"/>
              </a:rPr>
              <a:t> </a:t>
            </a:r>
            <a:endParaRPr lang="pt-BR" sz="2000" b="1" kern="1200" dirty="0">
              <a:solidFill>
                <a:schemeClr val="tx1"/>
              </a:solidFill>
              <a:latin typeface="+mn-lt"/>
              <a:ea typeface="+mn-ea"/>
              <a:cs typeface="+mn-cs"/>
            </a:endParaRPr>
          </a:p>
          <a:p>
            <a:pPr>
              <a:spcBef>
                <a:spcPct val="20000"/>
              </a:spcBef>
            </a:pPr>
            <a:r>
              <a:rPr lang="pt-BR" sz="2000" kern="1200" dirty="0">
                <a:solidFill>
                  <a:schemeClr val="tx1"/>
                </a:solidFill>
                <a:latin typeface="+mn-lt"/>
                <a:ea typeface="+mn-ea"/>
                <a:cs typeface="+mn-cs"/>
              </a:rPr>
              <a:t>1,00  %  Argônio</a:t>
            </a:r>
          </a:p>
          <a:p>
            <a:pPr>
              <a:spcBef>
                <a:spcPct val="20000"/>
              </a:spcBef>
            </a:pPr>
            <a:r>
              <a:rPr lang="pt-BR" sz="2000" kern="1200" dirty="0">
                <a:solidFill>
                  <a:schemeClr val="tx1"/>
                </a:solidFill>
                <a:latin typeface="+mn-lt"/>
                <a:ea typeface="+mn-ea"/>
                <a:cs typeface="+mn-cs"/>
              </a:rPr>
              <a:t>0,10  %  Outros gases</a:t>
            </a:r>
          </a:p>
          <a:p>
            <a:pPr>
              <a:spcBef>
                <a:spcPct val="20000"/>
              </a:spcBef>
            </a:pPr>
            <a:r>
              <a:rPr lang="pt-BR" sz="1600" kern="1200" dirty="0">
                <a:solidFill>
                  <a:schemeClr val="tx1"/>
                </a:solidFill>
                <a:latin typeface="+mn-lt"/>
                <a:ea typeface="+mn-ea"/>
                <a:cs typeface="+mn-cs"/>
              </a:rPr>
              <a:t>		</a:t>
            </a:r>
          </a:p>
          <a:p>
            <a:pPr>
              <a:spcBef>
                <a:spcPct val="20000"/>
              </a:spcBef>
            </a:pPr>
            <a:r>
              <a:rPr lang="pt-BR" sz="1600" b="1" kern="1200" dirty="0">
                <a:solidFill>
                  <a:schemeClr val="tx1"/>
                </a:solidFill>
                <a:latin typeface="+mn-lt"/>
                <a:ea typeface="+mn-ea"/>
                <a:cs typeface="+mn-cs"/>
              </a:rPr>
              <a:t>=</a:t>
            </a:r>
            <a:r>
              <a:rPr lang="pt-BR" sz="1600" kern="1200" dirty="0">
                <a:solidFill>
                  <a:schemeClr val="tx1"/>
                </a:solidFill>
                <a:latin typeface="+mn-lt"/>
                <a:ea typeface="+mn-ea"/>
                <a:cs typeface="+mn-cs"/>
              </a:rPr>
              <a:t> 100% em Volume</a:t>
            </a:r>
          </a:p>
          <a:p>
            <a:pPr>
              <a:spcBef>
                <a:spcPct val="20000"/>
              </a:spcBef>
            </a:pPr>
            <a:endParaRPr lang="pt-BR" sz="1600" i="1" kern="1200" dirty="0">
              <a:solidFill>
                <a:schemeClr val="tx1"/>
              </a:solidFill>
              <a:latin typeface="+mn-lt"/>
              <a:ea typeface="+mn-ea"/>
              <a:cs typeface="+mn-cs"/>
            </a:endParaRPr>
          </a:p>
          <a:p>
            <a:pPr>
              <a:spcBef>
                <a:spcPct val="20000"/>
              </a:spcBef>
            </a:pPr>
            <a:r>
              <a:rPr lang="pt-BR" sz="1600" i="1" kern="1200" dirty="0">
                <a:solidFill>
                  <a:schemeClr val="tx1"/>
                </a:solidFill>
                <a:latin typeface="+mn-lt"/>
                <a:ea typeface="+mn-ea"/>
                <a:cs typeface="+mn-cs"/>
              </a:rPr>
              <a:t>Fonte: Manual de Proteção Respiratória</a:t>
            </a:r>
          </a:p>
          <a:p>
            <a:pPr>
              <a:spcBef>
                <a:spcPct val="20000"/>
              </a:spcBef>
            </a:pPr>
            <a:r>
              <a:rPr lang="pt-BR" sz="1600" i="1" kern="1200" dirty="0">
                <a:solidFill>
                  <a:schemeClr val="tx1"/>
                </a:solidFill>
                <a:latin typeface="+mn-lt"/>
                <a:ea typeface="+mn-ea"/>
                <a:cs typeface="+mn-cs"/>
              </a:rPr>
              <a:t>Prof. Maurício Torloni</a:t>
            </a:r>
            <a:endParaRPr lang="pt-BR" sz="2000" b="0" i="0" dirty="0">
              <a:solidFill>
                <a:srgbClr val="000000"/>
              </a:solidFill>
              <a:effectLst/>
              <a:latin typeface="Poppins" panose="00000500000000000000" pitchFamily="2" charset="0"/>
            </a:endParaRP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0916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4947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9A52D415-F6C1-438D-43A3-0603868B1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35930948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970204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Riscos em Espaços Confinados</a:t>
            </a:r>
          </a:p>
        </p:txBody>
      </p:sp>
      <p:sp>
        <p:nvSpPr>
          <p:cNvPr id="5" name="圆角矩形 13">
            <a:extLst>
              <a:ext uri="{FF2B5EF4-FFF2-40B4-BE49-F238E27FC236}">
                <a16:creationId xmlns:a16="http://schemas.microsoft.com/office/drawing/2014/main" id="{AF4A70A2-4C57-82D1-59F0-9A8E6AAAA5C4}"/>
              </a:ext>
            </a:extLst>
          </p:cNvPr>
          <p:cNvSpPr/>
          <p:nvPr/>
        </p:nvSpPr>
        <p:spPr>
          <a:xfrm>
            <a:off x="2569028" y="1230086"/>
            <a:ext cx="9154886" cy="5145314"/>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26">
            <a:extLst>
              <a:ext uri="{FF2B5EF4-FFF2-40B4-BE49-F238E27FC236}">
                <a16:creationId xmlns:a16="http://schemas.microsoft.com/office/drawing/2014/main" id="{05E34BDE-7F71-29CF-0A3F-B9D024B96D73}"/>
              </a:ext>
            </a:extLst>
          </p:cNvPr>
          <p:cNvSpPr/>
          <p:nvPr/>
        </p:nvSpPr>
        <p:spPr>
          <a:xfrm>
            <a:off x="2911903" y="1586349"/>
            <a:ext cx="495326" cy="51488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36">
            <a:extLst>
              <a:ext uri="{FF2B5EF4-FFF2-40B4-BE49-F238E27FC236}">
                <a16:creationId xmlns:a16="http://schemas.microsoft.com/office/drawing/2014/main" id="{32B8D99D-76F5-5973-D64E-A8557D8D9BA3}"/>
              </a:ext>
            </a:extLst>
          </p:cNvPr>
          <p:cNvSpPr/>
          <p:nvPr/>
        </p:nvSpPr>
        <p:spPr>
          <a:xfrm>
            <a:off x="3919064" y="2740400"/>
            <a:ext cx="7293014" cy="3325077"/>
          </a:xfrm>
          <a:prstGeom prst="rect">
            <a:avLst/>
          </a:prstGeom>
        </p:spPr>
        <p:txBody>
          <a:bodyPr wrap="square">
            <a:spAutoFit/>
            <a:scene3d>
              <a:camera prst="orthographicFront"/>
              <a:lightRig rig="threePt" dir="t"/>
            </a:scene3d>
            <a:sp3d contourW="12700"/>
          </a:bodyPr>
          <a:lstStyle/>
          <a:p>
            <a:r>
              <a:rPr lang="pt-BR" sz="2800" b="1" dirty="0">
                <a:solidFill>
                  <a:schemeClr val="bg1"/>
                </a:solidFill>
              </a:rPr>
              <a:t>Falta ou Excesso de Oxigênio</a:t>
            </a:r>
          </a:p>
          <a:p>
            <a:endParaRPr lang="en-US" sz="2800" dirty="0">
              <a:solidFill>
                <a:schemeClr val="bg1"/>
              </a:solidFill>
            </a:endParaRPr>
          </a:p>
          <a:p>
            <a:pPr lvl="0"/>
            <a:r>
              <a:rPr lang="pt-BR" sz="2800" dirty="0">
                <a:solidFill>
                  <a:schemeClr val="bg1"/>
                </a:solidFill>
              </a:rPr>
              <a:t>Os </a:t>
            </a:r>
            <a:r>
              <a:rPr lang="pt-BR" sz="2800" b="1" dirty="0">
                <a:solidFill>
                  <a:schemeClr val="bg1"/>
                </a:solidFill>
              </a:rPr>
              <a:t>ALARMES</a:t>
            </a:r>
            <a:r>
              <a:rPr lang="pt-BR" sz="2800" dirty="0">
                <a:solidFill>
                  <a:schemeClr val="bg1"/>
                </a:solidFill>
              </a:rPr>
              <a:t> de concentração de oxigênio devem ser ajustados para alarmar com valores abaixo de 19,5 % e acima de 23 % em volume.</a:t>
            </a:r>
            <a:endParaRPr lang="en-US" sz="2800" dirty="0">
              <a:solidFill>
                <a:schemeClr val="bg1"/>
              </a:solidFill>
            </a:endParaRPr>
          </a:p>
          <a:p>
            <a:pPr algn="ctr">
              <a:lnSpc>
                <a:spcPct val="150000"/>
              </a:lnSpc>
            </a:pPr>
            <a:endParaRPr lang="pt-BR" altLang="zh-CN" sz="3200" dirty="0">
              <a:solidFill>
                <a:schemeClr val="bg1"/>
              </a:solidFill>
              <a:latin typeface="+mn-ea"/>
            </a:endParaRPr>
          </a:p>
        </p:txBody>
      </p:sp>
      <p:grpSp>
        <p:nvGrpSpPr>
          <p:cNvPr id="4" name="组合 4">
            <a:extLst>
              <a:ext uri="{FF2B5EF4-FFF2-40B4-BE49-F238E27FC236}">
                <a16:creationId xmlns:a16="http://schemas.microsoft.com/office/drawing/2014/main" id="{F375495D-9067-433E-02C2-D6FE5691EF93}"/>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6" name="Oval 8">
              <a:extLst>
                <a:ext uri="{FF2B5EF4-FFF2-40B4-BE49-F238E27FC236}">
                  <a16:creationId xmlns:a16="http://schemas.microsoft.com/office/drawing/2014/main" id="{74F53099-D461-350B-D8E3-3E823289C7E2}"/>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8" name="Freeform 9">
              <a:extLst>
                <a:ext uri="{FF2B5EF4-FFF2-40B4-BE49-F238E27FC236}">
                  <a16:creationId xmlns:a16="http://schemas.microsoft.com/office/drawing/2014/main" id="{B178E5FE-8435-2093-DCA7-42D0DA81A1F8}"/>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9" name="Imagem 8" descr="Texto&#10;&#10;Descrição gerada automaticamente com confiança baixa">
            <a:extLst>
              <a:ext uri="{FF2B5EF4-FFF2-40B4-BE49-F238E27FC236}">
                <a16:creationId xmlns:a16="http://schemas.microsoft.com/office/drawing/2014/main" id="{14A284F1-6268-5FCA-A0D0-69822CB69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67963169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2851693" y="1086679"/>
            <a:ext cx="8105037" cy="510396"/>
          </a:xfrm>
          <a:prstGeom prst="rect">
            <a:avLst/>
          </a:prstGeom>
          <a:noFill/>
        </p:spPr>
        <p:txBody>
          <a:bodyPr wrap="square" rtlCol="0">
            <a:spAutoFit/>
          </a:bodyPr>
          <a:lstStyle/>
          <a:p>
            <a:pPr algn="l">
              <a:lnSpc>
                <a:spcPct val="150000"/>
              </a:lnSpc>
            </a:pPr>
            <a:r>
              <a:rPr lang="pt-BR" sz="2000" b="1" i="0" dirty="0">
                <a:solidFill>
                  <a:schemeClr val="bg1"/>
                </a:solidFill>
                <a:effectLst/>
                <a:latin typeface="Poppins" panose="00000500000000000000" pitchFamily="2" charset="0"/>
              </a:rPr>
              <a:t>CONSEQUÊNCIA DA FALTA OU EXCESSO DE OXIGÊNIO</a:t>
            </a: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1105032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NR 33</a:t>
            </a: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3139913"/>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 name="Picture 2">
            <a:extLst>
              <a:ext uri="{FF2B5EF4-FFF2-40B4-BE49-F238E27FC236}">
                <a16:creationId xmlns:a16="http://schemas.microsoft.com/office/drawing/2014/main" id="{987C1000-5D0E-31E4-49FD-2233E90E1005}"/>
              </a:ext>
            </a:extLst>
          </p:cNvPr>
          <p:cNvPicPr>
            <a:picLocks noChangeAspect="1" noChangeArrowheads="1"/>
          </p:cNvPicPr>
          <p:nvPr/>
        </p:nvPicPr>
        <p:blipFill>
          <a:blip r:embed="rId4"/>
          <a:srcRect/>
          <a:stretch>
            <a:fillRect/>
          </a:stretch>
        </p:blipFill>
        <p:spPr bwMode="auto">
          <a:xfrm>
            <a:off x="2527455" y="1597075"/>
            <a:ext cx="7715304" cy="4857784"/>
          </a:xfrm>
          <a:prstGeom prst="rect">
            <a:avLst/>
          </a:prstGeom>
          <a:noFill/>
          <a:ln w="9525">
            <a:noFill/>
            <a:miter lim="800000"/>
            <a:headEnd/>
            <a:tailEnd/>
          </a:ln>
          <a:effectLst/>
        </p:spPr>
      </p:pic>
      <p:pic>
        <p:nvPicPr>
          <p:cNvPr id="6" name="Imagem 5" descr="Texto&#10;&#10;Descrição gerada automaticamente com confiança baixa">
            <a:extLst>
              <a:ext uri="{FF2B5EF4-FFF2-40B4-BE49-F238E27FC236}">
                <a16:creationId xmlns:a16="http://schemas.microsoft.com/office/drawing/2014/main" id="{4427A650-453F-5700-8002-8010A2C4B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70578756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0">
            <a:extLst>
              <a:ext uri="{FF2B5EF4-FFF2-40B4-BE49-F238E27FC236}">
                <a16:creationId xmlns:a16="http://schemas.microsoft.com/office/drawing/2014/main" id="{47410AC8-88DD-C61E-80FE-C25216572229}"/>
              </a:ext>
            </a:extLst>
          </p:cNvPr>
          <p:cNvSpPr txBox="1"/>
          <p:nvPr/>
        </p:nvSpPr>
        <p:spPr>
          <a:xfrm>
            <a:off x="2307137" y="4184904"/>
            <a:ext cx="3395163" cy="2452687"/>
          </a:xfrm>
          <a:prstGeom prst="rect">
            <a:avLst/>
          </a:prstGeom>
        </p:spPr>
        <p:txBody>
          <a:bodyPr vert="horz" lIns="91440" tIns="45720" rIns="91440" bIns="45720" rtlCol="0" anchor="ctr">
            <a:normAutofit/>
          </a:bodyPr>
          <a:lstStyle/>
          <a:p>
            <a:pPr algn="l">
              <a:lnSpc>
                <a:spcPct val="150000"/>
              </a:lnSpc>
            </a:pPr>
            <a:r>
              <a:rPr lang="pt-BR" sz="2800" i="0" dirty="0">
                <a:effectLst/>
                <a:latin typeface="Poppins" panose="00000500000000000000" pitchFamily="2" charset="0"/>
              </a:rPr>
              <a:t>Intoxicações por substâncias químicas</a:t>
            </a:r>
          </a:p>
        </p:txBody>
      </p:sp>
      <p:grpSp>
        <p:nvGrpSpPr>
          <p:cNvPr id="14" name="Group 11">
            <a:extLst>
              <a:ext uri="{FF2B5EF4-FFF2-40B4-BE49-F238E27FC236}">
                <a16:creationId xmlns:a16="http://schemas.microsoft.com/office/drawing/2014/main" id="{D33BD20B-F064-8446-7C27-143857A7E110}"/>
              </a:ext>
            </a:extLst>
          </p:cNvPr>
          <p:cNvGrpSpPr/>
          <p:nvPr/>
        </p:nvGrpSpPr>
        <p:grpSpPr>
          <a:xfrm>
            <a:off x="675349" y="4855671"/>
            <a:ext cx="1316302" cy="1201736"/>
            <a:chOff x="1664677" y="1949380"/>
            <a:chExt cx="1195754" cy="1266093"/>
          </a:xfrm>
        </p:grpSpPr>
        <p:sp>
          <p:nvSpPr>
            <p:cNvPr id="15" name="Rounded Rectangle 16">
              <a:extLst>
                <a:ext uri="{FF2B5EF4-FFF2-40B4-BE49-F238E27FC236}">
                  <a16:creationId xmlns:a16="http://schemas.microsoft.com/office/drawing/2014/main" id="{DFC27925-866E-9DD6-2158-5C789B7105B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ounded Rectangle 17">
              <a:extLst>
                <a:ext uri="{FF2B5EF4-FFF2-40B4-BE49-F238E27FC236}">
                  <a16:creationId xmlns:a16="http://schemas.microsoft.com/office/drawing/2014/main" id="{5535A988-9863-E371-9EBA-680DCE58C380}"/>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Shape 2784">
            <a:extLst>
              <a:ext uri="{FF2B5EF4-FFF2-40B4-BE49-F238E27FC236}">
                <a16:creationId xmlns:a16="http://schemas.microsoft.com/office/drawing/2014/main" id="{79194F35-F074-D308-01FC-ABBB9574483F}"/>
              </a:ext>
            </a:extLst>
          </p:cNvPr>
          <p:cNvSpPr/>
          <p:nvPr/>
        </p:nvSpPr>
        <p:spPr>
          <a:xfrm>
            <a:off x="1078477" y="5223454"/>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cxnSp>
        <p:nvCxnSpPr>
          <p:cNvPr id="18" name="Straight Connector 1">
            <a:extLst>
              <a:ext uri="{FF2B5EF4-FFF2-40B4-BE49-F238E27FC236}">
                <a16:creationId xmlns:a16="http://schemas.microsoft.com/office/drawing/2014/main" id="{79AE59C7-6949-BFE7-463C-37B6F484100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AutoShape 1">
            <a:extLst>
              <a:ext uri="{FF2B5EF4-FFF2-40B4-BE49-F238E27FC236}">
                <a16:creationId xmlns:a16="http://schemas.microsoft.com/office/drawing/2014/main" id="{6DFF954E-4AE9-C2D6-09DF-D8952A41F431}"/>
              </a:ext>
            </a:extLst>
          </p:cNvPr>
          <p:cNvSpPr>
            <a:spLocks/>
          </p:cNvSpPr>
          <p:nvPr/>
        </p:nvSpPr>
        <p:spPr bwMode="auto">
          <a:xfrm>
            <a:off x="389008" y="218463"/>
            <a:ext cx="497430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err="1">
                <a:solidFill>
                  <a:schemeClr val="bg1"/>
                </a:solidFill>
                <a:latin typeface="Bebas Neue" panose="020B0606020202050201" pitchFamily="34" charset="0"/>
                <a:ea typeface="ＭＳ Ｐゴシック" charset="0"/>
                <a:cs typeface="League Gothic" charset="0"/>
                <a:sym typeface="League Gothic" charset="0"/>
              </a:rPr>
              <a:t>Nr</a:t>
            </a:r>
            <a:r>
              <a:rPr lang="pt-BR" sz="4800" dirty="0">
                <a:solidFill>
                  <a:schemeClr val="bg1"/>
                </a:solidFill>
                <a:latin typeface="Bebas Neue" panose="020B0606020202050201" pitchFamily="34" charset="0"/>
                <a:ea typeface="ＭＳ Ｐゴシック" charset="0"/>
                <a:cs typeface="League Gothic" charset="0"/>
                <a:sym typeface="League Gothic" charset="0"/>
              </a:rPr>
              <a:t> 33</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pic>
        <p:nvPicPr>
          <p:cNvPr id="4098" name="Picture 2" descr="Periódico NR33 - Espaço Confinado (Reciclagem) - Sanare">
            <a:extLst>
              <a:ext uri="{FF2B5EF4-FFF2-40B4-BE49-F238E27FC236}">
                <a16:creationId xmlns:a16="http://schemas.microsoft.com/office/drawing/2014/main" id="{3A424D11-1832-259B-0562-AD27CA147BEA}"/>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7528" b="10232"/>
          <a:stretch/>
        </p:blipFill>
        <p:spPr bwMode="auto">
          <a:xfrm>
            <a:off x="-87085" y="-108857"/>
            <a:ext cx="12366172" cy="3962399"/>
          </a:xfrm>
          <a:prstGeom prst="flowChartDocument">
            <a:avLst/>
          </a:prstGeom>
          <a:noFill/>
          <a:ln w="155575">
            <a:solidFill>
              <a:srgbClr val="00A09D"/>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147D50-AD9F-E268-FF88-AF8B42D91121}"/>
              </a:ext>
            </a:extLst>
          </p:cNvPr>
          <p:cNvPicPr>
            <a:picLocks noChangeAspect="1" noChangeArrowheads="1"/>
          </p:cNvPicPr>
          <p:nvPr/>
        </p:nvPicPr>
        <p:blipFill>
          <a:blip r:embed="rId4">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l="7803" t="3259" r="8178" b="13636"/>
          <a:stretch>
            <a:fillRect/>
          </a:stretch>
        </p:blipFill>
        <p:spPr bwMode="auto">
          <a:xfrm>
            <a:off x="5885028" y="4013200"/>
            <a:ext cx="6106343" cy="256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m 1" descr="Texto&#10;&#10;Descrição gerada automaticamente com confiança baixa">
            <a:extLst>
              <a:ext uri="{FF2B5EF4-FFF2-40B4-BE49-F238E27FC236}">
                <a16:creationId xmlns:a16="http://schemas.microsoft.com/office/drawing/2014/main" id="{EE740427-EE37-0589-5D73-9C6333427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25989744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ma de segurança na construção civil - conheça a NR18 - Blog Safe: Tudo  sobre Saúde, Segurança do trabalho e Meio ambiente">
            <a:extLst>
              <a:ext uri="{FF2B5EF4-FFF2-40B4-BE49-F238E27FC236}">
                <a16:creationId xmlns:a16="http://schemas.microsoft.com/office/drawing/2014/main" id="{CD1E82CB-9B8F-772B-FA32-48E926599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1" b="19248"/>
          <a:stretch/>
        </p:blipFill>
        <p:spPr bwMode="auto">
          <a:xfrm>
            <a:off x="-1" y="1810147"/>
            <a:ext cx="12191998" cy="42918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1" y="1786035"/>
            <a:ext cx="12191996" cy="4315917"/>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45765" y="2549943"/>
            <a:ext cx="5850235" cy="2985433"/>
          </a:xfrm>
          <a:prstGeom prst="rect">
            <a:avLst/>
          </a:prstGeom>
          <a:noFill/>
        </p:spPr>
        <p:txBody>
          <a:bodyPr wrap="square" rtlCol="0">
            <a:spAutoFit/>
          </a:bodyPr>
          <a:lstStyle/>
          <a:p>
            <a:r>
              <a:rPr lang="pt-BR" sz="2400" dirty="0">
                <a:solidFill>
                  <a:schemeClr val="bg1"/>
                </a:solidFill>
                <a:effectLst>
                  <a:outerShdw blurRad="38100" dist="38100" dir="2700000" algn="tl">
                    <a:srgbClr val="000000">
                      <a:alpha val="43137"/>
                    </a:srgbClr>
                  </a:outerShdw>
                </a:effectLst>
              </a:rPr>
              <a:t>Os gases tóxicos podem causar vários efeitos prejudiciais à saúde humana.</a:t>
            </a:r>
          </a:p>
          <a:p>
            <a:endParaRPr lang="pt-BR" sz="2400" b="1" dirty="0">
              <a:solidFill>
                <a:schemeClr val="bg1"/>
              </a:solidFill>
              <a:effectLst>
                <a:outerShdw blurRad="38100" dist="38100" dir="2700000" algn="tl">
                  <a:srgbClr val="000000">
                    <a:alpha val="43137"/>
                  </a:srgbClr>
                </a:outerShdw>
              </a:effectLst>
            </a:endParaRPr>
          </a:p>
          <a:p>
            <a:r>
              <a:rPr lang="pt-BR" sz="2400" b="1" dirty="0">
                <a:solidFill>
                  <a:schemeClr val="bg1"/>
                </a:solidFill>
                <a:effectLst>
                  <a:outerShdw blurRad="38100" dist="38100" dir="2700000" algn="tl">
                    <a:srgbClr val="000000">
                      <a:alpha val="43137"/>
                    </a:srgbClr>
                  </a:outerShdw>
                </a:effectLst>
              </a:rPr>
              <a:t>Os efeitos dos gases tóxicos  no organismo humano dependem diretamente da concentração e do tempo de exposição.</a:t>
            </a:r>
          </a:p>
          <a:p>
            <a:endParaRPr lang="pt-BR" sz="2000" dirty="0">
              <a:solidFill>
                <a:schemeClr val="accent3">
                  <a:lumMod val="20000"/>
                  <a:lumOff val="80000"/>
                </a:schemeClr>
              </a:solidFill>
              <a:effectLst>
                <a:outerShdw blurRad="38100" dist="38100" dir="2700000" algn="tl">
                  <a:srgbClr val="000000">
                    <a:alpha val="43137"/>
                  </a:srgbClr>
                </a:outerShdw>
              </a:effectLst>
            </a:endParaRP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61019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6" descr="Cena 49 Emergência">
            <a:extLst>
              <a:ext uri="{FF2B5EF4-FFF2-40B4-BE49-F238E27FC236}">
                <a16:creationId xmlns:a16="http://schemas.microsoft.com/office/drawing/2014/main" id="{8E7AC1A6-EEE0-BB28-094E-CA1941EC6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522" b="3846"/>
          <a:stretch>
            <a:fillRect/>
          </a:stretch>
        </p:blipFill>
        <p:spPr bwMode="auto">
          <a:xfrm>
            <a:off x="8737600" y="2235839"/>
            <a:ext cx="2946400" cy="3324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descr="Texto&#10;&#10;Descrição gerada automaticamente com confiança baixa">
            <a:extLst>
              <a:ext uri="{FF2B5EF4-FFF2-40B4-BE49-F238E27FC236}">
                <a16:creationId xmlns:a16="http://schemas.microsoft.com/office/drawing/2014/main" id="{11763895-B38B-5088-4018-937CF2950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54180423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501900"/>
            <a:ext cx="12191999" cy="2679700"/>
          </a:xfrm>
          <a:prstGeom prst="rect">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256651" y="2687588"/>
            <a:ext cx="5741378" cy="2308324"/>
          </a:xfrm>
          <a:prstGeom prst="rect">
            <a:avLst/>
          </a:prstGeom>
        </p:spPr>
        <p:txBody>
          <a:bodyPr wrap="square">
            <a:spAutoFit/>
          </a:bodyPr>
          <a:lstStyle/>
          <a:p>
            <a:endParaRPr lang="pt-BR" b="1" dirty="0">
              <a:solidFill>
                <a:schemeClr val="bg1"/>
              </a:solidFill>
            </a:endParaRPr>
          </a:p>
          <a:p>
            <a:r>
              <a:rPr lang="pt-BR" b="1" dirty="0">
                <a:solidFill>
                  <a:schemeClr val="bg1"/>
                </a:solidFill>
              </a:rPr>
              <a:t>Incêndio ou explosão, pela presença de vapores e gases inflamáveis</a:t>
            </a:r>
          </a:p>
          <a:p>
            <a:endParaRPr lang="pt-BR" dirty="0">
              <a:solidFill>
                <a:schemeClr val="bg1"/>
              </a:solidFill>
            </a:endParaRPr>
          </a:p>
          <a:p>
            <a:r>
              <a:rPr lang="pt-BR" dirty="0">
                <a:solidFill>
                  <a:schemeClr val="bg1"/>
                </a:solidFill>
              </a:rPr>
              <a:t>Risco no qual uma área com possível  atmosfera explosiva está presente devendo ser adotadas precauções especiais para utilização de equipamentos e ferramentas.</a:t>
            </a: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Riscos em Espaços Confinados</a:t>
            </a:r>
          </a:p>
        </p:txBody>
      </p:sp>
      <p:pic>
        <p:nvPicPr>
          <p:cNvPr id="5" name="Imagem 4" descr="download (1).jpg">
            <a:extLst>
              <a:ext uri="{FF2B5EF4-FFF2-40B4-BE49-F238E27FC236}">
                <a16:creationId xmlns:a16="http://schemas.microsoft.com/office/drawing/2014/main" id="{05D1BB68-7743-6546-F039-B035B21B912C}"/>
              </a:ext>
            </a:extLst>
          </p:cNvPr>
          <p:cNvPicPr>
            <a:picLocks noChangeAspect="1"/>
          </p:cNvPicPr>
          <p:nvPr/>
        </p:nvPicPr>
        <p:blipFill rotWithShape="1">
          <a:blip r:embed="rId3"/>
          <a:srcRect t="14541" r="1" b="10884"/>
          <a:stretch/>
        </p:blipFill>
        <p:spPr>
          <a:xfrm>
            <a:off x="7327900" y="1578768"/>
            <a:ext cx="4038600" cy="4525963"/>
          </a:xfrm>
          <a:prstGeom prst="rect">
            <a:avLst/>
          </a:prstGeom>
          <a:noFill/>
          <a:effectLst>
            <a:outerShdw blurRad="63500" sx="102000" sy="102000" algn="ctr" rotWithShape="0">
              <a:prstClr val="black">
                <a:alpha val="40000"/>
              </a:prstClr>
            </a:outerShdw>
          </a:effectLst>
        </p:spPr>
      </p:pic>
      <p:pic>
        <p:nvPicPr>
          <p:cNvPr id="3" name="Imagem 2" descr="Texto&#10;&#10;Descrição gerada automaticamente com confiança baixa">
            <a:extLst>
              <a:ext uri="{FF2B5EF4-FFF2-40B4-BE49-F238E27FC236}">
                <a16:creationId xmlns:a16="http://schemas.microsoft.com/office/drawing/2014/main" id="{317F2FA5-8628-CC8E-0C9F-5DD0DE9E6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13622513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970204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Acidentes envolvendo animais peçonhentos</a:t>
            </a:r>
          </a:p>
        </p:txBody>
      </p:sp>
      <p:sp>
        <p:nvSpPr>
          <p:cNvPr id="5" name="圆角矩形 13">
            <a:extLst>
              <a:ext uri="{FF2B5EF4-FFF2-40B4-BE49-F238E27FC236}">
                <a16:creationId xmlns:a16="http://schemas.microsoft.com/office/drawing/2014/main" id="{AF4A70A2-4C57-82D1-59F0-9A8E6AAAA5C4}"/>
              </a:ext>
            </a:extLst>
          </p:cNvPr>
          <p:cNvSpPr/>
          <p:nvPr/>
        </p:nvSpPr>
        <p:spPr>
          <a:xfrm>
            <a:off x="2569028" y="1230086"/>
            <a:ext cx="9154886" cy="5145314"/>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Imagem 8" descr="Confined-Spaces-e1452094970886.jpg">
            <a:extLst>
              <a:ext uri="{FF2B5EF4-FFF2-40B4-BE49-F238E27FC236}">
                <a16:creationId xmlns:a16="http://schemas.microsoft.com/office/drawing/2014/main" id="{CD29702E-9174-C80C-41C0-E74BD70956C1}"/>
              </a:ext>
            </a:extLst>
          </p:cNvPr>
          <p:cNvPicPr>
            <a:picLocks noChangeAspect="1"/>
          </p:cNvPicPr>
          <p:nvPr/>
        </p:nvPicPr>
        <p:blipFill>
          <a:blip r:embed="rId3"/>
          <a:stretch>
            <a:fillRect/>
          </a:stretch>
        </p:blipFill>
        <p:spPr>
          <a:xfrm>
            <a:off x="3009901" y="1701800"/>
            <a:ext cx="8293100" cy="4270041"/>
          </a:xfrm>
          <a:prstGeom prst="roundRect">
            <a:avLst>
              <a:gd name="adj" fmla="val 8042"/>
            </a:avLst>
          </a:prstGeom>
        </p:spPr>
      </p:pic>
      <p:grpSp>
        <p:nvGrpSpPr>
          <p:cNvPr id="4" name="组合 4">
            <a:extLst>
              <a:ext uri="{FF2B5EF4-FFF2-40B4-BE49-F238E27FC236}">
                <a16:creationId xmlns:a16="http://schemas.microsoft.com/office/drawing/2014/main" id="{F375495D-9067-433E-02C2-D6FE5691EF93}"/>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6" name="Oval 8">
              <a:extLst>
                <a:ext uri="{FF2B5EF4-FFF2-40B4-BE49-F238E27FC236}">
                  <a16:creationId xmlns:a16="http://schemas.microsoft.com/office/drawing/2014/main" id="{74F53099-D461-350B-D8E3-3E823289C7E2}"/>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8" name="Freeform 9">
              <a:extLst>
                <a:ext uri="{FF2B5EF4-FFF2-40B4-BE49-F238E27FC236}">
                  <a16:creationId xmlns:a16="http://schemas.microsoft.com/office/drawing/2014/main" id="{B178E5FE-8435-2093-DCA7-42D0DA81A1F8}"/>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7" name="Imagem 6" descr="Texto&#10;&#10;Descrição gerada automaticamente com confiança baixa">
            <a:extLst>
              <a:ext uri="{FF2B5EF4-FFF2-40B4-BE49-F238E27FC236}">
                <a16:creationId xmlns:a16="http://schemas.microsoft.com/office/drawing/2014/main" id="{ED058262-6271-B1DC-C40C-0CBC0DA91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52383858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09">
            <a:extLst>
              <a:ext uri="{FF2B5EF4-FFF2-40B4-BE49-F238E27FC236}">
                <a16:creationId xmlns:a16="http://schemas.microsoft.com/office/drawing/2014/main" id="{6F9E5C2B-A719-970A-7F0E-35810856D137}"/>
              </a:ext>
            </a:extLst>
          </p:cNvPr>
          <p:cNvGrpSpPr/>
          <p:nvPr/>
        </p:nvGrpSpPr>
        <p:grpSpPr>
          <a:xfrm>
            <a:off x="10045700" y="4444250"/>
            <a:ext cx="1786162" cy="2132269"/>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9516379-6294-68CA-D02F-B6B697564B94}"/>
                </a:ext>
              </a:extLst>
            </p:cNvPr>
            <p:cNvGrpSpPr/>
            <p:nvPr/>
          </p:nvGrpSpPr>
          <p:grpSpPr>
            <a:xfrm>
              <a:off x="830258" y="3348548"/>
              <a:ext cx="3226955" cy="2249920"/>
              <a:chOff x="3412101" y="3132431"/>
              <a:chExt cx="3549650" cy="2474912"/>
            </a:xfrm>
          </p:grpSpPr>
          <p:sp>
            <p:nvSpPr>
              <p:cNvPr id="65" name="Freeform 8">
                <a:extLst>
                  <a:ext uri="{FF2B5EF4-FFF2-40B4-BE49-F238E27FC236}">
                    <a16:creationId xmlns:a16="http://schemas.microsoft.com/office/drawing/2014/main" id="{60258E6E-965E-4E0A-5A18-705B0715CB6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9">
                <a:extLst>
                  <a:ext uri="{FF2B5EF4-FFF2-40B4-BE49-F238E27FC236}">
                    <a16:creationId xmlns:a16="http://schemas.microsoft.com/office/drawing/2014/main" id="{8C4E4EE4-82E9-D1D0-6DC9-9CFD18932C43}"/>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7" name="Freeform 10">
                <a:extLst>
                  <a:ext uri="{FF2B5EF4-FFF2-40B4-BE49-F238E27FC236}">
                    <a16:creationId xmlns:a16="http://schemas.microsoft.com/office/drawing/2014/main" id="{5064C674-A9B0-E7E2-167C-26D33BB9E35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1">
                <a:extLst>
                  <a:ext uri="{FF2B5EF4-FFF2-40B4-BE49-F238E27FC236}">
                    <a16:creationId xmlns:a16="http://schemas.microsoft.com/office/drawing/2014/main" id="{03AE71B9-9DDE-FD2F-E14A-B4C7B0202A0D}"/>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2">
                <a:extLst>
                  <a:ext uri="{FF2B5EF4-FFF2-40B4-BE49-F238E27FC236}">
                    <a16:creationId xmlns:a16="http://schemas.microsoft.com/office/drawing/2014/main" id="{D47D760B-81E2-C71C-7D84-0EFABA7048F5}"/>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13">
                <a:extLst>
                  <a:ext uri="{FF2B5EF4-FFF2-40B4-BE49-F238E27FC236}">
                    <a16:creationId xmlns:a16="http://schemas.microsoft.com/office/drawing/2014/main" id="{D483FD4E-3397-08AE-20DB-029D8000309A}"/>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14">
                <a:extLst>
                  <a:ext uri="{FF2B5EF4-FFF2-40B4-BE49-F238E27FC236}">
                    <a16:creationId xmlns:a16="http://schemas.microsoft.com/office/drawing/2014/main" id="{2A762BA3-75BC-B42E-49E9-39EF157ED4BE}"/>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263CF8-C27F-1C07-7272-CDB47DE87620}"/>
                </a:ext>
              </a:extLst>
            </p:cNvPr>
            <p:cNvGrpSpPr/>
            <p:nvPr/>
          </p:nvGrpSpPr>
          <p:grpSpPr>
            <a:xfrm>
              <a:off x="3199963" y="4871105"/>
              <a:ext cx="2043545" cy="1408546"/>
              <a:chOff x="6018776" y="4807243"/>
              <a:chExt cx="2247900" cy="1549401"/>
            </a:xfrm>
          </p:grpSpPr>
          <p:sp>
            <p:nvSpPr>
              <p:cNvPr id="59" name="Freeform 17">
                <a:extLst>
                  <a:ext uri="{FF2B5EF4-FFF2-40B4-BE49-F238E27FC236}">
                    <a16:creationId xmlns:a16="http://schemas.microsoft.com/office/drawing/2014/main" id="{147B0D27-EFF8-58C1-60C7-CDA4167DD7E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18">
                <a:extLst>
                  <a:ext uri="{FF2B5EF4-FFF2-40B4-BE49-F238E27FC236}">
                    <a16:creationId xmlns:a16="http://schemas.microsoft.com/office/drawing/2014/main" id="{69A19CB0-EC58-38CB-3B91-C1E3C8431332}"/>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9">
                <a:extLst>
                  <a:ext uri="{FF2B5EF4-FFF2-40B4-BE49-F238E27FC236}">
                    <a16:creationId xmlns:a16="http://schemas.microsoft.com/office/drawing/2014/main" id="{81F9703A-F36E-40E8-0DDC-2C82917BC7EE}"/>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20">
                <a:extLst>
                  <a:ext uri="{FF2B5EF4-FFF2-40B4-BE49-F238E27FC236}">
                    <a16:creationId xmlns:a16="http://schemas.microsoft.com/office/drawing/2014/main" id="{E35CC6F4-780E-7C08-694C-40E702DB9D22}"/>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1">
                <a:extLst>
                  <a:ext uri="{FF2B5EF4-FFF2-40B4-BE49-F238E27FC236}">
                    <a16:creationId xmlns:a16="http://schemas.microsoft.com/office/drawing/2014/main" id="{F922CF3D-1E6C-BFBE-8C1B-44C40C259C6A}"/>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2">
                <a:extLst>
                  <a:ext uri="{FF2B5EF4-FFF2-40B4-BE49-F238E27FC236}">
                    <a16:creationId xmlns:a16="http://schemas.microsoft.com/office/drawing/2014/main" id="{0FE2918D-0412-A811-7E24-0CF1C4609811}"/>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D0D9AE-CCFD-3356-02D8-72EFA6C820BC}"/>
                </a:ext>
              </a:extLst>
            </p:cNvPr>
            <p:cNvGrpSpPr/>
            <p:nvPr/>
          </p:nvGrpSpPr>
          <p:grpSpPr>
            <a:xfrm>
              <a:off x="2700622" y="1540042"/>
              <a:ext cx="1870364" cy="1274529"/>
              <a:chOff x="5469501" y="1143074"/>
              <a:chExt cx="2057400" cy="1401982"/>
            </a:xfrm>
          </p:grpSpPr>
          <p:sp>
            <p:nvSpPr>
              <p:cNvPr id="48" name="Freeform 5">
                <a:extLst>
                  <a:ext uri="{FF2B5EF4-FFF2-40B4-BE49-F238E27FC236}">
                    <a16:creationId xmlns:a16="http://schemas.microsoft.com/office/drawing/2014/main" id="{26774932-954B-B3F1-5306-6ED8274085F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6">
                <a:extLst>
                  <a:ext uri="{FF2B5EF4-FFF2-40B4-BE49-F238E27FC236}">
                    <a16:creationId xmlns:a16="http://schemas.microsoft.com/office/drawing/2014/main" id="{9AF149C1-2F24-42A2-C840-A57EA3953A6A}"/>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7">
                <a:extLst>
                  <a:ext uri="{FF2B5EF4-FFF2-40B4-BE49-F238E27FC236}">
                    <a16:creationId xmlns:a16="http://schemas.microsoft.com/office/drawing/2014/main" id="{3C47C365-4BED-EA53-9BE1-ECF7B30A1520}"/>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24">
                <a:extLst>
                  <a:ext uri="{FF2B5EF4-FFF2-40B4-BE49-F238E27FC236}">
                    <a16:creationId xmlns:a16="http://schemas.microsoft.com/office/drawing/2014/main" id="{D33F62BD-A30C-25D9-D3B7-1E81FA4B20EE}"/>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25">
                <a:extLst>
                  <a:ext uri="{FF2B5EF4-FFF2-40B4-BE49-F238E27FC236}">
                    <a16:creationId xmlns:a16="http://schemas.microsoft.com/office/drawing/2014/main" id="{0C0A3E13-B01A-6AE8-42B3-A09C7F75EE0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26">
                <a:extLst>
                  <a:ext uri="{FF2B5EF4-FFF2-40B4-BE49-F238E27FC236}">
                    <a16:creationId xmlns:a16="http://schemas.microsoft.com/office/drawing/2014/main" id="{C547E132-507F-6625-3C49-C95375EA915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54" name="Freeform 27">
                <a:extLst>
                  <a:ext uri="{FF2B5EF4-FFF2-40B4-BE49-F238E27FC236}">
                    <a16:creationId xmlns:a16="http://schemas.microsoft.com/office/drawing/2014/main" id="{AABDD5D8-D50E-1D7D-66B0-508FF0A2FBF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28">
                <a:extLst>
                  <a:ext uri="{FF2B5EF4-FFF2-40B4-BE49-F238E27FC236}">
                    <a16:creationId xmlns:a16="http://schemas.microsoft.com/office/drawing/2014/main" id="{340D9FD5-B3A5-237A-C07E-D58718455A4A}"/>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9">
                <a:extLst>
                  <a:ext uri="{FF2B5EF4-FFF2-40B4-BE49-F238E27FC236}">
                    <a16:creationId xmlns:a16="http://schemas.microsoft.com/office/drawing/2014/main" id="{407E6ABC-D6F2-01B2-E363-0160CFB96E9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30">
                <a:extLst>
                  <a:ext uri="{FF2B5EF4-FFF2-40B4-BE49-F238E27FC236}">
                    <a16:creationId xmlns:a16="http://schemas.microsoft.com/office/drawing/2014/main" id="{3F43B494-7306-E86F-92DF-800071F6B208}"/>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32">
                <a:extLst>
                  <a:ext uri="{FF2B5EF4-FFF2-40B4-BE49-F238E27FC236}">
                    <a16:creationId xmlns:a16="http://schemas.microsoft.com/office/drawing/2014/main" id="{7E4385A0-3234-3D38-773A-1995181BA04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4"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87A49F3-23D8-EB25-4978-C410E2F7390A}"/>
                </a:ext>
              </a:extLst>
            </p:cNvPr>
            <p:cNvGrpSpPr/>
            <p:nvPr/>
          </p:nvGrpSpPr>
          <p:grpSpPr>
            <a:xfrm>
              <a:off x="1066940" y="2906935"/>
              <a:ext cx="2675659" cy="1421535"/>
              <a:chOff x="3672451" y="2646656"/>
              <a:chExt cx="2943225" cy="1563688"/>
            </a:xfrm>
          </p:grpSpPr>
          <p:grpSp>
            <p:nvGrpSpPr>
              <p:cNvPr id="40" name="Group 68">
                <a:extLst>
                  <a:ext uri="{FF2B5EF4-FFF2-40B4-BE49-F238E27FC236}">
                    <a16:creationId xmlns:a16="http://schemas.microsoft.com/office/drawing/2014/main" id="{431B432B-6B22-4A9D-A071-D6308CC26592}"/>
                  </a:ext>
                </a:extLst>
              </p:cNvPr>
              <p:cNvGrpSpPr/>
              <p:nvPr/>
            </p:nvGrpSpPr>
            <p:grpSpPr>
              <a:xfrm>
                <a:off x="3672451" y="2646656"/>
                <a:ext cx="2943225" cy="1519237"/>
                <a:chOff x="3672451" y="2646656"/>
                <a:chExt cx="2943225" cy="1519237"/>
              </a:xfrm>
            </p:grpSpPr>
            <p:sp>
              <p:nvSpPr>
                <p:cNvPr id="43" name="Freeform 16">
                  <a:extLst>
                    <a:ext uri="{FF2B5EF4-FFF2-40B4-BE49-F238E27FC236}">
                      <a16:creationId xmlns:a16="http://schemas.microsoft.com/office/drawing/2014/main" id="{368FB179-EDF8-9AE1-C4B8-B376C397F5D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33">
                  <a:extLst>
                    <a:ext uri="{FF2B5EF4-FFF2-40B4-BE49-F238E27FC236}">
                      <a16:creationId xmlns:a16="http://schemas.microsoft.com/office/drawing/2014/main" id="{E1EEC168-9294-332B-74F9-59C3D4427CB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34">
                  <a:extLst>
                    <a:ext uri="{FF2B5EF4-FFF2-40B4-BE49-F238E27FC236}">
                      <a16:creationId xmlns:a16="http://schemas.microsoft.com/office/drawing/2014/main" id="{31AB5383-1AF3-66BA-C9C2-DEBC6A77665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35">
                  <a:extLst>
                    <a:ext uri="{FF2B5EF4-FFF2-40B4-BE49-F238E27FC236}">
                      <a16:creationId xmlns:a16="http://schemas.microsoft.com/office/drawing/2014/main" id="{0FFB6977-CE76-1FE1-DD69-BE8EDD04B86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36">
                  <a:extLst>
                    <a:ext uri="{FF2B5EF4-FFF2-40B4-BE49-F238E27FC236}">
                      <a16:creationId xmlns:a16="http://schemas.microsoft.com/office/drawing/2014/main" id="{91BA908B-C4E3-FDD0-A986-310AB7A01CD9}"/>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1" name="Freeform 37">
                <a:extLst>
                  <a:ext uri="{FF2B5EF4-FFF2-40B4-BE49-F238E27FC236}">
                    <a16:creationId xmlns:a16="http://schemas.microsoft.com/office/drawing/2014/main" id="{D4F366C4-146F-DFD9-9111-EC75E229AF2A}"/>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2" name="Freeform 38">
                <a:extLst>
                  <a:ext uri="{FF2B5EF4-FFF2-40B4-BE49-F238E27FC236}">
                    <a16:creationId xmlns:a16="http://schemas.microsoft.com/office/drawing/2014/main" id="{75EFDB15-CE55-6F28-FCBD-16D7EDBCED43}"/>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5"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4C6BE0A-B006-2A31-D3FA-F673E52DE2B4}"/>
                </a:ext>
              </a:extLst>
            </p:cNvPr>
            <p:cNvGrpSpPr/>
            <p:nvPr/>
          </p:nvGrpSpPr>
          <p:grpSpPr>
            <a:xfrm>
              <a:off x="3794553" y="4611332"/>
              <a:ext cx="1274329" cy="891887"/>
              <a:chOff x="6672826" y="4521493"/>
              <a:chExt cx="1401762" cy="981076"/>
            </a:xfrm>
          </p:grpSpPr>
          <p:sp>
            <p:nvSpPr>
              <p:cNvPr id="34" name="Freeform 40">
                <a:extLst>
                  <a:ext uri="{FF2B5EF4-FFF2-40B4-BE49-F238E27FC236}">
                    <a16:creationId xmlns:a16="http://schemas.microsoft.com/office/drawing/2014/main" id="{54EBC445-53FE-4CE3-4A01-AFED127B7355}"/>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1">
                <a:extLst>
                  <a:ext uri="{FF2B5EF4-FFF2-40B4-BE49-F238E27FC236}">
                    <a16:creationId xmlns:a16="http://schemas.microsoft.com/office/drawing/2014/main" id="{7F549E8C-81AB-D3B2-9142-D44C5D605DA1}"/>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2">
                <a:extLst>
                  <a:ext uri="{FF2B5EF4-FFF2-40B4-BE49-F238E27FC236}">
                    <a16:creationId xmlns:a16="http://schemas.microsoft.com/office/drawing/2014/main" id="{C258C373-F56E-BFB7-CC23-1E9C29EAA05C}"/>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43">
                <a:extLst>
                  <a:ext uri="{FF2B5EF4-FFF2-40B4-BE49-F238E27FC236}">
                    <a16:creationId xmlns:a16="http://schemas.microsoft.com/office/drawing/2014/main" id="{E4734DF4-18FF-5DFA-617E-36B08F6823D3}"/>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44">
                <a:extLst>
                  <a:ext uri="{FF2B5EF4-FFF2-40B4-BE49-F238E27FC236}">
                    <a16:creationId xmlns:a16="http://schemas.microsoft.com/office/drawing/2014/main" id="{77A5B3DC-1A08-6FEC-5815-0D3A8142599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45">
                <a:extLst>
                  <a:ext uri="{FF2B5EF4-FFF2-40B4-BE49-F238E27FC236}">
                    <a16:creationId xmlns:a16="http://schemas.microsoft.com/office/drawing/2014/main" id="{C6E98ECA-27CE-69B4-44F2-6E2BF1FC3C3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278C3B0-B2F2-3530-15A2-46EDD039488E}"/>
                </a:ext>
              </a:extLst>
            </p:cNvPr>
            <p:cNvGrpSpPr/>
            <p:nvPr/>
          </p:nvGrpSpPr>
          <p:grpSpPr>
            <a:xfrm>
              <a:off x="2710723" y="2142048"/>
              <a:ext cx="874569" cy="1271443"/>
              <a:chOff x="5480613" y="1805281"/>
              <a:chExt cx="962026" cy="1398587"/>
            </a:xfrm>
          </p:grpSpPr>
          <p:sp>
            <p:nvSpPr>
              <p:cNvPr id="26" name="Freeform 47">
                <a:extLst>
                  <a:ext uri="{FF2B5EF4-FFF2-40B4-BE49-F238E27FC236}">
                    <a16:creationId xmlns:a16="http://schemas.microsoft.com/office/drawing/2014/main" id="{F474794C-DAEC-DEB6-7DB5-54A5CE4A9922}"/>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48">
                <a:extLst>
                  <a:ext uri="{FF2B5EF4-FFF2-40B4-BE49-F238E27FC236}">
                    <a16:creationId xmlns:a16="http://schemas.microsoft.com/office/drawing/2014/main" id="{0952BF96-9745-92D7-189F-4BC432A6DEF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49">
                <a:extLst>
                  <a:ext uri="{FF2B5EF4-FFF2-40B4-BE49-F238E27FC236}">
                    <a16:creationId xmlns:a16="http://schemas.microsoft.com/office/drawing/2014/main" id="{4ECBBF4A-D752-42F2-1864-3045DEDFA5ED}"/>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0">
                <a:extLst>
                  <a:ext uri="{FF2B5EF4-FFF2-40B4-BE49-F238E27FC236}">
                    <a16:creationId xmlns:a16="http://schemas.microsoft.com/office/drawing/2014/main" id="{E2F0D1FC-6F61-948B-2478-35B7F5EB8B08}"/>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51">
                <a:extLst>
                  <a:ext uri="{FF2B5EF4-FFF2-40B4-BE49-F238E27FC236}">
                    <a16:creationId xmlns:a16="http://schemas.microsoft.com/office/drawing/2014/main" id="{E8389231-534F-54F8-560C-9A8C7F466AA1}"/>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52">
                <a:extLst>
                  <a:ext uri="{FF2B5EF4-FFF2-40B4-BE49-F238E27FC236}">
                    <a16:creationId xmlns:a16="http://schemas.microsoft.com/office/drawing/2014/main" id="{E15F94A8-2437-731E-5F2A-B3605BD16C2A}"/>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53">
                <a:extLst>
                  <a:ext uri="{FF2B5EF4-FFF2-40B4-BE49-F238E27FC236}">
                    <a16:creationId xmlns:a16="http://schemas.microsoft.com/office/drawing/2014/main" id="{3FEE42DF-AF2F-AE75-0EEE-AC36ADAE003F}"/>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54">
                <a:extLst>
                  <a:ext uri="{FF2B5EF4-FFF2-40B4-BE49-F238E27FC236}">
                    <a16:creationId xmlns:a16="http://schemas.microsoft.com/office/drawing/2014/main" id="{2E8EF87B-8771-1D4A-A094-FE98B6F32C91}"/>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D76D538-8594-45B9-3CA2-955AF7CB9A6B}"/>
                </a:ext>
              </a:extLst>
            </p:cNvPr>
            <p:cNvGrpSpPr/>
            <p:nvPr/>
          </p:nvGrpSpPr>
          <p:grpSpPr>
            <a:xfrm>
              <a:off x="2892564" y="4136526"/>
              <a:ext cx="987136" cy="1241136"/>
              <a:chOff x="5680638" y="3999206"/>
              <a:chExt cx="1085850" cy="1365250"/>
            </a:xfrm>
          </p:grpSpPr>
          <p:sp>
            <p:nvSpPr>
              <p:cNvPr id="18" name="Freeform 55">
                <a:extLst>
                  <a:ext uri="{FF2B5EF4-FFF2-40B4-BE49-F238E27FC236}">
                    <a16:creationId xmlns:a16="http://schemas.microsoft.com/office/drawing/2014/main" id="{BFF1BBFB-13A4-A3F5-2C24-B21780B35E5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56">
                <a:extLst>
                  <a:ext uri="{FF2B5EF4-FFF2-40B4-BE49-F238E27FC236}">
                    <a16:creationId xmlns:a16="http://schemas.microsoft.com/office/drawing/2014/main" id="{4768053E-D0A6-B6DB-3D5A-8A23CEDD80AC}"/>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0" name="Freeform 57">
                <a:extLst>
                  <a:ext uri="{FF2B5EF4-FFF2-40B4-BE49-F238E27FC236}">
                    <a16:creationId xmlns:a16="http://schemas.microsoft.com/office/drawing/2014/main" id="{44BB35D3-DF08-1DA9-3F1E-F383241FF308}"/>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58">
                <a:extLst>
                  <a:ext uri="{FF2B5EF4-FFF2-40B4-BE49-F238E27FC236}">
                    <a16:creationId xmlns:a16="http://schemas.microsoft.com/office/drawing/2014/main" id="{3310FDA2-D862-F1D1-AF49-EF3339BC222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9">
                <a:extLst>
                  <a:ext uri="{FF2B5EF4-FFF2-40B4-BE49-F238E27FC236}">
                    <a16:creationId xmlns:a16="http://schemas.microsoft.com/office/drawing/2014/main" id="{00ED9906-436E-3370-1701-855A9A0D06B4}"/>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60">
                <a:extLst>
                  <a:ext uri="{FF2B5EF4-FFF2-40B4-BE49-F238E27FC236}">
                    <a16:creationId xmlns:a16="http://schemas.microsoft.com/office/drawing/2014/main" id="{3A125A8A-8539-B26A-84EA-0D85721607AC}"/>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61">
                <a:extLst>
                  <a:ext uri="{FF2B5EF4-FFF2-40B4-BE49-F238E27FC236}">
                    <a16:creationId xmlns:a16="http://schemas.microsoft.com/office/drawing/2014/main" id="{FF9A8F34-22D4-7E24-99C1-7F995595456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62">
                <a:extLst>
                  <a:ext uri="{FF2B5EF4-FFF2-40B4-BE49-F238E27FC236}">
                    <a16:creationId xmlns:a16="http://schemas.microsoft.com/office/drawing/2014/main" id="{E22825BC-DD1D-C7F7-01B0-0D2F79E24F3E}"/>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72" name="TextBox 30">
            <a:extLst>
              <a:ext uri="{FF2B5EF4-FFF2-40B4-BE49-F238E27FC236}">
                <a16:creationId xmlns:a16="http://schemas.microsoft.com/office/drawing/2014/main" id="{BE3DFCC0-6343-4464-C629-369515AB67D2}"/>
              </a:ext>
            </a:extLst>
          </p:cNvPr>
          <p:cNvSpPr txBox="1"/>
          <p:nvPr/>
        </p:nvSpPr>
        <p:spPr>
          <a:xfrm>
            <a:off x="681690" y="1560313"/>
            <a:ext cx="4195107" cy="1477328"/>
          </a:xfrm>
          <a:prstGeom prst="rect">
            <a:avLst/>
          </a:prstGeom>
          <a:noFill/>
        </p:spPr>
        <p:txBody>
          <a:bodyPr wrap="square" rtlCol="0">
            <a:spAutoFit/>
          </a:bodyPr>
          <a:lstStyle/>
          <a:p>
            <a:pPr algn="l"/>
            <a:r>
              <a:rPr lang="pt-BR" b="1" i="0" dirty="0">
                <a:effectLst/>
                <a:latin typeface="Poppins" panose="00000500000000000000" pitchFamily="2" charset="0"/>
              </a:rPr>
              <a:t>Afogamentos</a:t>
            </a:r>
          </a:p>
          <a:p>
            <a:pPr algn="l"/>
            <a:endParaRPr lang="pt-BR" b="1" i="0" dirty="0">
              <a:effectLst/>
              <a:latin typeface="Poppins" panose="00000500000000000000" pitchFamily="2" charset="0"/>
            </a:endParaRPr>
          </a:p>
          <a:p>
            <a:pPr algn="l"/>
            <a:r>
              <a:rPr lang="pt-BR" i="0" dirty="0">
                <a:effectLst/>
                <a:latin typeface="Poppins" panose="00000500000000000000" pitchFamily="2" charset="0"/>
              </a:rPr>
              <a:t>Avaliar todos os Equipamentos e procedimentos que serão realizados em caso de acidentes.</a:t>
            </a: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1122604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NR 33</a:t>
            </a:r>
          </a:p>
        </p:txBody>
      </p:sp>
      <p:pic>
        <p:nvPicPr>
          <p:cNvPr id="2" name="Picture 2" descr="Torre de metal com gramado ao fundo&#10;&#10;Descrição gerada automaticamente com confiança média">
            <a:extLst>
              <a:ext uri="{FF2B5EF4-FFF2-40B4-BE49-F238E27FC236}">
                <a16:creationId xmlns:a16="http://schemas.microsoft.com/office/drawing/2014/main" id="{E4AFA7C4-05A5-FA16-1F2E-D69E52BDF3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1" r="3" b="3"/>
          <a:stretch/>
        </p:blipFill>
        <p:spPr bwMode="auto">
          <a:xfrm>
            <a:off x="777350" y="3224473"/>
            <a:ext cx="3045349" cy="3412850"/>
          </a:xfrm>
          <a:prstGeom prst="rect">
            <a:avLst/>
          </a:prstGeom>
          <a:solidFill>
            <a:schemeClr val="accent1"/>
          </a:solid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3" name="TextBox 30">
            <a:extLst>
              <a:ext uri="{FF2B5EF4-FFF2-40B4-BE49-F238E27FC236}">
                <a16:creationId xmlns:a16="http://schemas.microsoft.com/office/drawing/2014/main" id="{63179F7A-31C9-F596-A580-1AEF47A545EC}"/>
              </a:ext>
            </a:extLst>
          </p:cNvPr>
          <p:cNvSpPr txBox="1"/>
          <p:nvPr/>
        </p:nvSpPr>
        <p:spPr>
          <a:xfrm>
            <a:off x="5054600" y="1585713"/>
            <a:ext cx="3784597" cy="1200329"/>
          </a:xfrm>
          <a:prstGeom prst="rect">
            <a:avLst/>
          </a:prstGeom>
          <a:noFill/>
        </p:spPr>
        <p:txBody>
          <a:bodyPr wrap="square" rtlCol="0">
            <a:spAutoFit/>
          </a:bodyPr>
          <a:lstStyle/>
          <a:p>
            <a:pPr algn="l"/>
            <a:r>
              <a:rPr lang="pt-BR" b="1" i="0" dirty="0">
                <a:effectLst/>
                <a:latin typeface="Poppins" panose="00000500000000000000" pitchFamily="2" charset="0"/>
              </a:rPr>
              <a:t>Quedas</a:t>
            </a:r>
          </a:p>
          <a:p>
            <a:pPr algn="l"/>
            <a:endParaRPr lang="pt-BR" b="1" i="0" dirty="0">
              <a:effectLst/>
              <a:latin typeface="Poppins" panose="00000500000000000000" pitchFamily="2" charset="0"/>
            </a:endParaRPr>
          </a:p>
          <a:p>
            <a:pPr algn="l"/>
            <a:r>
              <a:rPr lang="pt-BR" i="0" dirty="0">
                <a:effectLst/>
                <a:latin typeface="Poppins" panose="00000500000000000000" pitchFamily="2" charset="0"/>
              </a:rPr>
              <a:t>Verificar equipamentos de proteção individual e tripé;</a:t>
            </a:r>
          </a:p>
        </p:txBody>
      </p:sp>
      <p:pic>
        <p:nvPicPr>
          <p:cNvPr id="6" name="Imagem 5" descr="confined space.jpg">
            <a:extLst>
              <a:ext uri="{FF2B5EF4-FFF2-40B4-BE49-F238E27FC236}">
                <a16:creationId xmlns:a16="http://schemas.microsoft.com/office/drawing/2014/main" id="{AA34E00F-EAD2-2A75-0BE5-A84925AB1EB3}"/>
              </a:ext>
            </a:extLst>
          </p:cNvPr>
          <p:cNvPicPr>
            <a:picLocks noChangeAspect="1"/>
          </p:cNvPicPr>
          <p:nvPr/>
        </p:nvPicPr>
        <p:blipFill rotWithShape="1">
          <a:blip r:embed="rId4"/>
          <a:srcRect l="8480" r="2289" b="1"/>
          <a:stretch/>
        </p:blipFill>
        <p:spPr>
          <a:xfrm>
            <a:off x="5122744" y="3227667"/>
            <a:ext cx="3108125" cy="3435056"/>
          </a:xfrm>
          <a:prstGeom prst="rect">
            <a:avLst/>
          </a:prstGeom>
          <a:solidFill>
            <a:schemeClr val="accent1"/>
          </a:solidFill>
          <a:ln>
            <a:noFill/>
          </a:ln>
          <a:effectLst>
            <a:outerShdw blurRad="292100" dist="139700" dir="2700000" algn="tl" rotWithShape="0">
              <a:srgbClr val="333333">
                <a:alpha val="65000"/>
              </a:srgbClr>
            </a:outerShdw>
          </a:effectLst>
        </p:spPr>
      </p:pic>
      <p:pic>
        <p:nvPicPr>
          <p:cNvPr id="7" name="Imagem 6" descr="Texto&#10;&#10;Descrição gerada automaticamente com confiança baixa">
            <a:extLst>
              <a:ext uri="{FF2B5EF4-FFF2-40B4-BE49-F238E27FC236}">
                <a16:creationId xmlns:a16="http://schemas.microsoft.com/office/drawing/2014/main" id="{0F95197D-A345-0118-786C-3C016A19AD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06351461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09">
            <a:extLst>
              <a:ext uri="{FF2B5EF4-FFF2-40B4-BE49-F238E27FC236}">
                <a16:creationId xmlns:a16="http://schemas.microsoft.com/office/drawing/2014/main" id="{6F9E5C2B-A719-970A-7F0E-35810856D137}"/>
              </a:ext>
            </a:extLst>
          </p:cNvPr>
          <p:cNvGrpSpPr/>
          <p:nvPr/>
        </p:nvGrpSpPr>
        <p:grpSpPr>
          <a:xfrm>
            <a:off x="8345714" y="2613902"/>
            <a:ext cx="3083376" cy="3573744"/>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9516379-6294-68CA-D02F-B6B697564B94}"/>
                </a:ext>
              </a:extLst>
            </p:cNvPr>
            <p:cNvGrpSpPr/>
            <p:nvPr/>
          </p:nvGrpSpPr>
          <p:grpSpPr>
            <a:xfrm>
              <a:off x="830258" y="3348548"/>
              <a:ext cx="3226955" cy="2249920"/>
              <a:chOff x="3412101" y="3132431"/>
              <a:chExt cx="3549650" cy="2474912"/>
            </a:xfrm>
          </p:grpSpPr>
          <p:sp>
            <p:nvSpPr>
              <p:cNvPr id="65" name="Freeform 8">
                <a:extLst>
                  <a:ext uri="{FF2B5EF4-FFF2-40B4-BE49-F238E27FC236}">
                    <a16:creationId xmlns:a16="http://schemas.microsoft.com/office/drawing/2014/main" id="{60258E6E-965E-4E0A-5A18-705B0715CB6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9">
                <a:extLst>
                  <a:ext uri="{FF2B5EF4-FFF2-40B4-BE49-F238E27FC236}">
                    <a16:creationId xmlns:a16="http://schemas.microsoft.com/office/drawing/2014/main" id="{8C4E4EE4-82E9-D1D0-6DC9-9CFD18932C43}"/>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7" name="Freeform 10">
                <a:extLst>
                  <a:ext uri="{FF2B5EF4-FFF2-40B4-BE49-F238E27FC236}">
                    <a16:creationId xmlns:a16="http://schemas.microsoft.com/office/drawing/2014/main" id="{5064C674-A9B0-E7E2-167C-26D33BB9E35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1">
                <a:extLst>
                  <a:ext uri="{FF2B5EF4-FFF2-40B4-BE49-F238E27FC236}">
                    <a16:creationId xmlns:a16="http://schemas.microsoft.com/office/drawing/2014/main" id="{03AE71B9-9DDE-FD2F-E14A-B4C7B0202A0D}"/>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2">
                <a:extLst>
                  <a:ext uri="{FF2B5EF4-FFF2-40B4-BE49-F238E27FC236}">
                    <a16:creationId xmlns:a16="http://schemas.microsoft.com/office/drawing/2014/main" id="{D47D760B-81E2-C71C-7D84-0EFABA7048F5}"/>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13">
                <a:extLst>
                  <a:ext uri="{FF2B5EF4-FFF2-40B4-BE49-F238E27FC236}">
                    <a16:creationId xmlns:a16="http://schemas.microsoft.com/office/drawing/2014/main" id="{D483FD4E-3397-08AE-20DB-029D8000309A}"/>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14">
                <a:extLst>
                  <a:ext uri="{FF2B5EF4-FFF2-40B4-BE49-F238E27FC236}">
                    <a16:creationId xmlns:a16="http://schemas.microsoft.com/office/drawing/2014/main" id="{2A762BA3-75BC-B42E-49E9-39EF157ED4BE}"/>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263CF8-C27F-1C07-7272-CDB47DE87620}"/>
                </a:ext>
              </a:extLst>
            </p:cNvPr>
            <p:cNvGrpSpPr/>
            <p:nvPr/>
          </p:nvGrpSpPr>
          <p:grpSpPr>
            <a:xfrm>
              <a:off x="3199963" y="4871105"/>
              <a:ext cx="2043545" cy="1408546"/>
              <a:chOff x="6018776" y="4807243"/>
              <a:chExt cx="2247900" cy="1549401"/>
            </a:xfrm>
          </p:grpSpPr>
          <p:sp>
            <p:nvSpPr>
              <p:cNvPr id="59" name="Freeform 17">
                <a:extLst>
                  <a:ext uri="{FF2B5EF4-FFF2-40B4-BE49-F238E27FC236}">
                    <a16:creationId xmlns:a16="http://schemas.microsoft.com/office/drawing/2014/main" id="{147B0D27-EFF8-58C1-60C7-CDA4167DD7E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18">
                <a:extLst>
                  <a:ext uri="{FF2B5EF4-FFF2-40B4-BE49-F238E27FC236}">
                    <a16:creationId xmlns:a16="http://schemas.microsoft.com/office/drawing/2014/main" id="{69A19CB0-EC58-38CB-3B91-C1E3C8431332}"/>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9">
                <a:extLst>
                  <a:ext uri="{FF2B5EF4-FFF2-40B4-BE49-F238E27FC236}">
                    <a16:creationId xmlns:a16="http://schemas.microsoft.com/office/drawing/2014/main" id="{81F9703A-F36E-40E8-0DDC-2C82917BC7EE}"/>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20">
                <a:extLst>
                  <a:ext uri="{FF2B5EF4-FFF2-40B4-BE49-F238E27FC236}">
                    <a16:creationId xmlns:a16="http://schemas.microsoft.com/office/drawing/2014/main" id="{E35CC6F4-780E-7C08-694C-40E702DB9D22}"/>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1">
                <a:extLst>
                  <a:ext uri="{FF2B5EF4-FFF2-40B4-BE49-F238E27FC236}">
                    <a16:creationId xmlns:a16="http://schemas.microsoft.com/office/drawing/2014/main" id="{F922CF3D-1E6C-BFBE-8C1B-44C40C259C6A}"/>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2">
                <a:extLst>
                  <a:ext uri="{FF2B5EF4-FFF2-40B4-BE49-F238E27FC236}">
                    <a16:creationId xmlns:a16="http://schemas.microsoft.com/office/drawing/2014/main" id="{0FE2918D-0412-A811-7E24-0CF1C4609811}"/>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D0D9AE-CCFD-3356-02D8-72EFA6C820BC}"/>
                </a:ext>
              </a:extLst>
            </p:cNvPr>
            <p:cNvGrpSpPr/>
            <p:nvPr/>
          </p:nvGrpSpPr>
          <p:grpSpPr>
            <a:xfrm>
              <a:off x="2700622" y="1540042"/>
              <a:ext cx="1870364" cy="1274529"/>
              <a:chOff x="5469501" y="1143074"/>
              <a:chExt cx="2057400" cy="1401982"/>
            </a:xfrm>
          </p:grpSpPr>
          <p:sp>
            <p:nvSpPr>
              <p:cNvPr id="48" name="Freeform 5">
                <a:extLst>
                  <a:ext uri="{FF2B5EF4-FFF2-40B4-BE49-F238E27FC236}">
                    <a16:creationId xmlns:a16="http://schemas.microsoft.com/office/drawing/2014/main" id="{26774932-954B-B3F1-5306-6ED8274085F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6">
                <a:extLst>
                  <a:ext uri="{FF2B5EF4-FFF2-40B4-BE49-F238E27FC236}">
                    <a16:creationId xmlns:a16="http://schemas.microsoft.com/office/drawing/2014/main" id="{9AF149C1-2F24-42A2-C840-A57EA3953A6A}"/>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7">
                <a:extLst>
                  <a:ext uri="{FF2B5EF4-FFF2-40B4-BE49-F238E27FC236}">
                    <a16:creationId xmlns:a16="http://schemas.microsoft.com/office/drawing/2014/main" id="{3C47C365-4BED-EA53-9BE1-ECF7B30A1520}"/>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24">
                <a:extLst>
                  <a:ext uri="{FF2B5EF4-FFF2-40B4-BE49-F238E27FC236}">
                    <a16:creationId xmlns:a16="http://schemas.microsoft.com/office/drawing/2014/main" id="{D33F62BD-A30C-25D9-D3B7-1E81FA4B20EE}"/>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25">
                <a:extLst>
                  <a:ext uri="{FF2B5EF4-FFF2-40B4-BE49-F238E27FC236}">
                    <a16:creationId xmlns:a16="http://schemas.microsoft.com/office/drawing/2014/main" id="{0C0A3E13-B01A-6AE8-42B3-A09C7F75EE0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26">
                <a:extLst>
                  <a:ext uri="{FF2B5EF4-FFF2-40B4-BE49-F238E27FC236}">
                    <a16:creationId xmlns:a16="http://schemas.microsoft.com/office/drawing/2014/main" id="{C547E132-507F-6625-3C49-C95375EA915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54" name="Freeform 27">
                <a:extLst>
                  <a:ext uri="{FF2B5EF4-FFF2-40B4-BE49-F238E27FC236}">
                    <a16:creationId xmlns:a16="http://schemas.microsoft.com/office/drawing/2014/main" id="{AABDD5D8-D50E-1D7D-66B0-508FF0A2FBF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28">
                <a:extLst>
                  <a:ext uri="{FF2B5EF4-FFF2-40B4-BE49-F238E27FC236}">
                    <a16:creationId xmlns:a16="http://schemas.microsoft.com/office/drawing/2014/main" id="{340D9FD5-B3A5-237A-C07E-D58718455A4A}"/>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9">
                <a:extLst>
                  <a:ext uri="{FF2B5EF4-FFF2-40B4-BE49-F238E27FC236}">
                    <a16:creationId xmlns:a16="http://schemas.microsoft.com/office/drawing/2014/main" id="{407E6ABC-D6F2-01B2-E363-0160CFB96E9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30">
                <a:extLst>
                  <a:ext uri="{FF2B5EF4-FFF2-40B4-BE49-F238E27FC236}">
                    <a16:creationId xmlns:a16="http://schemas.microsoft.com/office/drawing/2014/main" id="{3F43B494-7306-E86F-92DF-800071F6B208}"/>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32">
                <a:extLst>
                  <a:ext uri="{FF2B5EF4-FFF2-40B4-BE49-F238E27FC236}">
                    <a16:creationId xmlns:a16="http://schemas.microsoft.com/office/drawing/2014/main" id="{7E4385A0-3234-3D38-773A-1995181BA04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4"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87A49F3-23D8-EB25-4978-C410E2F7390A}"/>
                </a:ext>
              </a:extLst>
            </p:cNvPr>
            <p:cNvGrpSpPr/>
            <p:nvPr/>
          </p:nvGrpSpPr>
          <p:grpSpPr>
            <a:xfrm>
              <a:off x="1066940" y="2906935"/>
              <a:ext cx="2675659" cy="1421535"/>
              <a:chOff x="3672451" y="2646656"/>
              <a:chExt cx="2943225" cy="1563688"/>
            </a:xfrm>
          </p:grpSpPr>
          <p:grpSp>
            <p:nvGrpSpPr>
              <p:cNvPr id="40" name="Group 68">
                <a:extLst>
                  <a:ext uri="{FF2B5EF4-FFF2-40B4-BE49-F238E27FC236}">
                    <a16:creationId xmlns:a16="http://schemas.microsoft.com/office/drawing/2014/main" id="{431B432B-6B22-4A9D-A071-D6308CC26592}"/>
                  </a:ext>
                </a:extLst>
              </p:cNvPr>
              <p:cNvGrpSpPr/>
              <p:nvPr/>
            </p:nvGrpSpPr>
            <p:grpSpPr>
              <a:xfrm>
                <a:off x="3672451" y="2646656"/>
                <a:ext cx="2943225" cy="1519237"/>
                <a:chOff x="3672451" y="2646656"/>
                <a:chExt cx="2943225" cy="1519237"/>
              </a:xfrm>
            </p:grpSpPr>
            <p:sp>
              <p:nvSpPr>
                <p:cNvPr id="43" name="Freeform 16">
                  <a:extLst>
                    <a:ext uri="{FF2B5EF4-FFF2-40B4-BE49-F238E27FC236}">
                      <a16:creationId xmlns:a16="http://schemas.microsoft.com/office/drawing/2014/main" id="{368FB179-EDF8-9AE1-C4B8-B376C397F5D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33">
                  <a:extLst>
                    <a:ext uri="{FF2B5EF4-FFF2-40B4-BE49-F238E27FC236}">
                      <a16:creationId xmlns:a16="http://schemas.microsoft.com/office/drawing/2014/main" id="{E1EEC168-9294-332B-74F9-59C3D4427CB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34">
                  <a:extLst>
                    <a:ext uri="{FF2B5EF4-FFF2-40B4-BE49-F238E27FC236}">
                      <a16:creationId xmlns:a16="http://schemas.microsoft.com/office/drawing/2014/main" id="{31AB5383-1AF3-66BA-C9C2-DEBC6A77665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35">
                  <a:extLst>
                    <a:ext uri="{FF2B5EF4-FFF2-40B4-BE49-F238E27FC236}">
                      <a16:creationId xmlns:a16="http://schemas.microsoft.com/office/drawing/2014/main" id="{0FFB6977-CE76-1FE1-DD69-BE8EDD04B86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36">
                  <a:extLst>
                    <a:ext uri="{FF2B5EF4-FFF2-40B4-BE49-F238E27FC236}">
                      <a16:creationId xmlns:a16="http://schemas.microsoft.com/office/drawing/2014/main" id="{91BA908B-C4E3-FDD0-A986-310AB7A01CD9}"/>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1" name="Freeform 37">
                <a:extLst>
                  <a:ext uri="{FF2B5EF4-FFF2-40B4-BE49-F238E27FC236}">
                    <a16:creationId xmlns:a16="http://schemas.microsoft.com/office/drawing/2014/main" id="{D4F366C4-146F-DFD9-9111-EC75E229AF2A}"/>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2" name="Freeform 38">
                <a:extLst>
                  <a:ext uri="{FF2B5EF4-FFF2-40B4-BE49-F238E27FC236}">
                    <a16:creationId xmlns:a16="http://schemas.microsoft.com/office/drawing/2014/main" id="{75EFDB15-CE55-6F28-FCBD-16D7EDBCED43}"/>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5"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4C6BE0A-B006-2A31-D3FA-F673E52DE2B4}"/>
                </a:ext>
              </a:extLst>
            </p:cNvPr>
            <p:cNvGrpSpPr/>
            <p:nvPr/>
          </p:nvGrpSpPr>
          <p:grpSpPr>
            <a:xfrm>
              <a:off x="3794553" y="4611332"/>
              <a:ext cx="1274329" cy="891887"/>
              <a:chOff x="6672826" y="4521493"/>
              <a:chExt cx="1401762" cy="981076"/>
            </a:xfrm>
          </p:grpSpPr>
          <p:sp>
            <p:nvSpPr>
              <p:cNvPr id="34" name="Freeform 40">
                <a:extLst>
                  <a:ext uri="{FF2B5EF4-FFF2-40B4-BE49-F238E27FC236}">
                    <a16:creationId xmlns:a16="http://schemas.microsoft.com/office/drawing/2014/main" id="{54EBC445-53FE-4CE3-4A01-AFED127B7355}"/>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1">
                <a:extLst>
                  <a:ext uri="{FF2B5EF4-FFF2-40B4-BE49-F238E27FC236}">
                    <a16:creationId xmlns:a16="http://schemas.microsoft.com/office/drawing/2014/main" id="{7F549E8C-81AB-D3B2-9142-D44C5D605DA1}"/>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2">
                <a:extLst>
                  <a:ext uri="{FF2B5EF4-FFF2-40B4-BE49-F238E27FC236}">
                    <a16:creationId xmlns:a16="http://schemas.microsoft.com/office/drawing/2014/main" id="{C258C373-F56E-BFB7-CC23-1E9C29EAA05C}"/>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43">
                <a:extLst>
                  <a:ext uri="{FF2B5EF4-FFF2-40B4-BE49-F238E27FC236}">
                    <a16:creationId xmlns:a16="http://schemas.microsoft.com/office/drawing/2014/main" id="{E4734DF4-18FF-5DFA-617E-36B08F6823D3}"/>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44">
                <a:extLst>
                  <a:ext uri="{FF2B5EF4-FFF2-40B4-BE49-F238E27FC236}">
                    <a16:creationId xmlns:a16="http://schemas.microsoft.com/office/drawing/2014/main" id="{77A5B3DC-1A08-6FEC-5815-0D3A8142599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45">
                <a:extLst>
                  <a:ext uri="{FF2B5EF4-FFF2-40B4-BE49-F238E27FC236}">
                    <a16:creationId xmlns:a16="http://schemas.microsoft.com/office/drawing/2014/main" id="{C6E98ECA-27CE-69B4-44F2-6E2BF1FC3C3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278C3B0-B2F2-3530-15A2-46EDD039488E}"/>
                </a:ext>
              </a:extLst>
            </p:cNvPr>
            <p:cNvGrpSpPr/>
            <p:nvPr/>
          </p:nvGrpSpPr>
          <p:grpSpPr>
            <a:xfrm>
              <a:off x="2710723" y="2142048"/>
              <a:ext cx="874569" cy="1271443"/>
              <a:chOff x="5480613" y="1805281"/>
              <a:chExt cx="962026" cy="1398587"/>
            </a:xfrm>
          </p:grpSpPr>
          <p:sp>
            <p:nvSpPr>
              <p:cNvPr id="26" name="Freeform 47">
                <a:extLst>
                  <a:ext uri="{FF2B5EF4-FFF2-40B4-BE49-F238E27FC236}">
                    <a16:creationId xmlns:a16="http://schemas.microsoft.com/office/drawing/2014/main" id="{F474794C-DAEC-DEB6-7DB5-54A5CE4A9922}"/>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48">
                <a:extLst>
                  <a:ext uri="{FF2B5EF4-FFF2-40B4-BE49-F238E27FC236}">
                    <a16:creationId xmlns:a16="http://schemas.microsoft.com/office/drawing/2014/main" id="{0952BF96-9745-92D7-189F-4BC432A6DEF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49">
                <a:extLst>
                  <a:ext uri="{FF2B5EF4-FFF2-40B4-BE49-F238E27FC236}">
                    <a16:creationId xmlns:a16="http://schemas.microsoft.com/office/drawing/2014/main" id="{4ECBBF4A-D752-42F2-1864-3045DEDFA5ED}"/>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0">
                <a:extLst>
                  <a:ext uri="{FF2B5EF4-FFF2-40B4-BE49-F238E27FC236}">
                    <a16:creationId xmlns:a16="http://schemas.microsoft.com/office/drawing/2014/main" id="{E2F0D1FC-6F61-948B-2478-35B7F5EB8B08}"/>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51">
                <a:extLst>
                  <a:ext uri="{FF2B5EF4-FFF2-40B4-BE49-F238E27FC236}">
                    <a16:creationId xmlns:a16="http://schemas.microsoft.com/office/drawing/2014/main" id="{E8389231-534F-54F8-560C-9A8C7F466AA1}"/>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52">
                <a:extLst>
                  <a:ext uri="{FF2B5EF4-FFF2-40B4-BE49-F238E27FC236}">
                    <a16:creationId xmlns:a16="http://schemas.microsoft.com/office/drawing/2014/main" id="{E15F94A8-2437-731E-5F2A-B3605BD16C2A}"/>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53">
                <a:extLst>
                  <a:ext uri="{FF2B5EF4-FFF2-40B4-BE49-F238E27FC236}">
                    <a16:creationId xmlns:a16="http://schemas.microsoft.com/office/drawing/2014/main" id="{3FEE42DF-AF2F-AE75-0EEE-AC36ADAE003F}"/>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54">
                <a:extLst>
                  <a:ext uri="{FF2B5EF4-FFF2-40B4-BE49-F238E27FC236}">
                    <a16:creationId xmlns:a16="http://schemas.microsoft.com/office/drawing/2014/main" id="{2E8EF87B-8771-1D4A-A094-FE98B6F32C91}"/>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D76D538-8594-45B9-3CA2-955AF7CB9A6B}"/>
                </a:ext>
              </a:extLst>
            </p:cNvPr>
            <p:cNvGrpSpPr/>
            <p:nvPr/>
          </p:nvGrpSpPr>
          <p:grpSpPr>
            <a:xfrm>
              <a:off x="2892564" y="4136526"/>
              <a:ext cx="987136" cy="1241136"/>
              <a:chOff x="5680638" y="3999206"/>
              <a:chExt cx="1085850" cy="1365250"/>
            </a:xfrm>
          </p:grpSpPr>
          <p:sp>
            <p:nvSpPr>
              <p:cNvPr id="18" name="Freeform 55">
                <a:extLst>
                  <a:ext uri="{FF2B5EF4-FFF2-40B4-BE49-F238E27FC236}">
                    <a16:creationId xmlns:a16="http://schemas.microsoft.com/office/drawing/2014/main" id="{BFF1BBFB-13A4-A3F5-2C24-B21780B35E5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56">
                <a:extLst>
                  <a:ext uri="{FF2B5EF4-FFF2-40B4-BE49-F238E27FC236}">
                    <a16:creationId xmlns:a16="http://schemas.microsoft.com/office/drawing/2014/main" id="{4768053E-D0A6-B6DB-3D5A-8A23CEDD80AC}"/>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0" name="Freeform 57">
                <a:extLst>
                  <a:ext uri="{FF2B5EF4-FFF2-40B4-BE49-F238E27FC236}">
                    <a16:creationId xmlns:a16="http://schemas.microsoft.com/office/drawing/2014/main" id="{44BB35D3-DF08-1DA9-3F1E-F383241FF308}"/>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58">
                <a:extLst>
                  <a:ext uri="{FF2B5EF4-FFF2-40B4-BE49-F238E27FC236}">
                    <a16:creationId xmlns:a16="http://schemas.microsoft.com/office/drawing/2014/main" id="{3310FDA2-D862-F1D1-AF49-EF3339BC222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9">
                <a:extLst>
                  <a:ext uri="{FF2B5EF4-FFF2-40B4-BE49-F238E27FC236}">
                    <a16:creationId xmlns:a16="http://schemas.microsoft.com/office/drawing/2014/main" id="{00ED9906-436E-3370-1701-855A9A0D06B4}"/>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60">
                <a:extLst>
                  <a:ext uri="{FF2B5EF4-FFF2-40B4-BE49-F238E27FC236}">
                    <a16:creationId xmlns:a16="http://schemas.microsoft.com/office/drawing/2014/main" id="{3A125A8A-8539-B26A-84EA-0D85721607AC}"/>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61">
                <a:extLst>
                  <a:ext uri="{FF2B5EF4-FFF2-40B4-BE49-F238E27FC236}">
                    <a16:creationId xmlns:a16="http://schemas.microsoft.com/office/drawing/2014/main" id="{FF9A8F34-22D4-7E24-99C1-7F995595456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62">
                <a:extLst>
                  <a:ext uri="{FF2B5EF4-FFF2-40B4-BE49-F238E27FC236}">
                    <a16:creationId xmlns:a16="http://schemas.microsoft.com/office/drawing/2014/main" id="{E22825BC-DD1D-C7F7-01B0-0D2F79E24F3E}"/>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72" name="TextBox 30">
            <a:extLst>
              <a:ext uri="{FF2B5EF4-FFF2-40B4-BE49-F238E27FC236}">
                <a16:creationId xmlns:a16="http://schemas.microsoft.com/office/drawing/2014/main" id="{BE3DFCC0-6343-4464-C629-369515AB67D2}"/>
              </a:ext>
            </a:extLst>
          </p:cNvPr>
          <p:cNvSpPr txBox="1"/>
          <p:nvPr/>
        </p:nvSpPr>
        <p:spPr>
          <a:xfrm>
            <a:off x="758153" y="2495643"/>
            <a:ext cx="6408485" cy="3372077"/>
          </a:xfrm>
          <a:prstGeom prst="rect">
            <a:avLst/>
          </a:prstGeom>
          <a:noFill/>
        </p:spPr>
        <p:txBody>
          <a:bodyPr wrap="square" rtlCol="0">
            <a:spAutoFit/>
          </a:bodyPr>
          <a:lstStyle/>
          <a:p>
            <a:pPr>
              <a:lnSpc>
                <a:spcPct val="150000"/>
              </a:lnSpc>
            </a:pPr>
            <a:r>
              <a:rPr lang="pt-BR" dirty="0">
                <a:solidFill>
                  <a:schemeClr val="tx1">
                    <a:lumMod val="90000"/>
                    <a:lumOff val="10000"/>
                  </a:schemeClr>
                </a:solidFill>
              </a:rPr>
              <a:t>Um espaço confinado é um local que não foi projetado para pessoas permanecerem de forma contínua, com restrição (dificuldade) de entrada e saída e que possui atmosfera perigosa.</a:t>
            </a:r>
          </a:p>
          <a:p>
            <a:pPr>
              <a:lnSpc>
                <a:spcPct val="150000"/>
              </a:lnSpc>
            </a:pPr>
            <a:endParaRPr lang="pt-BR" dirty="0">
              <a:solidFill>
                <a:schemeClr val="tx1">
                  <a:lumMod val="90000"/>
                  <a:lumOff val="10000"/>
                </a:schemeClr>
              </a:solidFill>
            </a:endParaRPr>
          </a:p>
          <a:p>
            <a:pPr>
              <a:lnSpc>
                <a:spcPct val="150000"/>
              </a:lnSpc>
            </a:pPr>
            <a:r>
              <a:rPr lang="pt-BR" dirty="0">
                <a:solidFill>
                  <a:schemeClr val="tx1">
                    <a:lumMod val="90000"/>
                    <a:lumOff val="10000"/>
                  </a:schemeClr>
                </a:solidFill>
              </a:rPr>
              <a:t>Todos esses 3 critérios precisam ser atendidos ao mesmo tempo. Se um critério falhar, então não é espaço confinado.</a:t>
            </a: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solidFill>
                  <a:srgbClr val="00A09D"/>
                </a:solidFill>
                <a:latin typeface="Bebas Neue" panose="020B0606020202050201" pitchFamily="34" charset="0"/>
                <a:ea typeface="ＭＳ Ｐゴシック" charset="0"/>
                <a:cs typeface="League Gothic" charset="0"/>
                <a:sym typeface="League Gothic" charset="0"/>
              </a:rPr>
              <a:t>NR 33</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 name="Imagem 1" descr="Texto&#10;&#10;Descrição gerada automaticamente com confiança baixa">
            <a:extLst>
              <a:ext uri="{FF2B5EF4-FFF2-40B4-BE49-F238E27FC236}">
                <a16:creationId xmlns:a16="http://schemas.microsoft.com/office/drawing/2014/main" id="{DA2AD450-8D62-9AEB-00E6-FE4D0B28F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00993560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30">
            <a:extLst>
              <a:ext uri="{FF2B5EF4-FFF2-40B4-BE49-F238E27FC236}">
                <a16:creationId xmlns:a16="http://schemas.microsoft.com/office/drawing/2014/main" id="{BE3DFCC0-6343-4464-C629-369515AB67D2}"/>
              </a:ext>
            </a:extLst>
          </p:cNvPr>
          <p:cNvSpPr txBox="1"/>
          <p:nvPr/>
        </p:nvSpPr>
        <p:spPr>
          <a:xfrm>
            <a:off x="2576330" y="2157256"/>
            <a:ext cx="9038726" cy="2994666"/>
          </a:xfrm>
          <a:prstGeom prst="rect">
            <a:avLst/>
          </a:prstGeom>
          <a:noFill/>
        </p:spPr>
        <p:txBody>
          <a:bodyPr wrap="square" rtlCol="0">
            <a:spAutoFit/>
          </a:bodyPr>
          <a:lstStyle/>
          <a:p>
            <a:pPr marL="342900" indent="-457200">
              <a:lnSpc>
                <a:spcPct val="90000"/>
              </a:lnSpc>
              <a:spcBef>
                <a:spcPct val="20000"/>
              </a:spcBef>
              <a:buFont typeface="Arial" pitchFamily="34" charset="0"/>
            </a:pPr>
            <a:r>
              <a:rPr lang="pt-BR" sz="1800" b="1" dirty="0">
                <a:solidFill>
                  <a:schemeClr val="tx1"/>
                </a:solidFill>
                <a:latin typeface="+mn-lt"/>
                <a:ea typeface="+mn-ea"/>
                <a:cs typeface="+mn-cs"/>
              </a:rPr>
              <a:t>Choques elétricos e outros</a:t>
            </a:r>
          </a:p>
          <a:p>
            <a:pPr indent="-457200">
              <a:lnSpc>
                <a:spcPct val="90000"/>
              </a:lnSpc>
              <a:spcBef>
                <a:spcPct val="20000"/>
              </a:spcBef>
              <a:buFont typeface="Arial" pitchFamily="34" charset="0"/>
            </a:pPr>
            <a:endParaRPr lang="pt-BR" sz="1600" dirty="0">
              <a:solidFill>
                <a:schemeClr val="tx1"/>
              </a:solidFill>
              <a:latin typeface="+mn-lt"/>
              <a:ea typeface="+mn-ea"/>
              <a:cs typeface="+mn-cs"/>
            </a:endParaRPr>
          </a:p>
          <a:p>
            <a:pPr indent="-457200" algn="just">
              <a:lnSpc>
                <a:spcPct val="90000"/>
              </a:lnSpc>
              <a:spcBef>
                <a:spcPct val="20000"/>
              </a:spcBef>
              <a:buFont typeface="Arial" pitchFamily="34" charset="0"/>
              <a:buChar char="•"/>
            </a:pPr>
            <a:r>
              <a:rPr lang="pt-BR" sz="1800" dirty="0">
                <a:solidFill>
                  <a:schemeClr val="tx1"/>
                </a:solidFill>
                <a:latin typeface="+mn-lt"/>
                <a:ea typeface="+mn-ea"/>
                <a:cs typeface="+mn-cs"/>
              </a:rPr>
              <a:t>Avaliar as energias existencial no equipamento e realizar a comunicação;</a:t>
            </a:r>
          </a:p>
          <a:p>
            <a:pPr indent="-457200" algn="just">
              <a:lnSpc>
                <a:spcPct val="90000"/>
              </a:lnSpc>
              <a:spcBef>
                <a:spcPct val="20000"/>
              </a:spcBef>
              <a:buFont typeface="Arial" pitchFamily="34" charset="0"/>
            </a:pPr>
            <a:endParaRPr lang="pt-BR" sz="1800" dirty="0">
              <a:solidFill>
                <a:schemeClr val="tx1"/>
              </a:solidFill>
              <a:latin typeface="+mn-lt"/>
              <a:ea typeface="+mn-ea"/>
              <a:cs typeface="+mn-cs"/>
            </a:endParaRPr>
          </a:p>
          <a:p>
            <a:pPr indent="-457200" algn="just">
              <a:lnSpc>
                <a:spcPct val="90000"/>
              </a:lnSpc>
              <a:spcBef>
                <a:spcPct val="20000"/>
              </a:spcBef>
              <a:buFont typeface="Arial" pitchFamily="34" charset="0"/>
              <a:buChar char="•"/>
            </a:pPr>
            <a:r>
              <a:rPr lang="pt-BR" sz="1800" dirty="0">
                <a:solidFill>
                  <a:schemeClr val="tx1"/>
                </a:solidFill>
                <a:latin typeface="+mn-lt"/>
                <a:ea typeface="+mn-ea"/>
                <a:cs typeface="+mn-cs"/>
              </a:rPr>
              <a:t>Acionar o eletricista para os bloqueios elétricos</a:t>
            </a:r>
          </a:p>
          <a:p>
            <a:pPr indent="-457200" algn="just">
              <a:lnSpc>
                <a:spcPct val="90000"/>
              </a:lnSpc>
              <a:spcBef>
                <a:spcPct val="20000"/>
              </a:spcBef>
              <a:buFont typeface="Arial" pitchFamily="34" charset="0"/>
              <a:buChar char="•"/>
            </a:pPr>
            <a:endParaRPr lang="pt-BR" sz="1800" dirty="0">
              <a:solidFill>
                <a:schemeClr val="tx1"/>
              </a:solidFill>
              <a:latin typeface="+mn-lt"/>
              <a:ea typeface="+mn-ea"/>
              <a:cs typeface="+mn-cs"/>
            </a:endParaRPr>
          </a:p>
          <a:p>
            <a:pPr indent="-457200" algn="just">
              <a:lnSpc>
                <a:spcPct val="90000"/>
              </a:lnSpc>
              <a:spcBef>
                <a:spcPct val="20000"/>
              </a:spcBef>
              <a:buFont typeface="Arial" pitchFamily="34" charset="0"/>
              <a:buChar char="•"/>
            </a:pPr>
            <a:r>
              <a:rPr lang="pt-BR" sz="1800" dirty="0">
                <a:solidFill>
                  <a:schemeClr val="tx1"/>
                </a:solidFill>
                <a:latin typeface="+mn-lt"/>
                <a:ea typeface="+mn-ea"/>
                <a:cs typeface="+mn-cs"/>
              </a:rPr>
              <a:t>Acionar os operadores para bloqueio de válvulas etc.;</a:t>
            </a:r>
          </a:p>
          <a:p>
            <a:pPr indent="-457200" algn="just">
              <a:lnSpc>
                <a:spcPct val="90000"/>
              </a:lnSpc>
              <a:spcBef>
                <a:spcPct val="20000"/>
              </a:spcBef>
              <a:buFont typeface="Arial" pitchFamily="34" charset="0"/>
              <a:buChar char="•"/>
            </a:pPr>
            <a:endParaRPr lang="pt-BR" sz="1800" dirty="0">
              <a:solidFill>
                <a:schemeClr val="tx1"/>
              </a:solidFill>
              <a:latin typeface="+mn-lt"/>
              <a:ea typeface="+mn-ea"/>
              <a:cs typeface="+mn-cs"/>
            </a:endParaRPr>
          </a:p>
          <a:p>
            <a:pPr indent="-457200" algn="just">
              <a:lnSpc>
                <a:spcPct val="90000"/>
              </a:lnSpc>
              <a:spcBef>
                <a:spcPct val="20000"/>
              </a:spcBef>
              <a:buFont typeface="Arial" pitchFamily="34" charset="0"/>
              <a:buChar char="•"/>
            </a:pPr>
            <a:r>
              <a:rPr lang="pt-BR" sz="1800" dirty="0">
                <a:solidFill>
                  <a:schemeClr val="tx1"/>
                </a:solidFill>
                <a:latin typeface="+mn-lt"/>
                <a:ea typeface="+mn-ea"/>
                <a:cs typeface="+mn-cs"/>
              </a:rPr>
              <a:t>Controlar as energias potenciais. Colocar raquete, drenar resíduo, desconectar linhas, bloquear válvulas.</a:t>
            </a: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1122604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solidFill>
                  <a:srgbClr val="00A09D"/>
                </a:solidFill>
                <a:latin typeface="Bebas Neue" panose="020B0606020202050201" pitchFamily="34" charset="0"/>
                <a:ea typeface="ＭＳ Ｐゴシック" charset="0"/>
                <a:cs typeface="League Gothic" charset="0"/>
                <a:sym typeface="League Gothic" charset="0"/>
              </a:rPr>
              <a:t>NR 33</a:t>
            </a:r>
            <a:endParaRPr lang="pt-BR" sz="4000" dirty="0">
              <a:latin typeface="Bebas Neue" panose="020B0606020202050201" pitchFamily="34" charset="0"/>
              <a:ea typeface="ＭＳ Ｐゴシック" charset="0"/>
              <a:cs typeface="League Gothic" charset="0"/>
              <a:sym typeface="League Gothic" charset="0"/>
            </a:endParaRPr>
          </a:p>
        </p:txBody>
      </p:sp>
      <p:grpSp>
        <p:nvGrpSpPr>
          <p:cNvPr id="2" name="Group 4">
            <a:extLst>
              <a:ext uri="{FF2B5EF4-FFF2-40B4-BE49-F238E27FC236}">
                <a16:creationId xmlns:a16="http://schemas.microsoft.com/office/drawing/2014/main" id="{C678B658-8DEE-D413-D4C3-46644CF3C98E}"/>
              </a:ext>
            </a:extLst>
          </p:cNvPr>
          <p:cNvGrpSpPr>
            <a:grpSpLocks noChangeAspect="1"/>
          </p:cNvGrpSpPr>
          <p:nvPr/>
        </p:nvGrpSpPr>
        <p:grpSpPr bwMode="auto">
          <a:xfrm>
            <a:off x="256651" y="2786448"/>
            <a:ext cx="1992685" cy="2116582"/>
            <a:chOff x="2469" y="1167"/>
            <a:chExt cx="2509" cy="2665"/>
          </a:xfrm>
        </p:grpSpPr>
        <p:sp>
          <p:nvSpPr>
            <p:cNvPr id="3" name="Freeform 5">
              <a:extLst>
                <a:ext uri="{FF2B5EF4-FFF2-40B4-BE49-F238E27FC236}">
                  <a16:creationId xmlns:a16="http://schemas.microsoft.com/office/drawing/2014/main" id="{CFE5CEB8-570C-9883-3B64-F89B9E614896}"/>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6">
              <a:extLst>
                <a:ext uri="{FF2B5EF4-FFF2-40B4-BE49-F238E27FC236}">
                  <a16:creationId xmlns:a16="http://schemas.microsoft.com/office/drawing/2014/main" id="{6D0A7AFF-507F-E916-4FB4-7BECE1AFCF08}"/>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8">
              <a:extLst>
                <a:ext uri="{FF2B5EF4-FFF2-40B4-BE49-F238E27FC236}">
                  <a16:creationId xmlns:a16="http://schemas.microsoft.com/office/drawing/2014/main" id="{92C9E6EF-919B-D9CD-C3EA-456EE3809E98}"/>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9">
              <a:extLst>
                <a:ext uri="{FF2B5EF4-FFF2-40B4-BE49-F238E27FC236}">
                  <a16:creationId xmlns:a16="http://schemas.microsoft.com/office/drawing/2014/main" id="{4B38CB69-73F9-20F3-45D0-8EA3C542FCE5}"/>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0">
              <a:extLst>
                <a:ext uri="{FF2B5EF4-FFF2-40B4-BE49-F238E27FC236}">
                  <a16:creationId xmlns:a16="http://schemas.microsoft.com/office/drawing/2014/main" id="{7EE91908-2FF3-4158-57ED-358DD85C6717}"/>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Freeform 11">
              <a:extLst>
                <a:ext uri="{FF2B5EF4-FFF2-40B4-BE49-F238E27FC236}">
                  <a16:creationId xmlns:a16="http://schemas.microsoft.com/office/drawing/2014/main" id="{D38BC554-C272-D1F3-1FC6-C5068D2A6C8B}"/>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12">
              <a:extLst>
                <a:ext uri="{FF2B5EF4-FFF2-40B4-BE49-F238E27FC236}">
                  <a16:creationId xmlns:a16="http://schemas.microsoft.com/office/drawing/2014/main" id="{A2F24B52-7252-3DEF-5A2D-7CB3D0FE2A2B}"/>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3">
              <a:extLst>
                <a:ext uri="{FF2B5EF4-FFF2-40B4-BE49-F238E27FC236}">
                  <a16:creationId xmlns:a16="http://schemas.microsoft.com/office/drawing/2014/main" id="{604AB9AF-8618-F51D-1590-D19360F95FE4}"/>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4">
              <a:extLst>
                <a:ext uri="{FF2B5EF4-FFF2-40B4-BE49-F238E27FC236}">
                  <a16:creationId xmlns:a16="http://schemas.microsoft.com/office/drawing/2014/main" id="{7B10A462-491E-E29B-3FD0-6B78B01E3A09}"/>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Freeform 15">
              <a:extLst>
                <a:ext uri="{FF2B5EF4-FFF2-40B4-BE49-F238E27FC236}">
                  <a16:creationId xmlns:a16="http://schemas.microsoft.com/office/drawing/2014/main" id="{DC5C284C-053D-C200-B764-5BB54A2EDE51}"/>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Freeform 17">
              <a:extLst>
                <a:ext uri="{FF2B5EF4-FFF2-40B4-BE49-F238E27FC236}">
                  <a16:creationId xmlns:a16="http://schemas.microsoft.com/office/drawing/2014/main" id="{37F0A6AD-A00D-05EC-2C04-C26AE29A87E6}"/>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18">
              <a:extLst>
                <a:ext uri="{FF2B5EF4-FFF2-40B4-BE49-F238E27FC236}">
                  <a16:creationId xmlns:a16="http://schemas.microsoft.com/office/drawing/2014/main" id="{AD1768B5-DE0C-61DF-5117-3DD640466AE8}"/>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19">
              <a:extLst>
                <a:ext uri="{FF2B5EF4-FFF2-40B4-BE49-F238E27FC236}">
                  <a16:creationId xmlns:a16="http://schemas.microsoft.com/office/drawing/2014/main" id="{897D8203-9DA7-526A-F570-10AEC79CE985}"/>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20">
              <a:extLst>
                <a:ext uri="{FF2B5EF4-FFF2-40B4-BE49-F238E27FC236}">
                  <a16:creationId xmlns:a16="http://schemas.microsoft.com/office/drawing/2014/main" id="{F2FB0717-C415-6E47-C9F5-7597FDE808A6}"/>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2" name="Freeform 21">
              <a:extLst>
                <a:ext uri="{FF2B5EF4-FFF2-40B4-BE49-F238E27FC236}">
                  <a16:creationId xmlns:a16="http://schemas.microsoft.com/office/drawing/2014/main" id="{CFF2FC6B-E1EC-FCB6-B13A-2CEBAABB3A25}"/>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3" name="Freeform 22">
              <a:extLst>
                <a:ext uri="{FF2B5EF4-FFF2-40B4-BE49-F238E27FC236}">
                  <a16:creationId xmlns:a16="http://schemas.microsoft.com/office/drawing/2014/main" id="{12312B6B-60E5-2236-89E8-DD9554CE89D1}"/>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23">
              <a:extLst>
                <a:ext uri="{FF2B5EF4-FFF2-40B4-BE49-F238E27FC236}">
                  <a16:creationId xmlns:a16="http://schemas.microsoft.com/office/drawing/2014/main" id="{A81CA781-E9F8-6B50-4E9A-107560D15906}"/>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24">
              <a:extLst>
                <a:ext uri="{FF2B5EF4-FFF2-40B4-BE49-F238E27FC236}">
                  <a16:creationId xmlns:a16="http://schemas.microsoft.com/office/drawing/2014/main" id="{84DFF412-F721-A3B0-0165-C18B21893410}"/>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25">
              <a:extLst>
                <a:ext uri="{FF2B5EF4-FFF2-40B4-BE49-F238E27FC236}">
                  <a16:creationId xmlns:a16="http://schemas.microsoft.com/office/drawing/2014/main" id="{10952D3E-9DCB-F2A0-B794-BB2ECF246D2A}"/>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7" name="Freeform 26">
              <a:extLst>
                <a:ext uri="{FF2B5EF4-FFF2-40B4-BE49-F238E27FC236}">
                  <a16:creationId xmlns:a16="http://schemas.microsoft.com/office/drawing/2014/main" id="{4F872F6C-5859-72A9-96E3-6D8EFF66770B}"/>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Freeform 27">
              <a:extLst>
                <a:ext uri="{FF2B5EF4-FFF2-40B4-BE49-F238E27FC236}">
                  <a16:creationId xmlns:a16="http://schemas.microsoft.com/office/drawing/2014/main" id="{579E090E-8E4F-9608-85BF-0972064A76B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Freeform 28">
              <a:extLst>
                <a:ext uri="{FF2B5EF4-FFF2-40B4-BE49-F238E27FC236}">
                  <a16:creationId xmlns:a16="http://schemas.microsoft.com/office/drawing/2014/main" id="{00E7AB10-9D7E-9402-5132-EE1A61283ED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0" name="Freeform 29">
              <a:extLst>
                <a:ext uri="{FF2B5EF4-FFF2-40B4-BE49-F238E27FC236}">
                  <a16:creationId xmlns:a16="http://schemas.microsoft.com/office/drawing/2014/main" id="{D259B090-9D56-A19C-8DD0-C828A069BF3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91" name="Picture 31">
            <a:extLst>
              <a:ext uri="{FF2B5EF4-FFF2-40B4-BE49-F238E27FC236}">
                <a16:creationId xmlns:a16="http://schemas.microsoft.com/office/drawing/2014/main" id="{496781A4-7CA2-DFE1-D422-E442D11F0685}"/>
              </a:ext>
            </a:extLst>
          </p:cNvPr>
          <p:cNvPicPr>
            <a:picLocks noChangeAspect="1"/>
          </p:cNvPicPr>
          <p:nvPr/>
        </p:nvPicPr>
        <p:blipFill>
          <a:blip r:embed="rId3"/>
          <a:stretch>
            <a:fillRect/>
          </a:stretch>
        </p:blipFill>
        <p:spPr>
          <a:xfrm>
            <a:off x="1117478" y="3316386"/>
            <a:ext cx="294450" cy="180686"/>
          </a:xfrm>
          <a:prstGeom prst="rect">
            <a:avLst/>
          </a:prstGeom>
        </p:spPr>
      </p:pic>
      <p:pic>
        <p:nvPicPr>
          <p:cNvPr id="10" name="Imagem 9" descr="Texto&#10;&#10;Descrição gerada automaticamente com confiança baixa">
            <a:extLst>
              <a:ext uri="{FF2B5EF4-FFF2-40B4-BE49-F238E27FC236}">
                <a16:creationId xmlns:a16="http://schemas.microsoft.com/office/drawing/2014/main" id="{01A72825-EB7C-412A-A13B-422D92F49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46022594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ma de segurança na construção civil - conheça a NR18 - Blog Safe: Tudo  sobre Saúde, Segurança do trabalho e Meio ambiente">
            <a:extLst>
              <a:ext uri="{FF2B5EF4-FFF2-40B4-BE49-F238E27FC236}">
                <a16:creationId xmlns:a16="http://schemas.microsoft.com/office/drawing/2014/main" id="{CD1E82CB-9B8F-772B-FA32-48E926599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1" b="19248"/>
          <a:stretch/>
        </p:blipFill>
        <p:spPr bwMode="auto">
          <a:xfrm>
            <a:off x="-1" y="1810147"/>
            <a:ext cx="12191998" cy="42918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1" y="1786035"/>
            <a:ext cx="12191996" cy="4315917"/>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45765" y="2549943"/>
            <a:ext cx="7082135" cy="3046988"/>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rPr>
              <a:t>Etapas:</a:t>
            </a:r>
          </a:p>
          <a:p>
            <a:endParaRPr lang="pt-BR" sz="2400"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pt-BR" sz="2400" dirty="0">
                <a:solidFill>
                  <a:schemeClr val="bg1"/>
                </a:solidFill>
                <a:effectLst>
                  <a:outerShdw blurRad="38100" dist="38100" dir="2700000" algn="tl">
                    <a:srgbClr val="000000">
                      <a:alpha val="43137"/>
                    </a:srgbClr>
                  </a:outerShdw>
                </a:effectLst>
              </a:rPr>
              <a:t>Identificar, isolar e sinalizar os espaços confinados para evitar a entrada de pessoas não autorizadas;</a:t>
            </a:r>
          </a:p>
          <a:p>
            <a:endParaRPr lang="pt-BR" sz="2400"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pt-BR" sz="2400" dirty="0">
                <a:solidFill>
                  <a:schemeClr val="bg1"/>
                </a:solidFill>
                <a:effectLst>
                  <a:outerShdw blurRad="38100" dist="38100" dir="2700000" algn="tl">
                    <a:srgbClr val="000000">
                      <a:alpha val="43137"/>
                    </a:srgbClr>
                  </a:outerShdw>
                </a:effectLst>
              </a:rPr>
              <a:t>Antecipar e reconhecer os riscos nos espaços confinados;</a:t>
            </a:r>
            <a:endParaRPr lang="pt-BR" sz="2000" dirty="0">
              <a:solidFill>
                <a:schemeClr val="accent3">
                  <a:lumMod val="20000"/>
                  <a:lumOff val="80000"/>
                </a:schemeClr>
              </a:solidFill>
              <a:effectLst>
                <a:outerShdw blurRad="38100" dist="38100" dir="2700000" algn="tl">
                  <a:srgbClr val="000000">
                    <a:alpha val="43137"/>
                  </a:srgbClr>
                </a:outerShdw>
              </a:effectLst>
            </a:endParaRP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61019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4" descr="Imagem relacionada">
            <a:extLst>
              <a:ext uri="{FF2B5EF4-FFF2-40B4-BE49-F238E27FC236}">
                <a16:creationId xmlns:a16="http://schemas.microsoft.com/office/drawing/2014/main" id="{19EBA13E-6E09-3AE2-5E3E-FB776FC87732}"/>
              </a:ext>
            </a:extLst>
          </p:cNvPr>
          <p:cNvPicPr>
            <a:picLocks noChangeAspect="1" noChangeArrowheads="1"/>
          </p:cNvPicPr>
          <p:nvPr/>
        </p:nvPicPr>
        <p:blipFill>
          <a:blip r:embed="rId4">
            <a:clrChange>
              <a:clrFrom>
                <a:srgbClr val="FFFFFF"/>
              </a:clrFrom>
              <a:clrTo>
                <a:srgbClr val="FFFFFF">
                  <a:alpha val="0"/>
                </a:srgbClr>
              </a:clrTo>
            </a:clrChange>
          </a:blip>
          <a:srcRect t="11952" b="10339"/>
          <a:stretch>
            <a:fillRect/>
          </a:stretch>
        </p:blipFill>
        <p:spPr bwMode="auto">
          <a:xfrm>
            <a:off x="8929682" y="4930378"/>
            <a:ext cx="2570162" cy="1927622"/>
          </a:xfrm>
          <a:prstGeom prst="rect">
            <a:avLst/>
          </a:prstGeom>
          <a:noFill/>
        </p:spPr>
      </p:pic>
      <p:pic>
        <p:nvPicPr>
          <p:cNvPr id="4" name="Imagem 3" descr="Resultado de imagem para espaço confinado">
            <a:extLst>
              <a:ext uri="{FF2B5EF4-FFF2-40B4-BE49-F238E27FC236}">
                <a16:creationId xmlns:a16="http://schemas.microsoft.com/office/drawing/2014/main" id="{E712C1BA-C67E-D4BB-E077-B06BBDD2E990}"/>
              </a:ext>
            </a:extLst>
          </p:cNvPr>
          <p:cNvPicPr/>
          <p:nvPr/>
        </p:nvPicPr>
        <p:blipFill>
          <a:blip r:embed="rId5">
            <a:lum contrast="20000"/>
          </a:blip>
          <a:srcRect/>
          <a:stretch>
            <a:fillRect/>
          </a:stretch>
        </p:blipFill>
        <p:spPr bwMode="auto">
          <a:xfrm>
            <a:off x="8624858" y="2101452"/>
            <a:ext cx="2995642" cy="2321051"/>
          </a:xfrm>
          <a:prstGeom prst="rect">
            <a:avLst/>
          </a:prstGeom>
          <a:noFill/>
        </p:spPr>
      </p:pic>
      <p:pic>
        <p:nvPicPr>
          <p:cNvPr id="2" name="Imagem 1" descr="Texto&#10;&#10;Descrição gerada automaticamente com confiança baixa">
            <a:extLst>
              <a:ext uri="{FF2B5EF4-FFF2-40B4-BE49-F238E27FC236}">
                <a16:creationId xmlns:a16="http://schemas.microsoft.com/office/drawing/2014/main" id="{851CE69F-3807-2C9A-4728-CF594A941B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06814586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501900"/>
            <a:ext cx="12191999" cy="2679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129651" y="2819400"/>
            <a:ext cx="5937320" cy="2125582"/>
          </a:xfrm>
          <a:prstGeom prst="rect">
            <a:avLst/>
          </a:prstGeom>
        </p:spPr>
        <p:txBody>
          <a:bodyPr wrap="square">
            <a:spAutoFit/>
          </a:bodyPr>
          <a:lstStyle/>
          <a:p>
            <a:pPr marL="285750" indent="-285750">
              <a:lnSpc>
                <a:spcPct val="150000"/>
              </a:lnSpc>
              <a:buFont typeface="Arial" panose="020B0604020202020204" pitchFamily="34" charset="0"/>
              <a:buChar char="•"/>
            </a:pPr>
            <a:r>
              <a:rPr lang="pt-BR" dirty="0">
                <a:solidFill>
                  <a:schemeClr val="bg1"/>
                </a:solidFill>
              </a:rPr>
              <a:t>Proceder à avaliação e controle dos riscos físicos, químicos, biológicos, ergonômicos e mecânicos;</a:t>
            </a:r>
          </a:p>
          <a:p>
            <a:pPr>
              <a:lnSpc>
                <a:spcPct val="150000"/>
              </a:lnSpc>
            </a:pPr>
            <a:endParaRPr lang="pt-BR" dirty="0">
              <a:solidFill>
                <a:schemeClr val="bg1"/>
              </a:solidFill>
            </a:endParaRPr>
          </a:p>
          <a:p>
            <a:pPr marL="285750" indent="-285750">
              <a:lnSpc>
                <a:spcPct val="150000"/>
              </a:lnSpc>
              <a:buFont typeface="Arial" panose="020B0604020202020204" pitchFamily="34" charset="0"/>
              <a:buChar char="•"/>
            </a:pPr>
            <a:r>
              <a:rPr lang="pt-BR" dirty="0">
                <a:solidFill>
                  <a:schemeClr val="bg1"/>
                </a:solidFill>
              </a:rPr>
              <a:t>Prever a implantação de travas, bloqueios, alívio, lacre e etiquetagem;</a:t>
            </a: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Picture 2" descr="Imagem relacionada">
            <a:extLst>
              <a:ext uri="{FF2B5EF4-FFF2-40B4-BE49-F238E27FC236}">
                <a16:creationId xmlns:a16="http://schemas.microsoft.com/office/drawing/2014/main" id="{5ACD01E4-80EE-14B2-42D3-1963771107C9}"/>
              </a:ext>
            </a:extLst>
          </p:cNvPr>
          <p:cNvPicPr>
            <a:picLocks noChangeAspect="1" noChangeArrowheads="1"/>
          </p:cNvPicPr>
          <p:nvPr/>
        </p:nvPicPr>
        <p:blipFill rotWithShape="1">
          <a:blip r:embed="rId3"/>
          <a:srcRect l="3281" r="5715"/>
          <a:stretch/>
        </p:blipFill>
        <p:spPr bwMode="auto">
          <a:xfrm>
            <a:off x="6196622" y="2055800"/>
            <a:ext cx="5461000" cy="3571900"/>
          </a:xfrm>
          <a:prstGeom prst="rect">
            <a:avLst/>
          </a:prstGeom>
          <a:noFill/>
          <a:effectLst>
            <a:outerShdw blurRad="63500" sx="102000" sy="102000" algn="ctr" rotWithShape="0">
              <a:prstClr val="black">
                <a:alpha val="40000"/>
              </a:prstClr>
            </a:outerShdw>
          </a:effectLst>
        </p:spPr>
      </p:pic>
      <p:pic>
        <p:nvPicPr>
          <p:cNvPr id="5" name="Imagem 4" descr="Texto&#10;&#10;Descrição gerada automaticamente com confiança baixa">
            <a:extLst>
              <a:ext uri="{FF2B5EF4-FFF2-40B4-BE49-F238E27FC236}">
                <a16:creationId xmlns:a16="http://schemas.microsoft.com/office/drawing/2014/main" id="{6A394554-568B-26DB-727A-2185BC971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61738202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556379" y="1530143"/>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3440810" y="1961588"/>
            <a:ext cx="4075346" cy="2985433"/>
          </a:xfrm>
          <a:prstGeom prst="rect">
            <a:avLst/>
          </a:prstGeom>
        </p:spPr>
        <p:txBody>
          <a:bodyPr wrap="square">
            <a:spAutoFit/>
            <a:scene3d>
              <a:camera prst="orthographicFront"/>
              <a:lightRig rig="threePt" dir="t"/>
            </a:scene3d>
            <a:sp3d contourW="12700"/>
          </a:bodyPr>
          <a:lstStyle/>
          <a:p>
            <a:pPr indent="-457200">
              <a:lnSpc>
                <a:spcPct val="90000"/>
              </a:lnSpc>
              <a:spcBef>
                <a:spcPct val="20000"/>
              </a:spcBef>
              <a:buFont typeface="Arial" pitchFamily="34" charset="0"/>
              <a:buChar char="•"/>
            </a:pPr>
            <a:r>
              <a:rPr lang="pt-BR" sz="2000" dirty="0">
                <a:solidFill>
                  <a:schemeClr val="tx1"/>
                </a:solidFill>
                <a:latin typeface="+mn-lt"/>
                <a:ea typeface="+mn-ea"/>
                <a:cs typeface="+mn-cs"/>
              </a:rPr>
              <a:t>Implementar medidas necessárias para eliminação ou controle dos riscos atmosféricos em espaços confinados;</a:t>
            </a:r>
          </a:p>
          <a:p>
            <a:pPr indent="-457200">
              <a:lnSpc>
                <a:spcPct val="90000"/>
              </a:lnSpc>
              <a:spcBef>
                <a:spcPct val="20000"/>
              </a:spcBef>
              <a:buFont typeface="Arial" pitchFamily="34" charset="0"/>
              <a:buChar char="•"/>
            </a:pPr>
            <a:endParaRPr lang="pt-BR" sz="2000" dirty="0">
              <a:solidFill>
                <a:schemeClr val="tx1"/>
              </a:solidFill>
              <a:latin typeface="+mn-lt"/>
              <a:ea typeface="+mn-ea"/>
              <a:cs typeface="+mn-cs"/>
            </a:endParaRPr>
          </a:p>
          <a:p>
            <a:pPr indent="-457200">
              <a:lnSpc>
                <a:spcPct val="90000"/>
              </a:lnSpc>
              <a:spcBef>
                <a:spcPct val="20000"/>
              </a:spcBef>
              <a:buFont typeface="Arial" pitchFamily="34" charset="0"/>
              <a:buChar char="•"/>
            </a:pPr>
            <a:r>
              <a:rPr lang="pt-BR" sz="2000" dirty="0">
                <a:solidFill>
                  <a:schemeClr val="tx1"/>
                </a:solidFill>
                <a:latin typeface="+mn-lt"/>
                <a:ea typeface="+mn-ea"/>
                <a:cs typeface="+mn-cs"/>
              </a:rPr>
              <a:t>Avaliar a atmosfera nos espaços confinados, antes da entrada de trabalhadores, para verificar se o seu interior é seguro;</a:t>
            </a:r>
            <a:endParaRPr lang="pt-BR" sz="2000" b="1" dirty="0">
              <a:solidFill>
                <a:schemeClr val="tx1"/>
              </a:solidFill>
              <a:latin typeface="+mn-lt"/>
              <a:ea typeface="+mn-ea"/>
              <a:cs typeface="+mn-cs"/>
            </a:endParaRPr>
          </a:p>
        </p:txBody>
      </p:sp>
      <p:pic>
        <p:nvPicPr>
          <p:cNvPr id="2" name="Picture 2" descr="Resultado de imagem para medidor de gas espaço confinado">
            <a:extLst>
              <a:ext uri="{FF2B5EF4-FFF2-40B4-BE49-F238E27FC236}">
                <a16:creationId xmlns:a16="http://schemas.microsoft.com/office/drawing/2014/main" id="{A42F0434-3719-F0FC-4241-4A4B02BF71E4}"/>
              </a:ext>
            </a:extLst>
          </p:cNvPr>
          <p:cNvPicPr>
            <a:picLocks noChangeAspect="1" noChangeArrowheads="1"/>
          </p:cNvPicPr>
          <p:nvPr/>
        </p:nvPicPr>
        <p:blipFill rotWithShape="1">
          <a:blip r:embed="rId3"/>
          <a:srcRect l="10790" r="29871" b="1"/>
          <a:stretch/>
        </p:blipFill>
        <p:spPr bwMode="auto">
          <a:xfrm>
            <a:off x="7883356" y="1171642"/>
            <a:ext cx="4038600" cy="4525963"/>
          </a:xfrm>
          <a:prstGeom prst="rect">
            <a:avLst/>
          </a:prstGeom>
          <a:noFill/>
        </p:spPr>
      </p:pic>
      <p:pic>
        <p:nvPicPr>
          <p:cNvPr id="3" name="Imagem 2" descr="Texto&#10;&#10;Descrição gerada automaticamente com confiança baixa">
            <a:extLst>
              <a:ext uri="{FF2B5EF4-FFF2-40B4-BE49-F238E27FC236}">
                <a16:creationId xmlns:a16="http://schemas.microsoft.com/office/drawing/2014/main" id="{82A8137E-B7A2-C92F-EB49-8FC31D9532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81633929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6">
            <a:extLst>
              <a:ext uri="{FF2B5EF4-FFF2-40B4-BE49-F238E27FC236}">
                <a16:creationId xmlns:a16="http://schemas.microsoft.com/office/drawing/2014/main" id="{38430899-7119-1356-6B9F-25AC51DE5FAA}"/>
              </a:ext>
            </a:extLst>
          </p:cNvPr>
          <p:cNvSpPr/>
          <p:nvPr/>
        </p:nvSpPr>
        <p:spPr>
          <a:xfrm>
            <a:off x="3428886" y="868216"/>
            <a:ext cx="8318614" cy="2256002"/>
          </a:xfrm>
          <a:prstGeom prst="rect">
            <a:avLst/>
          </a:prstGeom>
        </p:spPr>
        <p:txBody>
          <a:bodyPr wrap="square">
            <a:spAutoFit/>
            <a:scene3d>
              <a:camera prst="orthographicFront"/>
              <a:lightRig rig="threePt" dir="t"/>
            </a:scene3d>
            <a:sp3d contourW="12700"/>
          </a:bodyPr>
          <a:lstStyle/>
          <a:p>
            <a:pPr algn="l">
              <a:lnSpc>
                <a:spcPct val="150000"/>
              </a:lnSpc>
            </a:pPr>
            <a:r>
              <a:rPr lang="pt-BR" sz="2400" i="0" dirty="0">
                <a:effectLst/>
                <a:latin typeface="Poppins" panose="00000500000000000000" pitchFamily="2" charset="0"/>
              </a:rPr>
              <a:t>Manter condições atmosféricas aceitáveis na entrada e durante toda a realização dos trabalhos, monitorando, ventilando, purgando, lavando ou inertizando o espaço confinado</a:t>
            </a:r>
            <a:r>
              <a:rPr lang="pt-BR" sz="2400" i="0" dirty="0">
                <a:solidFill>
                  <a:srgbClr val="262626"/>
                </a:solidFill>
                <a:effectLst/>
                <a:latin typeface="Poppins" panose="00000500000000000000" pitchFamily="2" charset="0"/>
              </a:rPr>
              <a:t>;</a:t>
            </a: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896119" y="240939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 name="AutoShape 1">
            <a:extLst>
              <a:ext uri="{FF2B5EF4-FFF2-40B4-BE49-F238E27FC236}">
                <a16:creationId xmlns:a16="http://schemas.microsoft.com/office/drawing/2014/main" id="{B9406AC3-7EE7-1EC8-7ADE-3D774869DAC2}"/>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p_insuflador-de-ar-para-espaco-confinado-preco-6.jpg">
            <a:extLst>
              <a:ext uri="{FF2B5EF4-FFF2-40B4-BE49-F238E27FC236}">
                <a16:creationId xmlns:a16="http://schemas.microsoft.com/office/drawing/2014/main" id="{303FEDC4-C739-E00F-CC1B-4BE93E045A35}"/>
              </a:ext>
            </a:extLst>
          </p:cNvPr>
          <p:cNvPicPr>
            <a:picLocks noChangeAspect="1"/>
          </p:cNvPicPr>
          <p:nvPr/>
        </p:nvPicPr>
        <p:blipFill>
          <a:blip r:embed="rId3"/>
          <a:stretch>
            <a:fillRect/>
          </a:stretch>
        </p:blipFill>
        <p:spPr>
          <a:xfrm>
            <a:off x="3428886" y="3448703"/>
            <a:ext cx="7772514" cy="3119771"/>
          </a:xfrm>
          <a:prstGeom prst="rect">
            <a:avLst/>
          </a:prstGeom>
        </p:spPr>
      </p:pic>
      <p:pic>
        <p:nvPicPr>
          <p:cNvPr id="9" name="Imagem 8" descr="Texto&#10;&#10;Descrição gerada automaticamente com confiança baixa">
            <a:extLst>
              <a:ext uri="{FF2B5EF4-FFF2-40B4-BE49-F238E27FC236}">
                <a16:creationId xmlns:a16="http://schemas.microsoft.com/office/drawing/2014/main" id="{C81A68D3-135B-B861-FB69-3467A3870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11477686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2">
            <a:extLst>
              <a:ext uri="{FF2B5EF4-FFF2-40B4-BE49-F238E27FC236}">
                <a16:creationId xmlns:a16="http://schemas.microsoft.com/office/drawing/2014/main" id="{9B2F521B-4DD8-172F-F417-ECC67303CBD9}"/>
              </a:ext>
            </a:extLst>
          </p:cNvPr>
          <p:cNvSpPr/>
          <p:nvPr/>
        </p:nvSpPr>
        <p:spPr>
          <a:xfrm>
            <a:off x="744083" y="457201"/>
            <a:ext cx="5059817" cy="5976256"/>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33">
            <a:extLst>
              <a:ext uri="{FF2B5EF4-FFF2-40B4-BE49-F238E27FC236}">
                <a16:creationId xmlns:a16="http://schemas.microsoft.com/office/drawing/2014/main" id="{88598996-2805-2765-F49C-8D47EC1C454A}"/>
              </a:ext>
            </a:extLst>
          </p:cNvPr>
          <p:cNvSpPr/>
          <p:nvPr/>
        </p:nvSpPr>
        <p:spPr>
          <a:xfrm>
            <a:off x="1011043" y="1683331"/>
            <a:ext cx="4525895" cy="2308324"/>
          </a:xfrm>
          <a:prstGeom prst="rect">
            <a:avLst/>
          </a:prstGeom>
        </p:spPr>
        <p:txBody>
          <a:bodyPr wrap="square">
            <a:spAutoFit/>
            <a:scene3d>
              <a:camera prst="orthographicFront"/>
              <a:lightRig rig="threePt" dir="t"/>
            </a:scene3d>
            <a:sp3d contourW="12700"/>
          </a:bodyPr>
          <a:lstStyle/>
          <a:p>
            <a:pPr marL="342900" indent="-342900">
              <a:buFont typeface="Arial" panose="020B0604020202020204" pitchFamily="34" charset="0"/>
              <a:buChar char="•"/>
            </a:pPr>
            <a:r>
              <a:rPr lang="pt-BR" b="0" i="0" dirty="0">
                <a:solidFill>
                  <a:schemeClr val="bg1"/>
                </a:solidFill>
                <a:effectLst/>
                <a:latin typeface="Poppins" panose="00000500000000000000" pitchFamily="2" charset="0"/>
              </a:rPr>
              <a:t>Monitorar continuamente a atmosfera nos espaços confinados nas áreas onde os trabalhadores autorizados estiverem desempenhando as suas tarefas, para verificar se as condições de acesso e permanência são seguras;</a:t>
            </a:r>
          </a:p>
        </p:txBody>
      </p:sp>
      <p:sp>
        <p:nvSpPr>
          <p:cNvPr id="11" name="圆角矩形 13">
            <a:extLst>
              <a:ext uri="{FF2B5EF4-FFF2-40B4-BE49-F238E27FC236}">
                <a16:creationId xmlns:a16="http://schemas.microsoft.com/office/drawing/2014/main" id="{BDB40715-36C6-8269-131C-A4D2CDBB4CE1}"/>
              </a:ext>
            </a:extLst>
          </p:cNvPr>
          <p:cNvSpPr/>
          <p:nvPr/>
        </p:nvSpPr>
        <p:spPr>
          <a:xfrm>
            <a:off x="6379278" y="748877"/>
            <a:ext cx="4512401" cy="5684580"/>
          </a:xfrm>
          <a:prstGeom prst="roundRect">
            <a:avLst>
              <a:gd name="adj" fmla="val 9557"/>
            </a:avLst>
          </a:prstGeom>
          <a:gradFill flip="none" rotWithShape="1">
            <a:gsLst>
              <a:gs pos="0">
                <a:srgbClr val="595959"/>
              </a:gs>
              <a:gs pos="100000">
                <a:srgbClr val="333435"/>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6">
            <a:extLst>
              <a:ext uri="{FF2B5EF4-FFF2-40B4-BE49-F238E27FC236}">
                <a16:creationId xmlns:a16="http://schemas.microsoft.com/office/drawing/2014/main" id="{29E12E5F-AA73-7D69-D11A-63D8EF24C3BD}"/>
              </a:ext>
            </a:extLst>
          </p:cNvPr>
          <p:cNvSpPr/>
          <p:nvPr/>
        </p:nvSpPr>
        <p:spPr>
          <a:xfrm>
            <a:off x="2977072" y="781535"/>
            <a:ext cx="577462" cy="57746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 name="矩形 36">
            <a:extLst>
              <a:ext uri="{FF2B5EF4-FFF2-40B4-BE49-F238E27FC236}">
                <a16:creationId xmlns:a16="http://schemas.microsoft.com/office/drawing/2014/main" id="{2C94F766-F032-14E9-5705-607DCE82094A}"/>
              </a:ext>
            </a:extLst>
          </p:cNvPr>
          <p:cNvSpPr/>
          <p:nvPr/>
        </p:nvSpPr>
        <p:spPr>
          <a:xfrm>
            <a:off x="6668556" y="3111327"/>
            <a:ext cx="4512401" cy="3056221"/>
          </a:xfrm>
          <a:prstGeom prst="rect">
            <a:avLst/>
          </a:prstGeom>
        </p:spPr>
        <p:txBody>
          <a:bodyPr wrap="square">
            <a:spAutoFit/>
            <a:scene3d>
              <a:camera prst="orthographicFront"/>
              <a:lightRig rig="threePt" dir="t"/>
            </a:scene3d>
            <a:sp3d contourW="12700"/>
          </a:bodyPr>
          <a:lstStyle/>
          <a:p>
            <a:pPr indent="-457200">
              <a:lnSpc>
                <a:spcPct val="90000"/>
              </a:lnSpc>
              <a:spcBef>
                <a:spcPct val="20000"/>
              </a:spcBef>
              <a:buFont typeface="Arial" pitchFamily="34" charset="0"/>
              <a:buChar char="•"/>
            </a:pPr>
            <a:r>
              <a:rPr lang="pt-BR" dirty="0">
                <a:solidFill>
                  <a:schemeClr val="bg1"/>
                </a:solidFill>
                <a:latin typeface="+mn-lt"/>
                <a:ea typeface="+mn-ea"/>
                <a:cs typeface="+mn-cs"/>
              </a:rPr>
              <a:t>Proibir a ventilação com oxigênio puro;</a:t>
            </a:r>
          </a:p>
          <a:p>
            <a:pPr>
              <a:lnSpc>
                <a:spcPct val="90000"/>
              </a:lnSpc>
              <a:spcBef>
                <a:spcPct val="20000"/>
              </a:spcBef>
            </a:pPr>
            <a:endParaRPr lang="pt-BR" dirty="0">
              <a:solidFill>
                <a:schemeClr val="bg1"/>
              </a:solidFill>
              <a:latin typeface="+mn-lt"/>
              <a:ea typeface="+mn-ea"/>
              <a:cs typeface="+mn-cs"/>
            </a:endParaRPr>
          </a:p>
          <a:p>
            <a:pPr indent="-457200">
              <a:lnSpc>
                <a:spcPct val="90000"/>
              </a:lnSpc>
              <a:spcBef>
                <a:spcPct val="20000"/>
              </a:spcBef>
              <a:buFont typeface="Arial" pitchFamily="34" charset="0"/>
              <a:buChar char="•"/>
            </a:pPr>
            <a:r>
              <a:rPr lang="pt-BR" dirty="0">
                <a:solidFill>
                  <a:schemeClr val="bg1"/>
                </a:solidFill>
                <a:latin typeface="+mn-lt"/>
                <a:ea typeface="+mn-ea"/>
                <a:cs typeface="+mn-cs"/>
              </a:rPr>
              <a:t>Testar os equipamentos de medição antes de cada utilização;</a:t>
            </a:r>
          </a:p>
          <a:p>
            <a:pPr>
              <a:lnSpc>
                <a:spcPct val="90000"/>
              </a:lnSpc>
              <a:spcBef>
                <a:spcPct val="20000"/>
              </a:spcBef>
            </a:pPr>
            <a:endParaRPr lang="pt-BR" dirty="0">
              <a:solidFill>
                <a:schemeClr val="bg1"/>
              </a:solidFill>
              <a:latin typeface="+mn-lt"/>
              <a:ea typeface="+mn-ea"/>
              <a:cs typeface="+mn-cs"/>
            </a:endParaRPr>
          </a:p>
          <a:p>
            <a:pPr indent="-457200">
              <a:lnSpc>
                <a:spcPct val="90000"/>
              </a:lnSpc>
              <a:spcBef>
                <a:spcPct val="20000"/>
              </a:spcBef>
              <a:buFont typeface="Arial" pitchFamily="34" charset="0"/>
              <a:buChar char="•"/>
            </a:pPr>
            <a:r>
              <a:rPr lang="pt-BR" dirty="0">
                <a:solidFill>
                  <a:schemeClr val="bg1"/>
                </a:solidFill>
                <a:latin typeface="+mn-lt"/>
                <a:ea typeface="+mn-ea"/>
                <a:cs typeface="+mn-cs"/>
              </a:rPr>
              <a:t>Utilizar equipamento de leitura direta, intrinsecamente seguro, provido de alarme, calibrado e protegido contra emissões eletromagnéticas ou interferências de </a:t>
            </a:r>
            <a:r>
              <a:rPr lang="pt-BR" dirty="0" err="1">
                <a:solidFill>
                  <a:schemeClr val="bg1"/>
                </a:solidFill>
                <a:latin typeface="+mn-lt"/>
                <a:ea typeface="+mn-ea"/>
                <a:cs typeface="+mn-cs"/>
              </a:rPr>
              <a:t>radiofreqüência</a:t>
            </a:r>
            <a:r>
              <a:rPr lang="pt-BR" dirty="0">
                <a:solidFill>
                  <a:schemeClr val="bg1"/>
                </a:solidFill>
                <a:latin typeface="+mn-lt"/>
                <a:ea typeface="+mn-ea"/>
                <a:cs typeface="+mn-cs"/>
              </a:rPr>
              <a:t>.</a:t>
            </a:r>
          </a:p>
        </p:txBody>
      </p:sp>
      <p:pic>
        <p:nvPicPr>
          <p:cNvPr id="2" name="Imagem 1" descr="insuflador-de-ar-preco.jpg">
            <a:extLst>
              <a:ext uri="{FF2B5EF4-FFF2-40B4-BE49-F238E27FC236}">
                <a16:creationId xmlns:a16="http://schemas.microsoft.com/office/drawing/2014/main" id="{CE4DF820-24AF-1C91-935A-408A2791DD64}"/>
              </a:ext>
            </a:extLst>
          </p:cNvPr>
          <p:cNvPicPr>
            <a:picLocks noChangeAspect="1"/>
          </p:cNvPicPr>
          <p:nvPr/>
        </p:nvPicPr>
        <p:blipFill>
          <a:blip r:embed="rId3"/>
          <a:stretch>
            <a:fillRect/>
          </a:stretch>
        </p:blipFill>
        <p:spPr>
          <a:xfrm>
            <a:off x="7156586" y="781535"/>
            <a:ext cx="3553316" cy="2149756"/>
          </a:xfrm>
          <a:prstGeom prst="rect">
            <a:avLst/>
          </a:prstGeom>
          <a:noFill/>
        </p:spPr>
      </p:pic>
      <p:pic>
        <p:nvPicPr>
          <p:cNvPr id="3" name="Picture 2" descr="Resultado de imagem para equipamentos espaço confinado detector de gas">
            <a:extLst>
              <a:ext uri="{FF2B5EF4-FFF2-40B4-BE49-F238E27FC236}">
                <a16:creationId xmlns:a16="http://schemas.microsoft.com/office/drawing/2014/main" id="{C22B8CDB-848B-3146-4727-22B031AE80F2}"/>
              </a:ext>
            </a:extLst>
          </p:cNvPr>
          <p:cNvPicPr>
            <a:picLocks noChangeAspect="1" noChangeArrowheads="1"/>
          </p:cNvPicPr>
          <p:nvPr/>
        </p:nvPicPr>
        <p:blipFill>
          <a:blip r:embed="rId4"/>
          <a:stretch>
            <a:fillRect/>
          </a:stretch>
        </p:blipFill>
        <p:spPr bwMode="auto">
          <a:xfrm>
            <a:off x="2165599" y="4192947"/>
            <a:ext cx="1974601" cy="1974601"/>
          </a:xfrm>
          <a:prstGeom prst="rect">
            <a:avLst/>
          </a:prstGeom>
          <a:noFill/>
        </p:spPr>
      </p:pic>
      <p:pic>
        <p:nvPicPr>
          <p:cNvPr id="6" name="Imagem 5" descr="Texto&#10;&#10;Descrição gerada automaticamente com confiança baixa">
            <a:extLst>
              <a:ext uri="{FF2B5EF4-FFF2-40B4-BE49-F238E27FC236}">
                <a16:creationId xmlns:a16="http://schemas.microsoft.com/office/drawing/2014/main" id="{C1F6F4A7-5974-36DB-0A74-19BFE2D7CB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15842082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spaço Confinado - Tudo sobre a NR33 - LEL Ambiental">
            <a:extLst>
              <a:ext uri="{FF2B5EF4-FFF2-40B4-BE49-F238E27FC236}">
                <a16:creationId xmlns:a16="http://schemas.microsoft.com/office/drawing/2014/main" id="{D43A5DBC-3A6A-0A69-0A5A-97EC0277A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268896" y="0"/>
            <a:ext cx="3601040" cy="6858000"/>
            <a:chOff x="-1" y="0"/>
            <a:chExt cx="5311586" cy="6858000"/>
          </a:xfrm>
          <a:solidFill>
            <a:srgbClr val="0070C0">
              <a:alpha val="93000"/>
            </a:srgb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545945" y="3269132"/>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08. Técnicas de Ventilação</a:t>
            </a:r>
          </a:p>
          <a:p>
            <a:pPr algn="ctr">
              <a:defRPr/>
            </a:pP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84461" y="750451"/>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915601" y="1479513"/>
            <a:ext cx="768381" cy="80110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descr="Texto&#10;&#10;Descrição gerada automaticamente com confiança baixa">
            <a:extLst>
              <a:ext uri="{FF2B5EF4-FFF2-40B4-BE49-F238E27FC236}">
                <a16:creationId xmlns:a16="http://schemas.microsoft.com/office/drawing/2014/main" id="{3A5F7795-613F-1865-AC87-43A7A4224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0" y="5944621"/>
            <a:ext cx="2261621" cy="627889"/>
          </a:xfrm>
          <a:prstGeom prst="rect">
            <a:avLst/>
          </a:prstGeom>
        </p:spPr>
      </p:pic>
    </p:spTree>
    <p:extLst>
      <p:ext uri="{BB962C8B-B14F-4D97-AF65-F5344CB8AC3E}">
        <p14:creationId xmlns:p14="http://schemas.microsoft.com/office/powerpoint/2010/main" val="294328834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so NR 33 Trabalhadores Autorizados e Vigias Online">
            <a:extLst>
              <a:ext uri="{FF2B5EF4-FFF2-40B4-BE49-F238E27FC236}">
                <a16:creationId xmlns:a16="http://schemas.microsoft.com/office/drawing/2014/main" id="{0C611827-555A-2117-F71F-4CCE7B42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04017" y="446415"/>
            <a:ext cx="910331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3600" dirty="0">
                <a:solidFill>
                  <a:schemeClr val="bg1"/>
                </a:solidFill>
                <a:latin typeface="Bebas Neue" panose="020B0606020202050201" pitchFamily="34" charset="0"/>
                <a:ea typeface="ＭＳ Ｐゴシック" charset="0"/>
                <a:cs typeface="League Gothic" charset="0"/>
                <a:sym typeface="League Gothic" charset="0"/>
              </a:rPr>
              <a:t>Sistema de Ventilação de Gases Mais Pesados que o Ar por Exaustão</a:t>
            </a: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220693" y="3139913"/>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6" name="Picture 2">
            <a:extLst>
              <a:ext uri="{FF2B5EF4-FFF2-40B4-BE49-F238E27FC236}">
                <a16:creationId xmlns:a16="http://schemas.microsoft.com/office/drawing/2014/main" id="{1BC837C7-5A86-F282-DB39-5D6FF36986B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t="7692"/>
          <a:stretch>
            <a:fillRect/>
          </a:stretch>
        </p:blipFill>
        <p:spPr bwMode="auto">
          <a:xfrm>
            <a:off x="1570202" y="1308100"/>
            <a:ext cx="10094039" cy="5138014"/>
          </a:xfrm>
          <a:prstGeom prst="rect">
            <a:avLst/>
          </a:prstGeom>
          <a:solidFill>
            <a:schemeClr val="bg1"/>
          </a:solidFill>
          <a:ln>
            <a:noFill/>
          </a:ln>
        </p:spPr>
      </p:pic>
      <p:pic>
        <p:nvPicPr>
          <p:cNvPr id="4" name="Imagem 3" descr="Texto&#10;&#10;Descrição gerada automaticamente com confiança baixa">
            <a:extLst>
              <a:ext uri="{FF2B5EF4-FFF2-40B4-BE49-F238E27FC236}">
                <a16:creationId xmlns:a16="http://schemas.microsoft.com/office/drawing/2014/main" id="{F28F6E50-2144-2949-B732-EBA93AC7F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988350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501900"/>
            <a:ext cx="12191999" cy="2679700"/>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256651" y="3194457"/>
            <a:ext cx="3261249" cy="1294585"/>
          </a:xfrm>
          <a:prstGeom prst="rect">
            <a:avLst/>
          </a:prstGeom>
        </p:spPr>
        <p:txBody>
          <a:bodyPr wrap="square">
            <a:spAutoFit/>
          </a:bodyPr>
          <a:lstStyle/>
          <a:p>
            <a:pPr marL="285750" indent="-285750">
              <a:lnSpc>
                <a:spcPct val="150000"/>
              </a:lnSpc>
              <a:buFont typeface="Arial" panose="020B0604020202020204" pitchFamily="34" charset="0"/>
              <a:buChar char="•"/>
            </a:pPr>
            <a:r>
              <a:rPr lang="pt-BR" dirty="0"/>
              <a:t>Sistema de Ventilação de Gases Mais Leves que o Ar por Exaustão</a:t>
            </a: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5" name="Picture 2">
            <a:extLst>
              <a:ext uri="{FF2B5EF4-FFF2-40B4-BE49-F238E27FC236}">
                <a16:creationId xmlns:a16="http://schemas.microsoft.com/office/drawing/2014/main" id="{2B2E90F6-C3EC-AB6A-D8D3-BE2E2A73B64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042"/>
          <a:stretch>
            <a:fillRect/>
          </a:stretch>
        </p:blipFill>
        <p:spPr bwMode="auto">
          <a:xfrm>
            <a:off x="4048040" y="1580348"/>
            <a:ext cx="7613819" cy="4522802"/>
          </a:xfrm>
          <a:prstGeom prst="rect">
            <a:avLst/>
          </a:prstGeom>
          <a:solidFill>
            <a:schemeClr val="bg1"/>
          </a:solidFill>
          <a:ln>
            <a:noFill/>
          </a:ln>
        </p:spPr>
      </p:pic>
      <p:pic>
        <p:nvPicPr>
          <p:cNvPr id="3" name="Imagem 2" descr="Texto&#10;&#10;Descrição gerada automaticamente com confiança baixa">
            <a:extLst>
              <a:ext uri="{FF2B5EF4-FFF2-40B4-BE49-F238E27FC236}">
                <a16:creationId xmlns:a16="http://schemas.microsoft.com/office/drawing/2014/main" id="{BB62FAAA-B7EF-3E8A-4769-0DE63E36B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91794297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2501900"/>
            <a:ext cx="12191999" cy="2679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91551" y="2842459"/>
            <a:ext cx="3718449" cy="2125582"/>
          </a:xfrm>
          <a:prstGeom prst="rect">
            <a:avLst/>
          </a:prstGeom>
        </p:spPr>
        <p:txBody>
          <a:bodyPr wrap="square">
            <a:spAutoFit/>
          </a:bodyPr>
          <a:lstStyle/>
          <a:p>
            <a:pPr marL="285750" indent="-285750">
              <a:lnSpc>
                <a:spcPct val="150000"/>
              </a:lnSpc>
              <a:buFont typeface="Arial" panose="020B0604020202020204" pitchFamily="34" charset="0"/>
              <a:buChar char="•"/>
            </a:pPr>
            <a:r>
              <a:rPr lang="pt-BR" dirty="0">
                <a:solidFill>
                  <a:schemeClr val="bg1"/>
                </a:solidFill>
              </a:rPr>
              <a:t>Ventilação Local Exaustor em Espaços Confinados</a:t>
            </a:r>
          </a:p>
          <a:p>
            <a:pPr>
              <a:lnSpc>
                <a:spcPct val="150000"/>
              </a:lnSpc>
            </a:pPr>
            <a:endParaRPr lang="pt-BR" dirty="0">
              <a:solidFill>
                <a:schemeClr val="bg1"/>
              </a:solidFill>
            </a:endParaRPr>
          </a:p>
          <a:p>
            <a:pPr marL="285750" indent="-285750">
              <a:lnSpc>
                <a:spcPct val="150000"/>
              </a:lnSpc>
              <a:buFont typeface="Arial" panose="020B0604020202020204" pitchFamily="34" charset="0"/>
              <a:buChar char="•"/>
            </a:pPr>
            <a:r>
              <a:rPr lang="pt-BR" dirty="0">
                <a:solidFill>
                  <a:schemeClr val="bg1"/>
                </a:solidFill>
              </a:rPr>
              <a:t>Controle dos Fumos de Solda na Fonte Contaminante</a:t>
            </a: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Picture 2">
            <a:extLst>
              <a:ext uri="{FF2B5EF4-FFF2-40B4-BE49-F238E27FC236}">
                <a16:creationId xmlns:a16="http://schemas.microsoft.com/office/drawing/2014/main" id="{3B22913E-B71A-8D4E-2FCE-F67567287D0E}"/>
              </a:ext>
            </a:extLst>
          </p:cNvPr>
          <p:cNvPicPr>
            <a:picLocks noChangeAspect="1" noChangeArrowheads="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t="10299"/>
          <a:stretch>
            <a:fillRect/>
          </a:stretch>
        </p:blipFill>
        <p:spPr bwMode="auto">
          <a:xfrm>
            <a:off x="4025900" y="1511300"/>
            <a:ext cx="7734300" cy="4766484"/>
          </a:xfrm>
          <a:prstGeom prst="rect">
            <a:avLst/>
          </a:prstGeom>
          <a:solidFill>
            <a:schemeClr val="bg1"/>
          </a:solidFill>
          <a:ln>
            <a:noFill/>
          </a:ln>
        </p:spPr>
      </p:pic>
      <p:pic>
        <p:nvPicPr>
          <p:cNvPr id="5" name="Imagem 4" descr="Texto&#10;&#10;Descrição gerada automaticamente com confiança baixa">
            <a:extLst>
              <a:ext uri="{FF2B5EF4-FFF2-40B4-BE49-F238E27FC236}">
                <a16:creationId xmlns:a16="http://schemas.microsoft.com/office/drawing/2014/main" id="{EA05B5F7-F68B-F32C-8BB0-AB4BD34A1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31746"/>
            <a:ext cx="2261621" cy="627889"/>
          </a:xfrm>
          <a:prstGeom prst="rect">
            <a:avLst/>
          </a:prstGeom>
        </p:spPr>
      </p:pic>
    </p:spTree>
    <p:extLst>
      <p:ext uri="{BB962C8B-B14F-4D97-AF65-F5344CB8AC3E}">
        <p14:creationId xmlns:p14="http://schemas.microsoft.com/office/powerpoint/2010/main" val="63910431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paços confinados: Precauções de segurança em espaço confinado">
            <a:extLst>
              <a:ext uri="{FF2B5EF4-FFF2-40B4-BE49-F238E27FC236}">
                <a16:creationId xmlns:a16="http://schemas.microsoft.com/office/drawing/2014/main" id="{4F29C075-E96B-0541-17AE-46A54920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4" r="22726"/>
          <a:stretch/>
        </p:blipFill>
        <p:spPr bwMode="auto">
          <a:xfrm>
            <a:off x="0" y="-12740"/>
            <a:ext cx="4789713" cy="68707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5709479" y="2077589"/>
            <a:ext cx="6130550" cy="2818720"/>
          </a:xfrm>
          <a:prstGeom prst="rect">
            <a:avLst/>
          </a:prstGeom>
        </p:spPr>
        <p:txBody>
          <a:bodyPr wrap="square">
            <a:spAutoFit/>
            <a:scene3d>
              <a:camera prst="orthographicFront"/>
              <a:lightRig rig="threePt" dir="t"/>
            </a:scene3d>
            <a:sp3d contourW="12700"/>
          </a:bodyPr>
          <a:lstStyle/>
          <a:p>
            <a:pPr algn="l">
              <a:lnSpc>
                <a:spcPct val="150000"/>
              </a:lnSpc>
            </a:pPr>
            <a:r>
              <a:rPr lang="pt-BR" sz="2000" b="0" i="0" dirty="0">
                <a:effectLst/>
                <a:latin typeface="Poppins" panose="00000500000000000000" pitchFamily="2" charset="0"/>
              </a:rPr>
              <a:t>Beleza, tranquilo até aqui, mas o que seria essa atmosfera perigosa?</a:t>
            </a:r>
          </a:p>
          <a:p>
            <a:pPr algn="l">
              <a:lnSpc>
                <a:spcPct val="150000"/>
              </a:lnSpc>
            </a:pPr>
            <a:endParaRPr lang="pt-BR" sz="2000" b="0" i="0" dirty="0">
              <a:effectLst/>
              <a:latin typeface="Poppins" panose="00000500000000000000" pitchFamily="2" charset="0"/>
            </a:endParaRPr>
          </a:p>
          <a:p>
            <a:pPr algn="l">
              <a:lnSpc>
                <a:spcPct val="150000"/>
              </a:lnSpc>
            </a:pPr>
            <a:endParaRPr lang="pt-BR" sz="2000" b="0" i="0" dirty="0">
              <a:effectLst/>
              <a:latin typeface="Poppins" panose="00000500000000000000" pitchFamily="2" charset="0"/>
            </a:endParaRPr>
          </a:p>
          <a:p>
            <a:pPr algn="l">
              <a:lnSpc>
                <a:spcPct val="150000"/>
              </a:lnSpc>
            </a:pPr>
            <a:r>
              <a:rPr lang="pt-BR" sz="2000" b="1" i="0" dirty="0">
                <a:effectLst/>
                <a:latin typeface="Poppins" panose="00000500000000000000" pitchFamily="2" charset="0"/>
              </a:rPr>
              <a:t>A resposta está na própria NR-33. Vejamos</a:t>
            </a:r>
            <a:r>
              <a:rPr lang="pt-BR" sz="2000" b="1" i="0" dirty="0">
                <a:solidFill>
                  <a:srgbClr val="000000"/>
                </a:solidFill>
                <a:effectLst/>
                <a:latin typeface="Poppins" panose="00000500000000000000" pitchFamily="2" charset="0"/>
              </a:rPr>
              <a:t>:</a:t>
            </a:r>
          </a:p>
          <a:p>
            <a:pPr algn="l">
              <a:lnSpc>
                <a:spcPct val="150000"/>
              </a:lnSpc>
            </a:pPr>
            <a:endParaRPr lang="pt-BR" sz="2000" b="0" i="0" dirty="0">
              <a:solidFill>
                <a:srgbClr val="000000"/>
              </a:solidFill>
              <a:effectLst/>
              <a:latin typeface="Poppins" panose="00000500000000000000" pitchFamily="2" charset="0"/>
            </a:endParaRP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0916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4947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C0BC24F0-0098-59B6-5988-E20DC8F26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415628555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5D9AD58-9967-C21F-655B-34493D3CC28C}"/>
              </a:ext>
            </a:extLst>
          </p:cNvPr>
          <p:cNvPicPr>
            <a:picLocks noChangeAspect="1"/>
          </p:cNvPicPr>
          <p:nvPr/>
        </p:nvPicPr>
        <p:blipFill>
          <a:blip r:embed="rId3"/>
          <a:stretch>
            <a:fillRect/>
          </a:stretch>
        </p:blipFill>
        <p:spPr>
          <a:xfrm>
            <a:off x="-1022655" y="-55501"/>
            <a:ext cx="13299496" cy="7078470"/>
          </a:xfrm>
          <a:prstGeom prst="rect">
            <a:avLst/>
          </a:prstGeom>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1962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09. PET</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D132D812-06E2-43E6-F896-E9A92A4B2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98965543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a:extLst>
              <a:ext uri="{FF2B5EF4-FFF2-40B4-BE49-F238E27FC236}">
                <a16:creationId xmlns:a16="http://schemas.microsoft.com/office/drawing/2014/main" id="{D33BD20B-F064-8446-7C27-143857A7E110}"/>
              </a:ext>
            </a:extLst>
          </p:cNvPr>
          <p:cNvGrpSpPr/>
          <p:nvPr/>
        </p:nvGrpSpPr>
        <p:grpSpPr>
          <a:xfrm>
            <a:off x="675349" y="4855671"/>
            <a:ext cx="1316302" cy="1201736"/>
            <a:chOff x="1664677" y="1949380"/>
            <a:chExt cx="1195754" cy="1266093"/>
          </a:xfrm>
        </p:grpSpPr>
        <p:sp>
          <p:nvSpPr>
            <p:cNvPr id="15" name="Rounded Rectangle 16">
              <a:extLst>
                <a:ext uri="{FF2B5EF4-FFF2-40B4-BE49-F238E27FC236}">
                  <a16:creationId xmlns:a16="http://schemas.microsoft.com/office/drawing/2014/main" id="{DFC27925-866E-9DD6-2158-5C789B7105B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ounded Rectangle 17">
              <a:extLst>
                <a:ext uri="{FF2B5EF4-FFF2-40B4-BE49-F238E27FC236}">
                  <a16:creationId xmlns:a16="http://schemas.microsoft.com/office/drawing/2014/main" id="{5535A988-9863-E371-9EBA-680DCE58C380}"/>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Shape 2784">
            <a:extLst>
              <a:ext uri="{FF2B5EF4-FFF2-40B4-BE49-F238E27FC236}">
                <a16:creationId xmlns:a16="http://schemas.microsoft.com/office/drawing/2014/main" id="{79194F35-F074-D308-01FC-ABBB9574483F}"/>
              </a:ext>
            </a:extLst>
          </p:cNvPr>
          <p:cNvSpPr/>
          <p:nvPr/>
        </p:nvSpPr>
        <p:spPr>
          <a:xfrm>
            <a:off x="1078477" y="5223454"/>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cxnSp>
        <p:nvCxnSpPr>
          <p:cNvPr id="18" name="Straight Connector 1">
            <a:extLst>
              <a:ext uri="{FF2B5EF4-FFF2-40B4-BE49-F238E27FC236}">
                <a16:creationId xmlns:a16="http://schemas.microsoft.com/office/drawing/2014/main" id="{79AE59C7-6949-BFE7-463C-37B6F484100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AutoShape 1">
            <a:extLst>
              <a:ext uri="{FF2B5EF4-FFF2-40B4-BE49-F238E27FC236}">
                <a16:creationId xmlns:a16="http://schemas.microsoft.com/office/drawing/2014/main" id="{6DFF954E-4AE9-C2D6-09DF-D8952A41F431}"/>
              </a:ext>
            </a:extLst>
          </p:cNvPr>
          <p:cNvSpPr>
            <a:spLocks/>
          </p:cNvSpPr>
          <p:nvPr/>
        </p:nvSpPr>
        <p:spPr bwMode="auto">
          <a:xfrm>
            <a:off x="389008" y="218463"/>
            <a:ext cx="497430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err="1">
                <a:solidFill>
                  <a:schemeClr val="bg1"/>
                </a:solidFill>
                <a:latin typeface="Bebas Neue" panose="020B0606020202050201" pitchFamily="34" charset="0"/>
                <a:ea typeface="ＭＳ Ｐゴシック" charset="0"/>
                <a:cs typeface="League Gothic" charset="0"/>
                <a:sym typeface="League Gothic" charset="0"/>
              </a:rPr>
              <a:t>Nr</a:t>
            </a:r>
            <a:r>
              <a:rPr lang="pt-BR" sz="4800">
                <a:solidFill>
                  <a:schemeClr val="bg1"/>
                </a:solidFill>
                <a:latin typeface="Bebas Neue" panose="020B0606020202050201" pitchFamily="34" charset="0"/>
                <a:ea typeface="ＭＳ Ｐゴシック" charset="0"/>
                <a:cs typeface="League Gothic" charset="0"/>
                <a:sym typeface="League Gothic" charset="0"/>
              </a:rPr>
              <a:t> 33</a:t>
            </a:r>
            <a:endParaRPr lang="es-ES" sz="4800">
              <a:solidFill>
                <a:schemeClr val="bg1"/>
              </a:solidFill>
              <a:latin typeface="Bebas Neue" panose="020B0606020202050201" pitchFamily="34" charset="0"/>
              <a:ea typeface="ＭＳ Ｐゴシック" charset="0"/>
              <a:cs typeface="League Gothic" charset="0"/>
              <a:sym typeface="League Gothic" charset="0"/>
            </a:endParaRPr>
          </a:p>
        </p:txBody>
      </p:sp>
      <p:pic>
        <p:nvPicPr>
          <p:cNvPr id="4098" name="Picture 2" descr="Periódico NR33 - Espaço Confinado (Reciclagem) - Sanare">
            <a:extLst>
              <a:ext uri="{FF2B5EF4-FFF2-40B4-BE49-F238E27FC236}">
                <a16:creationId xmlns:a16="http://schemas.microsoft.com/office/drawing/2014/main" id="{3A424D11-1832-259B-0562-AD27CA147BEA}"/>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7528" b="10232"/>
          <a:stretch/>
        </p:blipFill>
        <p:spPr bwMode="auto">
          <a:xfrm>
            <a:off x="-87085" y="-108857"/>
            <a:ext cx="12366172" cy="3962399"/>
          </a:xfrm>
          <a:prstGeom prst="flowChartDocument">
            <a:avLst/>
          </a:prstGeom>
          <a:noFill/>
          <a:ln w="155575">
            <a:solidFill>
              <a:srgbClr val="00A09D"/>
            </a:solidFill>
          </a:ln>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E800CDC7-7AF3-D5A4-6F65-F255192D3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graphicFrame>
        <p:nvGraphicFramePr>
          <p:cNvPr id="4100" name="TextBox 30">
            <a:extLst>
              <a:ext uri="{FF2B5EF4-FFF2-40B4-BE49-F238E27FC236}">
                <a16:creationId xmlns:a16="http://schemas.microsoft.com/office/drawing/2014/main" id="{219F92F3-2EC1-66C4-9A06-70B4C33C3196}"/>
              </a:ext>
            </a:extLst>
          </p:cNvPr>
          <p:cNvGraphicFramePr/>
          <p:nvPr/>
        </p:nvGraphicFramePr>
        <p:xfrm>
          <a:off x="2167436" y="4180862"/>
          <a:ext cx="9668963" cy="2452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792514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b="0" i="0" dirty="0">
                <a:effectLst/>
                <a:latin typeface="Poppins" panose="00000500000000000000" pitchFamily="2" charset="0"/>
              </a:rPr>
              <a:t>Os procedimentos para trabalhos em espaço confinado devem ser revistos quando ocorrer alteração do nível de risco previsto na NR-01, entrada não autorizada, acidente ou condição não prevista durante a entrada.</a:t>
            </a: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3"/>
          <a:stretch>
            <a:fillRect/>
          </a:stretch>
        </p:blipFill>
        <p:spPr>
          <a:xfrm>
            <a:off x="1028700" y="5074988"/>
            <a:ext cx="679368" cy="641612"/>
          </a:xfrm>
          <a:prstGeom prst="rect">
            <a:avLst/>
          </a:prstGeom>
        </p:spPr>
      </p:pic>
      <p:pic>
        <p:nvPicPr>
          <p:cNvPr id="3" name="Imagem 2">
            <a:extLst>
              <a:ext uri="{FF2B5EF4-FFF2-40B4-BE49-F238E27FC236}">
                <a16:creationId xmlns:a16="http://schemas.microsoft.com/office/drawing/2014/main" id="{63101511-244C-286A-39DD-7FF404C9F91E}"/>
              </a:ext>
            </a:extLst>
          </p:cNvPr>
          <p:cNvPicPr>
            <a:picLocks noChangeAspect="1"/>
          </p:cNvPicPr>
          <p:nvPr/>
        </p:nvPicPr>
        <p:blipFill>
          <a:blip r:embed="rId4">
            <a:alphaModFix amt="50000"/>
          </a:blip>
          <a:stretch>
            <a:fillRect/>
          </a:stretch>
        </p:blipFill>
        <p:spPr>
          <a:xfrm>
            <a:off x="457307" y="794657"/>
            <a:ext cx="3497765" cy="2733802"/>
          </a:xfrm>
          <a:prstGeom prst="roundRect">
            <a:avLst>
              <a:gd name="adj" fmla="val 6823"/>
            </a:avLst>
          </a:prstGeom>
          <a:noFill/>
        </p:spPr>
      </p:pic>
      <p:pic>
        <p:nvPicPr>
          <p:cNvPr id="9220" name="Picture 4" descr="Equipamentos para espaços confinados | Veja quais são eles">
            <a:extLst>
              <a:ext uri="{FF2B5EF4-FFF2-40B4-BE49-F238E27FC236}">
                <a16:creationId xmlns:a16="http://schemas.microsoft.com/office/drawing/2014/main" id="{B1A7B583-FBD9-5A75-2EE9-05EB7C8D798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6950" y="794657"/>
            <a:ext cx="3852834"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9222" name="Picture 6" descr="Espaços Confinados Mortais – Camargo Seg Treinamentos">
            <a:extLst>
              <a:ext uri="{FF2B5EF4-FFF2-40B4-BE49-F238E27FC236}">
                <a16:creationId xmlns:a16="http://schemas.microsoft.com/office/drawing/2014/main" id="{4E498565-5522-3E66-102F-C019493BB61F}"/>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8090826" y="794657"/>
            <a:ext cx="3707999" cy="2733802"/>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Texto&#10;&#10;Descrição gerada automaticamente com confiança baixa">
            <a:extLst>
              <a:ext uri="{FF2B5EF4-FFF2-40B4-BE49-F238E27FC236}">
                <a16:creationId xmlns:a16="http://schemas.microsoft.com/office/drawing/2014/main" id="{8D1DFFA6-DE49-41DF-3737-2CFBEA2F4A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54768386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09">
            <a:extLst>
              <a:ext uri="{FF2B5EF4-FFF2-40B4-BE49-F238E27FC236}">
                <a16:creationId xmlns:a16="http://schemas.microsoft.com/office/drawing/2014/main" id="{6F9E5C2B-A719-970A-7F0E-35810856D137}"/>
              </a:ext>
            </a:extLst>
          </p:cNvPr>
          <p:cNvGrpSpPr/>
          <p:nvPr/>
        </p:nvGrpSpPr>
        <p:grpSpPr>
          <a:xfrm>
            <a:off x="10287000" y="4569702"/>
            <a:ext cx="1497690" cy="1958098"/>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9516379-6294-68CA-D02F-B6B697564B94}"/>
                </a:ext>
              </a:extLst>
            </p:cNvPr>
            <p:cNvGrpSpPr/>
            <p:nvPr/>
          </p:nvGrpSpPr>
          <p:grpSpPr>
            <a:xfrm>
              <a:off x="830258" y="3348548"/>
              <a:ext cx="3226955" cy="2249920"/>
              <a:chOff x="3412101" y="3132431"/>
              <a:chExt cx="3549650" cy="2474912"/>
            </a:xfrm>
          </p:grpSpPr>
          <p:sp>
            <p:nvSpPr>
              <p:cNvPr id="65" name="Freeform 8">
                <a:extLst>
                  <a:ext uri="{FF2B5EF4-FFF2-40B4-BE49-F238E27FC236}">
                    <a16:creationId xmlns:a16="http://schemas.microsoft.com/office/drawing/2014/main" id="{60258E6E-965E-4E0A-5A18-705B0715CB6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9">
                <a:extLst>
                  <a:ext uri="{FF2B5EF4-FFF2-40B4-BE49-F238E27FC236}">
                    <a16:creationId xmlns:a16="http://schemas.microsoft.com/office/drawing/2014/main" id="{8C4E4EE4-82E9-D1D0-6DC9-9CFD18932C43}"/>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7" name="Freeform 10">
                <a:extLst>
                  <a:ext uri="{FF2B5EF4-FFF2-40B4-BE49-F238E27FC236}">
                    <a16:creationId xmlns:a16="http://schemas.microsoft.com/office/drawing/2014/main" id="{5064C674-A9B0-E7E2-167C-26D33BB9E35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1">
                <a:extLst>
                  <a:ext uri="{FF2B5EF4-FFF2-40B4-BE49-F238E27FC236}">
                    <a16:creationId xmlns:a16="http://schemas.microsoft.com/office/drawing/2014/main" id="{03AE71B9-9DDE-FD2F-E14A-B4C7B0202A0D}"/>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2">
                <a:extLst>
                  <a:ext uri="{FF2B5EF4-FFF2-40B4-BE49-F238E27FC236}">
                    <a16:creationId xmlns:a16="http://schemas.microsoft.com/office/drawing/2014/main" id="{D47D760B-81E2-C71C-7D84-0EFABA7048F5}"/>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13">
                <a:extLst>
                  <a:ext uri="{FF2B5EF4-FFF2-40B4-BE49-F238E27FC236}">
                    <a16:creationId xmlns:a16="http://schemas.microsoft.com/office/drawing/2014/main" id="{D483FD4E-3397-08AE-20DB-029D8000309A}"/>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14">
                <a:extLst>
                  <a:ext uri="{FF2B5EF4-FFF2-40B4-BE49-F238E27FC236}">
                    <a16:creationId xmlns:a16="http://schemas.microsoft.com/office/drawing/2014/main" id="{2A762BA3-75BC-B42E-49E9-39EF157ED4BE}"/>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263CF8-C27F-1C07-7272-CDB47DE87620}"/>
                </a:ext>
              </a:extLst>
            </p:cNvPr>
            <p:cNvGrpSpPr/>
            <p:nvPr/>
          </p:nvGrpSpPr>
          <p:grpSpPr>
            <a:xfrm>
              <a:off x="3199963" y="4871105"/>
              <a:ext cx="2043545" cy="1408546"/>
              <a:chOff x="6018776" y="4807243"/>
              <a:chExt cx="2247900" cy="1549401"/>
            </a:xfrm>
          </p:grpSpPr>
          <p:sp>
            <p:nvSpPr>
              <p:cNvPr id="59" name="Freeform 17">
                <a:extLst>
                  <a:ext uri="{FF2B5EF4-FFF2-40B4-BE49-F238E27FC236}">
                    <a16:creationId xmlns:a16="http://schemas.microsoft.com/office/drawing/2014/main" id="{147B0D27-EFF8-58C1-60C7-CDA4167DD7E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18">
                <a:extLst>
                  <a:ext uri="{FF2B5EF4-FFF2-40B4-BE49-F238E27FC236}">
                    <a16:creationId xmlns:a16="http://schemas.microsoft.com/office/drawing/2014/main" id="{69A19CB0-EC58-38CB-3B91-C1E3C8431332}"/>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9">
                <a:extLst>
                  <a:ext uri="{FF2B5EF4-FFF2-40B4-BE49-F238E27FC236}">
                    <a16:creationId xmlns:a16="http://schemas.microsoft.com/office/drawing/2014/main" id="{81F9703A-F36E-40E8-0DDC-2C82917BC7EE}"/>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20">
                <a:extLst>
                  <a:ext uri="{FF2B5EF4-FFF2-40B4-BE49-F238E27FC236}">
                    <a16:creationId xmlns:a16="http://schemas.microsoft.com/office/drawing/2014/main" id="{E35CC6F4-780E-7C08-694C-40E702DB9D22}"/>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1">
                <a:extLst>
                  <a:ext uri="{FF2B5EF4-FFF2-40B4-BE49-F238E27FC236}">
                    <a16:creationId xmlns:a16="http://schemas.microsoft.com/office/drawing/2014/main" id="{F922CF3D-1E6C-BFBE-8C1B-44C40C259C6A}"/>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2">
                <a:extLst>
                  <a:ext uri="{FF2B5EF4-FFF2-40B4-BE49-F238E27FC236}">
                    <a16:creationId xmlns:a16="http://schemas.microsoft.com/office/drawing/2014/main" id="{0FE2918D-0412-A811-7E24-0CF1C4609811}"/>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D0D9AE-CCFD-3356-02D8-72EFA6C820BC}"/>
                </a:ext>
              </a:extLst>
            </p:cNvPr>
            <p:cNvGrpSpPr/>
            <p:nvPr/>
          </p:nvGrpSpPr>
          <p:grpSpPr>
            <a:xfrm>
              <a:off x="2700622" y="1540042"/>
              <a:ext cx="1870364" cy="1274529"/>
              <a:chOff x="5469501" y="1143074"/>
              <a:chExt cx="2057400" cy="1401982"/>
            </a:xfrm>
          </p:grpSpPr>
          <p:sp>
            <p:nvSpPr>
              <p:cNvPr id="48" name="Freeform 5">
                <a:extLst>
                  <a:ext uri="{FF2B5EF4-FFF2-40B4-BE49-F238E27FC236}">
                    <a16:creationId xmlns:a16="http://schemas.microsoft.com/office/drawing/2014/main" id="{26774932-954B-B3F1-5306-6ED8274085F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6">
                <a:extLst>
                  <a:ext uri="{FF2B5EF4-FFF2-40B4-BE49-F238E27FC236}">
                    <a16:creationId xmlns:a16="http://schemas.microsoft.com/office/drawing/2014/main" id="{9AF149C1-2F24-42A2-C840-A57EA3953A6A}"/>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7">
                <a:extLst>
                  <a:ext uri="{FF2B5EF4-FFF2-40B4-BE49-F238E27FC236}">
                    <a16:creationId xmlns:a16="http://schemas.microsoft.com/office/drawing/2014/main" id="{3C47C365-4BED-EA53-9BE1-ECF7B30A1520}"/>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24">
                <a:extLst>
                  <a:ext uri="{FF2B5EF4-FFF2-40B4-BE49-F238E27FC236}">
                    <a16:creationId xmlns:a16="http://schemas.microsoft.com/office/drawing/2014/main" id="{D33F62BD-A30C-25D9-D3B7-1E81FA4B20EE}"/>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25">
                <a:extLst>
                  <a:ext uri="{FF2B5EF4-FFF2-40B4-BE49-F238E27FC236}">
                    <a16:creationId xmlns:a16="http://schemas.microsoft.com/office/drawing/2014/main" id="{0C0A3E13-B01A-6AE8-42B3-A09C7F75EE0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26">
                <a:extLst>
                  <a:ext uri="{FF2B5EF4-FFF2-40B4-BE49-F238E27FC236}">
                    <a16:creationId xmlns:a16="http://schemas.microsoft.com/office/drawing/2014/main" id="{C547E132-507F-6625-3C49-C95375EA915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54" name="Freeform 27">
                <a:extLst>
                  <a:ext uri="{FF2B5EF4-FFF2-40B4-BE49-F238E27FC236}">
                    <a16:creationId xmlns:a16="http://schemas.microsoft.com/office/drawing/2014/main" id="{AABDD5D8-D50E-1D7D-66B0-508FF0A2FBF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28">
                <a:extLst>
                  <a:ext uri="{FF2B5EF4-FFF2-40B4-BE49-F238E27FC236}">
                    <a16:creationId xmlns:a16="http://schemas.microsoft.com/office/drawing/2014/main" id="{340D9FD5-B3A5-237A-C07E-D58718455A4A}"/>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9">
                <a:extLst>
                  <a:ext uri="{FF2B5EF4-FFF2-40B4-BE49-F238E27FC236}">
                    <a16:creationId xmlns:a16="http://schemas.microsoft.com/office/drawing/2014/main" id="{407E6ABC-D6F2-01B2-E363-0160CFB96E9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30">
                <a:extLst>
                  <a:ext uri="{FF2B5EF4-FFF2-40B4-BE49-F238E27FC236}">
                    <a16:creationId xmlns:a16="http://schemas.microsoft.com/office/drawing/2014/main" id="{3F43B494-7306-E86F-92DF-800071F6B208}"/>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32">
                <a:extLst>
                  <a:ext uri="{FF2B5EF4-FFF2-40B4-BE49-F238E27FC236}">
                    <a16:creationId xmlns:a16="http://schemas.microsoft.com/office/drawing/2014/main" id="{7E4385A0-3234-3D38-773A-1995181BA04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4"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87A49F3-23D8-EB25-4978-C410E2F7390A}"/>
                </a:ext>
              </a:extLst>
            </p:cNvPr>
            <p:cNvGrpSpPr/>
            <p:nvPr/>
          </p:nvGrpSpPr>
          <p:grpSpPr>
            <a:xfrm>
              <a:off x="1066940" y="2906935"/>
              <a:ext cx="2675659" cy="1421535"/>
              <a:chOff x="3672451" y="2646656"/>
              <a:chExt cx="2943225" cy="1563688"/>
            </a:xfrm>
          </p:grpSpPr>
          <p:grpSp>
            <p:nvGrpSpPr>
              <p:cNvPr id="40" name="Group 68">
                <a:extLst>
                  <a:ext uri="{FF2B5EF4-FFF2-40B4-BE49-F238E27FC236}">
                    <a16:creationId xmlns:a16="http://schemas.microsoft.com/office/drawing/2014/main" id="{431B432B-6B22-4A9D-A071-D6308CC26592}"/>
                  </a:ext>
                </a:extLst>
              </p:cNvPr>
              <p:cNvGrpSpPr/>
              <p:nvPr/>
            </p:nvGrpSpPr>
            <p:grpSpPr>
              <a:xfrm>
                <a:off x="3672451" y="2646656"/>
                <a:ext cx="2943225" cy="1519237"/>
                <a:chOff x="3672451" y="2646656"/>
                <a:chExt cx="2943225" cy="1519237"/>
              </a:xfrm>
            </p:grpSpPr>
            <p:sp>
              <p:nvSpPr>
                <p:cNvPr id="43" name="Freeform 16">
                  <a:extLst>
                    <a:ext uri="{FF2B5EF4-FFF2-40B4-BE49-F238E27FC236}">
                      <a16:creationId xmlns:a16="http://schemas.microsoft.com/office/drawing/2014/main" id="{368FB179-EDF8-9AE1-C4B8-B376C397F5D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33">
                  <a:extLst>
                    <a:ext uri="{FF2B5EF4-FFF2-40B4-BE49-F238E27FC236}">
                      <a16:creationId xmlns:a16="http://schemas.microsoft.com/office/drawing/2014/main" id="{E1EEC168-9294-332B-74F9-59C3D4427CB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34">
                  <a:extLst>
                    <a:ext uri="{FF2B5EF4-FFF2-40B4-BE49-F238E27FC236}">
                      <a16:creationId xmlns:a16="http://schemas.microsoft.com/office/drawing/2014/main" id="{31AB5383-1AF3-66BA-C9C2-DEBC6A77665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35">
                  <a:extLst>
                    <a:ext uri="{FF2B5EF4-FFF2-40B4-BE49-F238E27FC236}">
                      <a16:creationId xmlns:a16="http://schemas.microsoft.com/office/drawing/2014/main" id="{0FFB6977-CE76-1FE1-DD69-BE8EDD04B86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36">
                  <a:extLst>
                    <a:ext uri="{FF2B5EF4-FFF2-40B4-BE49-F238E27FC236}">
                      <a16:creationId xmlns:a16="http://schemas.microsoft.com/office/drawing/2014/main" id="{91BA908B-C4E3-FDD0-A986-310AB7A01CD9}"/>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1" name="Freeform 37">
                <a:extLst>
                  <a:ext uri="{FF2B5EF4-FFF2-40B4-BE49-F238E27FC236}">
                    <a16:creationId xmlns:a16="http://schemas.microsoft.com/office/drawing/2014/main" id="{D4F366C4-146F-DFD9-9111-EC75E229AF2A}"/>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2" name="Freeform 38">
                <a:extLst>
                  <a:ext uri="{FF2B5EF4-FFF2-40B4-BE49-F238E27FC236}">
                    <a16:creationId xmlns:a16="http://schemas.microsoft.com/office/drawing/2014/main" id="{75EFDB15-CE55-6F28-FCBD-16D7EDBCED43}"/>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5"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4C6BE0A-B006-2A31-D3FA-F673E52DE2B4}"/>
                </a:ext>
              </a:extLst>
            </p:cNvPr>
            <p:cNvGrpSpPr/>
            <p:nvPr/>
          </p:nvGrpSpPr>
          <p:grpSpPr>
            <a:xfrm>
              <a:off x="3794553" y="4611332"/>
              <a:ext cx="1274329" cy="891887"/>
              <a:chOff x="6672826" y="4521493"/>
              <a:chExt cx="1401762" cy="981076"/>
            </a:xfrm>
          </p:grpSpPr>
          <p:sp>
            <p:nvSpPr>
              <p:cNvPr id="34" name="Freeform 40">
                <a:extLst>
                  <a:ext uri="{FF2B5EF4-FFF2-40B4-BE49-F238E27FC236}">
                    <a16:creationId xmlns:a16="http://schemas.microsoft.com/office/drawing/2014/main" id="{54EBC445-53FE-4CE3-4A01-AFED127B7355}"/>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1">
                <a:extLst>
                  <a:ext uri="{FF2B5EF4-FFF2-40B4-BE49-F238E27FC236}">
                    <a16:creationId xmlns:a16="http://schemas.microsoft.com/office/drawing/2014/main" id="{7F549E8C-81AB-D3B2-9142-D44C5D605DA1}"/>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2">
                <a:extLst>
                  <a:ext uri="{FF2B5EF4-FFF2-40B4-BE49-F238E27FC236}">
                    <a16:creationId xmlns:a16="http://schemas.microsoft.com/office/drawing/2014/main" id="{C258C373-F56E-BFB7-CC23-1E9C29EAA05C}"/>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43">
                <a:extLst>
                  <a:ext uri="{FF2B5EF4-FFF2-40B4-BE49-F238E27FC236}">
                    <a16:creationId xmlns:a16="http://schemas.microsoft.com/office/drawing/2014/main" id="{E4734DF4-18FF-5DFA-617E-36B08F6823D3}"/>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44">
                <a:extLst>
                  <a:ext uri="{FF2B5EF4-FFF2-40B4-BE49-F238E27FC236}">
                    <a16:creationId xmlns:a16="http://schemas.microsoft.com/office/drawing/2014/main" id="{77A5B3DC-1A08-6FEC-5815-0D3A8142599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45">
                <a:extLst>
                  <a:ext uri="{FF2B5EF4-FFF2-40B4-BE49-F238E27FC236}">
                    <a16:creationId xmlns:a16="http://schemas.microsoft.com/office/drawing/2014/main" id="{C6E98ECA-27CE-69B4-44F2-6E2BF1FC3C3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278C3B0-B2F2-3530-15A2-46EDD039488E}"/>
                </a:ext>
              </a:extLst>
            </p:cNvPr>
            <p:cNvGrpSpPr/>
            <p:nvPr/>
          </p:nvGrpSpPr>
          <p:grpSpPr>
            <a:xfrm>
              <a:off x="2710723" y="2142048"/>
              <a:ext cx="874569" cy="1271443"/>
              <a:chOff x="5480613" y="1805281"/>
              <a:chExt cx="962026" cy="1398587"/>
            </a:xfrm>
          </p:grpSpPr>
          <p:sp>
            <p:nvSpPr>
              <p:cNvPr id="26" name="Freeform 47">
                <a:extLst>
                  <a:ext uri="{FF2B5EF4-FFF2-40B4-BE49-F238E27FC236}">
                    <a16:creationId xmlns:a16="http://schemas.microsoft.com/office/drawing/2014/main" id="{F474794C-DAEC-DEB6-7DB5-54A5CE4A9922}"/>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48">
                <a:extLst>
                  <a:ext uri="{FF2B5EF4-FFF2-40B4-BE49-F238E27FC236}">
                    <a16:creationId xmlns:a16="http://schemas.microsoft.com/office/drawing/2014/main" id="{0952BF96-9745-92D7-189F-4BC432A6DEF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49">
                <a:extLst>
                  <a:ext uri="{FF2B5EF4-FFF2-40B4-BE49-F238E27FC236}">
                    <a16:creationId xmlns:a16="http://schemas.microsoft.com/office/drawing/2014/main" id="{4ECBBF4A-D752-42F2-1864-3045DEDFA5ED}"/>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0">
                <a:extLst>
                  <a:ext uri="{FF2B5EF4-FFF2-40B4-BE49-F238E27FC236}">
                    <a16:creationId xmlns:a16="http://schemas.microsoft.com/office/drawing/2014/main" id="{E2F0D1FC-6F61-948B-2478-35B7F5EB8B08}"/>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51">
                <a:extLst>
                  <a:ext uri="{FF2B5EF4-FFF2-40B4-BE49-F238E27FC236}">
                    <a16:creationId xmlns:a16="http://schemas.microsoft.com/office/drawing/2014/main" id="{E8389231-534F-54F8-560C-9A8C7F466AA1}"/>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52">
                <a:extLst>
                  <a:ext uri="{FF2B5EF4-FFF2-40B4-BE49-F238E27FC236}">
                    <a16:creationId xmlns:a16="http://schemas.microsoft.com/office/drawing/2014/main" id="{E15F94A8-2437-731E-5F2A-B3605BD16C2A}"/>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53">
                <a:extLst>
                  <a:ext uri="{FF2B5EF4-FFF2-40B4-BE49-F238E27FC236}">
                    <a16:creationId xmlns:a16="http://schemas.microsoft.com/office/drawing/2014/main" id="{3FEE42DF-AF2F-AE75-0EEE-AC36ADAE003F}"/>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54">
                <a:extLst>
                  <a:ext uri="{FF2B5EF4-FFF2-40B4-BE49-F238E27FC236}">
                    <a16:creationId xmlns:a16="http://schemas.microsoft.com/office/drawing/2014/main" id="{2E8EF87B-8771-1D4A-A094-FE98B6F32C91}"/>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D76D538-8594-45B9-3CA2-955AF7CB9A6B}"/>
                </a:ext>
              </a:extLst>
            </p:cNvPr>
            <p:cNvGrpSpPr/>
            <p:nvPr/>
          </p:nvGrpSpPr>
          <p:grpSpPr>
            <a:xfrm>
              <a:off x="2892564" y="4136526"/>
              <a:ext cx="987136" cy="1241136"/>
              <a:chOff x="5680638" y="3999206"/>
              <a:chExt cx="1085850" cy="1365250"/>
            </a:xfrm>
          </p:grpSpPr>
          <p:sp>
            <p:nvSpPr>
              <p:cNvPr id="18" name="Freeform 55">
                <a:extLst>
                  <a:ext uri="{FF2B5EF4-FFF2-40B4-BE49-F238E27FC236}">
                    <a16:creationId xmlns:a16="http://schemas.microsoft.com/office/drawing/2014/main" id="{BFF1BBFB-13A4-A3F5-2C24-B21780B35E5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56">
                <a:extLst>
                  <a:ext uri="{FF2B5EF4-FFF2-40B4-BE49-F238E27FC236}">
                    <a16:creationId xmlns:a16="http://schemas.microsoft.com/office/drawing/2014/main" id="{4768053E-D0A6-B6DB-3D5A-8A23CEDD80AC}"/>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0" name="Freeform 57">
                <a:extLst>
                  <a:ext uri="{FF2B5EF4-FFF2-40B4-BE49-F238E27FC236}">
                    <a16:creationId xmlns:a16="http://schemas.microsoft.com/office/drawing/2014/main" id="{44BB35D3-DF08-1DA9-3F1E-F383241FF308}"/>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58">
                <a:extLst>
                  <a:ext uri="{FF2B5EF4-FFF2-40B4-BE49-F238E27FC236}">
                    <a16:creationId xmlns:a16="http://schemas.microsoft.com/office/drawing/2014/main" id="{3310FDA2-D862-F1D1-AF49-EF3339BC222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9">
                <a:extLst>
                  <a:ext uri="{FF2B5EF4-FFF2-40B4-BE49-F238E27FC236}">
                    <a16:creationId xmlns:a16="http://schemas.microsoft.com/office/drawing/2014/main" id="{00ED9906-436E-3370-1701-855A9A0D06B4}"/>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60">
                <a:extLst>
                  <a:ext uri="{FF2B5EF4-FFF2-40B4-BE49-F238E27FC236}">
                    <a16:creationId xmlns:a16="http://schemas.microsoft.com/office/drawing/2014/main" id="{3A125A8A-8539-B26A-84EA-0D85721607AC}"/>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61">
                <a:extLst>
                  <a:ext uri="{FF2B5EF4-FFF2-40B4-BE49-F238E27FC236}">
                    <a16:creationId xmlns:a16="http://schemas.microsoft.com/office/drawing/2014/main" id="{FF9A8F34-22D4-7E24-99C1-7F995595456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62">
                <a:extLst>
                  <a:ext uri="{FF2B5EF4-FFF2-40B4-BE49-F238E27FC236}">
                    <a16:creationId xmlns:a16="http://schemas.microsoft.com/office/drawing/2014/main" id="{E22825BC-DD1D-C7F7-01B0-0D2F79E24F3E}"/>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72" name="TextBox 30">
            <a:extLst>
              <a:ext uri="{FF2B5EF4-FFF2-40B4-BE49-F238E27FC236}">
                <a16:creationId xmlns:a16="http://schemas.microsoft.com/office/drawing/2014/main" id="{BE3DFCC0-6343-4464-C629-369515AB67D2}"/>
              </a:ext>
            </a:extLst>
          </p:cNvPr>
          <p:cNvSpPr txBox="1"/>
          <p:nvPr/>
        </p:nvSpPr>
        <p:spPr>
          <a:xfrm>
            <a:off x="276300" y="1414694"/>
            <a:ext cx="9746229" cy="4854342"/>
          </a:xfrm>
          <a:prstGeom prst="rect">
            <a:avLst/>
          </a:prstGeom>
          <a:noFill/>
        </p:spPr>
        <p:txBody>
          <a:bodyPr wrap="square" rtlCol="0">
            <a:spAutoFit/>
          </a:bodyPr>
          <a:lstStyle/>
          <a:p>
            <a:pPr>
              <a:lnSpc>
                <a:spcPct val="150000"/>
              </a:lnSpc>
            </a:pPr>
            <a:r>
              <a:rPr lang="pt-BR" sz="1600" dirty="0">
                <a:solidFill>
                  <a:schemeClr val="tx1">
                    <a:lumMod val="90000"/>
                    <a:lumOff val="10000"/>
                  </a:schemeClr>
                </a:solidFill>
              </a:rPr>
              <a:t>A PET adotada pela organização deve conter, no mínimo, os seguintes campos:</a:t>
            </a:r>
          </a:p>
          <a:p>
            <a:pPr>
              <a:lnSpc>
                <a:spcPct val="150000"/>
              </a:lnSpc>
            </a:pPr>
            <a:endParaRPr lang="pt-BR" sz="1600" dirty="0">
              <a:solidFill>
                <a:schemeClr val="tx1">
                  <a:lumMod val="90000"/>
                  <a:lumOff val="10000"/>
                </a:schemeClr>
              </a:solidFill>
            </a:endParaRPr>
          </a:p>
          <a:p>
            <a:pPr>
              <a:lnSpc>
                <a:spcPct val="150000"/>
              </a:lnSpc>
            </a:pPr>
            <a:r>
              <a:rPr lang="pt-BR" sz="1600" dirty="0">
                <a:solidFill>
                  <a:schemeClr val="tx1">
                    <a:lumMod val="90000"/>
                    <a:lumOff val="10000"/>
                  </a:schemeClr>
                </a:solidFill>
              </a:rPr>
              <a:t>a) identificação do espaço confinado a ser adentrado;</a:t>
            </a:r>
          </a:p>
          <a:p>
            <a:pPr>
              <a:lnSpc>
                <a:spcPct val="150000"/>
              </a:lnSpc>
            </a:pPr>
            <a:r>
              <a:rPr lang="pt-BR" sz="1600" dirty="0">
                <a:solidFill>
                  <a:schemeClr val="tx1">
                    <a:lumMod val="90000"/>
                    <a:lumOff val="10000"/>
                  </a:schemeClr>
                </a:solidFill>
              </a:rPr>
              <a:t>b) objetivo da entrada;</a:t>
            </a:r>
          </a:p>
          <a:p>
            <a:pPr>
              <a:lnSpc>
                <a:spcPct val="150000"/>
              </a:lnSpc>
            </a:pPr>
            <a:r>
              <a:rPr lang="pt-BR" sz="1600" dirty="0">
                <a:solidFill>
                  <a:schemeClr val="tx1">
                    <a:lumMod val="90000"/>
                    <a:lumOff val="10000"/>
                  </a:schemeClr>
                </a:solidFill>
              </a:rPr>
              <a:t>c) perigos identificados e medidas de controle, incluindo o controle de energias perigosas, resultantes da avaliação de riscos do Programa de Gerenciamento de Riscos, em função das atividades realizadas;</a:t>
            </a:r>
          </a:p>
          <a:p>
            <a:pPr>
              <a:lnSpc>
                <a:spcPct val="150000"/>
              </a:lnSpc>
            </a:pPr>
            <a:r>
              <a:rPr lang="pt-BR" sz="1600" dirty="0">
                <a:solidFill>
                  <a:schemeClr val="tx1">
                    <a:lumMod val="90000"/>
                    <a:lumOff val="10000"/>
                  </a:schemeClr>
                </a:solidFill>
              </a:rPr>
              <a:t>d) perigos identificados e medidas de prevenção estabelecidas no momento da entrada;</a:t>
            </a:r>
          </a:p>
          <a:p>
            <a:pPr>
              <a:lnSpc>
                <a:spcPct val="150000"/>
              </a:lnSpc>
            </a:pPr>
            <a:r>
              <a:rPr lang="pt-BR" sz="1600" dirty="0">
                <a:solidFill>
                  <a:schemeClr val="tx1">
                    <a:lumMod val="90000"/>
                    <a:lumOff val="10000"/>
                  </a:schemeClr>
                </a:solidFill>
              </a:rPr>
              <a:t>e) avaliação quantitativa da atmosfera, imediatamente antes da entrada no espaço confinado;</a:t>
            </a:r>
          </a:p>
          <a:p>
            <a:pPr>
              <a:lnSpc>
                <a:spcPct val="150000"/>
              </a:lnSpc>
            </a:pPr>
            <a:r>
              <a:rPr lang="pt-BR" sz="1600" dirty="0">
                <a:solidFill>
                  <a:schemeClr val="tx1">
                    <a:lumMod val="90000"/>
                    <a:lumOff val="10000"/>
                  </a:schemeClr>
                </a:solidFill>
              </a:rPr>
              <a:t>f) relação de supervisores de entrada, vigias e trabalhadores autorizados a entrar no espaço confinado, devidamente relacionados pelo nome completo e função que irão desempenhar;</a:t>
            </a:r>
          </a:p>
          <a:p>
            <a:pPr>
              <a:lnSpc>
                <a:spcPct val="150000"/>
              </a:lnSpc>
            </a:pPr>
            <a:r>
              <a:rPr lang="pt-BR" sz="1600" dirty="0">
                <a:solidFill>
                  <a:schemeClr val="tx1">
                    <a:lumMod val="90000"/>
                    <a:lumOff val="10000"/>
                  </a:schemeClr>
                </a:solidFill>
              </a:rPr>
              <a:t>g) data e horário da emissão e encerramento da PET; </a:t>
            </a:r>
          </a:p>
          <a:p>
            <a:pPr>
              <a:lnSpc>
                <a:spcPct val="150000"/>
              </a:lnSpc>
            </a:pPr>
            <a:r>
              <a:rPr lang="pt-BR" sz="1600" dirty="0">
                <a:solidFill>
                  <a:schemeClr val="tx1">
                    <a:lumMod val="90000"/>
                    <a:lumOff val="10000"/>
                  </a:schemeClr>
                </a:solidFill>
              </a:rPr>
              <a:t>h) assinatura dos supervisores de entrada e vigias.</a:t>
            </a: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solidFill>
                  <a:srgbClr val="00A09D"/>
                </a:solidFill>
                <a:latin typeface="Bebas Neue" panose="020B0606020202050201" pitchFamily="34" charset="0"/>
                <a:ea typeface="ＭＳ Ｐゴシック" charset="0"/>
                <a:cs typeface="League Gothic" charset="0"/>
                <a:sym typeface="League Gothic" charset="0"/>
              </a:rPr>
              <a:t>NR 33</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 name="Imagem 1" descr="Texto&#10;&#10;Descrição gerada automaticamente com confiança baixa">
            <a:extLst>
              <a:ext uri="{FF2B5EF4-FFF2-40B4-BE49-F238E27FC236}">
                <a16:creationId xmlns:a16="http://schemas.microsoft.com/office/drawing/2014/main" id="{56F8D93D-FC9E-848A-9837-D4E9A5241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86882018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paços confinados: Precauções de segurança em espaço confinado">
            <a:extLst>
              <a:ext uri="{FF2B5EF4-FFF2-40B4-BE49-F238E27FC236}">
                <a16:creationId xmlns:a16="http://schemas.microsoft.com/office/drawing/2014/main" id="{4F29C075-E96B-0541-17AE-46A54920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4" r="22726"/>
          <a:stretch/>
        </p:blipFill>
        <p:spPr bwMode="auto">
          <a:xfrm>
            <a:off x="0" y="-12740"/>
            <a:ext cx="4789713" cy="687074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5552148" y="870498"/>
            <a:ext cx="5635806" cy="5632311"/>
          </a:xfrm>
          <a:prstGeom prst="rect">
            <a:avLst/>
          </a:prstGeom>
        </p:spPr>
        <p:txBody>
          <a:bodyPr wrap="square">
            <a:spAutoFit/>
            <a:scene3d>
              <a:camera prst="orthographicFront"/>
              <a:lightRig rig="threePt" dir="t"/>
            </a:scene3d>
            <a:sp3d contourW="12700"/>
          </a:bodyPr>
          <a:lstStyle/>
          <a:p>
            <a:pPr algn="l"/>
            <a:r>
              <a:rPr lang="pt-BR" sz="2000" b="1" i="0" dirty="0">
                <a:effectLst/>
                <a:latin typeface="Poppins" panose="00000500000000000000" pitchFamily="2" charset="0"/>
              </a:rPr>
              <a:t>A PET deve ser emitida em meio físico ou digital.</a:t>
            </a:r>
          </a:p>
          <a:p>
            <a:pPr algn="l"/>
            <a:endParaRPr lang="pt-BR" sz="2000" b="1" i="0" dirty="0">
              <a:effectLst/>
              <a:latin typeface="Poppins" panose="00000500000000000000" pitchFamily="2" charset="0"/>
            </a:endParaRPr>
          </a:p>
          <a:p>
            <a:pPr algn="l"/>
            <a:r>
              <a:rPr lang="pt-BR" sz="2000" b="0" i="0" dirty="0">
                <a:effectLst/>
                <a:latin typeface="Poppins" panose="00000500000000000000" pitchFamily="2" charset="0"/>
              </a:rPr>
              <a:t>A PET emitida em meio físico deve conter 2 (duas) vias, devendo a primeira via permanecer com o supervisor de entrada e a segunda entregue ao vigia.</a:t>
            </a:r>
          </a:p>
          <a:p>
            <a:pPr algn="l"/>
            <a:endParaRPr lang="pt-BR" sz="2000" dirty="0">
              <a:latin typeface="Poppins" panose="00000500000000000000" pitchFamily="2" charset="0"/>
            </a:endParaRPr>
          </a:p>
          <a:p>
            <a:pPr algn="l"/>
            <a:endParaRPr lang="pt-BR" sz="2000" b="0" i="0" dirty="0">
              <a:effectLst/>
              <a:latin typeface="Poppins" panose="00000500000000000000" pitchFamily="2" charset="0"/>
            </a:endParaRPr>
          </a:p>
          <a:p>
            <a:pPr algn="l"/>
            <a:endParaRPr lang="pt-BR" sz="2000" b="0" i="0" dirty="0">
              <a:effectLst/>
              <a:latin typeface="Poppins" panose="00000500000000000000" pitchFamily="2" charset="0"/>
            </a:endParaRPr>
          </a:p>
          <a:p>
            <a:pPr algn="l"/>
            <a:r>
              <a:rPr lang="pt-BR" sz="2000" b="0" i="0" dirty="0">
                <a:effectLst/>
                <a:latin typeface="Poppins" panose="00000500000000000000" pitchFamily="2" charset="0"/>
              </a:rPr>
              <a:t>A PET emitida em meio digital deve atender aos seguintes requisitos:</a:t>
            </a:r>
          </a:p>
          <a:p>
            <a:pPr algn="l"/>
            <a:endParaRPr lang="pt-BR" sz="2000" b="0" i="0" dirty="0">
              <a:effectLst/>
              <a:latin typeface="Poppins" panose="00000500000000000000" pitchFamily="2" charset="0"/>
            </a:endParaRPr>
          </a:p>
          <a:p>
            <a:pPr algn="l"/>
            <a:r>
              <a:rPr lang="pt-BR" sz="2000" b="0" i="0" dirty="0">
                <a:effectLst/>
                <a:latin typeface="Poppins" panose="00000500000000000000" pitchFamily="2" charset="0"/>
              </a:rPr>
              <a:t>a) estar acessível permanentemente ao vigia durante a execução da atividade; e</a:t>
            </a:r>
          </a:p>
          <a:p>
            <a:pPr algn="l"/>
            <a:r>
              <a:rPr lang="pt-BR" sz="2000" b="0" i="0" dirty="0">
                <a:effectLst/>
                <a:latin typeface="Poppins" panose="00000500000000000000" pitchFamily="2" charset="0"/>
              </a:rPr>
              <a:t>b) ser adotado procedimento de certificação de assinatura em conformidade com o disposto na NR-01.</a:t>
            </a: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0916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4947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787D3933-1FB7-9994-EF4F-E4D6E6197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258753113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556379" y="1530143"/>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3295337" y="1667388"/>
            <a:ext cx="7651409" cy="3785652"/>
          </a:xfrm>
          <a:prstGeom prst="rect">
            <a:avLst/>
          </a:prstGeom>
        </p:spPr>
        <p:txBody>
          <a:bodyPr wrap="square">
            <a:spAutoFit/>
            <a:scene3d>
              <a:camera prst="orthographicFront"/>
              <a:lightRig rig="threePt" dir="t"/>
            </a:scene3d>
            <a:sp3d contourW="12700"/>
          </a:bodyPr>
          <a:lstStyle/>
          <a:p>
            <a:pPr algn="l"/>
            <a:r>
              <a:rPr lang="pt-BR" sz="2000" b="1" i="0" dirty="0">
                <a:effectLst/>
                <a:latin typeface="Poppins" panose="00000500000000000000" pitchFamily="2" charset="0"/>
              </a:rPr>
              <a:t>A PET deve ser encerrada quando</a:t>
            </a:r>
            <a:r>
              <a:rPr lang="pt-BR" sz="2000" b="0" i="0" dirty="0">
                <a:effectLst/>
                <a:latin typeface="Poppins" panose="00000500000000000000" pitchFamily="2" charset="0"/>
              </a:rPr>
              <a:t>:</a:t>
            </a:r>
          </a:p>
          <a:p>
            <a:pPr algn="l"/>
            <a:endParaRPr lang="pt-BR" sz="2000" b="0" i="0" dirty="0">
              <a:effectLst/>
              <a:latin typeface="Poppins" panose="00000500000000000000" pitchFamily="2" charset="0"/>
            </a:endParaRPr>
          </a:p>
          <a:p>
            <a:pPr marL="342900" indent="-342900" algn="l">
              <a:buFont typeface="Arial" panose="020B0604020202020204" pitchFamily="34" charset="0"/>
              <a:buChar char="•"/>
            </a:pPr>
            <a:r>
              <a:rPr lang="pt-BR" sz="2000" b="0" i="0" dirty="0">
                <a:effectLst/>
                <a:latin typeface="Poppins" panose="00000500000000000000" pitchFamily="2" charset="0"/>
              </a:rPr>
              <a:t>As atividades forem completadas;</a:t>
            </a:r>
          </a:p>
          <a:p>
            <a:pPr marL="342900" indent="-342900" algn="l">
              <a:buFont typeface="Arial" panose="020B0604020202020204" pitchFamily="34" charset="0"/>
              <a:buChar char="•"/>
            </a:pPr>
            <a:r>
              <a:rPr lang="pt-BR" sz="2000" b="0" i="0" dirty="0">
                <a:effectLst/>
                <a:latin typeface="Poppins" panose="00000500000000000000" pitchFamily="2" charset="0"/>
              </a:rPr>
              <a:t>Ocorrer uma condição não prevista;</a:t>
            </a:r>
          </a:p>
          <a:p>
            <a:pPr marL="342900" indent="-342900" algn="l">
              <a:buFont typeface="Arial" panose="020B0604020202020204" pitchFamily="34" charset="0"/>
              <a:buChar char="•"/>
            </a:pPr>
            <a:r>
              <a:rPr lang="pt-BR" sz="2000" b="0" i="0" dirty="0">
                <a:effectLst/>
                <a:latin typeface="Poppins" panose="00000500000000000000" pitchFamily="2" charset="0"/>
              </a:rPr>
              <a:t>Ocorrer a saída de todos os trabalhadores do espaço confinado; ou</a:t>
            </a:r>
          </a:p>
          <a:p>
            <a:pPr marL="342900" indent="-342900" algn="l">
              <a:buFont typeface="Arial" panose="020B0604020202020204" pitchFamily="34" charset="0"/>
              <a:buChar char="•"/>
            </a:pPr>
            <a:r>
              <a:rPr lang="pt-BR" sz="2000" b="0" i="0" dirty="0">
                <a:effectLst/>
                <a:latin typeface="Poppins" panose="00000500000000000000" pitchFamily="2" charset="0"/>
              </a:rPr>
              <a:t>Houver a substituição de vigia por outro não relacionado na PET.</a:t>
            </a:r>
          </a:p>
          <a:p>
            <a:endParaRPr lang="pt-BR" sz="2000" b="1" i="0" dirty="0">
              <a:solidFill>
                <a:srgbClr val="000000"/>
              </a:solidFill>
              <a:effectLst/>
              <a:latin typeface="Poppins" panose="00000500000000000000" pitchFamily="2" charset="0"/>
            </a:endParaRPr>
          </a:p>
          <a:p>
            <a:r>
              <a:rPr lang="pt-BR" sz="2000" b="1" i="0" dirty="0">
                <a:solidFill>
                  <a:schemeClr val="accent1"/>
                </a:solidFill>
                <a:effectLst/>
                <a:latin typeface="Poppins" panose="00000500000000000000" pitchFamily="2" charset="0"/>
              </a:rPr>
              <a:t>A validade da PET deve ser limitada a uma jornada de trabalho</a:t>
            </a:r>
            <a:r>
              <a:rPr lang="pt-BR" sz="2000" b="0" i="0" dirty="0">
                <a:solidFill>
                  <a:schemeClr val="accent1"/>
                </a:solidFill>
                <a:effectLst/>
                <a:latin typeface="Poppins" panose="00000500000000000000" pitchFamily="2" charset="0"/>
              </a:rPr>
              <a:t>.</a:t>
            </a:r>
          </a:p>
          <a:p>
            <a:pPr algn="l"/>
            <a:endParaRPr lang="pt-BR" sz="2000" b="0" i="0" dirty="0">
              <a:solidFill>
                <a:srgbClr val="000000"/>
              </a:solidFill>
              <a:effectLst/>
              <a:latin typeface="Poppins" panose="00000500000000000000" pitchFamily="2" charset="0"/>
            </a:endParaRPr>
          </a:p>
        </p:txBody>
      </p:sp>
      <p:pic>
        <p:nvPicPr>
          <p:cNvPr id="2" name="Imagem 1" descr="Texto&#10;&#10;Descrição gerada automaticamente com confiança baixa">
            <a:extLst>
              <a:ext uri="{FF2B5EF4-FFF2-40B4-BE49-F238E27FC236}">
                <a16:creationId xmlns:a16="http://schemas.microsoft.com/office/drawing/2014/main" id="{70511E80-9150-3E61-75CD-E2EF0D8524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91108956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1663700"/>
            <a:ext cx="12191999" cy="4406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FF42C124-A015-9149-22CA-E293E5DA8281}"/>
              </a:ext>
            </a:extLst>
          </p:cNvPr>
          <p:cNvSpPr/>
          <p:nvPr/>
        </p:nvSpPr>
        <p:spPr>
          <a:xfrm>
            <a:off x="256651" y="2144939"/>
            <a:ext cx="6042549" cy="3787575"/>
          </a:xfrm>
          <a:prstGeom prst="rect">
            <a:avLst/>
          </a:prstGeom>
        </p:spPr>
        <p:txBody>
          <a:bodyPr wrap="square">
            <a:spAutoFit/>
          </a:bodyPr>
          <a:lstStyle/>
          <a:p>
            <a:pPr>
              <a:lnSpc>
                <a:spcPct val="150000"/>
              </a:lnSpc>
            </a:pPr>
            <a:r>
              <a:rPr lang="pt-BR" b="1" dirty="0"/>
              <a:t>PROCEDIMENTOS PARA EMISSÃO DE PERMISSÃO DE ENTRADA E TRABALHO EM ESPAÇO CONFINADO</a:t>
            </a:r>
          </a:p>
          <a:p>
            <a:pPr>
              <a:lnSpc>
                <a:spcPct val="150000"/>
              </a:lnSpc>
            </a:pPr>
            <a:endParaRPr lang="pt-BR" b="1" dirty="0"/>
          </a:p>
          <a:p>
            <a:pPr marL="285750" indent="-285750">
              <a:lnSpc>
                <a:spcPct val="150000"/>
              </a:lnSpc>
              <a:buFont typeface="Arial" panose="020B0604020202020204" pitchFamily="34" charset="0"/>
              <a:buChar char="•"/>
            </a:pPr>
            <a:r>
              <a:rPr lang="pt-BR" b="1" dirty="0"/>
              <a:t>Antes de entrar em um Espaço Confinado é obrigatório  da PET.</a:t>
            </a:r>
          </a:p>
          <a:p>
            <a:pPr>
              <a:lnSpc>
                <a:spcPct val="150000"/>
              </a:lnSpc>
            </a:pPr>
            <a:endParaRPr lang="pt-BR" b="1" dirty="0"/>
          </a:p>
          <a:p>
            <a:pPr marL="285750" indent="-285750">
              <a:lnSpc>
                <a:spcPct val="150000"/>
              </a:lnSpc>
              <a:buFont typeface="Arial" panose="020B0604020202020204" pitchFamily="34" charset="0"/>
              <a:buChar char="•"/>
            </a:pPr>
            <a:r>
              <a:rPr lang="pt-BR" b="1" dirty="0"/>
              <a:t>A PET deve ser elaborada somente pelo supervisor de entrada.</a:t>
            </a:r>
          </a:p>
          <a:p>
            <a:pPr>
              <a:lnSpc>
                <a:spcPct val="150000"/>
              </a:lnSpc>
            </a:pPr>
            <a:endParaRPr lang="pt-BR" b="1" dirty="0">
              <a:solidFill>
                <a:schemeClr val="bg1"/>
              </a:solidFill>
            </a:endParaRPr>
          </a:p>
        </p:txBody>
      </p: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3" name="Imagem 2" descr="PET.jpg">
            <a:extLst>
              <a:ext uri="{FF2B5EF4-FFF2-40B4-BE49-F238E27FC236}">
                <a16:creationId xmlns:a16="http://schemas.microsoft.com/office/drawing/2014/main" id="{83C555EC-6256-0600-A674-BE1C1B40926B}"/>
              </a:ext>
            </a:extLst>
          </p:cNvPr>
          <p:cNvPicPr>
            <a:picLocks noChangeAspect="1"/>
          </p:cNvPicPr>
          <p:nvPr/>
        </p:nvPicPr>
        <p:blipFill>
          <a:blip r:embed="rId3"/>
          <a:srcRect l="5801" t="6250" r="5801" b="4166"/>
          <a:stretch>
            <a:fillRect/>
          </a:stretch>
        </p:blipFill>
        <p:spPr>
          <a:xfrm>
            <a:off x="6894514" y="1027299"/>
            <a:ext cx="4459286" cy="5612238"/>
          </a:xfrm>
          <a:prstGeom prst="rect">
            <a:avLst/>
          </a:prstGeom>
        </p:spPr>
      </p:pic>
      <p:pic>
        <p:nvPicPr>
          <p:cNvPr id="5" name="Imagem 4" descr="Texto&#10;&#10;Descrição gerada automaticamente com confiança baixa">
            <a:extLst>
              <a:ext uri="{FF2B5EF4-FFF2-40B4-BE49-F238E27FC236}">
                <a16:creationId xmlns:a16="http://schemas.microsoft.com/office/drawing/2014/main" id="{1DE6D787-0692-0CB7-79BA-0FD40308D5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66752634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3429000"/>
            <a:ext cx="12191999" cy="31623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AutoShape 1">
            <a:extLst>
              <a:ext uri="{FF2B5EF4-FFF2-40B4-BE49-F238E27FC236}">
                <a16:creationId xmlns:a16="http://schemas.microsoft.com/office/drawing/2014/main" id="{1871B461-3B2E-AA87-7D2C-8C4373A13E55}"/>
              </a:ext>
            </a:extLst>
          </p:cNvPr>
          <p:cNvSpPr>
            <a:spLocks/>
          </p:cNvSpPr>
          <p:nvPr/>
        </p:nvSpPr>
        <p:spPr bwMode="auto">
          <a:xfrm>
            <a:off x="389008" y="1676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Modelo de PET</a:t>
            </a:r>
            <a:endParaRPr lang="pt-BR" sz="40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5" name="Picture 2">
            <a:extLst>
              <a:ext uri="{FF2B5EF4-FFF2-40B4-BE49-F238E27FC236}">
                <a16:creationId xmlns:a16="http://schemas.microsoft.com/office/drawing/2014/main" id="{0B197E55-EE38-3E76-28AD-750FF032B481}"/>
              </a:ext>
            </a:extLst>
          </p:cNvPr>
          <p:cNvPicPr>
            <a:picLocks noChangeAspect="1" noChangeArrowheads="1"/>
          </p:cNvPicPr>
          <p:nvPr/>
        </p:nvPicPr>
        <p:blipFill>
          <a:blip r:embed="rId3"/>
          <a:srcRect/>
          <a:stretch>
            <a:fillRect/>
          </a:stretch>
        </p:blipFill>
        <p:spPr bwMode="auto">
          <a:xfrm rot="16200000">
            <a:off x="1992327" y="1485689"/>
            <a:ext cx="5929354" cy="450056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6" name="Picture 3">
            <a:extLst>
              <a:ext uri="{FF2B5EF4-FFF2-40B4-BE49-F238E27FC236}">
                <a16:creationId xmlns:a16="http://schemas.microsoft.com/office/drawing/2014/main" id="{D5528A0A-D920-6409-252D-8681F2D5D240}"/>
              </a:ext>
            </a:extLst>
          </p:cNvPr>
          <p:cNvPicPr>
            <a:picLocks noChangeAspect="1" noChangeArrowheads="1"/>
          </p:cNvPicPr>
          <p:nvPr/>
        </p:nvPicPr>
        <p:blipFill>
          <a:blip r:embed="rId4"/>
          <a:srcRect/>
          <a:stretch>
            <a:fillRect/>
          </a:stretch>
        </p:blipFill>
        <p:spPr bwMode="auto">
          <a:xfrm rot="16200000">
            <a:off x="7342188" y="2100673"/>
            <a:ext cx="4714908" cy="448504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 name="Imagem 2" descr="Texto&#10;&#10;Descrição gerada automaticamente com confiança baixa">
            <a:extLst>
              <a:ext uri="{FF2B5EF4-FFF2-40B4-BE49-F238E27FC236}">
                <a16:creationId xmlns:a16="http://schemas.microsoft.com/office/drawing/2014/main" id="{27549F6F-8CF3-903A-A4AF-1F13E58AC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199390181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9A236C6A-83BD-3EA2-F94A-CE0EE1FA42D5}"/>
              </a:ext>
            </a:extLst>
          </p:cNvPr>
          <p:cNvSpPr/>
          <p:nvPr/>
        </p:nvSpPr>
        <p:spPr>
          <a:xfrm>
            <a:off x="8483599" y="1179510"/>
            <a:ext cx="3505201" cy="547529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5">
            <a:extLst>
              <a:ext uri="{FF2B5EF4-FFF2-40B4-BE49-F238E27FC236}">
                <a16:creationId xmlns:a16="http://schemas.microsoft.com/office/drawing/2014/main" id="{7ADD9BD2-E36F-1DA9-6FAE-3AA389120E8D}"/>
              </a:ext>
            </a:extLst>
          </p:cNvPr>
          <p:cNvSpPr/>
          <p:nvPr/>
        </p:nvSpPr>
        <p:spPr>
          <a:xfrm>
            <a:off x="4356100" y="117951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5">
            <a:extLst>
              <a:ext uri="{FF2B5EF4-FFF2-40B4-BE49-F238E27FC236}">
                <a16:creationId xmlns:a16="http://schemas.microsoft.com/office/drawing/2014/main" id="{B9BA1DF6-D78D-30E2-6E28-D2D3A5EB280C}"/>
              </a:ext>
            </a:extLst>
          </p:cNvPr>
          <p:cNvSpPr/>
          <p:nvPr/>
        </p:nvSpPr>
        <p:spPr>
          <a:xfrm>
            <a:off x="228601" y="1179510"/>
            <a:ext cx="3949699" cy="26543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8" name="Rectangle 5">
            <a:extLst>
              <a:ext uri="{FF2B5EF4-FFF2-40B4-BE49-F238E27FC236}">
                <a16:creationId xmlns:a16="http://schemas.microsoft.com/office/drawing/2014/main" id="{8A6FB10E-5582-57D4-389D-2F4A0A0DBA62}"/>
              </a:ext>
            </a:extLst>
          </p:cNvPr>
          <p:cNvSpPr/>
          <p:nvPr/>
        </p:nvSpPr>
        <p:spPr>
          <a:xfrm>
            <a:off x="4356100" y="400050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t>NR 33</a:t>
            </a:r>
            <a:endParaRPr lang="id-ID" sz="3600" b="1" dirty="0"/>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5">
            <a:extLst>
              <a:ext uri="{FF2B5EF4-FFF2-40B4-BE49-F238E27FC236}">
                <a16:creationId xmlns:a16="http://schemas.microsoft.com/office/drawing/2014/main" id="{A91E3221-2594-D2D8-A33E-62C90382C5D7}"/>
              </a:ext>
            </a:extLst>
          </p:cNvPr>
          <p:cNvSpPr/>
          <p:nvPr/>
        </p:nvSpPr>
        <p:spPr>
          <a:xfrm>
            <a:off x="228601" y="4000500"/>
            <a:ext cx="3949699" cy="2654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047656E-EA43-39B9-29F8-F27665EBABAF}"/>
              </a:ext>
            </a:extLst>
          </p:cNvPr>
          <p:cNvSpPr/>
          <p:nvPr/>
        </p:nvSpPr>
        <p:spPr>
          <a:xfrm>
            <a:off x="661151" y="2257501"/>
            <a:ext cx="3606049" cy="369332"/>
          </a:xfrm>
          <a:prstGeom prst="rect">
            <a:avLst/>
          </a:prstGeom>
        </p:spPr>
        <p:txBody>
          <a:bodyPr wrap="square">
            <a:spAutoFit/>
          </a:bodyPr>
          <a:lstStyle/>
          <a:p>
            <a:r>
              <a:rPr lang="pt-BR" dirty="0">
                <a:solidFill>
                  <a:schemeClr val="bg1"/>
                </a:solidFill>
              </a:rPr>
              <a:t>Sinalização de Segurança</a:t>
            </a:r>
            <a:endParaRPr lang="en-US" dirty="0">
              <a:solidFill>
                <a:schemeClr val="bg1"/>
              </a:solidFill>
            </a:endParaRPr>
          </a:p>
        </p:txBody>
      </p:sp>
      <p:sp>
        <p:nvSpPr>
          <p:cNvPr id="13" name="Rectangle 4">
            <a:extLst>
              <a:ext uri="{FF2B5EF4-FFF2-40B4-BE49-F238E27FC236}">
                <a16:creationId xmlns:a16="http://schemas.microsoft.com/office/drawing/2014/main" id="{8ADAEE70-7423-7AFC-B246-D06816D41CB7}"/>
              </a:ext>
            </a:extLst>
          </p:cNvPr>
          <p:cNvSpPr/>
          <p:nvPr/>
        </p:nvSpPr>
        <p:spPr>
          <a:xfrm>
            <a:off x="525196" y="4911801"/>
            <a:ext cx="3356508" cy="1200329"/>
          </a:xfrm>
          <a:prstGeom prst="rect">
            <a:avLst/>
          </a:prstGeom>
        </p:spPr>
        <p:txBody>
          <a:bodyPr wrap="square">
            <a:spAutoFit/>
          </a:bodyPr>
          <a:lstStyle/>
          <a:p>
            <a:r>
              <a:rPr lang="pt-BR" dirty="0">
                <a:solidFill>
                  <a:schemeClr val="bg1"/>
                </a:solidFill>
              </a:rPr>
              <a:t>Deve ser mantida sinalização permanente em todos os espaços confinados, junto à</a:t>
            </a:r>
          </a:p>
          <a:p>
            <a:r>
              <a:rPr lang="pt-BR" dirty="0">
                <a:solidFill>
                  <a:schemeClr val="bg1"/>
                </a:solidFill>
              </a:rPr>
              <a:t>Entrada.</a:t>
            </a:r>
          </a:p>
        </p:txBody>
      </p:sp>
      <p:sp>
        <p:nvSpPr>
          <p:cNvPr id="6" name="AutoShape 1">
            <a:extLst>
              <a:ext uri="{FF2B5EF4-FFF2-40B4-BE49-F238E27FC236}">
                <a16:creationId xmlns:a16="http://schemas.microsoft.com/office/drawing/2014/main" id="{58D81972-2D99-C9C2-CB9A-A15066978625}"/>
              </a:ext>
            </a:extLst>
          </p:cNvPr>
          <p:cNvSpPr>
            <a:spLocks/>
          </p:cNvSpPr>
          <p:nvPr/>
        </p:nvSpPr>
        <p:spPr bwMode="auto">
          <a:xfrm>
            <a:off x="389008" y="218463"/>
            <a:ext cx="8526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33</a:t>
            </a:r>
            <a:endParaRPr lang="pt-BR"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050" name="Picture 2" descr="Espaço Confinado é uma exigência da NR-33 | CFPx Cursos &amp; Treinamentos">
            <a:extLst>
              <a:ext uri="{FF2B5EF4-FFF2-40B4-BE49-F238E27FC236}">
                <a16:creationId xmlns:a16="http://schemas.microsoft.com/office/drawing/2014/main" id="{717D23E5-8D98-7DFD-2AC6-BF737980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706" y="1179510"/>
            <a:ext cx="396165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C3508F11-DB6E-C8B5-148F-EFB2C61F9817}"/>
              </a:ext>
            </a:extLst>
          </p:cNvPr>
          <p:cNvPicPr>
            <a:picLocks noChangeAspect="1"/>
          </p:cNvPicPr>
          <p:nvPr/>
        </p:nvPicPr>
        <p:blipFill>
          <a:blip r:embed="rId4"/>
          <a:stretch>
            <a:fillRect/>
          </a:stretch>
        </p:blipFill>
        <p:spPr>
          <a:xfrm>
            <a:off x="8655535" y="1340541"/>
            <a:ext cx="1580664" cy="1580664"/>
          </a:xfrm>
          <a:prstGeom prst="rect">
            <a:avLst/>
          </a:prstGeom>
          <a:noFill/>
        </p:spPr>
      </p:pic>
      <p:pic>
        <p:nvPicPr>
          <p:cNvPr id="9" name="Picture 2" descr="Empresa de Engenharia de Segurança do Trabalho Ponte Aérea">
            <a:extLst>
              <a:ext uri="{FF2B5EF4-FFF2-40B4-BE49-F238E27FC236}">
                <a16:creationId xmlns:a16="http://schemas.microsoft.com/office/drawing/2014/main" id="{C956F4C3-D5F4-7A28-2627-A52995FE47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915399" y="2442167"/>
            <a:ext cx="2954110" cy="441583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Texto&#10;&#10;Descrição gerada automaticamente com confiança baixa">
            <a:extLst>
              <a:ext uri="{FF2B5EF4-FFF2-40B4-BE49-F238E27FC236}">
                <a16:creationId xmlns:a16="http://schemas.microsoft.com/office/drawing/2014/main" id="{9D683013-9FEF-55A3-5030-63D2F82561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1353" y="120988"/>
            <a:ext cx="2261621" cy="627889"/>
          </a:xfrm>
          <a:prstGeom prst="rect">
            <a:avLst/>
          </a:prstGeom>
        </p:spPr>
      </p:pic>
    </p:spTree>
    <p:extLst>
      <p:ext uri="{BB962C8B-B14F-4D97-AF65-F5344CB8AC3E}">
        <p14:creationId xmlns:p14="http://schemas.microsoft.com/office/powerpoint/2010/main" val="304279515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81E491A-D30F-1B87-A150-B103225BA454}"/>
              </a:ext>
            </a:extLst>
          </p:cNvPr>
          <p:cNvPicPr>
            <a:picLocks noChangeAspect="1"/>
          </p:cNvPicPr>
          <p:nvPr/>
        </p:nvPicPr>
        <p:blipFill>
          <a:blip r:embed="rId3"/>
          <a:stretch>
            <a:fillRect/>
          </a:stretch>
        </p:blipFill>
        <p:spPr>
          <a:xfrm>
            <a:off x="1998875" y="-7257"/>
            <a:ext cx="10287000" cy="6858000"/>
          </a:xfrm>
          <a:prstGeom prst="rect">
            <a:avLst/>
          </a:prstGeom>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4464425" cy="6858000"/>
            <a:chOff x="-1" y="0"/>
            <a:chExt cx="5311586" cy="6858000"/>
          </a:xfrm>
          <a:solidFill>
            <a:srgbClr val="0070C0">
              <a:alpha val="93000"/>
            </a:srgb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78695" y="380857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10. Noções de resgate e primeiros-socorros</a:t>
            </a:r>
          </a:p>
          <a:p>
            <a:pPr algn="ctr">
              <a:defRPr/>
            </a:pP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3" name="Imagem 2" descr="Texto&#10;&#10;Descrição gerada automaticamente com confiança baixa">
            <a:extLst>
              <a:ext uri="{FF2B5EF4-FFF2-40B4-BE49-F238E27FC236}">
                <a16:creationId xmlns:a16="http://schemas.microsoft.com/office/drawing/2014/main" id="{6AD33BBA-7E48-F9A4-B192-3B8AED4073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155" y="106253"/>
            <a:ext cx="2261621" cy="627889"/>
          </a:xfrm>
          <a:prstGeom prst="rect">
            <a:avLst/>
          </a:prstGeom>
        </p:spPr>
      </p:pic>
    </p:spTree>
    <p:extLst>
      <p:ext uri="{BB962C8B-B14F-4D97-AF65-F5344CB8AC3E}">
        <p14:creationId xmlns:p14="http://schemas.microsoft.com/office/powerpoint/2010/main" val="239850414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usiness_PPTX"/>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www.freeppt7.com">
  <a:themeElements>
    <a:clrScheme name="Elegant green - white">
      <a:dk1>
        <a:srgbClr val="2B2B2D"/>
      </a:dk1>
      <a:lt1>
        <a:srgbClr val="FFFFFF"/>
      </a:lt1>
      <a:dk2>
        <a:srgbClr val="2B2B2D"/>
      </a:dk2>
      <a:lt2>
        <a:srgbClr val="5E5CA2"/>
      </a:lt2>
      <a:accent1>
        <a:srgbClr val="00A09D"/>
      </a:accent1>
      <a:accent2>
        <a:srgbClr val="0099A5"/>
      </a:accent2>
      <a:accent3>
        <a:srgbClr val="1891AB"/>
      </a:accent3>
      <a:accent4>
        <a:srgbClr val="2C85AE"/>
      </a:accent4>
      <a:accent5>
        <a:srgbClr val="4276AA"/>
      </a:accent5>
      <a:accent6>
        <a:srgbClr val="5268A5"/>
      </a:accent6>
      <a:hlink>
        <a:srgbClr val="7030A0"/>
      </a:hlink>
      <a:folHlink>
        <a:srgbClr val="00B0F0"/>
      </a:folHlink>
    </a:clrScheme>
    <a:fontScheme name="Custom 9">
      <a:majorFont>
        <a:latin typeface="Bebas Neu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1_Tema do Offic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5.xml><?xml version="1.0" encoding="utf-8"?>
<a:theme xmlns:a="http://schemas.openxmlformats.org/drawingml/2006/main" name="2_Tema do Office">
  <a:themeElements>
    <a:clrScheme name="Personalizada 22">
      <a:dk1>
        <a:sysClr val="windowText" lastClr="000000"/>
      </a:dk1>
      <a:lt1>
        <a:sysClr val="window" lastClr="FFFFFF"/>
      </a:lt1>
      <a:dk2>
        <a:srgbClr val="0E57C4"/>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4950</Words>
  <Application>Microsoft Office PowerPoint</Application>
  <PresentationFormat>Widescreen</PresentationFormat>
  <Paragraphs>630</Paragraphs>
  <Slides>103</Slides>
  <Notes>102</Notes>
  <HiddenSlides>0</HiddenSlides>
  <MMClips>0</MMClips>
  <ScaleCrop>false</ScaleCrop>
  <HeadingPairs>
    <vt:vector size="6" baseType="variant">
      <vt:variant>
        <vt:lpstr>Fontes usadas</vt:lpstr>
      </vt:variant>
      <vt:variant>
        <vt:i4>9</vt:i4>
      </vt:variant>
      <vt:variant>
        <vt:lpstr>Tema</vt:lpstr>
      </vt:variant>
      <vt:variant>
        <vt:i4>5</vt:i4>
      </vt:variant>
      <vt:variant>
        <vt:lpstr>Títulos de slides</vt:lpstr>
      </vt:variant>
      <vt:variant>
        <vt:i4>103</vt:i4>
      </vt:variant>
    </vt:vector>
  </HeadingPairs>
  <TitlesOfParts>
    <vt:vector size="117" baseType="lpstr">
      <vt:lpstr>微软雅黑</vt:lpstr>
      <vt:lpstr>Arial</vt:lpstr>
      <vt:lpstr>Bebas Neue</vt:lpstr>
      <vt:lpstr>Calibri</vt:lpstr>
      <vt:lpstr>Calibri Light</vt:lpstr>
      <vt:lpstr>Open Sans</vt:lpstr>
      <vt:lpstr>Poppins</vt:lpstr>
      <vt:lpstr>Roboto Medium</vt:lpstr>
      <vt:lpstr>Sosa</vt:lpstr>
      <vt:lpstr>www.freeppt7.com</vt:lpstr>
      <vt:lpstr>自定义设计方案</vt:lpstr>
      <vt:lpstr>Tema do Office</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dc:title>
  <dc:creator/>
  <cp:lastModifiedBy/>
  <cp:revision>1</cp:revision>
  <dcterms:created xsi:type="dcterms:W3CDTF">2017-04-26T09:35:27Z</dcterms:created>
  <dcterms:modified xsi:type="dcterms:W3CDTF">2024-03-15T18:19:48Z</dcterms:modified>
</cp:coreProperties>
</file>