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7" r:id="rId1"/>
    <p:sldMasterId id="2147483670" r:id="rId2"/>
  </p:sldMasterIdLst>
  <p:notesMasterIdLst>
    <p:notesMasterId r:id="rId113"/>
  </p:notesMasterIdLst>
  <p:sldIdLst>
    <p:sldId id="344" r:id="rId3"/>
    <p:sldId id="329" r:id="rId4"/>
    <p:sldId id="422" r:id="rId5"/>
    <p:sldId id="423" r:id="rId6"/>
    <p:sldId id="424" r:id="rId7"/>
    <p:sldId id="309" r:id="rId8"/>
    <p:sldId id="426" r:id="rId9"/>
    <p:sldId id="427" r:id="rId10"/>
    <p:sldId id="428" r:id="rId11"/>
    <p:sldId id="429" r:id="rId12"/>
    <p:sldId id="307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38" r:id="rId21"/>
    <p:sldId id="437" r:id="rId22"/>
    <p:sldId id="440" r:id="rId23"/>
    <p:sldId id="441" r:id="rId24"/>
    <p:sldId id="442" r:id="rId25"/>
    <p:sldId id="443" r:id="rId26"/>
    <p:sldId id="444" r:id="rId27"/>
    <p:sldId id="445" r:id="rId28"/>
    <p:sldId id="447" r:id="rId29"/>
    <p:sldId id="446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2" r:id="rId45"/>
    <p:sldId id="463" r:id="rId46"/>
    <p:sldId id="464" r:id="rId47"/>
    <p:sldId id="465" r:id="rId48"/>
    <p:sldId id="466" r:id="rId49"/>
    <p:sldId id="467" r:id="rId50"/>
    <p:sldId id="468" r:id="rId51"/>
    <p:sldId id="469" r:id="rId52"/>
    <p:sldId id="470" r:id="rId53"/>
    <p:sldId id="471" r:id="rId54"/>
    <p:sldId id="472" r:id="rId55"/>
    <p:sldId id="473" r:id="rId56"/>
    <p:sldId id="474" r:id="rId57"/>
    <p:sldId id="475" r:id="rId58"/>
    <p:sldId id="476" r:id="rId59"/>
    <p:sldId id="477" r:id="rId60"/>
    <p:sldId id="478" r:id="rId61"/>
    <p:sldId id="479" r:id="rId62"/>
    <p:sldId id="480" r:id="rId63"/>
    <p:sldId id="481" r:id="rId64"/>
    <p:sldId id="482" r:id="rId65"/>
    <p:sldId id="483" r:id="rId66"/>
    <p:sldId id="484" r:id="rId67"/>
    <p:sldId id="486" r:id="rId68"/>
    <p:sldId id="487" r:id="rId69"/>
    <p:sldId id="488" r:id="rId70"/>
    <p:sldId id="490" r:id="rId71"/>
    <p:sldId id="489" r:id="rId72"/>
    <p:sldId id="491" r:id="rId73"/>
    <p:sldId id="492" r:id="rId74"/>
    <p:sldId id="493" r:id="rId75"/>
    <p:sldId id="494" r:id="rId76"/>
    <p:sldId id="495" r:id="rId77"/>
    <p:sldId id="496" r:id="rId78"/>
    <p:sldId id="497" r:id="rId79"/>
    <p:sldId id="498" r:id="rId80"/>
    <p:sldId id="499" r:id="rId81"/>
    <p:sldId id="500" r:id="rId82"/>
    <p:sldId id="501" r:id="rId83"/>
    <p:sldId id="502" r:id="rId84"/>
    <p:sldId id="504" r:id="rId85"/>
    <p:sldId id="503" r:id="rId86"/>
    <p:sldId id="505" r:id="rId87"/>
    <p:sldId id="506" r:id="rId88"/>
    <p:sldId id="507" r:id="rId89"/>
    <p:sldId id="508" r:id="rId90"/>
    <p:sldId id="509" r:id="rId91"/>
    <p:sldId id="510" r:id="rId92"/>
    <p:sldId id="511" r:id="rId93"/>
    <p:sldId id="512" r:id="rId94"/>
    <p:sldId id="513" r:id="rId95"/>
    <p:sldId id="514" r:id="rId96"/>
    <p:sldId id="515" r:id="rId97"/>
    <p:sldId id="516" r:id="rId98"/>
    <p:sldId id="517" r:id="rId99"/>
    <p:sldId id="518" r:id="rId100"/>
    <p:sldId id="519" r:id="rId101"/>
    <p:sldId id="520" r:id="rId102"/>
    <p:sldId id="521" r:id="rId103"/>
    <p:sldId id="522" r:id="rId104"/>
    <p:sldId id="523" r:id="rId105"/>
    <p:sldId id="524" r:id="rId106"/>
    <p:sldId id="525" r:id="rId107"/>
    <p:sldId id="526" r:id="rId108"/>
    <p:sldId id="527" r:id="rId109"/>
    <p:sldId id="528" r:id="rId110"/>
    <p:sldId id="529" r:id="rId111"/>
    <p:sldId id="1182" r:id="rId11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9900"/>
    <a:srgbClr val="CCFFCC"/>
    <a:srgbClr val="99CC00"/>
    <a:srgbClr val="00CC00"/>
    <a:srgbClr val="FFD13F"/>
    <a:srgbClr val="00518E"/>
    <a:srgbClr val="009900"/>
    <a:srgbClr val="006400"/>
    <a:srgbClr val="005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7B9175-7F28-4CEC-A245-9E9A255D8154}" v="12" dt="2023-10-11T21:09:37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>
      <p:cViewPr varScale="1">
        <p:scale>
          <a:sx n="83" d="100"/>
          <a:sy n="83" d="100"/>
        </p:scale>
        <p:origin x="396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2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3" d="100"/>
        <a:sy n="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ableStyles" Target="tableStyle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notesMaster" Target="notesMasters/notesMaster1.xml"/><Relationship Id="rId118" Type="http://schemas.microsoft.com/office/2015/10/relationships/revisionInfo" Target="revisionInfo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8CC8-1A9A-406A-AF1D-7D12DC446CC5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384E5-E456-437F-9C6C-8FF2A0E21401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428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829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74128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10670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3811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9931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0586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941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91807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5191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4767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635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876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23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512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3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54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76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688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7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5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331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266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53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14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509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420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84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85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714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25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09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22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198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7675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918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28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6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0312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748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850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7874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6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0880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095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908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10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4167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405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6343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170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36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132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79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015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0358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8083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8608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7109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3896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7644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9959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7462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0374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527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46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0548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1199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3371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5328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756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1527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3319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0794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21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730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495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691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01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3128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9652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318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091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4760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686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419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882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213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354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5288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26841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6382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0110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3705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3590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1032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47012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24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64807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9359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2564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8471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4027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45698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808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595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8246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13881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384E5-E456-437F-9C6C-8FF2A0E21401}" type="slidenum">
              <a:rPr lang="zh-CN" altLang="en-US" smtClean="0"/>
              <a:t>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64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" y="0"/>
            <a:ext cx="9143159" cy="51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47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66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3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877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19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85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70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24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6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84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4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56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39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9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52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6744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15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5726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87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532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548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58571"/>
      </p:ext>
    </p:extLst>
  </p:cSld>
  <p:clrMapOvr>
    <a:masterClrMapping/>
  </p:clrMapOvr>
  <p:transition spd="slow" advTm="0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85393"/>
      </p:ext>
    </p:extLst>
  </p:cSld>
  <p:clrMapOvr>
    <a:masterClrMapping/>
  </p:clrMapOvr>
  <p:transition spd="slow" advTm="0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7826321" y="0"/>
            <a:ext cx="514216" cy="8572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 userDrawn="1"/>
        </p:nvSpPr>
        <p:spPr>
          <a:xfrm>
            <a:off x="7826321" y="453786"/>
            <a:ext cx="514216" cy="34624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‹nº›</a:t>
            </a:fld>
            <a:r>
              <a:rPr lang="zh-CN" altLang="en-US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306637" y="3489852"/>
            <a:ext cx="1457782" cy="145816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TextBox 15"/>
          <p:cNvSpPr txBox="1"/>
          <p:nvPr userDrawn="1"/>
        </p:nvSpPr>
        <p:spPr>
          <a:xfrm>
            <a:off x="468613" y="4268029"/>
            <a:ext cx="1133830" cy="438563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gency FB" panose="020B0503020202020204" pitchFamily="34" charset="0"/>
                <a:ea typeface="Adobe 宋体 Std L" panose="02020300000000000000" pitchFamily="18" charset="-122"/>
              </a:rPr>
              <a:t>Contents Page</a:t>
            </a:r>
          </a:p>
        </p:txBody>
      </p:sp>
      <p:sp>
        <p:nvSpPr>
          <p:cNvPr id="18" name="文本框 8"/>
          <p:cNvSpPr txBox="1"/>
          <p:nvPr userDrawn="1"/>
        </p:nvSpPr>
        <p:spPr>
          <a:xfrm>
            <a:off x="468613" y="3937629"/>
            <a:ext cx="1133830" cy="34624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目录页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2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44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221228" y="5054677"/>
            <a:ext cx="918102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222004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275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8127488" y="270594"/>
            <a:ext cx="682140" cy="148192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35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35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35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62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5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9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98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50" r:id="rId20"/>
  </p:sldLayoutIdLst>
  <p:transition spd="slow">
    <p:cover/>
  </p:transition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322143F-74CC-09A4-F71E-1010FD45A036}"/>
              </a:ext>
            </a:extLst>
          </p:cNvPr>
          <p:cNvSpPr/>
          <p:nvPr/>
        </p:nvSpPr>
        <p:spPr>
          <a:xfrm>
            <a:off x="15921" y="699542"/>
            <a:ext cx="9144000" cy="1120569"/>
          </a:xfrm>
          <a:prstGeom prst="rect">
            <a:avLst/>
          </a:prstGeom>
          <a:solidFill>
            <a:srgbClr val="FFC000">
              <a:alpha val="71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D10D963-0225-F7FE-72CE-6B1D3B547A10}"/>
              </a:ext>
            </a:extLst>
          </p:cNvPr>
          <p:cNvSpPr txBox="1"/>
          <p:nvPr/>
        </p:nvSpPr>
        <p:spPr>
          <a:xfrm>
            <a:off x="611560" y="905219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NR 34 – Trabalho a Quente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6D65DD21-1418-6CAC-80A5-A170F0F45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19" y="411510"/>
            <a:ext cx="1516679" cy="1517809"/>
          </a:xfrm>
          <a:prstGeom prst="rect">
            <a:avLst/>
          </a:prstGeom>
        </p:spPr>
      </p:pic>
      <p:pic>
        <p:nvPicPr>
          <p:cNvPr id="9" name="Imagem 8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B0AACDE7-80BC-E6A7-389E-8E293DFF7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41484"/>
            <a:ext cx="4184865" cy="3917227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5168B746-EEB8-C69E-2D89-FE78462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1" y="1851670"/>
            <a:ext cx="770046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O que é Trabalho a Quente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25144" y="-2"/>
            <a:ext cx="706119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121095" y="111870"/>
            <a:ext cx="514216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03D92513-FA9D-1522-53DE-8FC3B5B77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4">
            <a:extLst>
              <a:ext uri="{FF2B5EF4-FFF2-40B4-BE49-F238E27FC236}">
                <a16:creationId xmlns:a16="http://schemas.microsoft.com/office/drawing/2014/main" id="{C74C8C6D-CC40-D00F-2C27-4A210966D2FE}"/>
              </a:ext>
            </a:extLst>
          </p:cNvPr>
          <p:cNvSpPr/>
          <p:nvPr/>
        </p:nvSpPr>
        <p:spPr bwMode="auto">
          <a:xfrm rot="1748642">
            <a:off x="704040" y="1724259"/>
            <a:ext cx="2251545" cy="1068839"/>
          </a:xfrm>
          <a:custGeom>
            <a:avLst/>
            <a:gdLst>
              <a:gd name="T0" fmla="*/ 0 w 2134918"/>
              <a:gd name="T1" fmla="*/ 1012045 h 1012045"/>
              <a:gd name="T2" fmla="*/ 1067459 w 2134918"/>
              <a:gd name="T3" fmla="*/ 0 h 1012045"/>
              <a:gd name="T4" fmla="*/ 2134918 w 2134918"/>
              <a:gd name="T5" fmla="*/ 1012045 h 101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4918" h="1012045">
                <a:moveTo>
                  <a:pt x="0" y="1012045"/>
                </a:moveTo>
                <a:cubicBezTo>
                  <a:pt x="28964" y="447977"/>
                  <a:pt x="495896" y="0"/>
                  <a:pt x="1067459" y="0"/>
                </a:cubicBezTo>
                <a:cubicBezTo>
                  <a:pt x="1639022" y="0"/>
                  <a:pt x="2105955" y="447977"/>
                  <a:pt x="2134918" y="1012045"/>
                </a:cubicBezTo>
              </a:path>
            </a:pathLst>
          </a:custGeom>
          <a:noFill/>
          <a:ln w="25400" cap="flat" cmpd="sng">
            <a:solidFill>
              <a:srgbClr val="FFD13F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KSO_GN3">
            <a:extLst>
              <a:ext uri="{FF2B5EF4-FFF2-40B4-BE49-F238E27FC236}">
                <a16:creationId xmlns:a16="http://schemas.microsoft.com/office/drawing/2014/main" id="{D8F9DF09-FED3-AA67-4A68-A1F08F42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779662"/>
            <a:ext cx="1988430" cy="198900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NR 34</a:t>
            </a:r>
          </a:p>
        </p:txBody>
      </p:sp>
      <p:sp>
        <p:nvSpPr>
          <p:cNvPr id="2" name="TextBox 104">
            <a:extLst>
              <a:ext uri="{FF2B5EF4-FFF2-40B4-BE49-F238E27FC236}">
                <a16:creationId xmlns:a16="http://schemas.microsoft.com/office/drawing/2014/main" id="{05819B94-03D5-E5A0-AE73-5DDAE553E3EE}"/>
              </a:ext>
            </a:extLst>
          </p:cNvPr>
          <p:cNvSpPr txBox="1"/>
          <p:nvPr/>
        </p:nvSpPr>
        <p:spPr>
          <a:xfrm>
            <a:off x="2843808" y="1779662"/>
            <a:ext cx="5400600" cy="1759631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 Análise Preliminar de Riscos (APR) é uma ferramenta indispensável que coloca a segurança em primeiro lugar. </a:t>
            </a:r>
          </a:p>
          <a:p>
            <a:pPr>
              <a:lnSpc>
                <a:spcPct val="133000"/>
              </a:lnSpc>
              <a:defRPr/>
            </a:pPr>
            <a:endParaRPr lang="pt-BR" altLang="zh-CN" sz="14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Ao seguir as diretrizes estabelecidas na APR, é possível prevenir acidentes, minimizar riscos e criar um ambiente de trabalho mais seguro e controlado.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C7799DCB-ACD8-F45E-7B3F-B8D6181BE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09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Boas práticas de segurança no trabalho a quente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285111" y="1166"/>
            <a:ext cx="706119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381062" y="182606"/>
            <a:ext cx="514216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0F4C8FB1-9A4C-59A7-1150-06F40FA59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balho a quente">
            <a:extLst>
              <a:ext uri="{FF2B5EF4-FFF2-40B4-BE49-F238E27FC236}">
                <a16:creationId xmlns:a16="http://schemas.microsoft.com/office/drawing/2014/main" id="{371C3CA0-20B4-284F-D7E5-07CC00B44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29525"/>
          <a:stretch/>
        </p:blipFill>
        <p:spPr bwMode="auto">
          <a:xfrm>
            <a:off x="-4109" y="0"/>
            <a:ext cx="3654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E0BC006D-E63D-A900-FC53-B50AF156D00C}"/>
              </a:ext>
            </a:extLst>
          </p:cNvPr>
          <p:cNvSpPr/>
          <p:nvPr/>
        </p:nvSpPr>
        <p:spPr bwMode="auto">
          <a:xfrm>
            <a:off x="3275856" y="1275606"/>
            <a:ext cx="696998" cy="6686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endParaRPr lang="zh-CN" altLang="en-US" ker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D17633-C3E6-9F79-B994-8E5091761F95}"/>
              </a:ext>
            </a:extLst>
          </p:cNvPr>
          <p:cNvSpPr txBox="1"/>
          <p:nvPr/>
        </p:nvSpPr>
        <p:spPr>
          <a:xfrm>
            <a:off x="4162083" y="834170"/>
            <a:ext cx="4644986" cy="334972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Ao longo do material, exploramos uma série de medidas preventivas essenciais para realizar trabalhos a quente de forma segura na indústria de construção e reparação naval. 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Agora, vamos resumir as 10 principais boas práticas de segurança que devem ser seguidas rigorosamente: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Gráfico 16" descr="Aviso com preenchimento sólido">
            <a:extLst>
              <a:ext uri="{FF2B5EF4-FFF2-40B4-BE49-F238E27FC236}">
                <a16:creationId xmlns:a16="http://schemas.microsoft.com/office/drawing/2014/main" id="{F046DF62-CB6C-131C-86CA-48E8EBD69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5085" y="1450638"/>
            <a:ext cx="318540" cy="318540"/>
          </a:xfrm>
          <a:prstGeom prst="rect">
            <a:avLst/>
          </a:prstGeom>
        </p:spPr>
      </p:pic>
      <p:sp>
        <p:nvSpPr>
          <p:cNvPr id="2" name="圆角矩形 7">
            <a:extLst>
              <a:ext uri="{FF2B5EF4-FFF2-40B4-BE49-F238E27FC236}">
                <a16:creationId xmlns:a16="http://schemas.microsoft.com/office/drawing/2014/main" id="{8940B864-18CE-EE27-880C-7F8E954CD8C8}"/>
              </a:ext>
            </a:extLst>
          </p:cNvPr>
          <p:cNvSpPr/>
          <p:nvPr/>
        </p:nvSpPr>
        <p:spPr bwMode="auto">
          <a:xfrm>
            <a:off x="3302102" y="3291830"/>
            <a:ext cx="696998" cy="6686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endParaRPr lang="zh-CN" altLang="en-US" ker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Gráfico 2" descr="Aviso com preenchimento sólido">
            <a:extLst>
              <a:ext uri="{FF2B5EF4-FFF2-40B4-BE49-F238E27FC236}">
                <a16:creationId xmlns:a16="http://schemas.microsoft.com/office/drawing/2014/main" id="{A41FE6CB-E994-6436-0DCF-4A5CD382F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1331" y="3466862"/>
            <a:ext cx="318540" cy="318540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F59ED22-805D-6D8D-E563-4C0110B03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3">
            <a:extLst>
              <a:ext uri="{FF2B5EF4-FFF2-40B4-BE49-F238E27FC236}">
                <a16:creationId xmlns:a16="http://schemas.microsoft.com/office/drawing/2014/main" id="{2E2BFFA4-14B6-378C-3024-A39636A7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527554"/>
            <a:ext cx="6563684" cy="408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Sempre realize uma APR detalhada antes de iniciar qualquer trabalho a quente.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Utilize apenas gases apropriados para a aplicação, de acordo com as informações do fabricante e a Ficha de Informação de Segurança de Produtos Químicos (FISPQ).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Certifique-se de que os reguladores de pressão estejam calibrados e em conformidade com o gás utilizado.</a:t>
            </a:r>
            <a:endParaRPr lang="zh-CN" altLang="en-US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673CE4A0-5D34-FE96-81C8-A858F48DA226}"/>
              </a:ext>
            </a:extLst>
          </p:cNvPr>
          <p:cNvGrpSpPr/>
          <p:nvPr/>
        </p:nvGrpSpPr>
        <p:grpSpPr>
          <a:xfrm>
            <a:off x="616561" y="498521"/>
            <a:ext cx="1147127" cy="1147127"/>
            <a:chOff x="6229832" y="3750686"/>
            <a:chExt cx="1529503" cy="1529503"/>
          </a:xfrm>
        </p:grpSpPr>
        <p:sp>
          <p:nvSpPr>
            <p:cNvPr id="35" name="任意多边形 59">
              <a:extLst>
                <a:ext uri="{FF2B5EF4-FFF2-40B4-BE49-F238E27FC236}">
                  <a16:creationId xmlns:a16="http://schemas.microsoft.com/office/drawing/2014/main" id="{8AA7F9BA-87CA-F424-64AC-3ED92EF6193A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36" name="图片 60">
              <a:extLst>
                <a:ext uri="{FF2B5EF4-FFF2-40B4-BE49-F238E27FC236}">
                  <a16:creationId xmlns:a16="http://schemas.microsoft.com/office/drawing/2014/main" id="{9FBDA5FC-B3A4-F38A-B73A-E75043FF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</p:pic>
      </p:grpSp>
      <p:grpSp>
        <p:nvGrpSpPr>
          <p:cNvPr id="2" name="组合 58">
            <a:extLst>
              <a:ext uri="{FF2B5EF4-FFF2-40B4-BE49-F238E27FC236}">
                <a16:creationId xmlns:a16="http://schemas.microsoft.com/office/drawing/2014/main" id="{2DD82560-DBB9-7B1B-7535-AB974956D936}"/>
              </a:ext>
            </a:extLst>
          </p:cNvPr>
          <p:cNvGrpSpPr/>
          <p:nvPr/>
        </p:nvGrpSpPr>
        <p:grpSpPr>
          <a:xfrm>
            <a:off x="616561" y="2005688"/>
            <a:ext cx="1147127" cy="1147127"/>
            <a:chOff x="6229832" y="3750686"/>
            <a:chExt cx="1529503" cy="1529503"/>
          </a:xfrm>
          <a:solidFill>
            <a:srgbClr val="FFD13F"/>
          </a:solidFill>
        </p:grpSpPr>
        <p:sp>
          <p:nvSpPr>
            <p:cNvPr id="3" name="任意多边形 59">
              <a:extLst>
                <a:ext uri="{FF2B5EF4-FFF2-40B4-BE49-F238E27FC236}">
                  <a16:creationId xmlns:a16="http://schemas.microsoft.com/office/drawing/2014/main" id="{6ABFEDF3-9DDD-C159-B5E1-817AD19B3533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grpFill/>
            <a:ln>
              <a:solidFill>
                <a:srgbClr val="FFD13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4" name="图片 60">
              <a:extLst>
                <a:ext uri="{FF2B5EF4-FFF2-40B4-BE49-F238E27FC236}">
                  <a16:creationId xmlns:a16="http://schemas.microsoft.com/office/drawing/2014/main" id="{E9B38CAA-591F-4696-7ADC-5CE14546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  <a:grpFill/>
            <a:ln>
              <a:solidFill>
                <a:srgbClr val="FFD13F"/>
              </a:solidFill>
            </a:ln>
          </p:spPr>
        </p:pic>
      </p:grpSp>
      <p:grpSp>
        <p:nvGrpSpPr>
          <p:cNvPr id="5" name="组合 58">
            <a:extLst>
              <a:ext uri="{FF2B5EF4-FFF2-40B4-BE49-F238E27FC236}">
                <a16:creationId xmlns:a16="http://schemas.microsoft.com/office/drawing/2014/main" id="{C99F0464-B281-92EF-1FD4-926BEE162305}"/>
              </a:ext>
            </a:extLst>
          </p:cNvPr>
          <p:cNvGrpSpPr/>
          <p:nvPr/>
        </p:nvGrpSpPr>
        <p:grpSpPr>
          <a:xfrm>
            <a:off x="616561" y="3512855"/>
            <a:ext cx="1147127" cy="1147127"/>
            <a:chOff x="6229832" y="3750686"/>
            <a:chExt cx="1529503" cy="1529503"/>
          </a:xfrm>
        </p:grpSpPr>
        <p:sp>
          <p:nvSpPr>
            <p:cNvPr id="6" name="任意多边形 59">
              <a:extLst>
                <a:ext uri="{FF2B5EF4-FFF2-40B4-BE49-F238E27FC236}">
                  <a16:creationId xmlns:a16="http://schemas.microsoft.com/office/drawing/2014/main" id="{0A8B1CAC-9F08-10A9-C55A-42A5F0A642E2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7" name="图片 60">
              <a:extLst>
                <a:ext uri="{FF2B5EF4-FFF2-40B4-BE49-F238E27FC236}">
                  <a16:creationId xmlns:a16="http://schemas.microsoft.com/office/drawing/2014/main" id="{16703086-4DD4-6F27-3F88-DBF4D887A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</p:pic>
      </p:grp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B277FF72-0D8E-BEE0-3070-653B6C0C7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6">
            <a:extLst>
              <a:ext uri="{FF2B5EF4-FFF2-40B4-BE49-F238E27FC236}">
                <a16:creationId xmlns:a16="http://schemas.microsoft.com/office/drawing/2014/main" id="{AF39F369-219C-0B27-D043-727AEEB38BA6}"/>
              </a:ext>
            </a:extLst>
          </p:cNvPr>
          <p:cNvSpPr>
            <a:spLocks noChangeAspect="1"/>
          </p:cNvSpPr>
          <p:nvPr/>
        </p:nvSpPr>
        <p:spPr>
          <a:xfrm>
            <a:off x="1547664" y="616685"/>
            <a:ext cx="6192688" cy="3777146"/>
          </a:xfrm>
          <a:prstGeom prst="roundRect">
            <a:avLst>
              <a:gd name="adj" fmla="val 1429"/>
            </a:avLst>
          </a:prstGeom>
          <a:noFill/>
          <a:ln w="3175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5"/>
              </a:spcBef>
              <a:spcAft>
                <a:spcPts val="535"/>
              </a:spcAft>
              <a:defRPr/>
            </a:pPr>
            <a:endParaRPr lang="zh-CN" altLang="en-US" sz="1400" dirty="0">
              <a:solidFill>
                <a:srgbClr val="454545"/>
              </a:solidFill>
              <a:latin typeface="微软雅黑" panose="020B0503020204020204" charset="-122"/>
            </a:endParaRPr>
          </a:p>
        </p:txBody>
      </p:sp>
      <p:sp>
        <p:nvSpPr>
          <p:cNvPr id="3" name="任意多边形 47">
            <a:extLst>
              <a:ext uri="{FF2B5EF4-FFF2-40B4-BE49-F238E27FC236}">
                <a16:creationId xmlns:a16="http://schemas.microsoft.com/office/drawing/2014/main" id="{352C4349-E68F-88DA-AEBE-B90357E3A78C}"/>
              </a:ext>
            </a:extLst>
          </p:cNvPr>
          <p:cNvSpPr/>
          <p:nvPr/>
        </p:nvSpPr>
        <p:spPr>
          <a:xfrm>
            <a:off x="3822431" y="555526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任意多边形 48">
            <a:extLst>
              <a:ext uri="{FF2B5EF4-FFF2-40B4-BE49-F238E27FC236}">
                <a16:creationId xmlns:a16="http://schemas.microsoft.com/office/drawing/2014/main" id="{CE0C2E2D-E066-8BAB-C908-49527C9001C4}"/>
              </a:ext>
            </a:extLst>
          </p:cNvPr>
          <p:cNvSpPr/>
          <p:nvPr/>
        </p:nvSpPr>
        <p:spPr>
          <a:xfrm>
            <a:off x="5125082" y="555526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任意多边形 49">
            <a:extLst>
              <a:ext uri="{FF2B5EF4-FFF2-40B4-BE49-F238E27FC236}">
                <a16:creationId xmlns:a16="http://schemas.microsoft.com/office/drawing/2014/main" id="{3D657CDF-4BCC-2366-9D63-ADF8C0673DD5}"/>
              </a:ext>
            </a:extLst>
          </p:cNvPr>
          <p:cNvSpPr/>
          <p:nvPr/>
        </p:nvSpPr>
        <p:spPr>
          <a:xfrm>
            <a:off x="3900626" y="555527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pt-BR" altLang="zh-CN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NR 34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0">
            <a:extLst>
              <a:ext uri="{FF2B5EF4-FFF2-40B4-BE49-F238E27FC236}">
                <a16:creationId xmlns:a16="http://schemas.microsoft.com/office/drawing/2014/main" id="{DEF6DE6C-8B48-0597-40EE-59615572000D}"/>
              </a:ext>
            </a:extLst>
          </p:cNvPr>
          <p:cNvSpPr/>
          <p:nvPr/>
        </p:nvSpPr>
        <p:spPr>
          <a:xfrm>
            <a:off x="1943708" y="1059582"/>
            <a:ext cx="5436604" cy="3052589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Implemente medidas de proteção física adequadas para evitar o contato entre fagulhas, calor, respingos ou chamas e materiais inflamáveis ou combustíveis.</a:t>
            </a:r>
          </a:p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endParaRPr lang="pt-BR" altLang="zh-CN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Mantenha sistemas de combate a incêndio próximos e inspecione o local após o trabalho.</a:t>
            </a: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E49F89F6-F11A-C443-0406-B09F5079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" y="2891712"/>
            <a:ext cx="2468293" cy="246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454FE82C-2128-2E09-B1BF-6F7B366FA4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A8F963EB-9306-BFC5-6860-6BA50B5BF474}"/>
              </a:ext>
            </a:extLst>
          </p:cNvPr>
          <p:cNvGrpSpPr/>
          <p:nvPr/>
        </p:nvGrpSpPr>
        <p:grpSpPr>
          <a:xfrm>
            <a:off x="3707904" y="157572"/>
            <a:ext cx="3499656" cy="4985928"/>
            <a:chOff x="2472883" y="1303551"/>
            <a:chExt cx="1692851" cy="3276206"/>
          </a:xfrm>
        </p:grpSpPr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9CE2391B-368A-592D-BB9F-6780C49B3C2E}"/>
                </a:ext>
              </a:extLst>
            </p:cNvPr>
            <p:cNvSpPr/>
            <p:nvPr/>
          </p:nvSpPr>
          <p:spPr bwMode="auto">
            <a:xfrm>
              <a:off x="2472883" y="1303551"/>
              <a:ext cx="1692851" cy="317015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57200" dist="127000" dir="8640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同侧圆角矩形 4">
              <a:extLst>
                <a:ext uri="{FF2B5EF4-FFF2-40B4-BE49-F238E27FC236}">
                  <a16:creationId xmlns:a16="http://schemas.microsoft.com/office/drawing/2014/main" id="{FB424B10-2292-FD71-404D-C27BFA515BAF}"/>
                </a:ext>
              </a:extLst>
            </p:cNvPr>
            <p:cNvSpPr/>
            <p:nvPr/>
          </p:nvSpPr>
          <p:spPr>
            <a:xfrm>
              <a:off x="2500162" y="2392952"/>
              <a:ext cx="1639070" cy="117151"/>
            </a:xfrm>
            <a:prstGeom prst="round2SameRect">
              <a:avLst/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74B59DBC-6F7A-AAC0-ECE1-9B24EE5DCA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984237" y="1469156"/>
              <a:ext cx="619904" cy="744641"/>
            </a:xfrm>
            <a:custGeom>
              <a:avLst/>
              <a:gdLst>
                <a:gd name="T0" fmla="*/ 135 w 140"/>
                <a:gd name="T1" fmla="*/ 85 h 151"/>
                <a:gd name="T2" fmla="*/ 140 w 140"/>
                <a:gd name="T3" fmla="*/ 96 h 151"/>
                <a:gd name="T4" fmla="*/ 134 w 140"/>
                <a:gd name="T5" fmla="*/ 106 h 151"/>
                <a:gd name="T6" fmla="*/ 137 w 140"/>
                <a:gd name="T7" fmla="*/ 117 h 151"/>
                <a:gd name="T8" fmla="*/ 129 w 140"/>
                <a:gd name="T9" fmla="*/ 128 h 151"/>
                <a:gd name="T10" fmla="*/ 128 w 140"/>
                <a:gd name="T11" fmla="*/ 137 h 151"/>
                <a:gd name="T12" fmla="*/ 116 w 140"/>
                <a:gd name="T13" fmla="*/ 148 h 151"/>
                <a:gd name="T14" fmla="*/ 65 w 140"/>
                <a:gd name="T15" fmla="*/ 148 h 151"/>
                <a:gd name="T16" fmla="*/ 33 w 140"/>
                <a:gd name="T17" fmla="*/ 142 h 151"/>
                <a:gd name="T18" fmla="*/ 33 w 140"/>
                <a:gd name="T19" fmla="*/ 82 h 151"/>
                <a:gd name="T20" fmla="*/ 34 w 140"/>
                <a:gd name="T21" fmla="*/ 82 h 151"/>
                <a:gd name="T22" fmla="*/ 34 w 140"/>
                <a:gd name="T23" fmla="*/ 82 h 151"/>
                <a:gd name="T24" fmla="*/ 37 w 140"/>
                <a:gd name="T25" fmla="*/ 82 h 151"/>
                <a:gd name="T26" fmla="*/ 60 w 140"/>
                <a:gd name="T27" fmla="*/ 48 h 151"/>
                <a:gd name="T28" fmla="*/ 68 w 140"/>
                <a:gd name="T29" fmla="*/ 39 h 151"/>
                <a:gd name="T30" fmla="*/ 81 w 140"/>
                <a:gd name="T31" fmla="*/ 3 h 151"/>
                <a:gd name="T32" fmla="*/ 97 w 140"/>
                <a:gd name="T33" fmla="*/ 8 h 151"/>
                <a:gd name="T34" fmla="*/ 99 w 140"/>
                <a:gd name="T35" fmla="*/ 35 h 151"/>
                <a:gd name="T36" fmla="*/ 90 w 140"/>
                <a:gd name="T37" fmla="*/ 60 h 151"/>
                <a:gd name="T38" fmla="*/ 130 w 140"/>
                <a:gd name="T39" fmla="*/ 62 h 151"/>
                <a:gd name="T40" fmla="*/ 140 w 140"/>
                <a:gd name="T41" fmla="*/ 77 h 151"/>
                <a:gd name="T42" fmla="*/ 135 w 140"/>
                <a:gd name="T43" fmla="*/ 85 h 151"/>
                <a:gd name="T44" fmla="*/ 30 w 140"/>
                <a:gd name="T45" fmla="*/ 137 h 151"/>
                <a:gd name="T46" fmla="*/ 30 w 140"/>
                <a:gd name="T47" fmla="*/ 137 h 151"/>
                <a:gd name="T48" fmla="*/ 30 w 140"/>
                <a:gd name="T49" fmla="*/ 82 h 151"/>
                <a:gd name="T50" fmla="*/ 23 w 140"/>
                <a:gd name="T51" fmla="*/ 76 h 151"/>
                <a:gd name="T52" fmla="*/ 7 w 140"/>
                <a:gd name="T53" fmla="*/ 76 h 151"/>
                <a:gd name="T54" fmla="*/ 0 w 140"/>
                <a:gd name="T55" fmla="*/ 82 h 151"/>
                <a:gd name="T56" fmla="*/ 0 w 140"/>
                <a:gd name="T57" fmla="*/ 137 h 151"/>
                <a:gd name="T58" fmla="*/ 7 w 140"/>
                <a:gd name="T59" fmla="*/ 144 h 151"/>
                <a:gd name="T60" fmla="*/ 23 w 140"/>
                <a:gd name="T61" fmla="*/ 144 h 151"/>
                <a:gd name="T62" fmla="*/ 30 w 140"/>
                <a:gd name="T63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51">
                  <a:moveTo>
                    <a:pt x="135" y="85"/>
                  </a:moveTo>
                  <a:cubicBezTo>
                    <a:pt x="135" y="88"/>
                    <a:pt x="140" y="93"/>
                    <a:pt x="140" y="96"/>
                  </a:cubicBezTo>
                  <a:cubicBezTo>
                    <a:pt x="140" y="99"/>
                    <a:pt x="134" y="103"/>
                    <a:pt x="134" y="106"/>
                  </a:cubicBezTo>
                  <a:cubicBezTo>
                    <a:pt x="133" y="109"/>
                    <a:pt x="137" y="114"/>
                    <a:pt x="137" y="117"/>
                  </a:cubicBezTo>
                  <a:cubicBezTo>
                    <a:pt x="137" y="121"/>
                    <a:pt x="130" y="125"/>
                    <a:pt x="129" y="128"/>
                  </a:cubicBezTo>
                  <a:cubicBezTo>
                    <a:pt x="128" y="130"/>
                    <a:pt x="129" y="135"/>
                    <a:pt x="128" y="137"/>
                  </a:cubicBezTo>
                  <a:cubicBezTo>
                    <a:pt x="127" y="141"/>
                    <a:pt x="120" y="147"/>
                    <a:pt x="116" y="148"/>
                  </a:cubicBezTo>
                  <a:cubicBezTo>
                    <a:pt x="104" y="151"/>
                    <a:pt x="65" y="148"/>
                    <a:pt x="65" y="148"/>
                  </a:cubicBezTo>
                  <a:cubicBezTo>
                    <a:pt x="65" y="148"/>
                    <a:pt x="65" y="148"/>
                    <a:pt x="33" y="142"/>
                  </a:cubicBezTo>
                  <a:cubicBezTo>
                    <a:pt x="33" y="142"/>
                    <a:pt x="33" y="142"/>
                    <a:pt x="33" y="82"/>
                  </a:cubicBezTo>
                  <a:cubicBezTo>
                    <a:pt x="33" y="82"/>
                    <a:pt x="33" y="82"/>
                    <a:pt x="34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2"/>
                    <a:pt x="34" y="82"/>
                    <a:pt x="37" y="82"/>
                  </a:cubicBezTo>
                  <a:cubicBezTo>
                    <a:pt x="41" y="81"/>
                    <a:pt x="49" y="75"/>
                    <a:pt x="60" y="48"/>
                  </a:cubicBezTo>
                  <a:cubicBezTo>
                    <a:pt x="61" y="44"/>
                    <a:pt x="65" y="42"/>
                    <a:pt x="68" y="39"/>
                  </a:cubicBezTo>
                  <a:cubicBezTo>
                    <a:pt x="75" y="34"/>
                    <a:pt x="79" y="27"/>
                    <a:pt x="81" y="3"/>
                  </a:cubicBezTo>
                  <a:cubicBezTo>
                    <a:pt x="81" y="0"/>
                    <a:pt x="91" y="1"/>
                    <a:pt x="97" y="8"/>
                  </a:cubicBezTo>
                  <a:cubicBezTo>
                    <a:pt x="102" y="14"/>
                    <a:pt x="102" y="26"/>
                    <a:pt x="99" y="35"/>
                  </a:cubicBezTo>
                  <a:cubicBezTo>
                    <a:pt x="96" y="41"/>
                    <a:pt x="87" y="55"/>
                    <a:pt x="90" y="60"/>
                  </a:cubicBezTo>
                  <a:cubicBezTo>
                    <a:pt x="90" y="60"/>
                    <a:pt x="124" y="59"/>
                    <a:pt x="130" y="62"/>
                  </a:cubicBezTo>
                  <a:cubicBezTo>
                    <a:pt x="134" y="63"/>
                    <a:pt x="140" y="72"/>
                    <a:pt x="140" y="77"/>
                  </a:cubicBezTo>
                  <a:cubicBezTo>
                    <a:pt x="140" y="79"/>
                    <a:pt x="136" y="83"/>
                    <a:pt x="135" y="85"/>
                  </a:cubicBezTo>
                  <a:close/>
                  <a:moveTo>
                    <a:pt x="30" y="137"/>
                  </a:moveTo>
                  <a:cubicBezTo>
                    <a:pt x="30" y="137"/>
                    <a:pt x="30" y="137"/>
                    <a:pt x="30" y="137"/>
                  </a:cubicBezTo>
                  <a:cubicBezTo>
                    <a:pt x="30" y="137"/>
                    <a:pt x="30" y="137"/>
                    <a:pt x="30" y="82"/>
                  </a:cubicBezTo>
                  <a:cubicBezTo>
                    <a:pt x="30" y="79"/>
                    <a:pt x="27" y="76"/>
                    <a:pt x="23" y="76"/>
                  </a:cubicBezTo>
                  <a:cubicBezTo>
                    <a:pt x="23" y="76"/>
                    <a:pt x="23" y="76"/>
                    <a:pt x="7" y="76"/>
                  </a:cubicBezTo>
                  <a:cubicBezTo>
                    <a:pt x="3" y="76"/>
                    <a:pt x="0" y="79"/>
                    <a:pt x="0" y="82"/>
                  </a:cubicBezTo>
                  <a:cubicBezTo>
                    <a:pt x="0" y="82"/>
                    <a:pt x="0" y="82"/>
                    <a:pt x="0" y="137"/>
                  </a:cubicBezTo>
                  <a:cubicBezTo>
                    <a:pt x="0" y="141"/>
                    <a:pt x="3" y="144"/>
                    <a:pt x="7" y="144"/>
                  </a:cubicBezTo>
                  <a:cubicBezTo>
                    <a:pt x="7" y="144"/>
                    <a:pt x="7" y="144"/>
                    <a:pt x="23" y="144"/>
                  </a:cubicBezTo>
                  <a:cubicBezTo>
                    <a:pt x="27" y="144"/>
                    <a:pt x="30" y="141"/>
                    <a:pt x="30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68" tIns="34285" rIns="68568" bIns="34285" numCol="1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42">
              <a:extLst>
                <a:ext uri="{FF2B5EF4-FFF2-40B4-BE49-F238E27FC236}">
                  <a16:creationId xmlns:a16="http://schemas.microsoft.com/office/drawing/2014/main" id="{59942FB5-4F66-7067-27E1-2CF069F67408}"/>
                </a:ext>
              </a:extLst>
            </p:cNvPr>
            <p:cNvSpPr/>
            <p:nvPr/>
          </p:nvSpPr>
          <p:spPr bwMode="auto">
            <a:xfrm>
              <a:off x="2716704" y="3019135"/>
              <a:ext cx="1323603" cy="156062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51432" tIns="25716" rIns="51432" bIns="25716" numCol="1" rtlCol="0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>
                <a:lnSpc>
                  <a:spcPct val="150000"/>
                </a:lnSpc>
                <a:spcAft>
                  <a:spcPts val="340"/>
                </a:spcAft>
                <a:defRPr/>
              </a:pPr>
              <a:r>
                <a:rPr lang="pt-BR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Limpe as superfícies adequadamente antes de iniciar qualquer operação.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Imagem 8" descr="Homem com chapéu&#10;&#10;Descrição gerada automaticamente">
            <a:extLst>
              <a:ext uri="{FF2B5EF4-FFF2-40B4-BE49-F238E27FC236}">
                <a16:creationId xmlns:a16="http://schemas.microsoft.com/office/drawing/2014/main" id="{7C4E406F-FED8-2BA9-3D60-380862DD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9" y="1178184"/>
            <a:ext cx="3259848" cy="3886530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799F49C6-8E16-9D1A-43A0-1086AE975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771550"/>
            <a:ext cx="7416824" cy="378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Providencie renovação de ar para eliminar gases, vapores e fumos gerados durante o trabalho a quente.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Aterre todos os equipamentos elétricos adequadamente, siga as instruções do fabricante e mantenha os terminais de saída em bom estado.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Realize inspeções regulares e treine os trabalhadores na utilização segura de equipamentos elétricos.</a:t>
            </a:r>
            <a:endParaRPr lang="pt-BR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7525" y="2247088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AutoShape 15">
            <a:extLst>
              <a:ext uri="{FF2B5EF4-FFF2-40B4-BE49-F238E27FC236}">
                <a16:creationId xmlns:a16="http://schemas.microsoft.com/office/drawing/2014/main" id="{EA9EEC2F-AC87-7CDA-0D68-2FC50AB5120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7525" y="3678409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AutoShape 15">
            <a:extLst>
              <a:ext uri="{FF2B5EF4-FFF2-40B4-BE49-F238E27FC236}">
                <a16:creationId xmlns:a16="http://schemas.microsoft.com/office/drawing/2014/main" id="{078A96F5-F2E0-497C-0600-1FEC490EEDC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7525" y="85588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BE89FC1E-8C70-44F2-5411-F98F3AAAD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178" y="110693"/>
            <a:ext cx="1958344" cy="5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4">
            <a:extLst>
              <a:ext uri="{FF2B5EF4-FFF2-40B4-BE49-F238E27FC236}">
                <a16:creationId xmlns:a16="http://schemas.microsoft.com/office/drawing/2014/main" id="{C74C8C6D-CC40-D00F-2C27-4A210966D2FE}"/>
              </a:ext>
            </a:extLst>
          </p:cNvPr>
          <p:cNvSpPr/>
          <p:nvPr/>
        </p:nvSpPr>
        <p:spPr bwMode="auto">
          <a:xfrm rot="1748642">
            <a:off x="704040" y="1724259"/>
            <a:ext cx="2251545" cy="1068839"/>
          </a:xfrm>
          <a:custGeom>
            <a:avLst/>
            <a:gdLst>
              <a:gd name="T0" fmla="*/ 0 w 2134918"/>
              <a:gd name="T1" fmla="*/ 1012045 h 1012045"/>
              <a:gd name="T2" fmla="*/ 1067459 w 2134918"/>
              <a:gd name="T3" fmla="*/ 0 h 1012045"/>
              <a:gd name="T4" fmla="*/ 2134918 w 2134918"/>
              <a:gd name="T5" fmla="*/ 1012045 h 101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4918" h="1012045">
                <a:moveTo>
                  <a:pt x="0" y="1012045"/>
                </a:moveTo>
                <a:cubicBezTo>
                  <a:pt x="28964" y="447977"/>
                  <a:pt x="495896" y="0"/>
                  <a:pt x="1067459" y="0"/>
                </a:cubicBezTo>
                <a:cubicBezTo>
                  <a:pt x="1639022" y="0"/>
                  <a:pt x="2105955" y="447977"/>
                  <a:pt x="2134918" y="1012045"/>
                </a:cubicBezTo>
              </a:path>
            </a:pathLst>
          </a:custGeom>
          <a:noFill/>
          <a:ln w="25400" cap="flat" cmpd="sng">
            <a:solidFill>
              <a:srgbClr val="FFD13F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KSO_GN3">
            <a:extLst>
              <a:ext uri="{FF2B5EF4-FFF2-40B4-BE49-F238E27FC236}">
                <a16:creationId xmlns:a16="http://schemas.microsoft.com/office/drawing/2014/main" id="{D8F9DF09-FED3-AA67-4A68-A1F08F42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779662"/>
            <a:ext cx="1988430" cy="198900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NR 34</a:t>
            </a:r>
          </a:p>
        </p:txBody>
      </p:sp>
      <p:sp>
        <p:nvSpPr>
          <p:cNvPr id="2" name="TextBox 104">
            <a:extLst>
              <a:ext uri="{FF2B5EF4-FFF2-40B4-BE49-F238E27FC236}">
                <a16:creationId xmlns:a16="http://schemas.microsoft.com/office/drawing/2014/main" id="{05819B94-03D5-E5A0-AE73-5DDAE553E3EE}"/>
              </a:ext>
            </a:extLst>
          </p:cNvPr>
          <p:cNvSpPr txBox="1"/>
          <p:nvPr/>
        </p:nvSpPr>
        <p:spPr>
          <a:xfrm>
            <a:off x="2843808" y="995662"/>
            <a:ext cx="5400600" cy="2905842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Antes de iniciar os trabalhos a quente, certifique-se de que o local esteja limpo, seco e livre de agentes combustíveis.</a:t>
            </a:r>
          </a:p>
          <a:p>
            <a:pPr>
              <a:lnSpc>
                <a:spcPct val="133000"/>
              </a:lnSpc>
              <a:defRPr/>
            </a:pPr>
            <a:endParaRPr lang="pt-BR" altLang="zh-CN" sz="14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Verifique a ausência de atividades incompatíveis e garanta que os trabalhadores sejam capacitados.</a:t>
            </a:r>
          </a:p>
          <a:p>
            <a:pPr>
              <a:lnSpc>
                <a:spcPct val="133000"/>
              </a:lnSpc>
              <a:defRPr/>
            </a:pPr>
            <a:endParaRPr lang="pt-BR" altLang="zh-CN" sz="14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Sempre utilize Equipamentos de Proteção Individual (EPIs) apropriados, como capacetes, luvas, óculos de proteção e vestimenta adequada para proteger os trabalhadores contra os riscos relacionados ao trabalho a quente.</a:t>
            </a:r>
          </a:p>
        </p:txBody>
      </p:sp>
      <p:pic>
        <p:nvPicPr>
          <p:cNvPr id="4" name="Imagem 3" descr="Homem em pé com chapéu&#10;&#10;Descrição gerada automaticamente">
            <a:extLst>
              <a:ext uri="{FF2B5EF4-FFF2-40B4-BE49-F238E27FC236}">
                <a16:creationId xmlns:a16="http://schemas.microsoft.com/office/drawing/2014/main" id="{2C37F4ED-4291-B586-B366-F2623795C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162803"/>
            <a:ext cx="1656506" cy="1998851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3583C6E3-891C-0D76-393E-7063B561E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32" y="627534"/>
            <a:ext cx="7430536" cy="338437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53">
            <a:extLst>
              <a:ext uri="{FF2B5EF4-FFF2-40B4-BE49-F238E27FC236}">
                <a16:creationId xmlns:a16="http://schemas.microsoft.com/office/drawing/2014/main" id="{99E4DCE7-148F-2A96-1678-F36A6F3F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203598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167" y="915566"/>
            <a:ext cx="6384101" cy="229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Fornecer treinamento adequado aos trabalhadores é crucial. Eles devem estar cientes dos riscos, das práticas seguras e dos procedimentos de emergência.</a:t>
            </a:r>
          </a:p>
          <a:p>
            <a:pPr>
              <a:lnSpc>
                <a:spcPct val="150000"/>
              </a:lnSpc>
            </a:pPr>
            <a:endParaRPr lang="pt-BR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Mantenha uma comunicação clara entre os trabalhadores e o observador, quando aplicável. Registre todas as informações relevantes, incluindo resultados de inspeções, na Permissão de Trabalho.</a:t>
            </a:r>
          </a:p>
        </p:txBody>
      </p:sp>
      <p:pic>
        <p:nvPicPr>
          <p:cNvPr id="6146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9461E949-C1EF-E082-ADC3-8018415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1" y="1277718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53">
            <a:extLst>
              <a:ext uri="{FF2B5EF4-FFF2-40B4-BE49-F238E27FC236}">
                <a16:creationId xmlns:a16="http://schemas.microsoft.com/office/drawing/2014/main" id="{7880F3D4-FD3C-FBDD-CF74-27F64B6AC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350628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D1B42284-6152-8EA6-9282-85FAAD95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1" y="2424748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Homem de chapéu e camisa verde&#10;&#10;Descrição gerada automaticamente">
            <a:extLst>
              <a:ext uri="{FF2B5EF4-FFF2-40B4-BE49-F238E27FC236}">
                <a16:creationId xmlns:a16="http://schemas.microsoft.com/office/drawing/2014/main" id="{364E50ED-551E-7C93-726B-1B00F83D5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2" y="3052564"/>
            <a:ext cx="1408282" cy="2105228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E692C028-18FA-A277-A62C-B9F2BE131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6">
            <a:extLst>
              <a:ext uri="{FF2B5EF4-FFF2-40B4-BE49-F238E27FC236}">
                <a16:creationId xmlns:a16="http://schemas.microsoft.com/office/drawing/2014/main" id="{AF39F369-219C-0B27-D043-727AEEB38BA6}"/>
              </a:ext>
            </a:extLst>
          </p:cNvPr>
          <p:cNvSpPr>
            <a:spLocks noChangeAspect="1"/>
          </p:cNvSpPr>
          <p:nvPr/>
        </p:nvSpPr>
        <p:spPr>
          <a:xfrm>
            <a:off x="1547664" y="616685"/>
            <a:ext cx="6192688" cy="3777146"/>
          </a:xfrm>
          <a:prstGeom prst="roundRect">
            <a:avLst>
              <a:gd name="adj" fmla="val 1429"/>
            </a:avLst>
          </a:prstGeom>
          <a:noFill/>
          <a:ln w="3175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5"/>
              </a:spcBef>
              <a:spcAft>
                <a:spcPts val="535"/>
              </a:spcAft>
              <a:defRPr/>
            </a:pPr>
            <a:endParaRPr lang="zh-CN" altLang="en-US" sz="1400" dirty="0">
              <a:solidFill>
                <a:srgbClr val="454545"/>
              </a:solidFill>
              <a:latin typeface="微软雅黑" panose="020B0503020204020204" charset="-122"/>
            </a:endParaRPr>
          </a:p>
        </p:txBody>
      </p:sp>
      <p:sp>
        <p:nvSpPr>
          <p:cNvPr id="3" name="任意多边形 47">
            <a:extLst>
              <a:ext uri="{FF2B5EF4-FFF2-40B4-BE49-F238E27FC236}">
                <a16:creationId xmlns:a16="http://schemas.microsoft.com/office/drawing/2014/main" id="{352C4349-E68F-88DA-AEBE-B90357E3A78C}"/>
              </a:ext>
            </a:extLst>
          </p:cNvPr>
          <p:cNvSpPr/>
          <p:nvPr/>
        </p:nvSpPr>
        <p:spPr>
          <a:xfrm>
            <a:off x="3822431" y="555526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任意多边形 48">
            <a:extLst>
              <a:ext uri="{FF2B5EF4-FFF2-40B4-BE49-F238E27FC236}">
                <a16:creationId xmlns:a16="http://schemas.microsoft.com/office/drawing/2014/main" id="{CE0C2E2D-E066-8BAB-C908-49527C9001C4}"/>
              </a:ext>
            </a:extLst>
          </p:cNvPr>
          <p:cNvSpPr/>
          <p:nvPr/>
        </p:nvSpPr>
        <p:spPr>
          <a:xfrm>
            <a:off x="5125082" y="555526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任意多边形 49">
            <a:extLst>
              <a:ext uri="{FF2B5EF4-FFF2-40B4-BE49-F238E27FC236}">
                <a16:creationId xmlns:a16="http://schemas.microsoft.com/office/drawing/2014/main" id="{3D657CDF-4BCC-2366-9D63-ADF8C0673DD5}"/>
              </a:ext>
            </a:extLst>
          </p:cNvPr>
          <p:cNvSpPr/>
          <p:nvPr/>
        </p:nvSpPr>
        <p:spPr>
          <a:xfrm>
            <a:off x="3900626" y="555527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pt-BR" altLang="zh-CN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NR 34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0">
            <a:extLst>
              <a:ext uri="{FF2B5EF4-FFF2-40B4-BE49-F238E27FC236}">
                <a16:creationId xmlns:a16="http://schemas.microsoft.com/office/drawing/2014/main" id="{DEF6DE6C-8B48-0597-40EE-59615572000D}"/>
              </a:ext>
            </a:extLst>
          </p:cNvPr>
          <p:cNvSpPr/>
          <p:nvPr/>
        </p:nvSpPr>
        <p:spPr>
          <a:xfrm>
            <a:off x="1943708" y="1059582"/>
            <a:ext cx="5436604" cy="3052589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sz="16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Seguir essas boas práticas de segurança é a chave para minimizar riscos, proteger a integridade dos trabalhadores e manter um ambiente de trabalho seguro durante operações de trabalho a quente. </a:t>
            </a:r>
          </a:p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endParaRPr lang="pt-BR" altLang="zh-CN" sz="16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sz="16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A segurança deve ser prioridade máxima em todas as etapas do processo, desde a análise preliminar de riscos até a conclusão do trabalho.</a:t>
            </a:r>
            <a:endParaRPr lang="pt-BR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E49F89F6-F11A-C443-0406-B09F5079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" y="2891712"/>
            <a:ext cx="2468293" cy="246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E43BAA08-0BD0-3EE6-51A5-DE86A39D5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34">
            <a:extLst>
              <a:ext uri="{FF2B5EF4-FFF2-40B4-BE49-F238E27FC236}">
                <a16:creationId xmlns:a16="http://schemas.microsoft.com/office/drawing/2014/main" id="{26EBCD34-F9C7-6A95-4904-3E49667736E1}"/>
              </a:ext>
            </a:extLst>
          </p:cNvPr>
          <p:cNvSpPr/>
          <p:nvPr/>
        </p:nvSpPr>
        <p:spPr>
          <a:xfrm rot="16200000">
            <a:off x="4844626" y="2499640"/>
            <a:ext cx="916299" cy="11784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7">
            <a:extLst>
              <a:ext uri="{FF2B5EF4-FFF2-40B4-BE49-F238E27FC236}">
                <a16:creationId xmlns:a16="http://schemas.microsoft.com/office/drawing/2014/main" id="{4E6C5163-A620-8F0A-0706-E326DD202225}"/>
              </a:ext>
            </a:extLst>
          </p:cNvPr>
          <p:cNvGrpSpPr/>
          <p:nvPr/>
        </p:nvGrpSpPr>
        <p:grpSpPr>
          <a:xfrm rot="5400000">
            <a:off x="6285684" y="2474255"/>
            <a:ext cx="902720" cy="1172844"/>
            <a:chOff x="4020870" y="2194485"/>
            <a:chExt cx="1102258" cy="1432090"/>
          </a:xfrm>
          <a:solidFill>
            <a:schemeClr val="accent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等腰三角形 43">
              <a:extLst>
                <a:ext uri="{FF2B5EF4-FFF2-40B4-BE49-F238E27FC236}">
                  <a16:creationId xmlns:a16="http://schemas.microsoft.com/office/drawing/2014/main" id="{309A4C2E-C369-A08B-0910-19169C59C216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等腰三角形 42">
              <a:extLst>
                <a:ext uri="{FF2B5EF4-FFF2-40B4-BE49-F238E27FC236}">
                  <a16:creationId xmlns:a16="http://schemas.microsoft.com/office/drawing/2014/main" id="{21949450-B3B7-09BB-8566-2EE8147C81F5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1">
            <a:extLst>
              <a:ext uri="{FF2B5EF4-FFF2-40B4-BE49-F238E27FC236}">
                <a16:creationId xmlns:a16="http://schemas.microsoft.com/office/drawing/2014/main" id="{B56B6EF4-7166-33B1-7E39-EDCBD9A4D79C}"/>
              </a:ext>
            </a:extLst>
          </p:cNvPr>
          <p:cNvGrpSpPr/>
          <p:nvPr/>
        </p:nvGrpSpPr>
        <p:grpSpPr>
          <a:xfrm rot="5919705">
            <a:off x="3616219" y="3546609"/>
            <a:ext cx="902720" cy="1172844"/>
            <a:chOff x="4020870" y="2194485"/>
            <a:chExt cx="1102258" cy="1432090"/>
          </a:xfrm>
          <a:solidFill>
            <a:schemeClr val="accent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等腰三角形 43">
              <a:extLst>
                <a:ext uri="{FF2B5EF4-FFF2-40B4-BE49-F238E27FC236}">
                  <a16:creationId xmlns:a16="http://schemas.microsoft.com/office/drawing/2014/main" id="{7A79D144-DB20-B2AE-D9F3-5A83E6679746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等腰三角形 42">
              <a:extLst>
                <a:ext uri="{FF2B5EF4-FFF2-40B4-BE49-F238E27FC236}">
                  <a16:creationId xmlns:a16="http://schemas.microsoft.com/office/drawing/2014/main" id="{E914619C-314A-F940-A033-11834A4795E7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椭圆 34">
            <a:extLst>
              <a:ext uri="{FF2B5EF4-FFF2-40B4-BE49-F238E27FC236}">
                <a16:creationId xmlns:a16="http://schemas.microsoft.com/office/drawing/2014/main" id="{C0DFC762-0F44-D407-4A1B-3C11BA94E58F}"/>
              </a:ext>
            </a:extLst>
          </p:cNvPr>
          <p:cNvSpPr/>
          <p:nvPr/>
        </p:nvSpPr>
        <p:spPr>
          <a:xfrm rot="5400000">
            <a:off x="5722805" y="1428184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1">
            <a:extLst>
              <a:ext uri="{FF2B5EF4-FFF2-40B4-BE49-F238E27FC236}">
                <a16:creationId xmlns:a16="http://schemas.microsoft.com/office/drawing/2014/main" id="{EAA5AFD8-FB16-D343-3551-0BD8CFE45941}"/>
              </a:ext>
            </a:extLst>
          </p:cNvPr>
          <p:cNvGrpSpPr/>
          <p:nvPr/>
        </p:nvGrpSpPr>
        <p:grpSpPr>
          <a:xfrm rot="16200000">
            <a:off x="4320588" y="1404477"/>
            <a:ext cx="902720" cy="1172844"/>
            <a:chOff x="4020870" y="2194485"/>
            <a:chExt cx="1102258" cy="1432090"/>
          </a:xfrm>
          <a:solidFill>
            <a:schemeClr val="accent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等腰三角形 43">
              <a:extLst>
                <a:ext uri="{FF2B5EF4-FFF2-40B4-BE49-F238E27FC236}">
                  <a16:creationId xmlns:a16="http://schemas.microsoft.com/office/drawing/2014/main" id="{8BE429DF-ED51-57E8-79F2-097843F59577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等腰三角形 42">
              <a:extLst>
                <a:ext uri="{FF2B5EF4-FFF2-40B4-BE49-F238E27FC236}">
                  <a16:creationId xmlns:a16="http://schemas.microsoft.com/office/drawing/2014/main" id="{F5E57590-36FC-2338-1D10-4137E856F9E3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TextBox 2">
            <a:extLst>
              <a:ext uri="{FF2B5EF4-FFF2-40B4-BE49-F238E27FC236}">
                <a16:creationId xmlns:a16="http://schemas.microsoft.com/office/drawing/2014/main" id="{95867949-4FDF-41E9-C8B8-ADFFB45E6401}"/>
              </a:ext>
            </a:extLst>
          </p:cNvPr>
          <p:cNvSpPr txBox="1"/>
          <p:nvPr/>
        </p:nvSpPr>
        <p:spPr>
          <a:xfrm>
            <a:off x="5193455" y="286762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EA079F8-8747-FDE1-2CBE-EF2D6770CB90}"/>
              </a:ext>
            </a:extLst>
          </p:cNvPr>
          <p:cNvSpPr txBox="1"/>
          <p:nvPr/>
        </p:nvSpPr>
        <p:spPr>
          <a:xfrm>
            <a:off x="3683465" y="3930917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7F7893F-CC03-8FCC-B285-D71D80ACABB4}"/>
              </a:ext>
            </a:extLst>
          </p:cNvPr>
          <p:cNvSpPr txBox="1"/>
          <p:nvPr/>
        </p:nvSpPr>
        <p:spPr>
          <a:xfrm>
            <a:off x="6343588" y="2835682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78291E38-A1FE-6416-3370-B62E5C8077D9}"/>
              </a:ext>
            </a:extLst>
          </p:cNvPr>
          <p:cNvSpPr txBox="1"/>
          <p:nvPr/>
        </p:nvSpPr>
        <p:spPr>
          <a:xfrm>
            <a:off x="2596471" y="2942065"/>
            <a:ext cx="197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Esmerilhamento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B7B0CFE5-E271-8A69-9775-007B06FCD7D0}"/>
              </a:ext>
            </a:extLst>
          </p:cNvPr>
          <p:cNvSpPr txBox="1"/>
          <p:nvPr/>
        </p:nvSpPr>
        <p:spPr>
          <a:xfrm>
            <a:off x="5004048" y="3946287"/>
            <a:ext cx="4016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 outros que envolvem o potencial de gerar fontes de ignição, como aquecimento, centelha ou chama.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FBF2182D-D253-C07D-4AAA-652C0BDD4BC7}"/>
              </a:ext>
            </a:extLst>
          </p:cNvPr>
          <p:cNvSpPr txBox="1"/>
          <p:nvPr/>
        </p:nvSpPr>
        <p:spPr>
          <a:xfrm>
            <a:off x="7302866" y="2908851"/>
            <a:ext cx="7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Corte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F82B8EC4-E6EE-6065-73FB-3BB243C6FA6F}"/>
              </a:ext>
            </a:extLst>
          </p:cNvPr>
          <p:cNvSpPr txBox="1"/>
          <p:nvPr/>
        </p:nvSpPr>
        <p:spPr>
          <a:xfrm>
            <a:off x="4630056" y="178750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CB14C939-9554-4C7C-AF49-B16BEA50FFD7}"/>
              </a:ext>
            </a:extLst>
          </p:cNvPr>
          <p:cNvSpPr txBox="1"/>
          <p:nvPr/>
        </p:nvSpPr>
        <p:spPr>
          <a:xfrm>
            <a:off x="5767524" y="182757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D7B05BFE-AF67-4AA0-E8DA-8E048076FCC9}"/>
              </a:ext>
            </a:extLst>
          </p:cNvPr>
          <p:cNvSpPr txBox="1"/>
          <p:nvPr/>
        </p:nvSpPr>
        <p:spPr>
          <a:xfrm>
            <a:off x="6793759" y="1827570"/>
            <a:ext cx="130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Goivagem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B70F0981-E27F-044D-8925-3FC9FC634244}"/>
              </a:ext>
            </a:extLst>
          </p:cNvPr>
          <p:cNvSpPr txBox="1"/>
          <p:nvPr/>
        </p:nvSpPr>
        <p:spPr>
          <a:xfrm>
            <a:off x="2861210" y="1830828"/>
            <a:ext cx="129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Soldagem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59B36E86-DE90-D2AC-66CF-4FAE4DD53560}"/>
              </a:ext>
            </a:extLst>
          </p:cNvPr>
          <p:cNvSpPr txBox="1"/>
          <p:nvPr/>
        </p:nvSpPr>
        <p:spPr>
          <a:xfrm>
            <a:off x="251520" y="51470"/>
            <a:ext cx="591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 trabalho a quente desempenha um papel essencial, sendo uma categoria de atividades que engloba uma série de processos críticos, como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Imagem 2" descr="Homem de terno e gravata laranja&#10;&#10;Descrição gerada automaticamente">
            <a:extLst>
              <a:ext uri="{FF2B5EF4-FFF2-40B4-BE49-F238E27FC236}">
                <a16:creationId xmlns:a16="http://schemas.microsoft.com/office/drawing/2014/main" id="{0228CAB9-4DC9-091C-2A26-550746B6D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" y="1736540"/>
            <a:ext cx="2923504" cy="3410754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0CEEACB7-EEF9-99F7-9720-098B2812C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7" grpId="0" animBg="1"/>
          <p:bldP spid="5" grpId="0"/>
          <p:bldP spid="9" grpId="0"/>
          <p:bldP spid="11" grpId="0"/>
          <p:bldP spid="22" grpId="0"/>
          <p:bldP spid="23" grpId="0"/>
          <p:bldP spid="24" grpId="0"/>
          <p:bldP spid="25" grpId="0"/>
          <p:bldP spid="26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7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1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7" grpId="0" animBg="1"/>
          <p:bldP spid="27" grpId="0" animBg="1"/>
          <p:bldP spid="5" grpId="0"/>
          <p:bldP spid="9" grpId="0"/>
          <p:bldP spid="11" grpId="0"/>
          <p:bldP spid="12" grpId="0"/>
          <p:bldP spid="21" grpId="0"/>
          <p:bldP spid="22" grpId="0"/>
          <p:bldP spid="23" grpId="0"/>
          <p:bldP spid="24" grpId="0"/>
          <p:bldP spid="25" grpId="0"/>
          <p:bldP spid="26" grpId="0"/>
          <p:bldP spid="31" grpId="0"/>
          <p:bldP spid="32" grpId="0"/>
        </p:bldLst>
      </p:timing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68057" y="0"/>
            <a:ext cx="9191708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350">
              <a:solidFill>
                <a:prstClr val="black"/>
              </a:solidFill>
              <a:latin typeface="微软雅黑" panose="020F0502020204030204"/>
              <a:ea typeface="微软雅黑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4433208" y="4522085"/>
            <a:ext cx="4505727" cy="5050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defRPr/>
            </a:pPr>
            <a:r>
              <a:rPr lang="en-US" sz="1650" dirty="0">
                <a:solidFill>
                  <a:prstClr val="black"/>
                </a:solidFill>
                <a:latin typeface="微软雅黑" panose="020F0502020204030204"/>
                <a:ea typeface="微软雅黑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47708" y="1749900"/>
            <a:ext cx="9191708" cy="7536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微软雅黑" panose="020F0502020204030204"/>
              <a:ea typeface="微软雅黑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4111276" y="1864327"/>
            <a:ext cx="4659086" cy="71299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4950" dirty="0">
                <a:solidFill>
                  <a:prstClr val="white">
                    <a:lumMod val="95000"/>
                  </a:prstClr>
                </a:solidFill>
                <a:latin typeface="微软雅黑" panose="020F0502020204030204"/>
                <a:ea typeface="微软雅黑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47707" y="1749900"/>
            <a:ext cx="1991801" cy="75364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微软雅黑" panose="020F0502020204030204"/>
              <a:ea typeface="微软雅黑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52" y="564916"/>
            <a:ext cx="5351558" cy="4013668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40" y="2374060"/>
            <a:ext cx="2007112" cy="939548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45" y="96336"/>
            <a:ext cx="677290" cy="736223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4453557" y="3762159"/>
            <a:ext cx="4891055" cy="23642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dirty="0">
                <a:solidFill>
                  <a:prstClr val="black"/>
                </a:solidFill>
                <a:latin typeface="微软雅黑" panose="020F0502020204030204"/>
                <a:ea typeface="微软雅黑"/>
              </a:rPr>
              <a:t>Av. Floriano Peixoto, 615 - Centro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dirty="0">
                <a:solidFill>
                  <a:prstClr val="black"/>
                </a:solidFill>
                <a:latin typeface="微软雅黑" panose="020F0502020204030204"/>
                <a:ea typeface="微软雅黑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6470758" y="1284458"/>
            <a:ext cx="3372347" cy="4439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F0502020204030204"/>
                <a:ea typeface="微软雅黑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balho a quente">
            <a:extLst>
              <a:ext uri="{FF2B5EF4-FFF2-40B4-BE49-F238E27FC236}">
                <a16:creationId xmlns:a16="http://schemas.microsoft.com/office/drawing/2014/main" id="{371C3CA0-20B4-284F-D7E5-07CC00B44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29525"/>
          <a:stretch/>
        </p:blipFill>
        <p:spPr bwMode="auto">
          <a:xfrm>
            <a:off x="-4109" y="0"/>
            <a:ext cx="3654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E0BC006D-E63D-A900-FC53-B50AF156D00C}"/>
              </a:ext>
            </a:extLst>
          </p:cNvPr>
          <p:cNvSpPr/>
          <p:nvPr/>
        </p:nvSpPr>
        <p:spPr bwMode="auto">
          <a:xfrm>
            <a:off x="3275856" y="2139702"/>
            <a:ext cx="696998" cy="6686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endParaRPr lang="zh-CN" altLang="en-US" ker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D17633-C3E6-9F79-B994-8E5091761F95}"/>
              </a:ext>
            </a:extLst>
          </p:cNvPr>
          <p:cNvSpPr txBox="1"/>
          <p:nvPr/>
        </p:nvSpPr>
        <p:spPr>
          <a:xfrm>
            <a:off x="4175486" y="1779662"/>
            <a:ext cx="4644986" cy="150306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Compreender o que é o trabalho a quente e os riscos associados a ele é fundamental para garantir a segurança dos trabalhadores e a integridade das operações.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Gráfico 16" descr="Aviso com preenchimento sólido">
            <a:extLst>
              <a:ext uri="{FF2B5EF4-FFF2-40B4-BE49-F238E27FC236}">
                <a16:creationId xmlns:a16="http://schemas.microsoft.com/office/drawing/2014/main" id="{F046DF62-CB6C-131C-86CA-48E8EBD69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5085" y="2314734"/>
            <a:ext cx="318540" cy="318540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18CCCE12-642B-5982-1168-B7FD2B8EEB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>
            <a:extLst>
              <a:ext uri="{FF2B5EF4-FFF2-40B4-BE49-F238E27FC236}">
                <a16:creationId xmlns:a16="http://schemas.microsoft.com/office/drawing/2014/main" id="{992D0E74-8534-93F4-6C08-08A5700FE818}"/>
              </a:ext>
            </a:extLst>
          </p:cNvPr>
          <p:cNvSpPr/>
          <p:nvPr/>
        </p:nvSpPr>
        <p:spPr>
          <a:xfrm>
            <a:off x="628568" y="1255360"/>
            <a:ext cx="2448272" cy="3168061"/>
          </a:xfrm>
          <a:prstGeom prst="round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3">
            <a:extLst>
              <a:ext uri="{FF2B5EF4-FFF2-40B4-BE49-F238E27FC236}">
                <a16:creationId xmlns:a16="http://schemas.microsoft.com/office/drawing/2014/main" id="{D48DCE76-4402-460F-1516-8A21C218562C}"/>
              </a:ext>
            </a:extLst>
          </p:cNvPr>
          <p:cNvGrpSpPr/>
          <p:nvPr/>
        </p:nvGrpSpPr>
        <p:grpSpPr>
          <a:xfrm>
            <a:off x="1278057" y="555749"/>
            <a:ext cx="1107996" cy="1107996"/>
            <a:chOff x="304800" y="673100"/>
            <a:chExt cx="4000500" cy="4000500"/>
          </a:xfrm>
          <a:solidFill>
            <a:schemeClr val="accent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同心圆 4">
              <a:extLst>
                <a:ext uri="{FF2B5EF4-FFF2-40B4-BE49-F238E27FC236}">
                  <a16:creationId xmlns:a16="http://schemas.microsoft.com/office/drawing/2014/main" id="{F3CDAF89-0EF0-1A84-B085-F627D9F3AB2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椭圆 5">
              <a:extLst>
                <a:ext uri="{FF2B5EF4-FFF2-40B4-BE49-F238E27FC236}">
                  <a16:creationId xmlns:a16="http://schemas.microsoft.com/office/drawing/2014/main" id="{CFCA717E-6D33-9954-B330-02D5305B2E6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椭圆 6">
            <a:extLst>
              <a:ext uri="{FF2B5EF4-FFF2-40B4-BE49-F238E27FC236}">
                <a16:creationId xmlns:a16="http://schemas.microsoft.com/office/drawing/2014/main" id="{02539F30-E4E3-9BE0-94F0-6D9D8D8ED838}"/>
              </a:ext>
            </a:extLst>
          </p:cNvPr>
          <p:cNvSpPr/>
          <p:nvPr/>
        </p:nvSpPr>
        <p:spPr>
          <a:xfrm>
            <a:off x="2118718" y="1068705"/>
            <a:ext cx="373310" cy="3733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8">
            <a:extLst>
              <a:ext uri="{FF2B5EF4-FFF2-40B4-BE49-F238E27FC236}">
                <a16:creationId xmlns:a16="http://schemas.microsoft.com/office/drawing/2014/main" id="{968D5397-26B1-7F8A-35D6-92BA40391760}"/>
              </a:ext>
            </a:extLst>
          </p:cNvPr>
          <p:cNvSpPr/>
          <p:nvPr/>
        </p:nvSpPr>
        <p:spPr>
          <a:xfrm>
            <a:off x="3563888" y="1255359"/>
            <a:ext cx="2448272" cy="3168061"/>
          </a:xfrm>
          <a:prstGeom prst="round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10">
            <a:extLst>
              <a:ext uri="{FF2B5EF4-FFF2-40B4-BE49-F238E27FC236}">
                <a16:creationId xmlns:a16="http://schemas.microsoft.com/office/drawing/2014/main" id="{9FCEFF8F-3958-5D02-A122-4FD153DC8B5D}"/>
              </a:ext>
            </a:extLst>
          </p:cNvPr>
          <p:cNvGrpSpPr/>
          <p:nvPr/>
        </p:nvGrpSpPr>
        <p:grpSpPr>
          <a:xfrm>
            <a:off x="4234026" y="599658"/>
            <a:ext cx="1107996" cy="1107996"/>
            <a:chOff x="304800" y="673100"/>
            <a:chExt cx="4000500" cy="4000500"/>
          </a:xfrm>
          <a:solidFill>
            <a:schemeClr val="accent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11">
              <a:extLst>
                <a:ext uri="{FF2B5EF4-FFF2-40B4-BE49-F238E27FC236}">
                  <a16:creationId xmlns:a16="http://schemas.microsoft.com/office/drawing/2014/main" id="{4F3E35F4-60FD-66D4-7375-6EB9827B6A8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椭圆 12">
              <a:extLst>
                <a:ext uri="{FF2B5EF4-FFF2-40B4-BE49-F238E27FC236}">
                  <a16:creationId xmlns:a16="http://schemas.microsoft.com/office/drawing/2014/main" id="{7D54571F-A564-1EE8-505A-C5D301C3D1B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椭圆 16">
            <a:extLst>
              <a:ext uri="{FF2B5EF4-FFF2-40B4-BE49-F238E27FC236}">
                <a16:creationId xmlns:a16="http://schemas.microsoft.com/office/drawing/2014/main" id="{AEC5C744-A241-0353-C547-BCA4C0BE8286}"/>
              </a:ext>
            </a:extLst>
          </p:cNvPr>
          <p:cNvSpPr/>
          <p:nvPr/>
        </p:nvSpPr>
        <p:spPr>
          <a:xfrm>
            <a:off x="5076056" y="1068705"/>
            <a:ext cx="373310" cy="37331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DCCA188C-4E8F-C250-62F0-E94DAB54EB89}"/>
              </a:ext>
            </a:extLst>
          </p:cNvPr>
          <p:cNvSpPr txBox="1"/>
          <p:nvPr/>
        </p:nvSpPr>
        <p:spPr>
          <a:xfrm>
            <a:off x="803701" y="2006680"/>
            <a:ext cx="2184123" cy="19332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 trabalho a quente compreende uma gama de atividades que, embora desempenhem funções distintas, compartilham um denominador comum: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3229532F-5DEB-07EE-2197-E8CA050F4999}"/>
              </a:ext>
            </a:extLst>
          </p:cNvPr>
          <p:cNvSpPr txBox="1"/>
          <p:nvPr/>
        </p:nvSpPr>
        <p:spPr>
          <a:xfrm>
            <a:off x="3709380" y="1942628"/>
            <a:ext cx="2125712" cy="2213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 potencial de criar condições propícias para a ocorrência de incêndios ou explosões. Isso inclui processos como soldagem, </a:t>
            </a:r>
            <a:r>
              <a:rPr lang="pt-BR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goivagem</a:t>
            </a:r>
            <a:r>
              <a:rPr lang="pt-BR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e esmerilhamento.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Imagem 15" descr="Menino de camisa laranja com chapéu na mão&#10;&#10;Descrição gerada automaticamente com confiança média">
            <a:extLst>
              <a:ext uri="{FF2B5EF4-FFF2-40B4-BE49-F238E27FC236}">
                <a16:creationId xmlns:a16="http://schemas.microsoft.com/office/drawing/2014/main" id="{814F620F-1EBE-8B47-2527-148B246E0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06" y="1599980"/>
            <a:ext cx="3011778" cy="3535980"/>
          </a:xfrm>
          <a:prstGeom prst="rect">
            <a:avLst/>
          </a:pr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686002A5-6565-9CD2-8944-B22FF90C2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8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8" grpId="0" animBg="1"/>
          <p:bldP spid="12" grpId="0" animBg="1"/>
          <p:bldP spid="14" grpId="0"/>
          <p:bldP spid="14" grpId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8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8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8" grpId="0" animBg="1"/>
          <p:bldP spid="12" grpId="0" animBg="1"/>
          <p:bldP spid="14" grpId="0"/>
          <p:bldP spid="14" grpId="1"/>
          <p:bldP spid="15" grpId="0"/>
          <p:bldP spid="15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2">
            <a:extLst>
              <a:ext uri="{FF2B5EF4-FFF2-40B4-BE49-F238E27FC236}">
                <a16:creationId xmlns:a16="http://schemas.microsoft.com/office/drawing/2014/main" id="{29BC7A7C-1E27-9475-951A-9C670802FF21}"/>
              </a:ext>
            </a:extLst>
          </p:cNvPr>
          <p:cNvSpPr/>
          <p:nvPr/>
        </p:nvSpPr>
        <p:spPr>
          <a:xfrm rot="5400000">
            <a:off x="-1628" y="969666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7D5AFB4-8FD2-55C4-D4E4-A52111C89BCE}"/>
              </a:ext>
            </a:extLst>
          </p:cNvPr>
          <p:cNvCxnSpPr/>
          <p:nvPr/>
        </p:nvCxnSpPr>
        <p:spPr bwMode="auto">
          <a:xfrm>
            <a:off x="2134879" y="982888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5">
            <a:extLst>
              <a:ext uri="{FF2B5EF4-FFF2-40B4-BE49-F238E27FC236}">
                <a16:creationId xmlns:a16="http://schemas.microsoft.com/office/drawing/2014/main" id="{33043F59-89FF-B667-D67A-C46D8AE2F019}"/>
              </a:ext>
            </a:extLst>
          </p:cNvPr>
          <p:cNvCxnSpPr/>
          <p:nvPr/>
        </p:nvCxnSpPr>
        <p:spPr bwMode="auto">
          <a:xfrm>
            <a:off x="3087192" y="1909718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7">
            <a:extLst>
              <a:ext uri="{FF2B5EF4-FFF2-40B4-BE49-F238E27FC236}">
                <a16:creationId xmlns:a16="http://schemas.microsoft.com/office/drawing/2014/main" id="{0A0B01F0-DB28-E843-3E36-4DD646F7BC52}"/>
              </a:ext>
            </a:extLst>
          </p:cNvPr>
          <p:cNvSpPr/>
          <p:nvPr/>
        </p:nvSpPr>
        <p:spPr>
          <a:xfrm>
            <a:off x="5302076" y="1308927"/>
            <a:ext cx="3476918" cy="296272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b="1" dirty="0">
                <a:latin typeface="微软雅黑" panose="020B0503020204020204" charset="-122"/>
                <a:ea typeface="微软雅黑" panose="020B0503020204020204" charset="-122"/>
              </a:rPr>
              <a:t>Soldagem: </a:t>
            </a:r>
          </a:p>
          <a:p>
            <a:pPr>
              <a:lnSpc>
                <a:spcPct val="150000"/>
              </a:lnSpc>
            </a:pPr>
            <a:endParaRPr lang="pt-BR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</a:rPr>
              <a:t>Um processo que envolve a fusão de materiais metálicos através da aplicação de calor, geralmente com o uso de arco elétrico. Esse processo, embora vital na construção naval, pode gerar altas temperaturas e centelhas.</a:t>
            </a:r>
          </a:p>
        </p:txBody>
      </p:sp>
      <p:sp>
        <p:nvSpPr>
          <p:cNvPr id="10" name="椭圆 10">
            <a:extLst>
              <a:ext uri="{FF2B5EF4-FFF2-40B4-BE49-F238E27FC236}">
                <a16:creationId xmlns:a16="http://schemas.microsoft.com/office/drawing/2014/main" id="{F198CFFD-F531-C4EB-569F-69A67A8B6A8A}"/>
              </a:ext>
            </a:extLst>
          </p:cNvPr>
          <p:cNvSpPr/>
          <p:nvPr/>
        </p:nvSpPr>
        <p:spPr bwMode="auto">
          <a:xfrm>
            <a:off x="212669" y="1300288"/>
            <a:ext cx="2259643" cy="22596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D16E1422-DFE0-3503-7004-E06789209A4E}"/>
              </a:ext>
            </a:extLst>
          </p:cNvPr>
          <p:cNvSpPr/>
          <p:nvPr/>
        </p:nvSpPr>
        <p:spPr>
          <a:xfrm>
            <a:off x="1907704" y="766410"/>
            <a:ext cx="373310" cy="3733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7E7DD39A-08D7-59EE-50CD-7373DEF0D12F}"/>
              </a:ext>
            </a:extLst>
          </p:cNvPr>
          <p:cNvSpPr/>
          <p:nvPr/>
        </p:nvSpPr>
        <p:spPr>
          <a:xfrm>
            <a:off x="2780486" y="1707810"/>
            <a:ext cx="373310" cy="373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7">
            <a:extLst>
              <a:ext uri="{FF2B5EF4-FFF2-40B4-BE49-F238E27FC236}">
                <a16:creationId xmlns:a16="http://schemas.microsoft.com/office/drawing/2014/main" id="{F83BCBC3-093E-8A8C-ABA6-B38D41FB3611}"/>
              </a:ext>
            </a:extLst>
          </p:cNvPr>
          <p:cNvGrpSpPr/>
          <p:nvPr/>
        </p:nvGrpSpPr>
        <p:grpSpPr>
          <a:xfrm>
            <a:off x="2937268" y="555526"/>
            <a:ext cx="858956" cy="858956"/>
            <a:chOff x="304800" y="673100"/>
            <a:chExt cx="4000500" cy="4000500"/>
          </a:xfrm>
          <a:solidFill>
            <a:srgbClr val="FFC000"/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1">
              <a:extLst>
                <a:ext uri="{FF2B5EF4-FFF2-40B4-BE49-F238E27FC236}">
                  <a16:creationId xmlns:a16="http://schemas.microsoft.com/office/drawing/2014/main" id="{4BB0AC51-93E3-992B-E1D5-85FFBB936E9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椭圆 22">
              <a:extLst>
                <a:ext uri="{FF2B5EF4-FFF2-40B4-BE49-F238E27FC236}">
                  <a16:creationId xmlns:a16="http://schemas.microsoft.com/office/drawing/2014/main" id="{46AFB74A-BA07-CD38-55B7-E520EFE5400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4">
            <a:extLst>
              <a:ext uri="{FF2B5EF4-FFF2-40B4-BE49-F238E27FC236}">
                <a16:creationId xmlns:a16="http://schemas.microsoft.com/office/drawing/2014/main" id="{7CBBC1D3-DB8D-2C1D-5CEA-E3C0039B117D}"/>
              </a:ext>
            </a:extLst>
          </p:cNvPr>
          <p:cNvGrpSpPr/>
          <p:nvPr/>
        </p:nvGrpSpPr>
        <p:grpSpPr>
          <a:xfrm>
            <a:off x="3713044" y="1419622"/>
            <a:ext cx="858956" cy="8589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6">
              <a:extLst>
                <a:ext uri="{FF2B5EF4-FFF2-40B4-BE49-F238E27FC236}">
                  <a16:creationId xmlns:a16="http://schemas.microsoft.com/office/drawing/2014/main" id="{4A36E638-23C9-AC61-D2BA-19F600E4E4E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椭圆 27">
              <a:extLst>
                <a:ext uri="{FF2B5EF4-FFF2-40B4-BE49-F238E27FC236}">
                  <a16:creationId xmlns:a16="http://schemas.microsoft.com/office/drawing/2014/main" id="{57DF4CB3-93ED-F6FC-CC89-5CEBC0A204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4" name="直接连接符 5">
            <a:extLst>
              <a:ext uri="{FF2B5EF4-FFF2-40B4-BE49-F238E27FC236}">
                <a16:creationId xmlns:a16="http://schemas.microsoft.com/office/drawing/2014/main" id="{D58A94ED-E736-2BE4-6B73-95288F3B418B}"/>
              </a:ext>
            </a:extLst>
          </p:cNvPr>
          <p:cNvCxnSpPr/>
          <p:nvPr/>
        </p:nvCxnSpPr>
        <p:spPr bwMode="auto">
          <a:xfrm>
            <a:off x="3078506" y="306698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3">
            <a:extLst>
              <a:ext uri="{FF2B5EF4-FFF2-40B4-BE49-F238E27FC236}">
                <a16:creationId xmlns:a16="http://schemas.microsoft.com/office/drawing/2014/main" id="{CC39E58C-3B0A-C6DB-4835-EB4DEAF813D4}"/>
              </a:ext>
            </a:extLst>
          </p:cNvPr>
          <p:cNvSpPr/>
          <p:nvPr/>
        </p:nvSpPr>
        <p:spPr>
          <a:xfrm>
            <a:off x="2771800" y="2865078"/>
            <a:ext cx="373310" cy="373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24">
            <a:extLst>
              <a:ext uri="{FF2B5EF4-FFF2-40B4-BE49-F238E27FC236}">
                <a16:creationId xmlns:a16="http://schemas.microsoft.com/office/drawing/2014/main" id="{B628AB5E-1AAD-28BE-7A67-B1A727400664}"/>
              </a:ext>
            </a:extLst>
          </p:cNvPr>
          <p:cNvGrpSpPr/>
          <p:nvPr/>
        </p:nvGrpSpPr>
        <p:grpSpPr>
          <a:xfrm>
            <a:off x="3704358" y="2576890"/>
            <a:ext cx="858956" cy="8589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6">
              <a:extLst>
                <a:ext uri="{FF2B5EF4-FFF2-40B4-BE49-F238E27FC236}">
                  <a16:creationId xmlns:a16="http://schemas.microsoft.com/office/drawing/2014/main" id="{E3C8C68F-C5F2-F380-9A8B-6E5BAFC370C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椭圆 27">
              <a:extLst>
                <a:ext uri="{FF2B5EF4-FFF2-40B4-BE49-F238E27FC236}">
                  <a16:creationId xmlns:a16="http://schemas.microsoft.com/office/drawing/2014/main" id="{47CD68D3-D98E-D2AA-87A2-2257C5DB09D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218" name="Picture 2" descr="Trabalho a quente">
            <a:extLst>
              <a:ext uri="{FF2B5EF4-FFF2-40B4-BE49-F238E27FC236}">
                <a16:creationId xmlns:a16="http://schemas.microsoft.com/office/drawing/2014/main" id="{F77213B9-AA7C-E428-CCF0-415797DC0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r="24802"/>
          <a:stretch/>
        </p:blipFill>
        <p:spPr bwMode="auto">
          <a:xfrm>
            <a:off x="293017" y="1419622"/>
            <a:ext cx="2094130" cy="2031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BBB415AC-91E4-FC9A-7097-1ACD6F24C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27" y="574992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9D9DB787-5626-A611-AE3A-824332F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77" y="1436481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D7615B94-B5F6-2226-1319-C5697B2F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49" y="2595637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B823C4E-8D91-C743-8CCE-0D4B4E06E6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2">
            <a:extLst>
              <a:ext uri="{FF2B5EF4-FFF2-40B4-BE49-F238E27FC236}">
                <a16:creationId xmlns:a16="http://schemas.microsoft.com/office/drawing/2014/main" id="{29BC7A7C-1E27-9475-951A-9C670802FF21}"/>
              </a:ext>
            </a:extLst>
          </p:cNvPr>
          <p:cNvSpPr/>
          <p:nvPr/>
        </p:nvSpPr>
        <p:spPr>
          <a:xfrm rot="5400000">
            <a:off x="-1628" y="969666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7D5AFB4-8FD2-55C4-D4E4-A52111C89BCE}"/>
              </a:ext>
            </a:extLst>
          </p:cNvPr>
          <p:cNvCxnSpPr/>
          <p:nvPr/>
        </p:nvCxnSpPr>
        <p:spPr bwMode="auto">
          <a:xfrm>
            <a:off x="2134879" y="982888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5">
            <a:extLst>
              <a:ext uri="{FF2B5EF4-FFF2-40B4-BE49-F238E27FC236}">
                <a16:creationId xmlns:a16="http://schemas.microsoft.com/office/drawing/2014/main" id="{33043F59-89FF-B667-D67A-C46D8AE2F019}"/>
              </a:ext>
            </a:extLst>
          </p:cNvPr>
          <p:cNvCxnSpPr/>
          <p:nvPr/>
        </p:nvCxnSpPr>
        <p:spPr bwMode="auto">
          <a:xfrm>
            <a:off x="3087192" y="1909718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7">
            <a:extLst>
              <a:ext uri="{FF2B5EF4-FFF2-40B4-BE49-F238E27FC236}">
                <a16:creationId xmlns:a16="http://schemas.microsoft.com/office/drawing/2014/main" id="{0A0B01F0-DB28-E843-3E36-4DD646F7BC52}"/>
              </a:ext>
            </a:extLst>
          </p:cNvPr>
          <p:cNvSpPr/>
          <p:nvPr/>
        </p:nvSpPr>
        <p:spPr>
          <a:xfrm>
            <a:off x="4990858" y="1428968"/>
            <a:ext cx="3476918" cy="328589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b="1" dirty="0" err="1">
                <a:latin typeface="微软雅黑" panose="020B0503020204020204" charset="-122"/>
                <a:ea typeface="微软雅黑" panose="020B0503020204020204" charset="-122"/>
              </a:rPr>
              <a:t>Goivagem</a:t>
            </a:r>
            <a:r>
              <a:rPr lang="pt-BR" altLang="zh-CN" sz="1400" b="1" dirty="0">
                <a:latin typeface="微软雅黑" panose="020B0503020204020204" charset="-122"/>
                <a:ea typeface="微软雅黑" panose="020B0503020204020204" charset="-122"/>
              </a:rPr>
              <a:t>: </a:t>
            </a:r>
          </a:p>
          <a:p>
            <a:pPr>
              <a:lnSpc>
                <a:spcPct val="150000"/>
              </a:lnSpc>
            </a:pPr>
            <a:endParaRPr lang="pt-BR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</a:rPr>
              <a:t>A </a:t>
            </a:r>
            <a:r>
              <a:rPr lang="pt-BR" altLang="zh-CN" sz="1400" dirty="0" err="1">
                <a:latin typeface="微软雅黑" panose="020B0503020204020204" charset="-122"/>
                <a:ea typeface="微软雅黑" panose="020B0503020204020204" charset="-122"/>
              </a:rPr>
              <a:t>goivagem</a:t>
            </a: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</a:rPr>
              <a:t> é um método de corte que utiliza eletrodos de grafite para a remoção de raízes de solda imperfeitas e dispositivos auxiliares de montagem, entre outras finalidades. É uma técnica necessária, mas que requer atenção especial devido à sua capacidade de gerar calor intenso.</a:t>
            </a:r>
          </a:p>
        </p:txBody>
      </p:sp>
      <p:sp>
        <p:nvSpPr>
          <p:cNvPr id="10" name="椭圆 10">
            <a:extLst>
              <a:ext uri="{FF2B5EF4-FFF2-40B4-BE49-F238E27FC236}">
                <a16:creationId xmlns:a16="http://schemas.microsoft.com/office/drawing/2014/main" id="{F198CFFD-F531-C4EB-569F-69A67A8B6A8A}"/>
              </a:ext>
            </a:extLst>
          </p:cNvPr>
          <p:cNvSpPr/>
          <p:nvPr/>
        </p:nvSpPr>
        <p:spPr bwMode="auto">
          <a:xfrm>
            <a:off x="212669" y="1300288"/>
            <a:ext cx="2259643" cy="22596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D16E1422-DFE0-3503-7004-E06789209A4E}"/>
              </a:ext>
            </a:extLst>
          </p:cNvPr>
          <p:cNvSpPr/>
          <p:nvPr/>
        </p:nvSpPr>
        <p:spPr>
          <a:xfrm>
            <a:off x="1907704" y="766410"/>
            <a:ext cx="373310" cy="373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7E7DD39A-08D7-59EE-50CD-7373DEF0D12F}"/>
              </a:ext>
            </a:extLst>
          </p:cNvPr>
          <p:cNvSpPr/>
          <p:nvPr/>
        </p:nvSpPr>
        <p:spPr>
          <a:xfrm>
            <a:off x="2780486" y="1707810"/>
            <a:ext cx="373310" cy="3733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7">
            <a:extLst>
              <a:ext uri="{FF2B5EF4-FFF2-40B4-BE49-F238E27FC236}">
                <a16:creationId xmlns:a16="http://schemas.microsoft.com/office/drawing/2014/main" id="{F83BCBC3-093E-8A8C-ABA6-B38D41FB3611}"/>
              </a:ext>
            </a:extLst>
          </p:cNvPr>
          <p:cNvGrpSpPr/>
          <p:nvPr/>
        </p:nvGrpSpPr>
        <p:grpSpPr>
          <a:xfrm>
            <a:off x="2937268" y="555526"/>
            <a:ext cx="858956" cy="8589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1">
              <a:extLst>
                <a:ext uri="{FF2B5EF4-FFF2-40B4-BE49-F238E27FC236}">
                  <a16:creationId xmlns:a16="http://schemas.microsoft.com/office/drawing/2014/main" id="{4BB0AC51-93E3-992B-E1D5-85FFBB936E9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椭圆 22">
              <a:extLst>
                <a:ext uri="{FF2B5EF4-FFF2-40B4-BE49-F238E27FC236}">
                  <a16:creationId xmlns:a16="http://schemas.microsoft.com/office/drawing/2014/main" id="{46AFB74A-BA07-CD38-55B7-E520EFE5400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4">
            <a:extLst>
              <a:ext uri="{FF2B5EF4-FFF2-40B4-BE49-F238E27FC236}">
                <a16:creationId xmlns:a16="http://schemas.microsoft.com/office/drawing/2014/main" id="{7CBBC1D3-DB8D-2C1D-5CEA-E3C0039B117D}"/>
              </a:ext>
            </a:extLst>
          </p:cNvPr>
          <p:cNvGrpSpPr/>
          <p:nvPr/>
        </p:nvGrpSpPr>
        <p:grpSpPr>
          <a:xfrm>
            <a:off x="3713044" y="1419622"/>
            <a:ext cx="858956" cy="858956"/>
            <a:chOff x="304800" y="673100"/>
            <a:chExt cx="4000500" cy="4000500"/>
          </a:xfrm>
          <a:solidFill>
            <a:srgbClr val="FFC000"/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6">
              <a:extLst>
                <a:ext uri="{FF2B5EF4-FFF2-40B4-BE49-F238E27FC236}">
                  <a16:creationId xmlns:a16="http://schemas.microsoft.com/office/drawing/2014/main" id="{4A36E638-23C9-AC61-D2BA-19F600E4E4E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椭圆 27">
              <a:extLst>
                <a:ext uri="{FF2B5EF4-FFF2-40B4-BE49-F238E27FC236}">
                  <a16:creationId xmlns:a16="http://schemas.microsoft.com/office/drawing/2014/main" id="{57DF4CB3-93ED-F6FC-CC89-5CEBC0A204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4" name="直接连接符 5">
            <a:extLst>
              <a:ext uri="{FF2B5EF4-FFF2-40B4-BE49-F238E27FC236}">
                <a16:creationId xmlns:a16="http://schemas.microsoft.com/office/drawing/2014/main" id="{D58A94ED-E736-2BE4-6B73-95288F3B418B}"/>
              </a:ext>
            </a:extLst>
          </p:cNvPr>
          <p:cNvCxnSpPr/>
          <p:nvPr/>
        </p:nvCxnSpPr>
        <p:spPr bwMode="auto">
          <a:xfrm>
            <a:off x="3078506" y="306698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3">
            <a:extLst>
              <a:ext uri="{FF2B5EF4-FFF2-40B4-BE49-F238E27FC236}">
                <a16:creationId xmlns:a16="http://schemas.microsoft.com/office/drawing/2014/main" id="{CC39E58C-3B0A-C6DB-4835-EB4DEAF813D4}"/>
              </a:ext>
            </a:extLst>
          </p:cNvPr>
          <p:cNvSpPr/>
          <p:nvPr/>
        </p:nvSpPr>
        <p:spPr>
          <a:xfrm>
            <a:off x="2771800" y="2865078"/>
            <a:ext cx="373310" cy="373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24">
            <a:extLst>
              <a:ext uri="{FF2B5EF4-FFF2-40B4-BE49-F238E27FC236}">
                <a16:creationId xmlns:a16="http://schemas.microsoft.com/office/drawing/2014/main" id="{B628AB5E-1AAD-28BE-7A67-B1A727400664}"/>
              </a:ext>
            </a:extLst>
          </p:cNvPr>
          <p:cNvGrpSpPr/>
          <p:nvPr/>
        </p:nvGrpSpPr>
        <p:grpSpPr>
          <a:xfrm>
            <a:off x="3704358" y="2576890"/>
            <a:ext cx="858956" cy="8589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6">
              <a:extLst>
                <a:ext uri="{FF2B5EF4-FFF2-40B4-BE49-F238E27FC236}">
                  <a16:creationId xmlns:a16="http://schemas.microsoft.com/office/drawing/2014/main" id="{E3C8C68F-C5F2-F380-9A8B-6E5BAFC370C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椭圆 27">
              <a:extLst>
                <a:ext uri="{FF2B5EF4-FFF2-40B4-BE49-F238E27FC236}">
                  <a16:creationId xmlns:a16="http://schemas.microsoft.com/office/drawing/2014/main" id="{47CD68D3-D98E-D2AA-87A2-2257C5DB09D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9" name="Picture 2" descr="Trabalho a quente">
            <a:extLst>
              <a:ext uri="{FF2B5EF4-FFF2-40B4-BE49-F238E27FC236}">
                <a16:creationId xmlns:a16="http://schemas.microsoft.com/office/drawing/2014/main" id="{52139E85-664C-4B04-E1D1-1BA2AF8E8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r="24802"/>
          <a:stretch/>
        </p:blipFill>
        <p:spPr bwMode="auto">
          <a:xfrm>
            <a:off x="293017" y="1419622"/>
            <a:ext cx="2094130" cy="2031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8C23FED2-A3D2-EEFC-3B94-3B3A6F740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27" y="574992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36876D07-269F-8D79-E9E9-A82D3E2C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77" y="1436481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F69F0F9B-89B4-73D8-2C8A-697AF8D5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49" y="2595637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B172CD7-23EE-E84D-11A5-7D51568B2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2">
            <a:extLst>
              <a:ext uri="{FF2B5EF4-FFF2-40B4-BE49-F238E27FC236}">
                <a16:creationId xmlns:a16="http://schemas.microsoft.com/office/drawing/2014/main" id="{29BC7A7C-1E27-9475-951A-9C670802FF21}"/>
              </a:ext>
            </a:extLst>
          </p:cNvPr>
          <p:cNvSpPr/>
          <p:nvPr/>
        </p:nvSpPr>
        <p:spPr>
          <a:xfrm rot="5400000">
            <a:off x="-1628" y="969666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7D5AFB4-8FD2-55C4-D4E4-A52111C89BCE}"/>
              </a:ext>
            </a:extLst>
          </p:cNvPr>
          <p:cNvCxnSpPr/>
          <p:nvPr/>
        </p:nvCxnSpPr>
        <p:spPr bwMode="auto">
          <a:xfrm>
            <a:off x="2134879" y="982888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5">
            <a:extLst>
              <a:ext uri="{FF2B5EF4-FFF2-40B4-BE49-F238E27FC236}">
                <a16:creationId xmlns:a16="http://schemas.microsoft.com/office/drawing/2014/main" id="{33043F59-89FF-B667-D67A-C46D8AE2F019}"/>
              </a:ext>
            </a:extLst>
          </p:cNvPr>
          <p:cNvCxnSpPr/>
          <p:nvPr/>
        </p:nvCxnSpPr>
        <p:spPr bwMode="auto">
          <a:xfrm>
            <a:off x="3087192" y="1909718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7">
            <a:extLst>
              <a:ext uri="{FF2B5EF4-FFF2-40B4-BE49-F238E27FC236}">
                <a16:creationId xmlns:a16="http://schemas.microsoft.com/office/drawing/2014/main" id="{0A0B01F0-DB28-E843-3E36-4DD646F7BC52}"/>
              </a:ext>
            </a:extLst>
          </p:cNvPr>
          <p:cNvSpPr/>
          <p:nvPr/>
        </p:nvSpPr>
        <p:spPr>
          <a:xfrm>
            <a:off x="5084779" y="1346542"/>
            <a:ext cx="3476918" cy="296272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b="1" dirty="0">
                <a:latin typeface="微软雅黑" panose="020B0503020204020204" charset="-122"/>
                <a:ea typeface="微软雅黑" panose="020B0503020204020204" charset="-122"/>
              </a:rPr>
              <a:t>Esmerilhamento e Corte: </a:t>
            </a:r>
          </a:p>
          <a:p>
            <a:pPr>
              <a:lnSpc>
                <a:spcPct val="150000"/>
              </a:lnSpc>
            </a:pPr>
            <a:endParaRPr lang="pt-BR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</a:rPr>
              <a:t>Atividades de esmerilhamento e corte envolvem o uso de ferramentas abrasivas para dar forma, suavizar ou cortar peças metálicas. Essas operações podem criar faíscas e aquecimento, tornando-se fontes potenciais de ignição.</a:t>
            </a:r>
          </a:p>
        </p:txBody>
      </p:sp>
      <p:sp>
        <p:nvSpPr>
          <p:cNvPr id="10" name="椭圆 10">
            <a:extLst>
              <a:ext uri="{FF2B5EF4-FFF2-40B4-BE49-F238E27FC236}">
                <a16:creationId xmlns:a16="http://schemas.microsoft.com/office/drawing/2014/main" id="{F198CFFD-F531-C4EB-569F-69A67A8B6A8A}"/>
              </a:ext>
            </a:extLst>
          </p:cNvPr>
          <p:cNvSpPr/>
          <p:nvPr/>
        </p:nvSpPr>
        <p:spPr bwMode="auto">
          <a:xfrm>
            <a:off x="212669" y="1300288"/>
            <a:ext cx="2259643" cy="22596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D16E1422-DFE0-3503-7004-E06789209A4E}"/>
              </a:ext>
            </a:extLst>
          </p:cNvPr>
          <p:cNvSpPr/>
          <p:nvPr/>
        </p:nvSpPr>
        <p:spPr>
          <a:xfrm>
            <a:off x="1907704" y="766410"/>
            <a:ext cx="373310" cy="373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7E7DD39A-08D7-59EE-50CD-7373DEF0D12F}"/>
              </a:ext>
            </a:extLst>
          </p:cNvPr>
          <p:cNvSpPr/>
          <p:nvPr/>
        </p:nvSpPr>
        <p:spPr>
          <a:xfrm>
            <a:off x="2780486" y="1707810"/>
            <a:ext cx="373310" cy="373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7">
            <a:extLst>
              <a:ext uri="{FF2B5EF4-FFF2-40B4-BE49-F238E27FC236}">
                <a16:creationId xmlns:a16="http://schemas.microsoft.com/office/drawing/2014/main" id="{F83BCBC3-093E-8A8C-ABA6-B38D41FB3611}"/>
              </a:ext>
            </a:extLst>
          </p:cNvPr>
          <p:cNvGrpSpPr/>
          <p:nvPr/>
        </p:nvGrpSpPr>
        <p:grpSpPr>
          <a:xfrm>
            <a:off x="2937268" y="555526"/>
            <a:ext cx="858956" cy="8589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1">
              <a:extLst>
                <a:ext uri="{FF2B5EF4-FFF2-40B4-BE49-F238E27FC236}">
                  <a16:creationId xmlns:a16="http://schemas.microsoft.com/office/drawing/2014/main" id="{4BB0AC51-93E3-992B-E1D5-85FFBB936E9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椭圆 22">
              <a:extLst>
                <a:ext uri="{FF2B5EF4-FFF2-40B4-BE49-F238E27FC236}">
                  <a16:creationId xmlns:a16="http://schemas.microsoft.com/office/drawing/2014/main" id="{46AFB74A-BA07-CD38-55B7-E520EFE5400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4">
            <a:extLst>
              <a:ext uri="{FF2B5EF4-FFF2-40B4-BE49-F238E27FC236}">
                <a16:creationId xmlns:a16="http://schemas.microsoft.com/office/drawing/2014/main" id="{7CBBC1D3-DB8D-2C1D-5CEA-E3C0039B117D}"/>
              </a:ext>
            </a:extLst>
          </p:cNvPr>
          <p:cNvGrpSpPr/>
          <p:nvPr/>
        </p:nvGrpSpPr>
        <p:grpSpPr>
          <a:xfrm>
            <a:off x="3713044" y="1419622"/>
            <a:ext cx="858956" cy="8589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6">
              <a:extLst>
                <a:ext uri="{FF2B5EF4-FFF2-40B4-BE49-F238E27FC236}">
                  <a16:creationId xmlns:a16="http://schemas.microsoft.com/office/drawing/2014/main" id="{4A36E638-23C9-AC61-D2BA-19F600E4E4E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椭圆 27">
              <a:extLst>
                <a:ext uri="{FF2B5EF4-FFF2-40B4-BE49-F238E27FC236}">
                  <a16:creationId xmlns:a16="http://schemas.microsoft.com/office/drawing/2014/main" id="{57DF4CB3-93ED-F6FC-CC89-5CEBC0A204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4" name="直接连接符 5">
            <a:extLst>
              <a:ext uri="{FF2B5EF4-FFF2-40B4-BE49-F238E27FC236}">
                <a16:creationId xmlns:a16="http://schemas.microsoft.com/office/drawing/2014/main" id="{D58A94ED-E736-2BE4-6B73-95288F3B418B}"/>
              </a:ext>
            </a:extLst>
          </p:cNvPr>
          <p:cNvCxnSpPr/>
          <p:nvPr/>
        </p:nvCxnSpPr>
        <p:spPr bwMode="auto">
          <a:xfrm>
            <a:off x="3078506" y="306698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3">
            <a:extLst>
              <a:ext uri="{FF2B5EF4-FFF2-40B4-BE49-F238E27FC236}">
                <a16:creationId xmlns:a16="http://schemas.microsoft.com/office/drawing/2014/main" id="{CC39E58C-3B0A-C6DB-4835-EB4DEAF813D4}"/>
              </a:ext>
            </a:extLst>
          </p:cNvPr>
          <p:cNvSpPr/>
          <p:nvPr/>
        </p:nvSpPr>
        <p:spPr>
          <a:xfrm>
            <a:off x="2771800" y="2865078"/>
            <a:ext cx="373310" cy="37331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24">
            <a:extLst>
              <a:ext uri="{FF2B5EF4-FFF2-40B4-BE49-F238E27FC236}">
                <a16:creationId xmlns:a16="http://schemas.microsoft.com/office/drawing/2014/main" id="{B628AB5E-1AAD-28BE-7A67-B1A727400664}"/>
              </a:ext>
            </a:extLst>
          </p:cNvPr>
          <p:cNvGrpSpPr/>
          <p:nvPr/>
        </p:nvGrpSpPr>
        <p:grpSpPr>
          <a:xfrm>
            <a:off x="3704358" y="2576890"/>
            <a:ext cx="858956" cy="858956"/>
            <a:chOff x="304800" y="673100"/>
            <a:chExt cx="4000500" cy="4000500"/>
          </a:xfrm>
          <a:solidFill>
            <a:srgbClr val="FFC000"/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6">
              <a:extLst>
                <a:ext uri="{FF2B5EF4-FFF2-40B4-BE49-F238E27FC236}">
                  <a16:creationId xmlns:a16="http://schemas.microsoft.com/office/drawing/2014/main" id="{E3C8C68F-C5F2-F380-9A8B-6E5BAFC370C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椭圆 27">
              <a:extLst>
                <a:ext uri="{FF2B5EF4-FFF2-40B4-BE49-F238E27FC236}">
                  <a16:creationId xmlns:a16="http://schemas.microsoft.com/office/drawing/2014/main" id="{47CD68D3-D98E-D2AA-87A2-2257C5DB09D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9" name="Picture 2" descr="Trabalho a quente">
            <a:extLst>
              <a:ext uri="{FF2B5EF4-FFF2-40B4-BE49-F238E27FC236}">
                <a16:creationId xmlns:a16="http://schemas.microsoft.com/office/drawing/2014/main" id="{338D2F9C-6F5F-1848-6259-D1B2405B8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r="24802"/>
          <a:stretch/>
        </p:blipFill>
        <p:spPr bwMode="auto">
          <a:xfrm>
            <a:off x="293017" y="1419622"/>
            <a:ext cx="2094130" cy="2031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77A68B2F-3CB9-8B5D-9D06-73DC2F91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27" y="574992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B43F5D05-8D57-0894-B559-AE2FE5C1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77" y="1436481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EECB1EBE-B7F4-BC20-F325-47510D87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49" y="2595637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E959EB2-1FF4-409A-BA92-DB2EF932F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>
            <a:extLst>
              <a:ext uri="{FF2B5EF4-FFF2-40B4-BE49-F238E27FC236}">
                <a16:creationId xmlns:a16="http://schemas.microsoft.com/office/drawing/2014/main" id="{1256D4C1-B486-5999-C288-B198B3C06B9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44592" y="-1531960"/>
            <a:ext cx="1398833" cy="8352929"/>
          </a:xfrm>
          <a:prstGeom prst="downArrow">
            <a:avLst>
              <a:gd name="adj1" fmla="val 49065"/>
              <a:gd name="adj2" fmla="val 44827"/>
            </a:avLst>
          </a:prstGeom>
          <a:solidFill>
            <a:schemeClr val="bg1">
              <a:lumMod val="65000"/>
              <a:alpha val="68000"/>
            </a:schemeClr>
          </a:solidFill>
          <a:ln>
            <a:noFill/>
          </a:ln>
        </p:spPr>
        <p:txBody>
          <a:bodyPr vert="eaVert"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标注 24">
            <a:extLst>
              <a:ext uri="{FF2B5EF4-FFF2-40B4-BE49-F238E27FC236}">
                <a16:creationId xmlns:a16="http://schemas.microsoft.com/office/drawing/2014/main" id="{83F1CFC7-47FE-FF0C-3F26-BBF4874F3F93}"/>
              </a:ext>
            </a:extLst>
          </p:cNvPr>
          <p:cNvSpPr/>
          <p:nvPr/>
        </p:nvSpPr>
        <p:spPr>
          <a:xfrm>
            <a:off x="1547000" y="1563638"/>
            <a:ext cx="1584840" cy="64140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8650E6AB-667B-18A1-E7C5-41F9DD91E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15089"/>
            <a:ext cx="4932880" cy="11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Ao longo deste material, exploraremos a fundo os riscos associados ao trabalho a quente e as medidas necessárias para proteger os trabalhadores, as instalações e o meio ambiente do trabalho.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标注 27">
            <a:extLst>
              <a:ext uri="{FF2B5EF4-FFF2-40B4-BE49-F238E27FC236}">
                <a16:creationId xmlns:a16="http://schemas.microsoft.com/office/drawing/2014/main" id="{435E1366-E49E-0392-8FB1-88E74D381445}"/>
              </a:ext>
            </a:extLst>
          </p:cNvPr>
          <p:cNvSpPr/>
          <p:nvPr/>
        </p:nvSpPr>
        <p:spPr>
          <a:xfrm rot="10800000">
            <a:off x="4754961" y="3875761"/>
            <a:ext cx="1584840" cy="64140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BBF11E0-FE96-FEE0-CBD7-92606C9AB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4145015"/>
            <a:ext cx="4463443" cy="84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Vamos abordar desde a inspeção prévia até a utilização segura de gases, passando pela análise preliminar de riscos e boas práticas de segurança. 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7F426922-CD35-054F-7223-E14770C7A461}"/>
              </a:ext>
            </a:extLst>
          </p:cNvPr>
          <p:cNvGrpSpPr/>
          <p:nvPr/>
        </p:nvGrpSpPr>
        <p:grpSpPr bwMode="auto">
          <a:xfrm>
            <a:off x="1302523" y="1945089"/>
            <a:ext cx="1541285" cy="1539687"/>
            <a:chOff x="1823" y="2371"/>
            <a:chExt cx="1801" cy="1801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F02CC9AB-327B-03AD-6EFE-E317AA485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" y="2371"/>
              <a:ext cx="1801" cy="1801"/>
            </a:xfrm>
            <a:prstGeom prst="ellipse">
              <a:avLst/>
            </a:prstGeom>
            <a:solidFill>
              <a:srgbClr val="D8D8D8">
                <a:alpha val="4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BE9F15A5-3F5B-1107-AFAA-D701878A5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2493"/>
              <a:ext cx="1556" cy="1556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  <a:round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pt-BR" altLang="zh-CN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F6A8B0C1-5259-34BE-5203-6158309FE749}"/>
              </a:ext>
            </a:extLst>
          </p:cNvPr>
          <p:cNvGrpSpPr/>
          <p:nvPr/>
        </p:nvGrpSpPr>
        <p:grpSpPr bwMode="auto">
          <a:xfrm>
            <a:off x="4902923" y="1945089"/>
            <a:ext cx="1541285" cy="1539687"/>
            <a:chOff x="1823" y="2371"/>
            <a:chExt cx="1801" cy="1801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4856F71D-6A1E-6359-6820-F21C02696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" y="2371"/>
              <a:ext cx="1801" cy="1801"/>
            </a:xfrm>
            <a:prstGeom prst="ellipse">
              <a:avLst/>
            </a:prstGeom>
            <a:solidFill>
              <a:srgbClr val="D8D8D8">
                <a:alpha val="4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8E929143-3FE0-F84B-2D90-1EF1129EE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2493"/>
              <a:ext cx="1556" cy="1556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round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pt-BR" altLang="zh-CN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" name="Imagem 13" descr="Homem de chapéu e camisa verde&#10;&#10;Descrição gerada automaticamente">
            <a:extLst>
              <a:ext uri="{FF2B5EF4-FFF2-40B4-BE49-F238E27FC236}">
                <a16:creationId xmlns:a16="http://schemas.microsoft.com/office/drawing/2014/main" id="{98C6AEBC-3C9F-7BEB-9BD9-2AF67285A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8771"/>
            <a:ext cx="1865214" cy="2788291"/>
          </a:xfrm>
          <a:prstGeom prst="rect">
            <a:avLst/>
          </a:pr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EB1DF75E-4E37-6175-6808-1592F21E1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3" grpId="2" animBg="1"/>
      <p:bldP spid="5" grpId="0" animBg="1"/>
      <p:bldP spid="5" grpId="1" animBg="1"/>
      <p:bldP spid="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85000"/>
            </a:scheme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407892"/>
            <a:ext cx="6780578" cy="22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segurança é uma prioridade, e este conteúdo fornecerá as informações essenciais para que todos os envolvidos nessa atividade compreendam e pratiquem a segurança no trabalho a quente de maneira eficaz.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CD55D385-9E9F-A1FC-8FD7-D25B9F082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10" y="3349617"/>
            <a:ext cx="2268667" cy="1700500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A6A4A0B9-F428-B097-2137-3BEBB742C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05" y="150192"/>
            <a:ext cx="1955443" cy="5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Riscos do trabalho a quente</a:t>
            </a: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83737" y="0"/>
            <a:ext cx="706119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179688" y="181440"/>
            <a:ext cx="514216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3C7CCE2D-0033-5F81-1167-0E6D8DDCA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3D391417-E30F-7627-6A30-51863B300C0A}"/>
              </a:ext>
            </a:extLst>
          </p:cNvPr>
          <p:cNvGrpSpPr/>
          <p:nvPr/>
        </p:nvGrpSpPr>
        <p:grpSpPr bwMode="auto">
          <a:xfrm>
            <a:off x="442407" y="1724258"/>
            <a:ext cx="4426768" cy="2714288"/>
            <a:chOff x="2072242" y="1513229"/>
            <a:chExt cx="3094324" cy="1896449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74F177DA-57C3-16CF-0D26-0098323C91F5}"/>
                </a:ext>
              </a:extLst>
            </p:cNvPr>
            <p:cNvSpPr/>
            <p:nvPr/>
          </p:nvSpPr>
          <p:spPr bwMode="auto">
            <a:xfrm rot="1748642">
              <a:off x="2072242" y="1513229"/>
              <a:ext cx="1573837" cy="746788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7B5373B-2F9F-1662-F837-62F567A50F2E}"/>
                </a:ext>
              </a:extLst>
            </p:cNvPr>
            <p:cNvSpPr/>
            <p:nvPr/>
          </p:nvSpPr>
          <p:spPr bwMode="auto">
            <a:xfrm rot="1748643" flipV="1">
              <a:off x="3158906" y="2877661"/>
              <a:ext cx="1121762" cy="532017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77750838-03AC-EF32-E2F4-0EAB46CDE7F1}"/>
                </a:ext>
              </a:extLst>
            </p:cNvPr>
            <p:cNvSpPr/>
            <p:nvPr/>
          </p:nvSpPr>
          <p:spPr bwMode="auto">
            <a:xfrm rot="1748642">
              <a:off x="4392985" y="3020842"/>
              <a:ext cx="773581" cy="366376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" name="KSO_GN3">
            <a:extLst>
              <a:ext uri="{FF2B5EF4-FFF2-40B4-BE49-F238E27FC236}">
                <a16:creationId xmlns:a16="http://schemas.microsoft.com/office/drawing/2014/main" id="{0FCCFF4F-589D-010E-EEBC-8058BA8D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5" y="1751478"/>
            <a:ext cx="1988430" cy="198900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9" name="KSO_GN2">
            <a:extLst>
              <a:ext uri="{FF2B5EF4-FFF2-40B4-BE49-F238E27FC236}">
                <a16:creationId xmlns:a16="http://schemas.microsoft.com/office/drawing/2014/main" id="{D00EA54D-100E-B90C-6DD5-723D8C71599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264755" y="3020402"/>
            <a:ext cx="1418012" cy="14184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sz="15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KSO_GN1">
            <a:extLst>
              <a:ext uri="{FF2B5EF4-FFF2-40B4-BE49-F238E27FC236}">
                <a16:creationId xmlns:a16="http://schemas.microsoft.com/office/drawing/2014/main" id="{D29B0306-CF46-A905-65C4-C8E73607B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767" y="3899339"/>
            <a:ext cx="978146" cy="97843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09CE3D11-8DC4-2552-7543-01AFD1B8E517}"/>
              </a:ext>
            </a:extLst>
          </p:cNvPr>
          <p:cNvSpPr txBox="1"/>
          <p:nvPr/>
        </p:nvSpPr>
        <p:spPr>
          <a:xfrm>
            <a:off x="4917056" y="3835825"/>
            <a:ext cx="3759400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O que é trabalho a quente</a:t>
            </a:r>
            <a:endParaRPr lang="zh-CN" altLang="en-US" sz="2400" dirty="0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9A941E09-44CE-8D93-FEB6-ED21D0297B9F}"/>
              </a:ext>
            </a:extLst>
          </p:cNvPr>
          <p:cNvSpPr txBox="1"/>
          <p:nvPr/>
        </p:nvSpPr>
        <p:spPr>
          <a:xfrm>
            <a:off x="3592132" y="2354413"/>
            <a:ext cx="4058407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Riscos do trabalho a quente</a:t>
            </a: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4056F435-3F37-AF95-85C2-CBB28D24A0E9}"/>
              </a:ext>
            </a:extLst>
          </p:cNvPr>
          <p:cNvSpPr txBox="1"/>
          <p:nvPr/>
        </p:nvSpPr>
        <p:spPr>
          <a:xfrm>
            <a:off x="2264754" y="1155678"/>
            <a:ext cx="3395351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Preparação e Inspeção Prévia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D00FF1F9-66B9-05A5-4A45-B16F0BCD7199}"/>
              </a:ext>
            </a:extLst>
          </p:cNvPr>
          <p:cNvSpPr txBox="1"/>
          <p:nvPr/>
        </p:nvSpPr>
        <p:spPr>
          <a:xfrm>
            <a:off x="3851920" y="-236562"/>
            <a:ext cx="160876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</a:rPr>
              <a:t>Conteúdo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2F870B43-A997-82F4-AD86-FF7EE009D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animBg="1" autoUpdateAnimBg="0"/>
      <p:bldP spid="10" grpId="0" animBg="1" autoUpdateAnimBg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6">
            <a:extLst>
              <a:ext uri="{FF2B5EF4-FFF2-40B4-BE49-F238E27FC236}">
                <a16:creationId xmlns:a16="http://schemas.microsoft.com/office/drawing/2014/main" id="{AF39F369-219C-0B27-D043-727AEEB38BA6}"/>
              </a:ext>
            </a:extLst>
          </p:cNvPr>
          <p:cNvSpPr>
            <a:spLocks noChangeAspect="1"/>
          </p:cNvSpPr>
          <p:nvPr/>
        </p:nvSpPr>
        <p:spPr>
          <a:xfrm>
            <a:off x="1547664" y="616685"/>
            <a:ext cx="6192688" cy="3777146"/>
          </a:xfrm>
          <a:prstGeom prst="roundRect">
            <a:avLst>
              <a:gd name="adj" fmla="val 1429"/>
            </a:avLst>
          </a:prstGeom>
          <a:noFill/>
          <a:ln w="3175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5"/>
              </a:spcBef>
              <a:spcAft>
                <a:spcPts val="535"/>
              </a:spcAft>
              <a:defRPr/>
            </a:pPr>
            <a:endParaRPr lang="zh-CN" altLang="en-US" sz="1400" dirty="0">
              <a:solidFill>
                <a:srgbClr val="454545"/>
              </a:solidFill>
              <a:latin typeface="微软雅黑" panose="020B0503020204020204" charset="-122"/>
            </a:endParaRPr>
          </a:p>
        </p:txBody>
      </p:sp>
      <p:sp>
        <p:nvSpPr>
          <p:cNvPr id="3" name="任意多边形 47">
            <a:extLst>
              <a:ext uri="{FF2B5EF4-FFF2-40B4-BE49-F238E27FC236}">
                <a16:creationId xmlns:a16="http://schemas.microsoft.com/office/drawing/2014/main" id="{352C4349-E68F-88DA-AEBE-B90357E3A78C}"/>
              </a:ext>
            </a:extLst>
          </p:cNvPr>
          <p:cNvSpPr/>
          <p:nvPr/>
        </p:nvSpPr>
        <p:spPr>
          <a:xfrm>
            <a:off x="3822431" y="555526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任意多边形 48">
            <a:extLst>
              <a:ext uri="{FF2B5EF4-FFF2-40B4-BE49-F238E27FC236}">
                <a16:creationId xmlns:a16="http://schemas.microsoft.com/office/drawing/2014/main" id="{CE0C2E2D-E066-8BAB-C908-49527C9001C4}"/>
              </a:ext>
            </a:extLst>
          </p:cNvPr>
          <p:cNvSpPr/>
          <p:nvPr/>
        </p:nvSpPr>
        <p:spPr>
          <a:xfrm>
            <a:off x="5125082" y="555526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任意多边形 49">
            <a:extLst>
              <a:ext uri="{FF2B5EF4-FFF2-40B4-BE49-F238E27FC236}">
                <a16:creationId xmlns:a16="http://schemas.microsoft.com/office/drawing/2014/main" id="{3D657CDF-4BCC-2366-9D63-ADF8C0673DD5}"/>
              </a:ext>
            </a:extLst>
          </p:cNvPr>
          <p:cNvSpPr/>
          <p:nvPr/>
        </p:nvSpPr>
        <p:spPr>
          <a:xfrm>
            <a:off x="3900626" y="555527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pt-BR" altLang="zh-CN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NR 34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0">
            <a:extLst>
              <a:ext uri="{FF2B5EF4-FFF2-40B4-BE49-F238E27FC236}">
                <a16:creationId xmlns:a16="http://schemas.microsoft.com/office/drawing/2014/main" id="{DEF6DE6C-8B48-0597-40EE-59615572000D}"/>
              </a:ext>
            </a:extLst>
          </p:cNvPr>
          <p:cNvSpPr/>
          <p:nvPr/>
        </p:nvSpPr>
        <p:spPr>
          <a:xfrm>
            <a:off x="1655676" y="1364070"/>
            <a:ext cx="5832648" cy="2282376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Trabalhar com calor e chamas traz consigo uma série de riscos que demandam atenção e medidas de precaução rigorosas. </a:t>
            </a:r>
          </a:p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endParaRPr lang="pt-BR" altLang="zh-CN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Compreender esses riscos é essencial para garantir a segurança de todos os envolvidos. </a:t>
            </a: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E49F89F6-F11A-C443-0406-B09F5079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" y="2891712"/>
            <a:ext cx="2468293" cy="246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018EE941-2C55-6C7F-3426-EA37B3AEC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32" y="1779662"/>
            <a:ext cx="7531692" cy="144016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53">
            <a:extLst>
              <a:ext uri="{FF2B5EF4-FFF2-40B4-BE49-F238E27FC236}">
                <a16:creationId xmlns:a16="http://schemas.microsoft.com/office/drawing/2014/main" id="{99E4DCE7-148F-2A96-1678-F36A6F3F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531" y="2137590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952" y="1993584"/>
            <a:ext cx="6112447" cy="93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Nos próximos slides, exploraremos os principais riscos associados ao trabalho a quente:</a:t>
            </a:r>
          </a:p>
        </p:txBody>
      </p:sp>
      <p:pic>
        <p:nvPicPr>
          <p:cNvPr id="6146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9461E949-C1EF-E082-ADC3-8018415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1710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Homem de chapéu segurando um capacete&#10;&#10;Descrição gerada automaticamente">
            <a:extLst>
              <a:ext uri="{FF2B5EF4-FFF2-40B4-BE49-F238E27FC236}">
                <a16:creationId xmlns:a16="http://schemas.microsoft.com/office/drawing/2014/main" id="{02BA69FA-2182-5BC3-6E0E-23CF467EC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" y="2671697"/>
            <a:ext cx="1780838" cy="2471803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0C5B74D7-5F29-586E-9295-602AA98E2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id="{04D257F5-5632-179F-69CA-21315AF59C03}"/>
              </a:ext>
            </a:extLst>
          </p:cNvPr>
          <p:cNvCxnSpPr/>
          <p:nvPr/>
        </p:nvCxnSpPr>
        <p:spPr>
          <a:xfrm flipV="1">
            <a:off x="7355340" y="4443958"/>
            <a:ext cx="118693" cy="16593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4">
            <a:extLst>
              <a:ext uri="{FF2B5EF4-FFF2-40B4-BE49-F238E27FC236}">
                <a16:creationId xmlns:a16="http://schemas.microsoft.com/office/drawing/2014/main" id="{CDB4F4C5-5C5F-A3BF-AF2C-2CD8424FF9CE}"/>
              </a:ext>
            </a:extLst>
          </p:cNvPr>
          <p:cNvSpPr/>
          <p:nvPr/>
        </p:nvSpPr>
        <p:spPr>
          <a:xfrm rot="197558">
            <a:off x="5324862" y="763590"/>
            <a:ext cx="3709076" cy="3755526"/>
          </a:xfrm>
          <a:custGeom>
            <a:avLst/>
            <a:gdLst/>
            <a:ahLst/>
            <a:cxnLst/>
            <a:rect l="l" t="t" r="r" b="b"/>
            <a:pathLst>
              <a:path w="6373853" h="6453678">
                <a:moveTo>
                  <a:pt x="1748789" y="3781"/>
                </a:moveTo>
                <a:cubicBezTo>
                  <a:pt x="1773410" y="1281"/>
                  <a:pt x="1798391" y="0"/>
                  <a:pt x="1823671" y="0"/>
                </a:cubicBezTo>
                <a:cubicBezTo>
                  <a:pt x="2222376" y="0"/>
                  <a:pt x="2546668" y="318599"/>
                  <a:pt x="2555176" y="715114"/>
                </a:cubicBezTo>
                <a:cubicBezTo>
                  <a:pt x="2646063" y="945229"/>
                  <a:pt x="2815509" y="1149545"/>
                  <a:pt x="3050234" y="1286278"/>
                </a:cubicBezTo>
                <a:cubicBezTo>
                  <a:pt x="3277270" y="1418531"/>
                  <a:pt x="3529180" y="1466470"/>
                  <a:pt x="3767051" y="1437382"/>
                </a:cubicBezTo>
                <a:cubicBezTo>
                  <a:pt x="4043009" y="1173698"/>
                  <a:pt x="4417184" y="1012566"/>
                  <a:pt x="4828995" y="1012566"/>
                </a:cubicBezTo>
                <a:cubicBezTo>
                  <a:pt x="5682197" y="1012566"/>
                  <a:pt x="6373853" y="1704222"/>
                  <a:pt x="6373853" y="2557424"/>
                </a:cubicBezTo>
                <a:cubicBezTo>
                  <a:pt x="6373853" y="3315640"/>
                  <a:pt x="5827627" y="3946278"/>
                  <a:pt x="5106977" y="4075988"/>
                </a:cubicBezTo>
                <a:cubicBezTo>
                  <a:pt x="4860269" y="4198053"/>
                  <a:pt x="4655938" y="4415360"/>
                  <a:pt x="4548276" y="4699239"/>
                </a:cubicBezTo>
                <a:cubicBezTo>
                  <a:pt x="4488061" y="4858013"/>
                  <a:pt x="4464290" y="5021251"/>
                  <a:pt x="4473846" y="5178965"/>
                </a:cubicBezTo>
                <a:cubicBezTo>
                  <a:pt x="4624448" y="5311033"/>
                  <a:pt x="4718008" y="5505241"/>
                  <a:pt x="4718008" y="5721301"/>
                </a:cubicBezTo>
                <a:cubicBezTo>
                  <a:pt x="4718008" y="6125782"/>
                  <a:pt x="4390112" y="6453678"/>
                  <a:pt x="3985631" y="6453678"/>
                </a:cubicBezTo>
                <a:cubicBezTo>
                  <a:pt x="3581150" y="6453678"/>
                  <a:pt x="3253254" y="6125782"/>
                  <a:pt x="3253254" y="5721301"/>
                </a:cubicBezTo>
                <a:cubicBezTo>
                  <a:pt x="3253254" y="5342100"/>
                  <a:pt x="3541444" y="5030211"/>
                  <a:pt x="3910750" y="4992705"/>
                </a:cubicBezTo>
                <a:lnTo>
                  <a:pt x="3970068" y="4989710"/>
                </a:lnTo>
                <a:cubicBezTo>
                  <a:pt x="4089426" y="4874941"/>
                  <a:pt x="4186035" y="4731148"/>
                  <a:pt x="4249282" y="4564379"/>
                </a:cubicBezTo>
                <a:cubicBezTo>
                  <a:pt x="4318623" y="4381544"/>
                  <a:pt x="4339635" y="4192787"/>
                  <a:pt x="4317136" y="4013436"/>
                </a:cubicBezTo>
                <a:cubicBezTo>
                  <a:pt x="4256166" y="3992601"/>
                  <a:pt x="4197322" y="3967056"/>
                  <a:pt x="4140584" y="3937908"/>
                </a:cubicBezTo>
                <a:cubicBezTo>
                  <a:pt x="3785942" y="3880704"/>
                  <a:pt x="3361104" y="3968836"/>
                  <a:pt x="2972750" y="4207511"/>
                </a:cubicBezTo>
                <a:cubicBezTo>
                  <a:pt x="2649524" y="4406159"/>
                  <a:pt x="2407922" y="4674458"/>
                  <a:pt x="2273557" y="4956562"/>
                </a:cubicBezTo>
                <a:cubicBezTo>
                  <a:pt x="2243728" y="5333109"/>
                  <a:pt x="1928537" y="5629160"/>
                  <a:pt x="1544199" y="5629160"/>
                </a:cubicBezTo>
                <a:cubicBezTo>
                  <a:pt x="1139718" y="5629161"/>
                  <a:pt x="811822" y="5301265"/>
                  <a:pt x="811822" y="4896783"/>
                </a:cubicBezTo>
                <a:cubicBezTo>
                  <a:pt x="811822" y="4517582"/>
                  <a:pt x="1100012" y="4205693"/>
                  <a:pt x="1469317" y="4168187"/>
                </a:cubicBezTo>
                <a:cubicBezTo>
                  <a:pt x="1493938" y="4165687"/>
                  <a:pt x="1518919" y="4164406"/>
                  <a:pt x="1544199" y="4164406"/>
                </a:cubicBezTo>
                <a:cubicBezTo>
                  <a:pt x="1614188" y="4164406"/>
                  <a:pt x="1681885" y="4174224"/>
                  <a:pt x="1745054" y="4195817"/>
                </a:cubicBezTo>
                <a:cubicBezTo>
                  <a:pt x="2080595" y="4225945"/>
                  <a:pt x="2467608" y="4133688"/>
                  <a:pt x="2823912" y="3914711"/>
                </a:cubicBezTo>
                <a:cubicBezTo>
                  <a:pt x="3105509" y="3741648"/>
                  <a:pt x="3325152" y="3515718"/>
                  <a:pt x="3465145" y="3273270"/>
                </a:cubicBezTo>
                <a:cubicBezTo>
                  <a:pt x="3451578" y="3254462"/>
                  <a:pt x="3441393" y="3233849"/>
                  <a:pt x="3431663" y="3212981"/>
                </a:cubicBezTo>
                <a:cubicBezTo>
                  <a:pt x="3160269" y="2960984"/>
                  <a:pt x="2737001" y="2800878"/>
                  <a:pt x="2261862" y="2800878"/>
                </a:cubicBezTo>
                <a:cubicBezTo>
                  <a:pt x="1915427" y="2800878"/>
                  <a:pt x="1596569" y="2885993"/>
                  <a:pt x="1343736" y="3029603"/>
                </a:cubicBezTo>
                <a:cubicBezTo>
                  <a:pt x="1213416" y="3228799"/>
                  <a:pt x="988216" y="3359981"/>
                  <a:pt x="732377" y="3359981"/>
                </a:cubicBezTo>
                <a:cubicBezTo>
                  <a:pt x="327896" y="3359981"/>
                  <a:pt x="0" y="3032085"/>
                  <a:pt x="0" y="2627604"/>
                </a:cubicBezTo>
                <a:cubicBezTo>
                  <a:pt x="0" y="2248403"/>
                  <a:pt x="288190" y="1936513"/>
                  <a:pt x="657496" y="1899008"/>
                </a:cubicBezTo>
                <a:cubicBezTo>
                  <a:pt x="682116" y="1896508"/>
                  <a:pt x="707097" y="1895227"/>
                  <a:pt x="732377" y="1895227"/>
                </a:cubicBezTo>
                <a:cubicBezTo>
                  <a:pt x="990216" y="1895227"/>
                  <a:pt x="1216935" y="2028468"/>
                  <a:pt x="1346404" y="2230521"/>
                </a:cubicBezTo>
                <a:cubicBezTo>
                  <a:pt x="1602758" y="2382858"/>
                  <a:pt x="1930881" y="2473491"/>
                  <a:pt x="2288367" y="2473491"/>
                </a:cubicBezTo>
                <a:cubicBezTo>
                  <a:pt x="2697774" y="2473492"/>
                  <a:pt x="3068669" y="2354621"/>
                  <a:pt x="3337053" y="2160075"/>
                </a:cubicBezTo>
                <a:cubicBezTo>
                  <a:pt x="3340926" y="2141545"/>
                  <a:pt x="3346143" y="2123420"/>
                  <a:pt x="3351687" y="2105436"/>
                </a:cubicBezTo>
                <a:cubicBezTo>
                  <a:pt x="3259746" y="1885205"/>
                  <a:pt x="3094211" y="1690778"/>
                  <a:pt x="2868101" y="1559064"/>
                </a:cubicBezTo>
                <a:cubicBezTo>
                  <a:pt x="2612420" y="1410124"/>
                  <a:pt x="2325191" y="1368116"/>
                  <a:pt x="2062135" y="1421669"/>
                </a:cubicBezTo>
                <a:cubicBezTo>
                  <a:pt x="2020112" y="1439592"/>
                  <a:pt x="1975220" y="1450584"/>
                  <a:pt x="1928800" y="1456357"/>
                </a:cubicBezTo>
                <a:cubicBezTo>
                  <a:pt x="1920816" y="1457887"/>
                  <a:pt x="1913196" y="1460508"/>
                  <a:pt x="1905608" y="1463212"/>
                </a:cubicBezTo>
                <a:lnTo>
                  <a:pt x="1907728" y="1459572"/>
                </a:lnTo>
                <a:cubicBezTo>
                  <a:pt x="1880177" y="1463133"/>
                  <a:pt x="1852113" y="1464754"/>
                  <a:pt x="1823671" y="1464754"/>
                </a:cubicBezTo>
                <a:cubicBezTo>
                  <a:pt x="1419190" y="1464754"/>
                  <a:pt x="1091294" y="1136858"/>
                  <a:pt x="1091294" y="732377"/>
                </a:cubicBezTo>
                <a:cubicBezTo>
                  <a:pt x="1091294" y="353176"/>
                  <a:pt x="1379484" y="41286"/>
                  <a:pt x="1748789" y="378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400" kern="0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4" name="TextBox 75">
            <a:extLst>
              <a:ext uri="{FF2B5EF4-FFF2-40B4-BE49-F238E27FC236}">
                <a16:creationId xmlns:a16="http://schemas.microsoft.com/office/drawing/2014/main" id="{165B6BFC-23D0-A80F-8376-3129D0DC0CDB}"/>
              </a:ext>
            </a:extLst>
          </p:cNvPr>
          <p:cNvSpPr txBox="1"/>
          <p:nvPr/>
        </p:nvSpPr>
        <p:spPr>
          <a:xfrm>
            <a:off x="343644" y="532656"/>
            <a:ext cx="4212892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pt-BR" altLang="zh-CN" sz="1400" b="1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a) Risco de Incêndio e Explosões</a:t>
            </a:r>
          </a:p>
          <a:p>
            <a:pPr>
              <a:lnSpc>
                <a:spcPct val="150000"/>
              </a:lnSpc>
              <a:defRPr/>
            </a:pPr>
            <a:endParaRPr lang="pt-BR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altLang="zh-CN" sz="14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 risco mais iminente ao realizar trabalhos a quente é a possibilidade de incêndio ou explosão. Quando altas temperaturas, chamas ou centelhas entram em contato com materiais inflamáveis, como óleo, graxa, gases ou resíduos de combustível, há um potencial significativo para a ignição. Esses incêndios podem se propagar rapidamente em um ambiente onde múltiplos materiais inflamáveis estão presentes, representando uma ameaça grave à segurança.</a:t>
            </a:r>
            <a:endParaRPr lang="en-US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684C3E34-49C8-6186-8724-8EAD70665943}"/>
              </a:ext>
            </a:extLst>
          </p:cNvPr>
          <p:cNvSpPr/>
          <p:nvPr/>
        </p:nvSpPr>
        <p:spPr>
          <a:xfrm>
            <a:off x="7425470" y="1535014"/>
            <a:ext cx="1517753" cy="15177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grpSp>
        <p:nvGrpSpPr>
          <p:cNvPr id="12" name="组合 14">
            <a:extLst>
              <a:ext uri="{FF2B5EF4-FFF2-40B4-BE49-F238E27FC236}">
                <a16:creationId xmlns:a16="http://schemas.microsoft.com/office/drawing/2014/main" id="{57CD6BFA-EEF9-3DA7-60E6-7748615786BD}"/>
              </a:ext>
            </a:extLst>
          </p:cNvPr>
          <p:cNvGrpSpPr/>
          <p:nvPr/>
        </p:nvGrpSpPr>
        <p:grpSpPr>
          <a:xfrm>
            <a:off x="6144305" y="814615"/>
            <a:ext cx="642934" cy="642934"/>
            <a:chOff x="6962369" y="1155522"/>
            <a:chExt cx="928603" cy="928603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3" name="椭圆 17">
              <a:extLst>
                <a:ext uri="{FF2B5EF4-FFF2-40B4-BE49-F238E27FC236}">
                  <a16:creationId xmlns:a16="http://schemas.microsoft.com/office/drawing/2014/main" id="{7CC42271-EF28-C8D1-F294-695A1D9A91E7}"/>
                </a:ext>
              </a:extLst>
            </p:cNvPr>
            <p:cNvSpPr/>
            <p:nvPr/>
          </p:nvSpPr>
          <p:spPr>
            <a:xfrm>
              <a:off x="6962369" y="1155522"/>
              <a:ext cx="928603" cy="9286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A469A8F7-027B-65C2-4ABC-D7A47F205A29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EF661AD6-6643-EC8C-1552-50D2CAFBBA5B}"/>
              </a:ext>
            </a:extLst>
          </p:cNvPr>
          <p:cNvGrpSpPr/>
          <p:nvPr/>
        </p:nvGrpSpPr>
        <p:grpSpPr>
          <a:xfrm>
            <a:off x="5455464" y="1885066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16" name="椭圆 22">
              <a:extLst>
                <a:ext uri="{FF2B5EF4-FFF2-40B4-BE49-F238E27FC236}">
                  <a16:creationId xmlns:a16="http://schemas.microsoft.com/office/drawing/2014/main" id="{1504987D-4353-B2E2-F7B0-1C357E29889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24">
              <a:extLst>
                <a:ext uri="{FF2B5EF4-FFF2-40B4-BE49-F238E27FC236}">
                  <a16:creationId xmlns:a16="http://schemas.microsoft.com/office/drawing/2014/main" id="{DD8E3EC5-5A3C-5FBD-03F1-AD4B1222895F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24">
            <a:extLst>
              <a:ext uri="{FF2B5EF4-FFF2-40B4-BE49-F238E27FC236}">
                <a16:creationId xmlns:a16="http://schemas.microsoft.com/office/drawing/2014/main" id="{5C1ADF6C-E72B-F8C4-D1F2-4CAA13F3271B}"/>
              </a:ext>
            </a:extLst>
          </p:cNvPr>
          <p:cNvGrpSpPr/>
          <p:nvPr/>
        </p:nvGrpSpPr>
        <p:grpSpPr>
          <a:xfrm>
            <a:off x="5853094" y="3231252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19" name="椭圆 27">
              <a:extLst>
                <a:ext uri="{FF2B5EF4-FFF2-40B4-BE49-F238E27FC236}">
                  <a16:creationId xmlns:a16="http://schemas.microsoft.com/office/drawing/2014/main" id="{8ED47DAD-F240-3C43-926A-20861AC89E0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文本框 130">
              <a:extLst>
                <a:ext uri="{FF2B5EF4-FFF2-40B4-BE49-F238E27FC236}">
                  <a16:creationId xmlns:a16="http://schemas.microsoft.com/office/drawing/2014/main" id="{44A2879B-87A0-A240-7FD7-BFE228217376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9">
            <a:extLst>
              <a:ext uri="{FF2B5EF4-FFF2-40B4-BE49-F238E27FC236}">
                <a16:creationId xmlns:a16="http://schemas.microsoft.com/office/drawing/2014/main" id="{0FF662B6-4CFC-BFC4-DB67-856D38BDAE54}"/>
              </a:ext>
            </a:extLst>
          </p:cNvPr>
          <p:cNvGrpSpPr/>
          <p:nvPr/>
        </p:nvGrpSpPr>
        <p:grpSpPr>
          <a:xfrm>
            <a:off x="7236642" y="3801025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22" name="椭圆 32">
              <a:extLst>
                <a:ext uri="{FF2B5EF4-FFF2-40B4-BE49-F238E27FC236}">
                  <a16:creationId xmlns:a16="http://schemas.microsoft.com/office/drawing/2014/main" id="{6B6A89E2-8715-B9F2-8FF9-E553ED2A9E3F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文本框 136">
              <a:extLst>
                <a:ext uri="{FF2B5EF4-FFF2-40B4-BE49-F238E27FC236}">
                  <a16:creationId xmlns:a16="http://schemas.microsoft.com/office/drawing/2014/main" id="{64EC1D0A-610F-770E-1DC7-FA0BEA3D3D0B}"/>
                </a:ext>
              </a:extLst>
            </p:cNvPr>
            <p:cNvSpPr txBox="1"/>
            <p:nvPr/>
          </p:nvSpPr>
          <p:spPr>
            <a:xfrm>
              <a:off x="7108091" y="1399149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3314" name="Picture 2" descr="NR 34 Condições e Meio Ambiente de Trabalho na Indústria da Construção,  Reparação e Desmonte Naval. – Instituto Ephos do Brasil">
            <a:extLst>
              <a:ext uri="{FF2B5EF4-FFF2-40B4-BE49-F238E27FC236}">
                <a16:creationId xmlns:a16="http://schemas.microsoft.com/office/drawing/2014/main" id="{4A690623-746E-E164-3B8C-6763C67D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9" b="99565" l="10000" r="90000">
                        <a14:foregroundMark x1="57333" y1="14348" x2="41333" y2="10435"/>
                        <a14:foregroundMark x1="51333" y1="5652" x2="49667" y2="3043"/>
                        <a14:foregroundMark x1="47667" y1="87391" x2="58667" y2="88261"/>
                        <a14:foregroundMark x1="54000" y1="90870" x2="49667" y2="9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30" y="1851670"/>
            <a:ext cx="1212726" cy="92975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0853D2C1-E30B-8793-475F-6F00D4F134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id="{04D257F5-5632-179F-69CA-21315AF59C03}"/>
              </a:ext>
            </a:extLst>
          </p:cNvPr>
          <p:cNvCxnSpPr/>
          <p:nvPr/>
        </p:nvCxnSpPr>
        <p:spPr>
          <a:xfrm flipV="1">
            <a:off x="7355340" y="4443958"/>
            <a:ext cx="118693" cy="16593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4">
            <a:extLst>
              <a:ext uri="{FF2B5EF4-FFF2-40B4-BE49-F238E27FC236}">
                <a16:creationId xmlns:a16="http://schemas.microsoft.com/office/drawing/2014/main" id="{CDB4F4C5-5C5F-A3BF-AF2C-2CD8424FF9CE}"/>
              </a:ext>
            </a:extLst>
          </p:cNvPr>
          <p:cNvSpPr/>
          <p:nvPr/>
        </p:nvSpPr>
        <p:spPr>
          <a:xfrm rot="197558">
            <a:off x="5324862" y="763590"/>
            <a:ext cx="3709076" cy="3755526"/>
          </a:xfrm>
          <a:custGeom>
            <a:avLst/>
            <a:gdLst/>
            <a:ahLst/>
            <a:cxnLst/>
            <a:rect l="l" t="t" r="r" b="b"/>
            <a:pathLst>
              <a:path w="6373853" h="6453678">
                <a:moveTo>
                  <a:pt x="1748789" y="3781"/>
                </a:moveTo>
                <a:cubicBezTo>
                  <a:pt x="1773410" y="1281"/>
                  <a:pt x="1798391" y="0"/>
                  <a:pt x="1823671" y="0"/>
                </a:cubicBezTo>
                <a:cubicBezTo>
                  <a:pt x="2222376" y="0"/>
                  <a:pt x="2546668" y="318599"/>
                  <a:pt x="2555176" y="715114"/>
                </a:cubicBezTo>
                <a:cubicBezTo>
                  <a:pt x="2646063" y="945229"/>
                  <a:pt x="2815509" y="1149545"/>
                  <a:pt x="3050234" y="1286278"/>
                </a:cubicBezTo>
                <a:cubicBezTo>
                  <a:pt x="3277270" y="1418531"/>
                  <a:pt x="3529180" y="1466470"/>
                  <a:pt x="3767051" y="1437382"/>
                </a:cubicBezTo>
                <a:cubicBezTo>
                  <a:pt x="4043009" y="1173698"/>
                  <a:pt x="4417184" y="1012566"/>
                  <a:pt x="4828995" y="1012566"/>
                </a:cubicBezTo>
                <a:cubicBezTo>
                  <a:pt x="5682197" y="1012566"/>
                  <a:pt x="6373853" y="1704222"/>
                  <a:pt x="6373853" y="2557424"/>
                </a:cubicBezTo>
                <a:cubicBezTo>
                  <a:pt x="6373853" y="3315640"/>
                  <a:pt x="5827627" y="3946278"/>
                  <a:pt x="5106977" y="4075988"/>
                </a:cubicBezTo>
                <a:cubicBezTo>
                  <a:pt x="4860269" y="4198053"/>
                  <a:pt x="4655938" y="4415360"/>
                  <a:pt x="4548276" y="4699239"/>
                </a:cubicBezTo>
                <a:cubicBezTo>
                  <a:pt x="4488061" y="4858013"/>
                  <a:pt x="4464290" y="5021251"/>
                  <a:pt x="4473846" y="5178965"/>
                </a:cubicBezTo>
                <a:cubicBezTo>
                  <a:pt x="4624448" y="5311033"/>
                  <a:pt x="4718008" y="5505241"/>
                  <a:pt x="4718008" y="5721301"/>
                </a:cubicBezTo>
                <a:cubicBezTo>
                  <a:pt x="4718008" y="6125782"/>
                  <a:pt x="4390112" y="6453678"/>
                  <a:pt x="3985631" y="6453678"/>
                </a:cubicBezTo>
                <a:cubicBezTo>
                  <a:pt x="3581150" y="6453678"/>
                  <a:pt x="3253254" y="6125782"/>
                  <a:pt x="3253254" y="5721301"/>
                </a:cubicBezTo>
                <a:cubicBezTo>
                  <a:pt x="3253254" y="5342100"/>
                  <a:pt x="3541444" y="5030211"/>
                  <a:pt x="3910750" y="4992705"/>
                </a:cubicBezTo>
                <a:lnTo>
                  <a:pt x="3970068" y="4989710"/>
                </a:lnTo>
                <a:cubicBezTo>
                  <a:pt x="4089426" y="4874941"/>
                  <a:pt x="4186035" y="4731148"/>
                  <a:pt x="4249282" y="4564379"/>
                </a:cubicBezTo>
                <a:cubicBezTo>
                  <a:pt x="4318623" y="4381544"/>
                  <a:pt x="4339635" y="4192787"/>
                  <a:pt x="4317136" y="4013436"/>
                </a:cubicBezTo>
                <a:cubicBezTo>
                  <a:pt x="4256166" y="3992601"/>
                  <a:pt x="4197322" y="3967056"/>
                  <a:pt x="4140584" y="3937908"/>
                </a:cubicBezTo>
                <a:cubicBezTo>
                  <a:pt x="3785942" y="3880704"/>
                  <a:pt x="3361104" y="3968836"/>
                  <a:pt x="2972750" y="4207511"/>
                </a:cubicBezTo>
                <a:cubicBezTo>
                  <a:pt x="2649524" y="4406159"/>
                  <a:pt x="2407922" y="4674458"/>
                  <a:pt x="2273557" y="4956562"/>
                </a:cubicBezTo>
                <a:cubicBezTo>
                  <a:pt x="2243728" y="5333109"/>
                  <a:pt x="1928537" y="5629160"/>
                  <a:pt x="1544199" y="5629160"/>
                </a:cubicBezTo>
                <a:cubicBezTo>
                  <a:pt x="1139718" y="5629161"/>
                  <a:pt x="811822" y="5301265"/>
                  <a:pt x="811822" y="4896783"/>
                </a:cubicBezTo>
                <a:cubicBezTo>
                  <a:pt x="811822" y="4517582"/>
                  <a:pt x="1100012" y="4205693"/>
                  <a:pt x="1469317" y="4168187"/>
                </a:cubicBezTo>
                <a:cubicBezTo>
                  <a:pt x="1493938" y="4165687"/>
                  <a:pt x="1518919" y="4164406"/>
                  <a:pt x="1544199" y="4164406"/>
                </a:cubicBezTo>
                <a:cubicBezTo>
                  <a:pt x="1614188" y="4164406"/>
                  <a:pt x="1681885" y="4174224"/>
                  <a:pt x="1745054" y="4195817"/>
                </a:cubicBezTo>
                <a:cubicBezTo>
                  <a:pt x="2080595" y="4225945"/>
                  <a:pt x="2467608" y="4133688"/>
                  <a:pt x="2823912" y="3914711"/>
                </a:cubicBezTo>
                <a:cubicBezTo>
                  <a:pt x="3105509" y="3741648"/>
                  <a:pt x="3325152" y="3515718"/>
                  <a:pt x="3465145" y="3273270"/>
                </a:cubicBezTo>
                <a:cubicBezTo>
                  <a:pt x="3451578" y="3254462"/>
                  <a:pt x="3441393" y="3233849"/>
                  <a:pt x="3431663" y="3212981"/>
                </a:cubicBezTo>
                <a:cubicBezTo>
                  <a:pt x="3160269" y="2960984"/>
                  <a:pt x="2737001" y="2800878"/>
                  <a:pt x="2261862" y="2800878"/>
                </a:cubicBezTo>
                <a:cubicBezTo>
                  <a:pt x="1915427" y="2800878"/>
                  <a:pt x="1596569" y="2885993"/>
                  <a:pt x="1343736" y="3029603"/>
                </a:cubicBezTo>
                <a:cubicBezTo>
                  <a:pt x="1213416" y="3228799"/>
                  <a:pt x="988216" y="3359981"/>
                  <a:pt x="732377" y="3359981"/>
                </a:cubicBezTo>
                <a:cubicBezTo>
                  <a:pt x="327896" y="3359981"/>
                  <a:pt x="0" y="3032085"/>
                  <a:pt x="0" y="2627604"/>
                </a:cubicBezTo>
                <a:cubicBezTo>
                  <a:pt x="0" y="2248403"/>
                  <a:pt x="288190" y="1936513"/>
                  <a:pt x="657496" y="1899008"/>
                </a:cubicBezTo>
                <a:cubicBezTo>
                  <a:pt x="682116" y="1896508"/>
                  <a:pt x="707097" y="1895227"/>
                  <a:pt x="732377" y="1895227"/>
                </a:cubicBezTo>
                <a:cubicBezTo>
                  <a:pt x="990216" y="1895227"/>
                  <a:pt x="1216935" y="2028468"/>
                  <a:pt x="1346404" y="2230521"/>
                </a:cubicBezTo>
                <a:cubicBezTo>
                  <a:pt x="1602758" y="2382858"/>
                  <a:pt x="1930881" y="2473491"/>
                  <a:pt x="2288367" y="2473491"/>
                </a:cubicBezTo>
                <a:cubicBezTo>
                  <a:pt x="2697774" y="2473492"/>
                  <a:pt x="3068669" y="2354621"/>
                  <a:pt x="3337053" y="2160075"/>
                </a:cubicBezTo>
                <a:cubicBezTo>
                  <a:pt x="3340926" y="2141545"/>
                  <a:pt x="3346143" y="2123420"/>
                  <a:pt x="3351687" y="2105436"/>
                </a:cubicBezTo>
                <a:cubicBezTo>
                  <a:pt x="3259746" y="1885205"/>
                  <a:pt x="3094211" y="1690778"/>
                  <a:pt x="2868101" y="1559064"/>
                </a:cubicBezTo>
                <a:cubicBezTo>
                  <a:pt x="2612420" y="1410124"/>
                  <a:pt x="2325191" y="1368116"/>
                  <a:pt x="2062135" y="1421669"/>
                </a:cubicBezTo>
                <a:cubicBezTo>
                  <a:pt x="2020112" y="1439592"/>
                  <a:pt x="1975220" y="1450584"/>
                  <a:pt x="1928800" y="1456357"/>
                </a:cubicBezTo>
                <a:cubicBezTo>
                  <a:pt x="1920816" y="1457887"/>
                  <a:pt x="1913196" y="1460508"/>
                  <a:pt x="1905608" y="1463212"/>
                </a:cubicBezTo>
                <a:lnTo>
                  <a:pt x="1907728" y="1459572"/>
                </a:lnTo>
                <a:cubicBezTo>
                  <a:pt x="1880177" y="1463133"/>
                  <a:pt x="1852113" y="1464754"/>
                  <a:pt x="1823671" y="1464754"/>
                </a:cubicBezTo>
                <a:cubicBezTo>
                  <a:pt x="1419190" y="1464754"/>
                  <a:pt x="1091294" y="1136858"/>
                  <a:pt x="1091294" y="732377"/>
                </a:cubicBezTo>
                <a:cubicBezTo>
                  <a:pt x="1091294" y="353176"/>
                  <a:pt x="1379484" y="41286"/>
                  <a:pt x="1748789" y="378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400" kern="0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4" name="TextBox 75">
            <a:extLst>
              <a:ext uri="{FF2B5EF4-FFF2-40B4-BE49-F238E27FC236}">
                <a16:creationId xmlns:a16="http://schemas.microsoft.com/office/drawing/2014/main" id="{165B6BFC-23D0-A80F-8376-3129D0DC0CDB}"/>
              </a:ext>
            </a:extLst>
          </p:cNvPr>
          <p:cNvSpPr txBox="1"/>
          <p:nvPr/>
        </p:nvSpPr>
        <p:spPr>
          <a:xfrm>
            <a:off x="335180" y="710675"/>
            <a:ext cx="4212892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pt-BR" altLang="zh-CN" sz="1400" b="1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b) Queimaduras e Lesões Corporais</a:t>
            </a:r>
          </a:p>
          <a:p>
            <a:pPr>
              <a:lnSpc>
                <a:spcPct val="150000"/>
              </a:lnSpc>
              <a:defRPr/>
            </a:pPr>
            <a:endParaRPr lang="pt-BR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altLang="zh-CN" sz="14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 contato direto com fontes de calor pode resultar em queimaduras graves para os trabalhadores. O metal fundido, faíscas ou mesmo o calor irradiado de equipamentos podem causar queimaduras de primeiro, segundo ou terceiro grau, dependendo da intensidade e da duração do contato. Lesões corporais também podem ocorrer quando objetos quentes caem ou quando os trabalhadores não estão devidamente protegidos por equipamentos de segurança.</a:t>
            </a:r>
            <a:endParaRPr lang="en-US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684C3E34-49C8-6186-8724-8EAD70665943}"/>
              </a:ext>
            </a:extLst>
          </p:cNvPr>
          <p:cNvSpPr/>
          <p:nvPr/>
        </p:nvSpPr>
        <p:spPr>
          <a:xfrm>
            <a:off x="7425470" y="1535014"/>
            <a:ext cx="1517753" cy="15177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grpSp>
        <p:nvGrpSpPr>
          <p:cNvPr id="12" name="组合 14">
            <a:extLst>
              <a:ext uri="{FF2B5EF4-FFF2-40B4-BE49-F238E27FC236}">
                <a16:creationId xmlns:a16="http://schemas.microsoft.com/office/drawing/2014/main" id="{57CD6BFA-EEF9-3DA7-60E6-7748615786BD}"/>
              </a:ext>
            </a:extLst>
          </p:cNvPr>
          <p:cNvGrpSpPr/>
          <p:nvPr/>
        </p:nvGrpSpPr>
        <p:grpSpPr>
          <a:xfrm>
            <a:off x="6144305" y="814615"/>
            <a:ext cx="642934" cy="642934"/>
            <a:chOff x="6962369" y="1155522"/>
            <a:chExt cx="928603" cy="928603"/>
          </a:xfrm>
          <a:effectLst/>
        </p:grpSpPr>
        <p:sp>
          <p:nvSpPr>
            <p:cNvPr id="13" name="椭圆 17">
              <a:extLst>
                <a:ext uri="{FF2B5EF4-FFF2-40B4-BE49-F238E27FC236}">
                  <a16:creationId xmlns:a16="http://schemas.microsoft.com/office/drawing/2014/main" id="{7CC42271-EF28-C8D1-F294-695A1D9A91E7}"/>
                </a:ext>
              </a:extLst>
            </p:cNvPr>
            <p:cNvSpPr/>
            <p:nvPr/>
          </p:nvSpPr>
          <p:spPr>
            <a:xfrm>
              <a:off x="6962369" y="1155522"/>
              <a:ext cx="928603" cy="9286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A469A8F7-027B-65C2-4ABC-D7A47F205A29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EF661AD6-6643-EC8C-1552-50D2CAFBBA5B}"/>
              </a:ext>
            </a:extLst>
          </p:cNvPr>
          <p:cNvGrpSpPr/>
          <p:nvPr/>
        </p:nvGrpSpPr>
        <p:grpSpPr>
          <a:xfrm>
            <a:off x="5455464" y="1885066"/>
            <a:ext cx="642933" cy="642933"/>
            <a:chOff x="6962369" y="1155522"/>
            <a:chExt cx="928602" cy="928602"/>
          </a:xfrm>
          <a:solidFill>
            <a:srgbClr val="FFC0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6" name="椭圆 22">
              <a:extLst>
                <a:ext uri="{FF2B5EF4-FFF2-40B4-BE49-F238E27FC236}">
                  <a16:creationId xmlns:a16="http://schemas.microsoft.com/office/drawing/2014/main" id="{1504987D-4353-B2E2-F7B0-1C357E29889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24">
              <a:extLst>
                <a:ext uri="{FF2B5EF4-FFF2-40B4-BE49-F238E27FC236}">
                  <a16:creationId xmlns:a16="http://schemas.microsoft.com/office/drawing/2014/main" id="{DD8E3EC5-5A3C-5FBD-03F1-AD4B1222895F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24">
            <a:extLst>
              <a:ext uri="{FF2B5EF4-FFF2-40B4-BE49-F238E27FC236}">
                <a16:creationId xmlns:a16="http://schemas.microsoft.com/office/drawing/2014/main" id="{5C1ADF6C-E72B-F8C4-D1F2-4CAA13F3271B}"/>
              </a:ext>
            </a:extLst>
          </p:cNvPr>
          <p:cNvGrpSpPr/>
          <p:nvPr/>
        </p:nvGrpSpPr>
        <p:grpSpPr>
          <a:xfrm>
            <a:off x="5853094" y="3231252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19" name="椭圆 27">
              <a:extLst>
                <a:ext uri="{FF2B5EF4-FFF2-40B4-BE49-F238E27FC236}">
                  <a16:creationId xmlns:a16="http://schemas.microsoft.com/office/drawing/2014/main" id="{8ED47DAD-F240-3C43-926A-20861AC89E0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文本框 130">
              <a:extLst>
                <a:ext uri="{FF2B5EF4-FFF2-40B4-BE49-F238E27FC236}">
                  <a16:creationId xmlns:a16="http://schemas.microsoft.com/office/drawing/2014/main" id="{44A2879B-87A0-A240-7FD7-BFE228217376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9">
            <a:extLst>
              <a:ext uri="{FF2B5EF4-FFF2-40B4-BE49-F238E27FC236}">
                <a16:creationId xmlns:a16="http://schemas.microsoft.com/office/drawing/2014/main" id="{0FF662B6-4CFC-BFC4-DB67-856D38BDAE54}"/>
              </a:ext>
            </a:extLst>
          </p:cNvPr>
          <p:cNvGrpSpPr/>
          <p:nvPr/>
        </p:nvGrpSpPr>
        <p:grpSpPr>
          <a:xfrm>
            <a:off x="7236642" y="3801025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22" name="椭圆 32">
              <a:extLst>
                <a:ext uri="{FF2B5EF4-FFF2-40B4-BE49-F238E27FC236}">
                  <a16:creationId xmlns:a16="http://schemas.microsoft.com/office/drawing/2014/main" id="{6B6A89E2-8715-B9F2-8FF9-E553ED2A9E3F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文本框 136">
              <a:extLst>
                <a:ext uri="{FF2B5EF4-FFF2-40B4-BE49-F238E27FC236}">
                  <a16:creationId xmlns:a16="http://schemas.microsoft.com/office/drawing/2014/main" id="{64EC1D0A-610F-770E-1DC7-FA0BEA3D3D0B}"/>
                </a:ext>
              </a:extLst>
            </p:cNvPr>
            <p:cNvSpPr txBox="1"/>
            <p:nvPr/>
          </p:nvSpPr>
          <p:spPr>
            <a:xfrm>
              <a:off x="7108091" y="1399149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Picture 2" descr="NR 34 Condições e Meio Ambiente de Trabalho na Indústria da Construção,  Reparação e Desmonte Naval. – Instituto Ephos do Brasil">
            <a:extLst>
              <a:ext uri="{FF2B5EF4-FFF2-40B4-BE49-F238E27FC236}">
                <a16:creationId xmlns:a16="http://schemas.microsoft.com/office/drawing/2014/main" id="{3D9267CE-1FEB-CBBB-EE85-21E601C1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9" b="99565" l="10000" r="90000">
                        <a14:foregroundMark x1="57333" y1="14348" x2="41333" y2="10435"/>
                        <a14:foregroundMark x1="51333" y1="5652" x2="49667" y2="3043"/>
                        <a14:foregroundMark x1="47667" y1="87391" x2="58667" y2="88261"/>
                        <a14:foregroundMark x1="54000" y1="90870" x2="49667" y2="9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30" y="1851670"/>
            <a:ext cx="1212726" cy="92975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2E2293E4-22E1-CC6B-89DD-CCA4D917A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id="{04D257F5-5632-179F-69CA-21315AF59C03}"/>
              </a:ext>
            </a:extLst>
          </p:cNvPr>
          <p:cNvCxnSpPr/>
          <p:nvPr/>
        </p:nvCxnSpPr>
        <p:spPr>
          <a:xfrm flipV="1">
            <a:off x="7355340" y="4443958"/>
            <a:ext cx="118693" cy="16593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4">
            <a:extLst>
              <a:ext uri="{FF2B5EF4-FFF2-40B4-BE49-F238E27FC236}">
                <a16:creationId xmlns:a16="http://schemas.microsoft.com/office/drawing/2014/main" id="{CDB4F4C5-5C5F-A3BF-AF2C-2CD8424FF9CE}"/>
              </a:ext>
            </a:extLst>
          </p:cNvPr>
          <p:cNvSpPr/>
          <p:nvPr/>
        </p:nvSpPr>
        <p:spPr>
          <a:xfrm rot="197558">
            <a:off x="5324862" y="763590"/>
            <a:ext cx="3709076" cy="3755526"/>
          </a:xfrm>
          <a:custGeom>
            <a:avLst/>
            <a:gdLst/>
            <a:ahLst/>
            <a:cxnLst/>
            <a:rect l="l" t="t" r="r" b="b"/>
            <a:pathLst>
              <a:path w="6373853" h="6453678">
                <a:moveTo>
                  <a:pt x="1748789" y="3781"/>
                </a:moveTo>
                <a:cubicBezTo>
                  <a:pt x="1773410" y="1281"/>
                  <a:pt x="1798391" y="0"/>
                  <a:pt x="1823671" y="0"/>
                </a:cubicBezTo>
                <a:cubicBezTo>
                  <a:pt x="2222376" y="0"/>
                  <a:pt x="2546668" y="318599"/>
                  <a:pt x="2555176" y="715114"/>
                </a:cubicBezTo>
                <a:cubicBezTo>
                  <a:pt x="2646063" y="945229"/>
                  <a:pt x="2815509" y="1149545"/>
                  <a:pt x="3050234" y="1286278"/>
                </a:cubicBezTo>
                <a:cubicBezTo>
                  <a:pt x="3277270" y="1418531"/>
                  <a:pt x="3529180" y="1466470"/>
                  <a:pt x="3767051" y="1437382"/>
                </a:cubicBezTo>
                <a:cubicBezTo>
                  <a:pt x="4043009" y="1173698"/>
                  <a:pt x="4417184" y="1012566"/>
                  <a:pt x="4828995" y="1012566"/>
                </a:cubicBezTo>
                <a:cubicBezTo>
                  <a:pt x="5682197" y="1012566"/>
                  <a:pt x="6373853" y="1704222"/>
                  <a:pt x="6373853" y="2557424"/>
                </a:cubicBezTo>
                <a:cubicBezTo>
                  <a:pt x="6373853" y="3315640"/>
                  <a:pt x="5827627" y="3946278"/>
                  <a:pt x="5106977" y="4075988"/>
                </a:cubicBezTo>
                <a:cubicBezTo>
                  <a:pt x="4860269" y="4198053"/>
                  <a:pt x="4655938" y="4415360"/>
                  <a:pt x="4548276" y="4699239"/>
                </a:cubicBezTo>
                <a:cubicBezTo>
                  <a:pt x="4488061" y="4858013"/>
                  <a:pt x="4464290" y="5021251"/>
                  <a:pt x="4473846" y="5178965"/>
                </a:cubicBezTo>
                <a:cubicBezTo>
                  <a:pt x="4624448" y="5311033"/>
                  <a:pt x="4718008" y="5505241"/>
                  <a:pt x="4718008" y="5721301"/>
                </a:cubicBezTo>
                <a:cubicBezTo>
                  <a:pt x="4718008" y="6125782"/>
                  <a:pt x="4390112" y="6453678"/>
                  <a:pt x="3985631" y="6453678"/>
                </a:cubicBezTo>
                <a:cubicBezTo>
                  <a:pt x="3581150" y="6453678"/>
                  <a:pt x="3253254" y="6125782"/>
                  <a:pt x="3253254" y="5721301"/>
                </a:cubicBezTo>
                <a:cubicBezTo>
                  <a:pt x="3253254" y="5342100"/>
                  <a:pt x="3541444" y="5030211"/>
                  <a:pt x="3910750" y="4992705"/>
                </a:cubicBezTo>
                <a:lnTo>
                  <a:pt x="3970068" y="4989710"/>
                </a:lnTo>
                <a:cubicBezTo>
                  <a:pt x="4089426" y="4874941"/>
                  <a:pt x="4186035" y="4731148"/>
                  <a:pt x="4249282" y="4564379"/>
                </a:cubicBezTo>
                <a:cubicBezTo>
                  <a:pt x="4318623" y="4381544"/>
                  <a:pt x="4339635" y="4192787"/>
                  <a:pt x="4317136" y="4013436"/>
                </a:cubicBezTo>
                <a:cubicBezTo>
                  <a:pt x="4256166" y="3992601"/>
                  <a:pt x="4197322" y="3967056"/>
                  <a:pt x="4140584" y="3937908"/>
                </a:cubicBezTo>
                <a:cubicBezTo>
                  <a:pt x="3785942" y="3880704"/>
                  <a:pt x="3361104" y="3968836"/>
                  <a:pt x="2972750" y="4207511"/>
                </a:cubicBezTo>
                <a:cubicBezTo>
                  <a:pt x="2649524" y="4406159"/>
                  <a:pt x="2407922" y="4674458"/>
                  <a:pt x="2273557" y="4956562"/>
                </a:cubicBezTo>
                <a:cubicBezTo>
                  <a:pt x="2243728" y="5333109"/>
                  <a:pt x="1928537" y="5629160"/>
                  <a:pt x="1544199" y="5629160"/>
                </a:cubicBezTo>
                <a:cubicBezTo>
                  <a:pt x="1139718" y="5629161"/>
                  <a:pt x="811822" y="5301265"/>
                  <a:pt x="811822" y="4896783"/>
                </a:cubicBezTo>
                <a:cubicBezTo>
                  <a:pt x="811822" y="4517582"/>
                  <a:pt x="1100012" y="4205693"/>
                  <a:pt x="1469317" y="4168187"/>
                </a:cubicBezTo>
                <a:cubicBezTo>
                  <a:pt x="1493938" y="4165687"/>
                  <a:pt x="1518919" y="4164406"/>
                  <a:pt x="1544199" y="4164406"/>
                </a:cubicBezTo>
                <a:cubicBezTo>
                  <a:pt x="1614188" y="4164406"/>
                  <a:pt x="1681885" y="4174224"/>
                  <a:pt x="1745054" y="4195817"/>
                </a:cubicBezTo>
                <a:cubicBezTo>
                  <a:pt x="2080595" y="4225945"/>
                  <a:pt x="2467608" y="4133688"/>
                  <a:pt x="2823912" y="3914711"/>
                </a:cubicBezTo>
                <a:cubicBezTo>
                  <a:pt x="3105509" y="3741648"/>
                  <a:pt x="3325152" y="3515718"/>
                  <a:pt x="3465145" y="3273270"/>
                </a:cubicBezTo>
                <a:cubicBezTo>
                  <a:pt x="3451578" y="3254462"/>
                  <a:pt x="3441393" y="3233849"/>
                  <a:pt x="3431663" y="3212981"/>
                </a:cubicBezTo>
                <a:cubicBezTo>
                  <a:pt x="3160269" y="2960984"/>
                  <a:pt x="2737001" y="2800878"/>
                  <a:pt x="2261862" y="2800878"/>
                </a:cubicBezTo>
                <a:cubicBezTo>
                  <a:pt x="1915427" y="2800878"/>
                  <a:pt x="1596569" y="2885993"/>
                  <a:pt x="1343736" y="3029603"/>
                </a:cubicBezTo>
                <a:cubicBezTo>
                  <a:pt x="1213416" y="3228799"/>
                  <a:pt x="988216" y="3359981"/>
                  <a:pt x="732377" y="3359981"/>
                </a:cubicBezTo>
                <a:cubicBezTo>
                  <a:pt x="327896" y="3359981"/>
                  <a:pt x="0" y="3032085"/>
                  <a:pt x="0" y="2627604"/>
                </a:cubicBezTo>
                <a:cubicBezTo>
                  <a:pt x="0" y="2248403"/>
                  <a:pt x="288190" y="1936513"/>
                  <a:pt x="657496" y="1899008"/>
                </a:cubicBezTo>
                <a:cubicBezTo>
                  <a:pt x="682116" y="1896508"/>
                  <a:pt x="707097" y="1895227"/>
                  <a:pt x="732377" y="1895227"/>
                </a:cubicBezTo>
                <a:cubicBezTo>
                  <a:pt x="990216" y="1895227"/>
                  <a:pt x="1216935" y="2028468"/>
                  <a:pt x="1346404" y="2230521"/>
                </a:cubicBezTo>
                <a:cubicBezTo>
                  <a:pt x="1602758" y="2382858"/>
                  <a:pt x="1930881" y="2473491"/>
                  <a:pt x="2288367" y="2473491"/>
                </a:cubicBezTo>
                <a:cubicBezTo>
                  <a:pt x="2697774" y="2473492"/>
                  <a:pt x="3068669" y="2354621"/>
                  <a:pt x="3337053" y="2160075"/>
                </a:cubicBezTo>
                <a:cubicBezTo>
                  <a:pt x="3340926" y="2141545"/>
                  <a:pt x="3346143" y="2123420"/>
                  <a:pt x="3351687" y="2105436"/>
                </a:cubicBezTo>
                <a:cubicBezTo>
                  <a:pt x="3259746" y="1885205"/>
                  <a:pt x="3094211" y="1690778"/>
                  <a:pt x="2868101" y="1559064"/>
                </a:cubicBezTo>
                <a:cubicBezTo>
                  <a:pt x="2612420" y="1410124"/>
                  <a:pt x="2325191" y="1368116"/>
                  <a:pt x="2062135" y="1421669"/>
                </a:cubicBezTo>
                <a:cubicBezTo>
                  <a:pt x="2020112" y="1439592"/>
                  <a:pt x="1975220" y="1450584"/>
                  <a:pt x="1928800" y="1456357"/>
                </a:cubicBezTo>
                <a:cubicBezTo>
                  <a:pt x="1920816" y="1457887"/>
                  <a:pt x="1913196" y="1460508"/>
                  <a:pt x="1905608" y="1463212"/>
                </a:cubicBezTo>
                <a:lnTo>
                  <a:pt x="1907728" y="1459572"/>
                </a:lnTo>
                <a:cubicBezTo>
                  <a:pt x="1880177" y="1463133"/>
                  <a:pt x="1852113" y="1464754"/>
                  <a:pt x="1823671" y="1464754"/>
                </a:cubicBezTo>
                <a:cubicBezTo>
                  <a:pt x="1419190" y="1464754"/>
                  <a:pt x="1091294" y="1136858"/>
                  <a:pt x="1091294" y="732377"/>
                </a:cubicBezTo>
                <a:cubicBezTo>
                  <a:pt x="1091294" y="353176"/>
                  <a:pt x="1379484" y="41286"/>
                  <a:pt x="1748789" y="378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400" kern="0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4" name="TextBox 75">
            <a:extLst>
              <a:ext uri="{FF2B5EF4-FFF2-40B4-BE49-F238E27FC236}">
                <a16:creationId xmlns:a16="http://schemas.microsoft.com/office/drawing/2014/main" id="{165B6BFC-23D0-A80F-8376-3129D0DC0CDB}"/>
              </a:ext>
            </a:extLst>
          </p:cNvPr>
          <p:cNvSpPr txBox="1"/>
          <p:nvPr/>
        </p:nvSpPr>
        <p:spPr>
          <a:xfrm>
            <a:off x="335180" y="514584"/>
            <a:ext cx="4212892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pt-BR" altLang="zh-CN" sz="1400" b="1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c) Inalação de Fumos Tóxicos</a:t>
            </a:r>
          </a:p>
          <a:p>
            <a:pPr>
              <a:lnSpc>
                <a:spcPct val="150000"/>
              </a:lnSpc>
              <a:defRPr/>
            </a:pPr>
            <a:endParaRPr lang="pt-BR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altLang="zh-CN" sz="14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Durante processos de soldagem e </a:t>
            </a:r>
            <a:r>
              <a:rPr lang="pt-BR" altLang="zh-CN" sz="1400" kern="0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goivagem</a:t>
            </a:r>
            <a:r>
              <a:rPr lang="pt-BR" altLang="zh-CN" sz="14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, fumos tóxicos e gases podem ser liberados. A inalação desses poluentes do ar pode ter sérios impactos na saúde dos trabalhadores, levando a problemas respiratórios, irritação das vias aéreas e até mesmo doenças crônicas, como a doença pulmonar obstrutiva crônica (DPOC). É crucial implementar medidas eficazes de controle de fumos e garantir que os trabalhadores estejam devidamente protegidos com máscaras respiratórias apropriadas.</a:t>
            </a:r>
            <a:endParaRPr lang="en-US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684C3E34-49C8-6186-8724-8EAD70665943}"/>
              </a:ext>
            </a:extLst>
          </p:cNvPr>
          <p:cNvSpPr/>
          <p:nvPr/>
        </p:nvSpPr>
        <p:spPr>
          <a:xfrm>
            <a:off x="7425470" y="1535014"/>
            <a:ext cx="1517753" cy="15177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grpSp>
        <p:nvGrpSpPr>
          <p:cNvPr id="12" name="组合 14">
            <a:extLst>
              <a:ext uri="{FF2B5EF4-FFF2-40B4-BE49-F238E27FC236}">
                <a16:creationId xmlns:a16="http://schemas.microsoft.com/office/drawing/2014/main" id="{57CD6BFA-EEF9-3DA7-60E6-7748615786BD}"/>
              </a:ext>
            </a:extLst>
          </p:cNvPr>
          <p:cNvGrpSpPr/>
          <p:nvPr/>
        </p:nvGrpSpPr>
        <p:grpSpPr>
          <a:xfrm>
            <a:off x="6144305" y="814615"/>
            <a:ext cx="642934" cy="642934"/>
            <a:chOff x="6962369" y="1155522"/>
            <a:chExt cx="928603" cy="928603"/>
          </a:xfrm>
          <a:effectLst/>
        </p:grpSpPr>
        <p:sp>
          <p:nvSpPr>
            <p:cNvPr id="13" name="椭圆 17">
              <a:extLst>
                <a:ext uri="{FF2B5EF4-FFF2-40B4-BE49-F238E27FC236}">
                  <a16:creationId xmlns:a16="http://schemas.microsoft.com/office/drawing/2014/main" id="{7CC42271-EF28-C8D1-F294-695A1D9A91E7}"/>
                </a:ext>
              </a:extLst>
            </p:cNvPr>
            <p:cNvSpPr/>
            <p:nvPr/>
          </p:nvSpPr>
          <p:spPr>
            <a:xfrm>
              <a:off x="6962369" y="1155522"/>
              <a:ext cx="928603" cy="9286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A469A8F7-027B-65C2-4ABC-D7A47F205A29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EF661AD6-6643-EC8C-1552-50D2CAFBBA5B}"/>
              </a:ext>
            </a:extLst>
          </p:cNvPr>
          <p:cNvGrpSpPr/>
          <p:nvPr/>
        </p:nvGrpSpPr>
        <p:grpSpPr>
          <a:xfrm>
            <a:off x="5455464" y="1885066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16" name="椭圆 22">
              <a:extLst>
                <a:ext uri="{FF2B5EF4-FFF2-40B4-BE49-F238E27FC236}">
                  <a16:creationId xmlns:a16="http://schemas.microsoft.com/office/drawing/2014/main" id="{1504987D-4353-B2E2-F7B0-1C357E29889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24">
              <a:extLst>
                <a:ext uri="{FF2B5EF4-FFF2-40B4-BE49-F238E27FC236}">
                  <a16:creationId xmlns:a16="http://schemas.microsoft.com/office/drawing/2014/main" id="{DD8E3EC5-5A3C-5FBD-03F1-AD4B1222895F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24">
            <a:extLst>
              <a:ext uri="{FF2B5EF4-FFF2-40B4-BE49-F238E27FC236}">
                <a16:creationId xmlns:a16="http://schemas.microsoft.com/office/drawing/2014/main" id="{5C1ADF6C-E72B-F8C4-D1F2-4CAA13F3271B}"/>
              </a:ext>
            </a:extLst>
          </p:cNvPr>
          <p:cNvGrpSpPr/>
          <p:nvPr/>
        </p:nvGrpSpPr>
        <p:grpSpPr>
          <a:xfrm>
            <a:off x="5853094" y="3231252"/>
            <a:ext cx="642933" cy="642933"/>
            <a:chOff x="6962369" y="1155522"/>
            <a:chExt cx="928602" cy="928602"/>
          </a:xfrm>
          <a:solidFill>
            <a:srgbClr val="FFC0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9" name="椭圆 27">
              <a:extLst>
                <a:ext uri="{FF2B5EF4-FFF2-40B4-BE49-F238E27FC236}">
                  <a16:creationId xmlns:a16="http://schemas.microsoft.com/office/drawing/2014/main" id="{8ED47DAD-F240-3C43-926A-20861AC89E0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文本框 130">
              <a:extLst>
                <a:ext uri="{FF2B5EF4-FFF2-40B4-BE49-F238E27FC236}">
                  <a16:creationId xmlns:a16="http://schemas.microsoft.com/office/drawing/2014/main" id="{44A2879B-87A0-A240-7FD7-BFE228217376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9">
            <a:extLst>
              <a:ext uri="{FF2B5EF4-FFF2-40B4-BE49-F238E27FC236}">
                <a16:creationId xmlns:a16="http://schemas.microsoft.com/office/drawing/2014/main" id="{0FF662B6-4CFC-BFC4-DB67-856D38BDAE54}"/>
              </a:ext>
            </a:extLst>
          </p:cNvPr>
          <p:cNvGrpSpPr/>
          <p:nvPr/>
        </p:nvGrpSpPr>
        <p:grpSpPr>
          <a:xfrm>
            <a:off x="7236642" y="3801025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22" name="椭圆 32">
              <a:extLst>
                <a:ext uri="{FF2B5EF4-FFF2-40B4-BE49-F238E27FC236}">
                  <a16:creationId xmlns:a16="http://schemas.microsoft.com/office/drawing/2014/main" id="{6B6A89E2-8715-B9F2-8FF9-E553ED2A9E3F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文本框 136">
              <a:extLst>
                <a:ext uri="{FF2B5EF4-FFF2-40B4-BE49-F238E27FC236}">
                  <a16:creationId xmlns:a16="http://schemas.microsoft.com/office/drawing/2014/main" id="{64EC1D0A-610F-770E-1DC7-FA0BEA3D3D0B}"/>
                </a:ext>
              </a:extLst>
            </p:cNvPr>
            <p:cNvSpPr txBox="1"/>
            <p:nvPr/>
          </p:nvSpPr>
          <p:spPr>
            <a:xfrm>
              <a:off x="7108091" y="1399149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Picture 2" descr="NR 34 Condições e Meio Ambiente de Trabalho na Indústria da Construção,  Reparação e Desmonte Naval. – Instituto Ephos do Brasil">
            <a:extLst>
              <a:ext uri="{FF2B5EF4-FFF2-40B4-BE49-F238E27FC236}">
                <a16:creationId xmlns:a16="http://schemas.microsoft.com/office/drawing/2014/main" id="{B9347AF0-4A2D-549A-92D6-7B608D33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9" b="99565" l="10000" r="90000">
                        <a14:foregroundMark x1="57333" y1="14348" x2="41333" y2="10435"/>
                        <a14:foregroundMark x1="51333" y1="5652" x2="49667" y2="3043"/>
                        <a14:foregroundMark x1="47667" y1="87391" x2="58667" y2="88261"/>
                        <a14:foregroundMark x1="54000" y1="90870" x2="49667" y2="9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30" y="1851670"/>
            <a:ext cx="1212726" cy="92975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ED7128EE-B6AF-DF78-EB18-AA5CAFE49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id="{04D257F5-5632-179F-69CA-21315AF59C03}"/>
              </a:ext>
            </a:extLst>
          </p:cNvPr>
          <p:cNvCxnSpPr/>
          <p:nvPr/>
        </p:nvCxnSpPr>
        <p:spPr>
          <a:xfrm flipV="1">
            <a:off x="7355340" y="4443958"/>
            <a:ext cx="118693" cy="16593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4">
            <a:extLst>
              <a:ext uri="{FF2B5EF4-FFF2-40B4-BE49-F238E27FC236}">
                <a16:creationId xmlns:a16="http://schemas.microsoft.com/office/drawing/2014/main" id="{CDB4F4C5-5C5F-A3BF-AF2C-2CD8424FF9CE}"/>
              </a:ext>
            </a:extLst>
          </p:cNvPr>
          <p:cNvSpPr/>
          <p:nvPr/>
        </p:nvSpPr>
        <p:spPr>
          <a:xfrm rot="197558">
            <a:off x="5324862" y="763590"/>
            <a:ext cx="3709076" cy="3755526"/>
          </a:xfrm>
          <a:custGeom>
            <a:avLst/>
            <a:gdLst/>
            <a:ahLst/>
            <a:cxnLst/>
            <a:rect l="l" t="t" r="r" b="b"/>
            <a:pathLst>
              <a:path w="6373853" h="6453678">
                <a:moveTo>
                  <a:pt x="1748789" y="3781"/>
                </a:moveTo>
                <a:cubicBezTo>
                  <a:pt x="1773410" y="1281"/>
                  <a:pt x="1798391" y="0"/>
                  <a:pt x="1823671" y="0"/>
                </a:cubicBezTo>
                <a:cubicBezTo>
                  <a:pt x="2222376" y="0"/>
                  <a:pt x="2546668" y="318599"/>
                  <a:pt x="2555176" y="715114"/>
                </a:cubicBezTo>
                <a:cubicBezTo>
                  <a:pt x="2646063" y="945229"/>
                  <a:pt x="2815509" y="1149545"/>
                  <a:pt x="3050234" y="1286278"/>
                </a:cubicBezTo>
                <a:cubicBezTo>
                  <a:pt x="3277270" y="1418531"/>
                  <a:pt x="3529180" y="1466470"/>
                  <a:pt x="3767051" y="1437382"/>
                </a:cubicBezTo>
                <a:cubicBezTo>
                  <a:pt x="4043009" y="1173698"/>
                  <a:pt x="4417184" y="1012566"/>
                  <a:pt x="4828995" y="1012566"/>
                </a:cubicBezTo>
                <a:cubicBezTo>
                  <a:pt x="5682197" y="1012566"/>
                  <a:pt x="6373853" y="1704222"/>
                  <a:pt x="6373853" y="2557424"/>
                </a:cubicBezTo>
                <a:cubicBezTo>
                  <a:pt x="6373853" y="3315640"/>
                  <a:pt x="5827627" y="3946278"/>
                  <a:pt x="5106977" y="4075988"/>
                </a:cubicBezTo>
                <a:cubicBezTo>
                  <a:pt x="4860269" y="4198053"/>
                  <a:pt x="4655938" y="4415360"/>
                  <a:pt x="4548276" y="4699239"/>
                </a:cubicBezTo>
                <a:cubicBezTo>
                  <a:pt x="4488061" y="4858013"/>
                  <a:pt x="4464290" y="5021251"/>
                  <a:pt x="4473846" y="5178965"/>
                </a:cubicBezTo>
                <a:cubicBezTo>
                  <a:pt x="4624448" y="5311033"/>
                  <a:pt x="4718008" y="5505241"/>
                  <a:pt x="4718008" y="5721301"/>
                </a:cubicBezTo>
                <a:cubicBezTo>
                  <a:pt x="4718008" y="6125782"/>
                  <a:pt x="4390112" y="6453678"/>
                  <a:pt x="3985631" y="6453678"/>
                </a:cubicBezTo>
                <a:cubicBezTo>
                  <a:pt x="3581150" y="6453678"/>
                  <a:pt x="3253254" y="6125782"/>
                  <a:pt x="3253254" y="5721301"/>
                </a:cubicBezTo>
                <a:cubicBezTo>
                  <a:pt x="3253254" y="5342100"/>
                  <a:pt x="3541444" y="5030211"/>
                  <a:pt x="3910750" y="4992705"/>
                </a:cubicBezTo>
                <a:lnTo>
                  <a:pt x="3970068" y="4989710"/>
                </a:lnTo>
                <a:cubicBezTo>
                  <a:pt x="4089426" y="4874941"/>
                  <a:pt x="4186035" y="4731148"/>
                  <a:pt x="4249282" y="4564379"/>
                </a:cubicBezTo>
                <a:cubicBezTo>
                  <a:pt x="4318623" y="4381544"/>
                  <a:pt x="4339635" y="4192787"/>
                  <a:pt x="4317136" y="4013436"/>
                </a:cubicBezTo>
                <a:cubicBezTo>
                  <a:pt x="4256166" y="3992601"/>
                  <a:pt x="4197322" y="3967056"/>
                  <a:pt x="4140584" y="3937908"/>
                </a:cubicBezTo>
                <a:cubicBezTo>
                  <a:pt x="3785942" y="3880704"/>
                  <a:pt x="3361104" y="3968836"/>
                  <a:pt x="2972750" y="4207511"/>
                </a:cubicBezTo>
                <a:cubicBezTo>
                  <a:pt x="2649524" y="4406159"/>
                  <a:pt x="2407922" y="4674458"/>
                  <a:pt x="2273557" y="4956562"/>
                </a:cubicBezTo>
                <a:cubicBezTo>
                  <a:pt x="2243728" y="5333109"/>
                  <a:pt x="1928537" y="5629160"/>
                  <a:pt x="1544199" y="5629160"/>
                </a:cubicBezTo>
                <a:cubicBezTo>
                  <a:pt x="1139718" y="5629161"/>
                  <a:pt x="811822" y="5301265"/>
                  <a:pt x="811822" y="4896783"/>
                </a:cubicBezTo>
                <a:cubicBezTo>
                  <a:pt x="811822" y="4517582"/>
                  <a:pt x="1100012" y="4205693"/>
                  <a:pt x="1469317" y="4168187"/>
                </a:cubicBezTo>
                <a:cubicBezTo>
                  <a:pt x="1493938" y="4165687"/>
                  <a:pt x="1518919" y="4164406"/>
                  <a:pt x="1544199" y="4164406"/>
                </a:cubicBezTo>
                <a:cubicBezTo>
                  <a:pt x="1614188" y="4164406"/>
                  <a:pt x="1681885" y="4174224"/>
                  <a:pt x="1745054" y="4195817"/>
                </a:cubicBezTo>
                <a:cubicBezTo>
                  <a:pt x="2080595" y="4225945"/>
                  <a:pt x="2467608" y="4133688"/>
                  <a:pt x="2823912" y="3914711"/>
                </a:cubicBezTo>
                <a:cubicBezTo>
                  <a:pt x="3105509" y="3741648"/>
                  <a:pt x="3325152" y="3515718"/>
                  <a:pt x="3465145" y="3273270"/>
                </a:cubicBezTo>
                <a:cubicBezTo>
                  <a:pt x="3451578" y="3254462"/>
                  <a:pt x="3441393" y="3233849"/>
                  <a:pt x="3431663" y="3212981"/>
                </a:cubicBezTo>
                <a:cubicBezTo>
                  <a:pt x="3160269" y="2960984"/>
                  <a:pt x="2737001" y="2800878"/>
                  <a:pt x="2261862" y="2800878"/>
                </a:cubicBezTo>
                <a:cubicBezTo>
                  <a:pt x="1915427" y="2800878"/>
                  <a:pt x="1596569" y="2885993"/>
                  <a:pt x="1343736" y="3029603"/>
                </a:cubicBezTo>
                <a:cubicBezTo>
                  <a:pt x="1213416" y="3228799"/>
                  <a:pt x="988216" y="3359981"/>
                  <a:pt x="732377" y="3359981"/>
                </a:cubicBezTo>
                <a:cubicBezTo>
                  <a:pt x="327896" y="3359981"/>
                  <a:pt x="0" y="3032085"/>
                  <a:pt x="0" y="2627604"/>
                </a:cubicBezTo>
                <a:cubicBezTo>
                  <a:pt x="0" y="2248403"/>
                  <a:pt x="288190" y="1936513"/>
                  <a:pt x="657496" y="1899008"/>
                </a:cubicBezTo>
                <a:cubicBezTo>
                  <a:pt x="682116" y="1896508"/>
                  <a:pt x="707097" y="1895227"/>
                  <a:pt x="732377" y="1895227"/>
                </a:cubicBezTo>
                <a:cubicBezTo>
                  <a:pt x="990216" y="1895227"/>
                  <a:pt x="1216935" y="2028468"/>
                  <a:pt x="1346404" y="2230521"/>
                </a:cubicBezTo>
                <a:cubicBezTo>
                  <a:pt x="1602758" y="2382858"/>
                  <a:pt x="1930881" y="2473491"/>
                  <a:pt x="2288367" y="2473491"/>
                </a:cubicBezTo>
                <a:cubicBezTo>
                  <a:pt x="2697774" y="2473492"/>
                  <a:pt x="3068669" y="2354621"/>
                  <a:pt x="3337053" y="2160075"/>
                </a:cubicBezTo>
                <a:cubicBezTo>
                  <a:pt x="3340926" y="2141545"/>
                  <a:pt x="3346143" y="2123420"/>
                  <a:pt x="3351687" y="2105436"/>
                </a:cubicBezTo>
                <a:cubicBezTo>
                  <a:pt x="3259746" y="1885205"/>
                  <a:pt x="3094211" y="1690778"/>
                  <a:pt x="2868101" y="1559064"/>
                </a:cubicBezTo>
                <a:cubicBezTo>
                  <a:pt x="2612420" y="1410124"/>
                  <a:pt x="2325191" y="1368116"/>
                  <a:pt x="2062135" y="1421669"/>
                </a:cubicBezTo>
                <a:cubicBezTo>
                  <a:pt x="2020112" y="1439592"/>
                  <a:pt x="1975220" y="1450584"/>
                  <a:pt x="1928800" y="1456357"/>
                </a:cubicBezTo>
                <a:cubicBezTo>
                  <a:pt x="1920816" y="1457887"/>
                  <a:pt x="1913196" y="1460508"/>
                  <a:pt x="1905608" y="1463212"/>
                </a:cubicBezTo>
                <a:lnTo>
                  <a:pt x="1907728" y="1459572"/>
                </a:lnTo>
                <a:cubicBezTo>
                  <a:pt x="1880177" y="1463133"/>
                  <a:pt x="1852113" y="1464754"/>
                  <a:pt x="1823671" y="1464754"/>
                </a:cubicBezTo>
                <a:cubicBezTo>
                  <a:pt x="1419190" y="1464754"/>
                  <a:pt x="1091294" y="1136858"/>
                  <a:pt x="1091294" y="732377"/>
                </a:cubicBezTo>
                <a:cubicBezTo>
                  <a:pt x="1091294" y="353176"/>
                  <a:pt x="1379484" y="41286"/>
                  <a:pt x="1748789" y="378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400" kern="0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4" name="TextBox 75">
            <a:extLst>
              <a:ext uri="{FF2B5EF4-FFF2-40B4-BE49-F238E27FC236}">
                <a16:creationId xmlns:a16="http://schemas.microsoft.com/office/drawing/2014/main" id="{165B6BFC-23D0-A80F-8376-3129D0DC0CDB}"/>
              </a:ext>
            </a:extLst>
          </p:cNvPr>
          <p:cNvSpPr txBox="1"/>
          <p:nvPr/>
        </p:nvSpPr>
        <p:spPr>
          <a:xfrm>
            <a:off x="343644" y="1025373"/>
            <a:ext cx="4212892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pt-BR" altLang="zh-CN" sz="1400" b="1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d) Ambientes Confinados e Acúmulo de Gases</a:t>
            </a:r>
          </a:p>
          <a:p>
            <a:pPr>
              <a:lnSpc>
                <a:spcPct val="150000"/>
              </a:lnSpc>
              <a:defRPr/>
            </a:pPr>
            <a:endParaRPr lang="pt-BR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altLang="zh-CN" sz="14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Em ambientes confinados, como tanques de navios ou compartimentos estreitos, o acúmulo de gases inflamáveis pode ser uma ameaça real. Quando o trabalho a quente é realizado nesses locais, há o risco de que o calor gere uma faísca capaz de inflamar esses gases, resultando em explosões ou incêndios catastróficos. Medidas rigorosas de monitoramento e ventilação devem ser adotadas nessas circunstâncias.</a:t>
            </a:r>
            <a:endParaRPr lang="en-US" altLang="zh-CN" sz="14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684C3E34-49C8-6186-8724-8EAD70665943}"/>
              </a:ext>
            </a:extLst>
          </p:cNvPr>
          <p:cNvSpPr/>
          <p:nvPr/>
        </p:nvSpPr>
        <p:spPr>
          <a:xfrm>
            <a:off x="7425470" y="1535014"/>
            <a:ext cx="1517753" cy="15177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grpSp>
        <p:nvGrpSpPr>
          <p:cNvPr id="12" name="组合 14">
            <a:extLst>
              <a:ext uri="{FF2B5EF4-FFF2-40B4-BE49-F238E27FC236}">
                <a16:creationId xmlns:a16="http://schemas.microsoft.com/office/drawing/2014/main" id="{57CD6BFA-EEF9-3DA7-60E6-7748615786BD}"/>
              </a:ext>
            </a:extLst>
          </p:cNvPr>
          <p:cNvGrpSpPr/>
          <p:nvPr/>
        </p:nvGrpSpPr>
        <p:grpSpPr>
          <a:xfrm>
            <a:off x="6144305" y="814615"/>
            <a:ext cx="642934" cy="642934"/>
            <a:chOff x="6962369" y="1155522"/>
            <a:chExt cx="928603" cy="928603"/>
          </a:xfrm>
          <a:effectLst/>
        </p:grpSpPr>
        <p:sp>
          <p:nvSpPr>
            <p:cNvPr id="13" name="椭圆 17">
              <a:extLst>
                <a:ext uri="{FF2B5EF4-FFF2-40B4-BE49-F238E27FC236}">
                  <a16:creationId xmlns:a16="http://schemas.microsoft.com/office/drawing/2014/main" id="{7CC42271-EF28-C8D1-F294-695A1D9A91E7}"/>
                </a:ext>
              </a:extLst>
            </p:cNvPr>
            <p:cNvSpPr/>
            <p:nvPr/>
          </p:nvSpPr>
          <p:spPr>
            <a:xfrm>
              <a:off x="6962369" y="1155522"/>
              <a:ext cx="928603" cy="9286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4" name="文本框 2">
              <a:extLst>
                <a:ext uri="{FF2B5EF4-FFF2-40B4-BE49-F238E27FC236}">
                  <a16:creationId xmlns:a16="http://schemas.microsoft.com/office/drawing/2014/main" id="{A469A8F7-027B-65C2-4ABC-D7A47F205A29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EF661AD6-6643-EC8C-1552-50D2CAFBBA5B}"/>
              </a:ext>
            </a:extLst>
          </p:cNvPr>
          <p:cNvGrpSpPr/>
          <p:nvPr/>
        </p:nvGrpSpPr>
        <p:grpSpPr>
          <a:xfrm>
            <a:off x="5455464" y="1885066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16" name="椭圆 22">
              <a:extLst>
                <a:ext uri="{FF2B5EF4-FFF2-40B4-BE49-F238E27FC236}">
                  <a16:creationId xmlns:a16="http://schemas.microsoft.com/office/drawing/2014/main" id="{1504987D-4353-B2E2-F7B0-1C357E29889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文本框 124">
              <a:extLst>
                <a:ext uri="{FF2B5EF4-FFF2-40B4-BE49-F238E27FC236}">
                  <a16:creationId xmlns:a16="http://schemas.microsoft.com/office/drawing/2014/main" id="{DD8E3EC5-5A3C-5FBD-03F1-AD4B1222895F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24">
            <a:extLst>
              <a:ext uri="{FF2B5EF4-FFF2-40B4-BE49-F238E27FC236}">
                <a16:creationId xmlns:a16="http://schemas.microsoft.com/office/drawing/2014/main" id="{5C1ADF6C-E72B-F8C4-D1F2-4CAA13F3271B}"/>
              </a:ext>
            </a:extLst>
          </p:cNvPr>
          <p:cNvGrpSpPr/>
          <p:nvPr/>
        </p:nvGrpSpPr>
        <p:grpSpPr>
          <a:xfrm>
            <a:off x="5853094" y="3231252"/>
            <a:ext cx="642933" cy="642933"/>
            <a:chOff x="6962369" y="1155522"/>
            <a:chExt cx="928602" cy="928602"/>
          </a:xfrm>
          <a:solidFill>
            <a:schemeClr val="accent1"/>
          </a:solidFill>
        </p:grpSpPr>
        <p:sp>
          <p:nvSpPr>
            <p:cNvPr id="19" name="椭圆 27">
              <a:extLst>
                <a:ext uri="{FF2B5EF4-FFF2-40B4-BE49-F238E27FC236}">
                  <a16:creationId xmlns:a16="http://schemas.microsoft.com/office/drawing/2014/main" id="{8ED47DAD-F240-3C43-926A-20861AC89E04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文本框 130">
              <a:extLst>
                <a:ext uri="{FF2B5EF4-FFF2-40B4-BE49-F238E27FC236}">
                  <a16:creationId xmlns:a16="http://schemas.microsoft.com/office/drawing/2014/main" id="{44A2879B-87A0-A240-7FD7-BFE228217376}"/>
                </a:ext>
              </a:extLst>
            </p:cNvPr>
            <p:cNvSpPr txBox="1"/>
            <p:nvPr/>
          </p:nvSpPr>
          <p:spPr>
            <a:xfrm>
              <a:off x="7108091" y="1353105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9">
            <a:extLst>
              <a:ext uri="{FF2B5EF4-FFF2-40B4-BE49-F238E27FC236}">
                <a16:creationId xmlns:a16="http://schemas.microsoft.com/office/drawing/2014/main" id="{0FF662B6-4CFC-BFC4-DB67-856D38BDAE54}"/>
              </a:ext>
            </a:extLst>
          </p:cNvPr>
          <p:cNvGrpSpPr/>
          <p:nvPr/>
        </p:nvGrpSpPr>
        <p:grpSpPr>
          <a:xfrm>
            <a:off x="7236642" y="3801025"/>
            <a:ext cx="642933" cy="642933"/>
            <a:chOff x="6962369" y="1155522"/>
            <a:chExt cx="928602" cy="928602"/>
          </a:xfrm>
          <a:solidFill>
            <a:srgbClr val="FFC0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22" name="椭圆 32">
              <a:extLst>
                <a:ext uri="{FF2B5EF4-FFF2-40B4-BE49-F238E27FC236}">
                  <a16:creationId xmlns:a16="http://schemas.microsoft.com/office/drawing/2014/main" id="{6B6A89E2-8715-B9F2-8FF9-E553ED2A9E3F}"/>
                </a:ext>
              </a:extLst>
            </p:cNvPr>
            <p:cNvSpPr/>
            <p:nvPr/>
          </p:nvSpPr>
          <p:spPr>
            <a:xfrm>
              <a:off x="6962369" y="1155522"/>
              <a:ext cx="928602" cy="928602"/>
            </a:xfrm>
            <a:prstGeom prst="ellipse">
              <a:avLst/>
            </a:prstGeom>
            <a:grpFill/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文本框 136">
              <a:extLst>
                <a:ext uri="{FF2B5EF4-FFF2-40B4-BE49-F238E27FC236}">
                  <a16:creationId xmlns:a16="http://schemas.microsoft.com/office/drawing/2014/main" id="{64EC1D0A-610F-770E-1DC7-FA0BEA3D3D0B}"/>
                </a:ext>
              </a:extLst>
            </p:cNvPr>
            <p:cNvSpPr txBox="1"/>
            <p:nvPr/>
          </p:nvSpPr>
          <p:spPr>
            <a:xfrm>
              <a:off x="7108091" y="1399149"/>
              <a:ext cx="678831" cy="5334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Picture 2" descr="NR 34 Condições e Meio Ambiente de Trabalho na Indústria da Construção,  Reparação e Desmonte Naval. – Instituto Ephos do Brasil">
            <a:extLst>
              <a:ext uri="{FF2B5EF4-FFF2-40B4-BE49-F238E27FC236}">
                <a16:creationId xmlns:a16="http://schemas.microsoft.com/office/drawing/2014/main" id="{3CF57E40-BE14-4FA4-6B85-375E9EC5E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9" b="99565" l="10000" r="90000">
                        <a14:foregroundMark x1="57333" y1="14348" x2="41333" y2="10435"/>
                        <a14:foregroundMark x1="51333" y1="5652" x2="49667" y2="3043"/>
                        <a14:foregroundMark x1="47667" y1="87391" x2="58667" y2="88261"/>
                        <a14:foregroundMark x1="54000" y1="90870" x2="49667" y2="9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30" y="1851670"/>
            <a:ext cx="1212726" cy="92975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44792ED-94C4-BAC5-4387-18F63D5F1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630" y="146784"/>
            <a:ext cx="1438781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3">
            <a:extLst>
              <a:ext uri="{FF2B5EF4-FFF2-40B4-BE49-F238E27FC236}">
                <a16:creationId xmlns:a16="http://schemas.microsoft.com/office/drawing/2014/main" id="{2E2BFFA4-14B6-378C-3024-A39636A7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764" y="915566"/>
            <a:ext cx="6563684" cy="33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Para mitigar esses riscos, é necessário adotar uma série de medidas de prevenção e controle, conforme veremos mais a diante. 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Isso inclui a utilização de equipamentos de proteção individual (EPIs) adequados, a implementação de sistemas de ventilação eficazes, a realização de análises preliminares de riscos (</a:t>
            </a:r>
            <a:r>
              <a:rPr lang="pt-BR" altLang="zh-CN" sz="1600" dirty="0" err="1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APRs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) detalhadas e o cumprimento rigoroso das normas e regulamentos aplicáveis.</a:t>
            </a:r>
            <a:endParaRPr lang="zh-CN" altLang="en-US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673CE4A0-5D34-FE96-81C8-A858F48DA226}"/>
              </a:ext>
            </a:extLst>
          </p:cNvPr>
          <p:cNvGrpSpPr/>
          <p:nvPr/>
        </p:nvGrpSpPr>
        <p:grpSpPr>
          <a:xfrm>
            <a:off x="559122" y="929955"/>
            <a:ext cx="1147127" cy="1147127"/>
            <a:chOff x="6229832" y="3750686"/>
            <a:chExt cx="1529503" cy="1529503"/>
          </a:xfrm>
          <a:solidFill>
            <a:srgbClr val="FFC000"/>
          </a:solidFill>
        </p:grpSpPr>
        <p:sp>
          <p:nvSpPr>
            <p:cNvPr id="35" name="任意多边形 59">
              <a:extLst>
                <a:ext uri="{FF2B5EF4-FFF2-40B4-BE49-F238E27FC236}">
                  <a16:creationId xmlns:a16="http://schemas.microsoft.com/office/drawing/2014/main" id="{8AA7F9BA-87CA-F424-64AC-3ED92EF6193A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36" name="图片 60">
              <a:extLst>
                <a:ext uri="{FF2B5EF4-FFF2-40B4-BE49-F238E27FC236}">
                  <a16:creationId xmlns:a16="http://schemas.microsoft.com/office/drawing/2014/main" id="{9FBDA5FC-B3A4-F38A-B73A-E75043FF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  <a:grpFill/>
          </p:spPr>
        </p:pic>
      </p:grpSp>
      <p:grpSp>
        <p:nvGrpSpPr>
          <p:cNvPr id="2" name="组合 58">
            <a:extLst>
              <a:ext uri="{FF2B5EF4-FFF2-40B4-BE49-F238E27FC236}">
                <a16:creationId xmlns:a16="http://schemas.microsoft.com/office/drawing/2014/main" id="{2DD82560-DBB9-7B1B-7535-AB974956D936}"/>
              </a:ext>
            </a:extLst>
          </p:cNvPr>
          <p:cNvGrpSpPr/>
          <p:nvPr/>
        </p:nvGrpSpPr>
        <p:grpSpPr>
          <a:xfrm>
            <a:off x="559122" y="2797162"/>
            <a:ext cx="1147127" cy="1147127"/>
            <a:chOff x="6229832" y="3750686"/>
            <a:chExt cx="1529503" cy="1529503"/>
          </a:xfrm>
          <a:solidFill>
            <a:srgbClr val="FFC000"/>
          </a:solidFill>
        </p:grpSpPr>
        <p:sp>
          <p:nvSpPr>
            <p:cNvPr id="3" name="任意多边形 59">
              <a:extLst>
                <a:ext uri="{FF2B5EF4-FFF2-40B4-BE49-F238E27FC236}">
                  <a16:creationId xmlns:a16="http://schemas.microsoft.com/office/drawing/2014/main" id="{6ABFEDF3-9DDD-C159-B5E1-817AD19B3533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4" name="图片 60">
              <a:extLst>
                <a:ext uri="{FF2B5EF4-FFF2-40B4-BE49-F238E27FC236}">
                  <a16:creationId xmlns:a16="http://schemas.microsoft.com/office/drawing/2014/main" id="{E9B38CAA-591F-4696-7ADC-5CE14546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  <a:grpFill/>
          </p:spPr>
        </p:pic>
      </p:grpSp>
      <p:pic>
        <p:nvPicPr>
          <p:cNvPr id="6" name="Imagem 5" descr="Menino de camisa laranja com chapéu na mão&#10;&#10;Descrição gerada automaticamente com confiança média">
            <a:extLst>
              <a:ext uri="{FF2B5EF4-FFF2-40B4-BE49-F238E27FC236}">
                <a16:creationId xmlns:a16="http://schemas.microsoft.com/office/drawing/2014/main" id="{0DC5F885-FC81-8DC9-4262-7F7758213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98" y="3507854"/>
            <a:ext cx="1393165" cy="1635646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BBD2B622-3BE0-A001-0826-446970A12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Preparação e Inspeção Prévia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179512" y="-11405"/>
            <a:ext cx="706119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267440" y="191969"/>
            <a:ext cx="514216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00A198F6-8838-4EDB-BB03-802B0D4A2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A8F963EB-9306-BFC5-6860-6BA50B5BF474}"/>
              </a:ext>
            </a:extLst>
          </p:cNvPr>
          <p:cNvGrpSpPr/>
          <p:nvPr/>
        </p:nvGrpSpPr>
        <p:grpSpPr>
          <a:xfrm>
            <a:off x="2771801" y="159482"/>
            <a:ext cx="3604496" cy="4824536"/>
            <a:chOff x="2472883" y="1303551"/>
            <a:chExt cx="1743564" cy="3170157"/>
          </a:xfrm>
        </p:grpSpPr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9CE2391B-368A-592D-BB9F-6780C49B3C2E}"/>
                </a:ext>
              </a:extLst>
            </p:cNvPr>
            <p:cNvSpPr/>
            <p:nvPr/>
          </p:nvSpPr>
          <p:spPr bwMode="auto">
            <a:xfrm>
              <a:off x="2472883" y="1303551"/>
              <a:ext cx="1692851" cy="317015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57200" dist="127000" dir="8640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同侧圆角矩形 4">
              <a:extLst>
                <a:ext uri="{FF2B5EF4-FFF2-40B4-BE49-F238E27FC236}">
                  <a16:creationId xmlns:a16="http://schemas.microsoft.com/office/drawing/2014/main" id="{FB424B10-2292-FD71-404D-C27BFA515BAF}"/>
                </a:ext>
              </a:extLst>
            </p:cNvPr>
            <p:cNvSpPr/>
            <p:nvPr/>
          </p:nvSpPr>
          <p:spPr>
            <a:xfrm>
              <a:off x="2500162" y="2392952"/>
              <a:ext cx="1639070" cy="117151"/>
            </a:xfrm>
            <a:prstGeom prst="round2SameRect">
              <a:avLst/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74B59DBC-6F7A-AAC0-ECE1-9B24EE5DCA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984237" y="1469156"/>
              <a:ext cx="619904" cy="744641"/>
            </a:xfrm>
            <a:custGeom>
              <a:avLst/>
              <a:gdLst>
                <a:gd name="T0" fmla="*/ 135 w 140"/>
                <a:gd name="T1" fmla="*/ 85 h 151"/>
                <a:gd name="T2" fmla="*/ 140 w 140"/>
                <a:gd name="T3" fmla="*/ 96 h 151"/>
                <a:gd name="T4" fmla="*/ 134 w 140"/>
                <a:gd name="T5" fmla="*/ 106 h 151"/>
                <a:gd name="T6" fmla="*/ 137 w 140"/>
                <a:gd name="T7" fmla="*/ 117 h 151"/>
                <a:gd name="T8" fmla="*/ 129 w 140"/>
                <a:gd name="T9" fmla="*/ 128 h 151"/>
                <a:gd name="T10" fmla="*/ 128 w 140"/>
                <a:gd name="T11" fmla="*/ 137 h 151"/>
                <a:gd name="T12" fmla="*/ 116 w 140"/>
                <a:gd name="T13" fmla="*/ 148 h 151"/>
                <a:gd name="T14" fmla="*/ 65 w 140"/>
                <a:gd name="T15" fmla="*/ 148 h 151"/>
                <a:gd name="T16" fmla="*/ 33 w 140"/>
                <a:gd name="T17" fmla="*/ 142 h 151"/>
                <a:gd name="T18" fmla="*/ 33 w 140"/>
                <a:gd name="T19" fmla="*/ 82 h 151"/>
                <a:gd name="T20" fmla="*/ 34 w 140"/>
                <a:gd name="T21" fmla="*/ 82 h 151"/>
                <a:gd name="T22" fmla="*/ 34 w 140"/>
                <a:gd name="T23" fmla="*/ 82 h 151"/>
                <a:gd name="T24" fmla="*/ 37 w 140"/>
                <a:gd name="T25" fmla="*/ 82 h 151"/>
                <a:gd name="T26" fmla="*/ 60 w 140"/>
                <a:gd name="T27" fmla="*/ 48 h 151"/>
                <a:gd name="T28" fmla="*/ 68 w 140"/>
                <a:gd name="T29" fmla="*/ 39 h 151"/>
                <a:gd name="T30" fmla="*/ 81 w 140"/>
                <a:gd name="T31" fmla="*/ 3 h 151"/>
                <a:gd name="T32" fmla="*/ 97 w 140"/>
                <a:gd name="T33" fmla="*/ 8 h 151"/>
                <a:gd name="T34" fmla="*/ 99 w 140"/>
                <a:gd name="T35" fmla="*/ 35 h 151"/>
                <a:gd name="T36" fmla="*/ 90 w 140"/>
                <a:gd name="T37" fmla="*/ 60 h 151"/>
                <a:gd name="T38" fmla="*/ 130 w 140"/>
                <a:gd name="T39" fmla="*/ 62 h 151"/>
                <a:gd name="T40" fmla="*/ 140 w 140"/>
                <a:gd name="T41" fmla="*/ 77 h 151"/>
                <a:gd name="T42" fmla="*/ 135 w 140"/>
                <a:gd name="T43" fmla="*/ 85 h 151"/>
                <a:gd name="T44" fmla="*/ 30 w 140"/>
                <a:gd name="T45" fmla="*/ 137 h 151"/>
                <a:gd name="T46" fmla="*/ 30 w 140"/>
                <a:gd name="T47" fmla="*/ 137 h 151"/>
                <a:gd name="T48" fmla="*/ 30 w 140"/>
                <a:gd name="T49" fmla="*/ 82 h 151"/>
                <a:gd name="T50" fmla="*/ 23 w 140"/>
                <a:gd name="T51" fmla="*/ 76 h 151"/>
                <a:gd name="T52" fmla="*/ 7 w 140"/>
                <a:gd name="T53" fmla="*/ 76 h 151"/>
                <a:gd name="T54" fmla="*/ 0 w 140"/>
                <a:gd name="T55" fmla="*/ 82 h 151"/>
                <a:gd name="T56" fmla="*/ 0 w 140"/>
                <a:gd name="T57" fmla="*/ 137 h 151"/>
                <a:gd name="T58" fmla="*/ 7 w 140"/>
                <a:gd name="T59" fmla="*/ 144 h 151"/>
                <a:gd name="T60" fmla="*/ 23 w 140"/>
                <a:gd name="T61" fmla="*/ 144 h 151"/>
                <a:gd name="T62" fmla="*/ 30 w 140"/>
                <a:gd name="T63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51">
                  <a:moveTo>
                    <a:pt x="135" y="85"/>
                  </a:moveTo>
                  <a:cubicBezTo>
                    <a:pt x="135" y="88"/>
                    <a:pt x="140" y="93"/>
                    <a:pt x="140" y="96"/>
                  </a:cubicBezTo>
                  <a:cubicBezTo>
                    <a:pt x="140" y="99"/>
                    <a:pt x="134" y="103"/>
                    <a:pt x="134" y="106"/>
                  </a:cubicBezTo>
                  <a:cubicBezTo>
                    <a:pt x="133" y="109"/>
                    <a:pt x="137" y="114"/>
                    <a:pt x="137" y="117"/>
                  </a:cubicBezTo>
                  <a:cubicBezTo>
                    <a:pt x="137" y="121"/>
                    <a:pt x="130" y="125"/>
                    <a:pt x="129" y="128"/>
                  </a:cubicBezTo>
                  <a:cubicBezTo>
                    <a:pt x="128" y="130"/>
                    <a:pt x="129" y="135"/>
                    <a:pt x="128" y="137"/>
                  </a:cubicBezTo>
                  <a:cubicBezTo>
                    <a:pt x="127" y="141"/>
                    <a:pt x="120" y="147"/>
                    <a:pt x="116" y="148"/>
                  </a:cubicBezTo>
                  <a:cubicBezTo>
                    <a:pt x="104" y="151"/>
                    <a:pt x="65" y="148"/>
                    <a:pt x="65" y="148"/>
                  </a:cubicBezTo>
                  <a:cubicBezTo>
                    <a:pt x="65" y="148"/>
                    <a:pt x="65" y="148"/>
                    <a:pt x="33" y="142"/>
                  </a:cubicBezTo>
                  <a:cubicBezTo>
                    <a:pt x="33" y="142"/>
                    <a:pt x="33" y="142"/>
                    <a:pt x="33" y="82"/>
                  </a:cubicBezTo>
                  <a:cubicBezTo>
                    <a:pt x="33" y="82"/>
                    <a:pt x="33" y="82"/>
                    <a:pt x="34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2"/>
                    <a:pt x="34" y="82"/>
                    <a:pt x="37" y="82"/>
                  </a:cubicBezTo>
                  <a:cubicBezTo>
                    <a:pt x="41" y="81"/>
                    <a:pt x="49" y="75"/>
                    <a:pt x="60" y="48"/>
                  </a:cubicBezTo>
                  <a:cubicBezTo>
                    <a:pt x="61" y="44"/>
                    <a:pt x="65" y="42"/>
                    <a:pt x="68" y="39"/>
                  </a:cubicBezTo>
                  <a:cubicBezTo>
                    <a:pt x="75" y="34"/>
                    <a:pt x="79" y="27"/>
                    <a:pt x="81" y="3"/>
                  </a:cubicBezTo>
                  <a:cubicBezTo>
                    <a:pt x="81" y="0"/>
                    <a:pt x="91" y="1"/>
                    <a:pt x="97" y="8"/>
                  </a:cubicBezTo>
                  <a:cubicBezTo>
                    <a:pt x="102" y="14"/>
                    <a:pt x="102" y="26"/>
                    <a:pt x="99" y="35"/>
                  </a:cubicBezTo>
                  <a:cubicBezTo>
                    <a:pt x="96" y="41"/>
                    <a:pt x="87" y="55"/>
                    <a:pt x="90" y="60"/>
                  </a:cubicBezTo>
                  <a:cubicBezTo>
                    <a:pt x="90" y="60"/>
                    <a:pt x="124" y="59"/>
                    <a:pt x="130" y="62"/>
                  </a:cubicBezTo>
                  <a:cubicBezTo>
                    <a:pt x="134" y="63"/>
                    <a:pt x="140" y="72"/>
                    <a:pt x="140" y="77"/>
                  </a:cubicBezTo>
                  <a:cubicBezTo>
                    <a:pt x="140" y="79"/>
                    <a:pt x="136" y="83"/>
                    <a:pt x="135" y="85"/>
                  </a:cubicBezTo>
                  <a:close/>
                  <a:moveTo>
                    <a:pt x="30" y="137"/>
                  </a:moveTo>
                  <a:cubicBezTo>
                    <a:pt x="30" y="137"/>
                    <a:pt x="30" y="137"/>
                    <a:pt x="30" y="137"/>
                  </a:cubicBezTo>
                  <a:cubicBezTo>
                    <a:pt x="30" y="137"/>
                    <a:pt x="30" y="137"/>
                    <a:pt x="30" y="82"/>
                  </a:cubicBezTo>
                  <a:cubicBezTo>
                    <a:pt x="30" y="79"/>
                    <a:pt x="27" y="76"/>
                    <a:pt x="23" y="76"/>
                  </a:cubicBezTo>
                  <a:cubicBezTo>
                    <a:pt x="23" y="76"/>
                    <a:pt x="23" y="76"/>
                    <a:pt x="7" y="76"/>
                  </a:cubicBezTo>
                  <a:cubicBezTo>
                    <a:pt x="3" y="76"/>
                    <a:pt x="0" y="79"/>
                    <a:pt x="0" y="82"/>
                  </a:cubicBezTo>
                  <a:cubicBezTo>
                    <a:pt x="0" y="82"/>
                    <a:pt x="0" y="82"/>
                    <a:pt x="0" y="137"/>
                  </a:cubicBezTo>
                  <a:cubicBezTo>
                    <a:pt x="0" y="141"/>
                    <a:pt x="3" y="144"/>
                    <a:pt x="7" y="144"/>
                  </a:cubicBezTo>
                  <a:cubicBezTo>
                    <a:pt x="7" y="144"/>
                    <a:pt x="7" y="144"/>
                    <a:pt x="23" y="144"/>
                  </a:cubicBezTo>
                  <a:cubicBezTo>
                    <a:pt x="27" y="144"/>
                    <a:pt x="30" y="141"/>
                    <a:pt x="30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68" tIns="34285" rIns="68568" bIns="34285" numCol="1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42">
              <a:extLst>
                <a:ext uri="{FF2B5EF4-FFF2-40B4-BE49-F238E27FC236}">
                  <a16:creationId xmlns:a16="http://schemas.microsoft.com/office/drawing/2014/main" id="{59942FB5-4F66-7067-27E1-2CF069F67408}"/>
                </a:ext>
              </a:extLst>
            </p:cNvPr>
            <p:cNvSpPr/>
            <p:nvPr/>
          </p:nvSpPr>
          <p:spPr bwMode="auto">
            <a:xfrm>
              <a:off x="2577377" y="2652051"/>
              <a:ext cx="1639070" cy="156062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51432" tIns="25716" rIns="51432" bIns="25716" numCol="1" rtlCol="0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>
                <a:lnSpc>
                  <a:spcPct val="150000"/>
                </a:lnSpc>
                <a:spcAft>
                  <a:spcPts val="340"/>
                </a:spcAft>
                <a:defRPr/>
              </a:pPr>
              <a:r>
                <a:rPr lang="pt-BR" altLang="zh-CN" dirty="0">
                  <a:solidFill>
                    <a:schemeClr val="bg1"/>
                  </a:solidFill>
                  <a:highlight>
                    <a:srgbClr val="FFFF00"/>
                  </a:highlight>
                  <a:latin typeface="微软雅黑" panose="020B0503020204020204" charset="-122"/>
                  <a:ea typeface="微软雅黑" panose="020B0503020204020204" charset="-122"/>
                </a:rPr>
                <a:t>Antes de iniciar qualquer atividade relacionada ao trabalho a quente, é imperativo realizar uma preparação meticulosa e uma inspeção prévia. </a:t>
              </a:r>
              <a:r>
                <a:rPr lang="pt-BR" altLang="zh-CN" b="1" dirty="0">
                  <a:solidFill>
                    <a:schemeClr val="bg1"/>
                  </a:solidFill>
                  <a:highlight>
                    <a:srgbClr val="FFFF00"/>
                  </a:highlight>
                  <a:latin typeface="微软雅黑" panose="020B0503020204020204" charset="-122"/>
                  <a:ea typeface="微软雅黑" panose="020B0503020204020204" charset="-122"/>
                </a:rPr>
                <a:t>Essas etapas são essenciais para garantir a segurança dos trabalhadores e a integridade das operações.</a:t>
              </a:r>
              <a:endParaRPr lang="en-US" altLang="zh-CN" b="1" dirty="0">
                <a:solidFill>
                  <a:schemeClr val="bg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Imagem 8" descr="Homem de chapéu e camisa azul&#10;&#10;Descrição gerada automaticamente">
            <a:extLst>
              <a:ext uri="{FF2B5EF4-FFF2-40B4-BE49-F238E27FC236}">
                <a16:creationId xmlns:a16="http://schemas.microsoft.com/office/drawing/2014/main" id="{7D8823F2-B41E-0785-04B9-BC229FFE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067"/>
            <a:ext cx="2828195" cy="3614433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C8A7D44B-08F8-3023-D32E-FC1138B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0676" y="1419623"/>
            <a:ext cx="7822648" cy="25202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2272" y="1674984"/>
            <a:ext cx="2880320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seguir, descreveremos em detalhes as medidas necessárias para esta fase crucial de trabalho a quente: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458" name="Picture 2" descr="Trabalho a quente">
            <a:extLst>
              <a:ext uri="{FF2B5EF4-FFF2-40B4-BE49-F238E27FC236}">
                <a16:creationId xmlns:a16="http://schemas.microsoft.com/office/drawing/2014/main" id="{A4C8AC1C-7830-1AFB-5DC0-0C782063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4" y="1491629"/>
            <a:ext cx="4271364" cy="24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87624" y="1117715"/>
            <a:ext cx="1774084" cy="661947"/>
            <a:chOff x="1187624" y="555526"/>
            <a:chExt cx="1774084" cy="661947"/>
          </a:xfrm>
          <a:solidFill>
            <a:srgbClr val="C00000"/>
          </a:solidFill>
        </p:grpSpPr>
        <p:sp>
          <p:nvSpPr>
            <p:cNvPr id="4" name="平行四边形 3"/>
            <p:cNvSpPr/>
            <p:nvPr/>
          </p:nvSpPr>
          <p:spPr>
            <a:xfrm>
              <a:off x="1233516" y="641409"/>
              <a:ext cx="1728192" cy="576064"/>
            </a:xfrm>
            <a:prstGeom prst="parallelogram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平行四边形 1"/>
            <p:cNvSpPr/>
            <p:nvPr/>
          </p:nvSpPr>
          <p:spPr>
            <a:xfrm>
              <a:off x="1187624" y="555526"/>
              <a:ext cx="1728192" cy="576064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3648" y="581948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NR 34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488E8531-AC3E-AE5E-7E9B-74EC709C9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3D391417-E30F-7627-6A30-51863B300C0A}"/>
              </a:ext>
            </a:extLst>
          </p:cNvPr>
          <p:cNvGrpSpPr/>
          <p:nvPr/>
        </p:nvGrpSpPr>
        <p:grpSpPr bwMode="auto">
          <a:xfrm>
            <a:off x="442407" y="1724258"/>
            <a:ext cx="4426768" cy="2714288"/>
            <a:chOff x="2072242" y="1513229"/>
            <a:chExt cx="3094324" cy="1896449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74F177DA-57C3-16CF-0D26-0098323C91F5}"/>
                </a:ext>
              </a:extLst>
            </p:cNvPr>
            <p:cNvSpPr/>
            <p:nvPr/>
          </p:nvSpPr>
          <p:spPr bwMode="auto">
            <a:xfrm rot="1748642">
              <a:off x="2072242" y="1513229"/>
              <a:ext cx="1573837" cy="746788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7B5373B-2F9F-1662-F837-62F567A50F2E}"/>
                </a:ext>
              </a:extLst>
            </p:cNvPr>
            <p:cNvSpPr/>
            <p:nvPr/>
          </p:nvSpPr>
          <p:spPr bwMode="auto">
            <a:xfrm rot="1748643" flipV="1">
              <a:off x="3158906" y="2877661"/>
              <a:ext cx="1121762" cy="532017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77750838-03AC-EF32-E2F4-0EAB46CDE7F1}"/>
                </a:ext>
              </a:extLst>
            </p:cNvPr>
            <p:cNvSpPr/>
            <p:nvPr/>
          </p:nvSpPr>
          <p:spPr bwMode="auto">
            <a:xfrm rot="1748642">
              <a:off x="4392985" y="3020842"/>
              <a:ext cx="773581" cy="366376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" name="KSO_GN3">
            <a:extLst>
              <a:ext uri="{FF2B5EF4-FFF2-40B4-BE49-F238E27FC236}">
                <a16:creationId xmlns:a16="http://schemas.microsoft.com/office/drawing/2014/main" id="{0FCCFF4F-589D-010E-EEBC-8058BA8D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5" y="1751478"/>
            <a:ext cx="1988430" cy="1989004"/>
          </a:xfrm>
          <a:prstGeom prst="ellipse">
            <a:avLst/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06</a:t>
            </a:r>
          </a:p>
        </p:txBody>
      </p:sp>
      <p:sp>
        <p:nvSpPr>
          <p:cNvPr id="9" name="KSO_GN2">
            <a:extLst>
              <a:ext uri="{FF2B5EF4-FFF2-40B4-BE49-F238E27FC236}">
                <a16:creationId xmlns:a16="http://schemas.microsoft.com/office/drawing/2014/main" id="{D00EA54D-100E-B90C-6DD5-723D8C71599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264755" y="3020402"/>
            <a:ext cx="1418012" cy="1418420"/>
          </a:xfrm>
          <a:prstGeom prst="ellipse">
            <a:avLst/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  <a:endParaRPr lang="en-US" altLang="zh-CN" sz="1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KSO_GN1">
            <a:extLst>
              <a:ext uri="{FF2B5EF4-FFF2-40B4-BE49-F238E27FC236}">
                <a16:creationId xmlns:a16="http://schemas.microsoft.com/office/drawing/2014/main" id="{D29B0306-CF46-A905-65C4-C8E73607B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767" y="3899339"/>
            <a:ext cx="978146" cy="978430"/>
          </a:xfrm>
          <a:prstGeom prst="ellipse">
            <a:avLst/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09CE3D11-8DC4-2552-7543-01AFD1B8E517}"/>
              </a:ext>
            </a:extLst>
          </p:cNvPr>
          <p:cNvSpPr txBox="1"/>
          <p:nvPr/>
        </p:nvSpPr>
        <p:spPr>
          <a:xfrm>
            <a:off x="4917056" y="3835825"/>
            <a:ext cx="3759400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Proteção contra Incêndio</a:t>
            </a:r>
            <a:endParaRPr lang="zh-CN" altLang="en-US" sz="2400" dirty="0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9A941E09-44CE-8D93-FEB6-ED21D0297B9F}"/>
              </a:ext>
            </a:extLst>
          </p:cNvPr>
          <p:cNvSpPr txBox="1"/>
          <p:nvPr/>
        </p:nvSpPr>
        <p:spPr>
          <a:xfrm>
            <a:off x="3592132" y="2354413"/>
            <a:ext cx="4058407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Controle de Fumos e Contaminantes</a:t>
            </a: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4056F435-3F37-AF95-85C2-CBB28D24A0E9}"/>
              </a:ext>
            </a:extLst>
          </p:cNvPr>
          <p:cNvSpPr txBox="1"/>
          <p:nvPr/>
        </p:nvSpPr>
        <p:spPr>
          <a:xfrm>
            <a:off x="2264754" y="1155678"/>
            <a:ext cx="3395351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Utilização de Gases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D00FF1F9-66B9-05A5-4A45-B16F0BCD7199}"/>
              </a:ext>
            </a:extLst>
          </p:cNvPr>
          <p:cNvSpPr txBox="1"/>
          <p:nvPr/>
        </p:nvSpPr>
        <p:spPr>
          <a:xfrm>
            <a:off x="3851920" y="-236562"/>
            <a:ext cx="160876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dirty="0">
                <a:solidFill>
                  <a:schemeClr val="tx1"/>
                </a:solidFill>
                <a:ea typeface="微软雅黑" panose="020B0503020204020204" charset="-122"/>
              </a:rPr>
              <a:t>Conteúdo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7B8900CD-CFCE-B2D6-02AC-A3ABA55EC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animBg="1" autoUpdateAnimBg="0"/>
      <p:bldP spid="10" grpId="0" animBg="1" autoUpdateAnimBg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644E7D72-A5E1-B79C-C401-DA733C92E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13" y="303299"/>
            <a:ext cx="1404694" cy="140323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1F322248-C479-5CC1-7B29-338B64FD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38" y="411510"/>
            <a:ext cx="1188044" cy="1186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985" y="1203598"/>
            <a:ext cx="6048447" cy="25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a) Preparação do Local de Trabalho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Uma das primeiras responsabilidades é assegurar que o local de trabalho e as áreas adjacentes estejam em condições ideais para a execução do trabalho a quente. Isso implica: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Gráfico 1" descr="Aviso com preenchimento sólido">
            <a:extLst>
              <a:ext uri="{FF2B5EF4-FFF2-40B4-BE49-F238E27FC236}">
                <a16:creationId xmlns:a16="http://schemas.microsoft.com/office/drawing/2014/main" id="{5F97B09A-7CF2-167B-DF0F-C76D1D530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962" y="576978"/>
            <a:ext cx="754032" cy="754032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3744A384-4BD5-3A22-B94F-AE09C4B36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1291"/>
            <a:ext cx="1852526" cy="520437"/>
          </a:xfrm>
          <a:prstGeom prst="rect">
            <a:avLst/>
          </a:prstGeom>
        </p:spPr>
      </p:pic>
      <p:pic>
        <p:nvPicPr>
          <p:cNvPr id="10" name="Imagem 9" descr="Homem de uniforme e chapéu azul&#10;&#10;Descrição gerada automaticamente">
            <a:extLst>
              <a:ext uri="{FF2B5EF4-FFF2-40B4-BE49-F238E27FC236}">
                <a16:creationId xmlns:a16="http://schemas.microsoft.com/office/drawing/2014/main" id="{65ED0771-8FF8-E7ED-9B3B-C8254CE58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3" y="1943828"/>
            <a:ext cx="1834638" cy="31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203598"/>
            <a:ext cx="6780578" cy="27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Limpeza e Desobstrução: </a:t>
            </a: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Remover qualquer sujeira, detritos ou materiais soltos que possam representar um risco durante as atividades. Isso inclui a eliminação de graxas, óleos, poeira e outros agentes combustíveis ou inflamáveis.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63A6113D-DA75-9A70-0E08-37BF80410E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1459361"/>
            <a:ext cx="6780578" cy="22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Secagem: </a:t>
            </a: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Verificar se o local está seco para evitar a formação de poças de líquidos inflamáveis. Um ambiente seco é fundamental para prevenir a propagação de incêndios.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D7950C04-747A-C60E-3322-F770A707E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0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203598"/>
            <a:ext cx="5544616" cy="333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Isolamento de Contaminantes Tóxicos: </a:t>
            </a: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Certificar-se de que não haja presença de substâncias tóxicas ou contaminantes que possam ser liberados durante o trabalho a quente. A inalação de fumos tóxicos é uma séria preocupação.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1EA320C7-EECE-DD41-C8C3-39AE1744F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  <p:pic>
        <p:nvPicPr>
          <p:cNvPr id="6" name="Imagem 5" descr="Homem de uniforme e chapéu&#10;&#10;Descrição gerada automaticamente">
            <a:extLst>
              <a:ext uri="{FF2B5EF4-FFF2-40B4-BE49-F238E27FC236}">
                <a16:creationId xmlns:a16="http://schemas.microsoft.com/office/drawing/2014/main" id="{4F6F2096-0A6B-7A42-796E-C93025884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50" y="173127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644E7D72-A5E1-B79C-C401-DA733C92E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43" y="1921055"/>
            <a:ext cx="1404694" cy="140323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1F322248-C479-5CC1-7B29-338B64FD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029266"/>
            <a:ext cx="1188044" cy="1186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985" y="1203598"/>
            <a:ext cx="6048447" cy="25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b) Liberação do Local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área de trabalho a quente somente deve ser liberada após uma cuidadosa avaliação para garantir que não haja atividades incompatíveis com o trabalho a quente em andamento. Isso envolve: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Gráfico 1" descr="Aviso com preenchimento sólido">
            <a:extLst>
              <a:ext uri="{FF2B5EF4-FFF2-40B4-BE49-F238E27FC236}">
                <a16:creationId xmlns:a16="http://schemas.microsoft.com/office/drawing/2014/main" id="{5F97B09A-7CF2-167B-DF0F-C76D1D530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592" y="2194734"/>
            <a:ext cx="754032" cy="754032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2907027C-2AF3-5E84-8590-332045211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73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580" y="1459361"/>
            <a:ext cx="6780578" cy="22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Coordenação de Atividades : </a:t>
            </a: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Coordenar com outros setores ou equipes que possam estar operando na mesma área para evitar conflitos e garantir que todas as precauções de segurança sejam tomadas.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C75C71AA-706F-4E3F-1F03-89CE51C4D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1459361"/>
            <a:ext cx="6780578" cy="22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Sinalização Adequada : </a:t>
            </a: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Utilizar sinalizações e bloqueios para alertar outros trabalhadores sobre a realização de atividades de trabalho a quente, garantindo que ninguém entre na área sem autorização.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09610723-8514-8F77-5862-5177BE915D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644E7D72-A5E1-B79C-C401-DA733C92E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43" y="1921055"/>
            <a:ext cx="1404694" cy="140323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1F322248-C479-5CC1-7B29-338B64FD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029266"/>
            <a:ext cx="1188044" cy="1186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985" y="1562221"/>
            <a:ext cx="6048447" cy="212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c) Trabalhadores Capacitados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 trabalho a quente só deve ser executado por trabalhadores devidamente capacitados e treinados. Isso inclui: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Gráfico 1" descr="Aviso com preenchimento sólido">
            <a:extLst>
              <a:ext uri="{FF2B5EF4-FFF2-40B4-BE49-F238E27FC236}">
                <a16:creationId xmlns:a16="http://schemas.microsoft.com/office/drawing/2014/main" id="{5F97B09A-7CF2-167B-DF0F-C76D1D530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592" y="2194734"/>
            <a:ext cx="754032" cy="754032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824F8E63-5895-C530-D967-70B1915DE0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788" y="1001074"/>
            <a:ext cx="6780578" cy="27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Treinamento Específico : </a:t>
            </a: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Certificar-se de que os trabalhadores envolvidos no trabalho a quente tenham passado por treinamento adequado para compreender os riscos, saber como utilizar equipamentos de proteção individual (EPIs) e conhecer os procedimentos de segurança.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9070" y="1083556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F84CF898-07B2-0EE7-D264-FBF55CE25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  <p:pic>
        <p:nvPicPr>
          <p:cNvPr id="6" name="Imagem 5" descr="Homem segurando objeto laranja&#10;&#10;Descrição gerada automaticamente com confiança baixa">
            <a:extLst>
              <a:ext uri="{FF2B5EF4-FFF2-40B4-BE49-F238E27FC236}">
                <a16:creationId xmlns:a16="http://schemas.microsoft.com/office/drawing/2014/main" id="{84297FA3-BEAD-B316-027C-E7D105BFC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39" y="1765552"/>
            <a:ext cx="2337327" cy="33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1459361"/>
            <a:ext cx="6780578" cy="22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Supervisão Qualificada : </a:t>
            </a: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Ter supervisores ou encarregados experientes e capacitados para monitorar e orientar as atividades de trabalho a quente, assegurando o cumprimento das medidas de segurança.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A521463E-2237-271C-6BF5-10D1455796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3D391417-E30F-7627-6A30-51863B300C0A}"/>
              </a:ext>
            </a:extLst>
          </p:cNvPr>
          <p:cNvGrpSpPr/>
          <p:nvPr/>
        </p:nvGrpSpPr>
        <p:grpSpPr bwMode="auto">
          <a:xfrm>
            <a:off x="442407" y="1724258"/>
            <a:ext cx="4426768" cy="2714288"/>
            <a:chOff x="2072242" y="1513229"/>
            <a:chExt cx="3094324" cy="1896449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74F177DA-57C3-16CF-0D26-0098323C91F5}"/>
                </a:ext>
              </a:extLst>
            </p:cNvPr>
            <p:cNvSpPr/>
            <p:nvPr/>
          </p:nvSpPr>
          <p:spPr bwMode="auto">
            <a:xfrm rot="1748642">
              <a:off x="2072242" y="1513229"/>
              <a:ext cx="1573837" cy="746788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7B5373B-2F9F-1662-F837-62F567A50F2E}"/>
                </a:ext>
              </a:extLst>
            </p:cNvPr>
            <p:cNvSpPr/>
            <p:nvPr/>
          </p:nvSpPr>
          <p:spPr bwMode="auto">
            <a:xfrm rot="1748643" flipV="1">
              <a:off x="3158906" y="2877661"/>
              <a:ext cx="1121762" cy="532017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77750838-03AC-EF32-E2F4-0EAB46CDE7F1}"/>
                </a:ext>
              </a:extLst>
            </p:cNvPr>
            <p:cNvSpPr/>
            <p:nvPr/>
          </p:nvSpPr>
          <p:spPr bwMode="auto">
            <a:xfrm rot="1748642">
              <a:off x="4392985" y="3020842"/>
              <a:ext cx="773581" cy="366376"/>
            </a:xfrm>
            <a:custGeom>
              <a:avLst/>
              <a:gdLst>
                <a:gd name="T0" fmla="*/ 0 w 2134918"/>
                <a:gd name="T1" fmla="*/ 1012045 h 1012045"/>
                <a:gd name="T2" fmla="*/ 1067459 w 2134918"/>
                <a:gd name="T3" fmla="*/ 0 h 1012045"/>
                <a:gd name="T4" fmla="*/ 2134918 w 2134918"/>
                <a:gd name="T5" fmla="*/ 1012045 h 101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4918" h="1012045">
                  <a:moveTo>
                    <a:pt x="0" y="1012045"/>
                  </a:moveTo>
                  <a:cubicBezTo>
                    <a:pt x="28964" y="447977"/>
                    <a:pt x="495896" y="0"/>
                    <a:pt x="1067459" y="0"/>
                  </a:cubicBezTo>
                  <a:cubicBezTo>
                    <a:pt x="1639022" y="0"/>
                    <a:pt x="2105955" y="447977"/>
                    <a:pt x="2134918" y="1012045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 anchor="ctr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" name="KSO_GN3">
            <a:extLst>
              <a:ext uri="{FF2B5EF4-FFF2-40B4-BE49-F238E27FC236}">
                <a16:creationId xmlns:a16="http://schemas.microsoft.com/office/drawing/2014/main" id="{0FCCFF4F-589D-010E-EEBC-8058BA8D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5" y="1751478"/>
            <a:ext cx="1988430" cy="1989004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09</a:t>
            </a:r>
          </a:p>
        </p:txBody>
      </p:sp>
      <p:sp>
        <p:nvSpPr>
          <p:cNvPr id="9" name="KSO_GN2">
            <a:extLst>
              <a:ext uri="{FF2B5EF4-FFF2-40B4-BE49-F238E27FC236}">
                <a16:creationId xmlns:a16="http://schemas.microsoft.com/office/drawing/2014/main" id="{D00EA54D-100E-B90C-6DD5-723D8C71599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264755" y="3020402"/>
            <a:ext cx="1418012" cy="141842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08</a:t>
            </a:r>
            <a:endParaRPr lang="en-US" altLang="zh-CN" sz="1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KSO_GN1">
            <a:extLst>
              <a:ext uri="{FF2B5EF4-FFF2-40B4-BE49-F238E27FC236}">
                <a16:creationId xmlns:a16="http://schemas.microsoft.com/office/drawing/2014/main" id="{D29B0306-CF46-A905-65C4-C8E73607B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767" y="3899339"/>
            <a:ext cx="978146" cy="97843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09CE3D11-8DC4-2552-7543-01AFD1B8E517}"/>
              </a:ext>
            </a:extLst>
          </p:cNvPr>
          <p:cNvSpPr txBox="1"/>
          <p:nvPr/>
        </p:nvSpPr>
        <p:spPr>
          <a:xfrm>
            <a:off x="4917056" y="3835825"/>
            <a:ext cx="3759400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Equipamentos Elétricos</a:t>
            </a:r>
            <a:endParaRPr lang="zh-CN" altLang="en-US" sz="2400" dirty="0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9A941E09-44CE-8D93-FEB6-ED21D0297B9F}"/>
              </a:ext>
            </a:extLst>
          </p:cNvPr>
          <p:cNvSpPr txBox="1"/>
          <p:nvPr/>
        </p:nvSpPr>
        <p:spPr>
          <a:xfrm>
            <a:off x="3592132" y="2354413"/>
            <a:ext cx="4058407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Análise Preliminar de Riscos (APR)</a:t>
            </a: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4056F435-3F37-AF95-85C2-CBB28D24A0E9}"/>
              </a:ext>
            </a:extLst>
          </p:cNvPr>
          <p:cNvSpPr txBox="1"/>
          <p:nvPr/>
        </p:nvSpPr>
        <p:spPr>
          <a:xfrm>
            <a:off x="2264754" y="1155678"/>
            <a:ext cx="3747406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accent1"/>
                </a:solidFill>
                <a:ea typeface="微软雅黑" panose="020B0503020204020204" charset="-122"/>
              </a:rPr>
              <a:t>Boas práticas de segurança no trabalho a quente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D00FF1F9-66B9-05A5-4A45-B16F0BCD7199}"/>
              </a:ext>
            </a:extLst>
          </p:cNvPr>
          <p:cNvSpPr txBox="1"/>
          <p:nvPr/>
        </p:nvSpPr>
        <p:spPr>
          <a:xfrm>
            <a:off x="3851920" y="-236562"/>
            <a:ext cx="160876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</a:rPr>
              <a:t>Conteúdo</a:t>
            </a: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1D122783-C39E-FFE5-7ACE-DF565D495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animBg="1" autoUpdateAnimBg="0"/>
      <p:bldP spid="10" grpId="0" animBg="1" autoUpdateAnimBg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6">
            <a:extLst>
              <a:ext uri="{FF2B5EF4-FFF2-40B4-BE49-F238E27FC236}">
                <a16:creationId xmlns:a16="http://schemas.microsoft.com/office/drawing/2014/main" id="{AF39F369-219C-0B27-D043-727AEEB38BA6}"/>
              </a:ext>
            </a:extLst>
          </p:cNvPr>
          <p:cNvSpPr>
            <a:spLocks noChangeAspect="1"/>
          </p:cNvSpPr>
          <p:nvPr/>
        </p:nvSpPr>
        <p:spPr>
          <a:xfrm>
            <a:off x="1547664" y="616685"/>
            <a:ext cx="6192688" cy="3777146"/>
          </a:xfrm>
          <a:prstGeom prst="roundRect">
            <a:avLst>
              <a:gd name="adj" fmla="val 1429"/>
            </a:avLst>
          </a:prstGeom>
          <a:noFill/>
          <a:ln w="3175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5"/>
              </a:spcBef>
              <a:spcAft>
                <a:spcPts val="535"/>
              </a:spcAft>
              <a:defRPr/>
            </a:pPr>
            <a:endParaRPr lang="zh-CN" altLang="en-US" sz="1400" dirty="0">
              <a:solidFill>
                <a:srgbClr val="454545"/>
              </a:solidFill>
              <a:latin typeface="微软雅黑" panose="020B0503020204020204" charset="-122"/>
            </a:endParaRPr>
          </a:p>
        </p:txBody>
      </p:sp>
      <p:sp>
        <p:nvSpPr>
          <p:cNvPr id="3" name="任意多边形 47">
            <a:extLst>
              <a:ext uri="{FF2B5EF4-FFF2-40B4-BE49-F238E27FC236}">
                <a16:creationId xmlns:a16="http://schemas.microsoft.com/office/drawing/2014/main" id="{352C4349-E68F-88DA-AEBE-B90357E3A78C}"/>
              </a:ext>
            </a:extLst>
          </p:cNvPr>
          <p:cNvSpPr/>
          <p:nvPr/>
        </p:nvSpPr>
        <p:spPr>
          <a:xfrm>
            <a:off x="3822431" y="555526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任意多边形 48">
            <a:extLst>
              <a:ext uri="{FF2B5EF4-FFF2-40B4-BE49-F238E27FC236}">
                <a16:creationId xmlns:a16="http://schemas.microsoft.com/office/drawing/2014/main" id="{CE0C2E2D-E066-8BAB-C908-49527C9001C4}"/>
              </a:ext>
            </a:extLst>
          </p:cNvPr>
          <p:cNvSpPr/>
          <p:nvPr/>
        </p:nvSpPr>
        <p:spPr>
          <a:xfrm>
            <a:off x="5125082" y="555526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任意多边形 49">
            <a:extLst>
              <a:ext uri="{FF2B5EF4-FFF2-40B4-BE49-F238E27FC236}">
                <a16:creationId xmlns:a16="http://schemas.microsoft.com/office/drawing/2014/main" id="{3D657CDF-4BCC-2366-9D63-ADF8C0673DD5}"/>
              </a:ext>
            </a:extLst>
          </p:cNvPr>
          <p:cNvSpPr/>
          <p:nvPr/>
        </p:nvSpPr>
        <p:spPr>
          <a:xfrm>
            <a:off x="3900626" y="555527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pt-BR" altLang="zh-CN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NR 34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0">
            <a:extLst>
              <a:ext uri="{FF2B5EF4-FFF2-40B4-BE49-F238E27FC236}">
                <a16:creationId xmlns:a16="http://schemas.microsoft.com/office/drawing/2014/main" id="{DEF6DE6C-8B48-0597-40EE-59615572000D}"/>
              </a:ext>
            </a:extLst>
          </p:cNvPr>
          <p:cNvSpPr/>
          <p:nvPr/>
        </p:nvSpPr>
        <p:spPr>
          <a:xfrm>
            <a:off x="1655676" y="1585518"/>
            <a:ext cx="5832648" cy="2282376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sz="16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A inspeção prévia é uma etapa crítica que não deve ser negligenciada. Ela é a base sobre a qual a segurança do trabalho a quente é construída. </a:t>
            </a:r>
          </a:p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O não cumprimento dessas medidas pode resultar em riscos graves para os trabalhadores e para o ambiente de trabalho.</a:t>
            </a:r>
            <a:endParaRPr lang="pt-BR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E49F89F6-F11A-C443-0406-B09F5079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" y="2891712"/>
            <a:ext cx="2468293" cy="246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D9287AB2-A4F1-48A6-887F-DDB8DBA38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32" y="987574"/>
            <a:ext cx="7531692" cy="302433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53">
            <a:extLst>
              <a:ext uri="{FF2B5EF4-FFF2-40B4-BE49-F238E27FC236}">
                <a16:creationId xmlns:a16="http://schemas.microsoft.com/office/drawing/2014/main" id="{99E4DCE7-148F-2A96-1678-F36A6F3F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531" y="2137590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939" y="1636251"/>
            <a:ext cx="6112447" cy="168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No próximo tópico, exploraremos as medidas de proteção contra incêndio, destacando a importância de estar preparado para lidar com situações de emergência que envolvam calor e chamas.</a:t>
            </a:r>
          </a:p>
        </p:txBody>
      </p:sp>
      <p:pic>
        <p:nvPicPr>
          <p:cNvPr id="6146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9461E949-C1EF-E082-ADC3-8018415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1710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Homem com roupa laranja&#10;&#10;Descrição gerada automaticamente com confiança média">
            <a:extLst>
              <a:ext uri="{FF2B5EF4-FFF2-40B4-BE49-F238E27FC236}">
                <a16:creationId xmlns:a16="http://schemas.microsoft.com/office/drawing/2014/main" id="{3A17E867-4D72-CFDF-4160-07AEA288B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600" y1="34345" x2="46283" y2="3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599" y="1881340"/>
            <a:ext cx="3132376" cy="4702320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A0695DA0-A78E-37DB-5FFA-68D1D2F92E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Proteção contra Incêndio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251520" y="-15631"/>
            <a:ext cx="706119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347471" y="165809"/>
            <a:ext cx="514216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44B2EAE5-27A7-27F9-1164-A9AA2FD47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0676" y="1059582"/>
            <a:ext cx="7007668" cy="38884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3245615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segurança no trabalho a quente requer a implementação de medidas sólidas de proteção contra incêndio. </a:t>
            </a:r>
          </a:p>
          <a:p>
            <a:pPr algn="ctr"/>
            <a:endParaRPr lang="pt-BR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pt-BR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Os empregadores desempenham um papel fundamental na garantia dessas medidas para proteger tanto os trabalhadores quanto o ambiente de trabalho.</a:t>
            </a:r>
          </a:p>
          <a:p>
            <a:pPr algn="ctr"/>
            <a:endParaRPr lang="pt-BR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578" name="Picture 2" descr="Trabalho a quente">
            <a:extLst>
              <a:ext uri="{FF2B5EF4-FFF2-40B4-BE49-F238E27FC236}">
                <a16:creationId xmlns:a16="http://schemas.microsoft.com/office/drawing/2014/main" id="{0380D3AA-447F-4444-86BE-AB7A624A0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/>
          <a:stretch/>
        </p:blipFill>
        <p:spPr bwMode="auto">
          <a:xfrm>
            <a:off x="1763688" y="1187342"/>
            <a:ext cx="5400600" cy="18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87624" y="109603"/>
            <a:ext cx="1774084" cy="661947"/>
            <a:chOff x="1187624" y="555526"/>
            <a:chExt cx="1774084" cy="661947"/>
          </a:xfrm>
          <a:solidFill>
            <a:srgbClr val="C00000"/>
          </a:solidFill>
        </p:grpSpPr>
        <p:sp>
          <p:nvSpPr>
            <p:cNvPr id="4" name="平行四边形 3"/>
            <p:cNvSpPr/>
            <p:nvPr/>
          </p:nvSpPr>
          <p:spPr>
            <a:xfrm>
              <a:off x="1233516" y="641409"/>
              <a:ext cx="1728192" cy="576064"/>
            </a:xfrm>
            <a:prstGeom prst="parallelogram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平行四边形 1"/>
            <p:cNvSpPr/>
            <p:nvPr/>
          </p:nvSpPr>
          <p:spPr>
            <a:xfrm>
              <a:off x="1187624" y="555526"/>
              <a:ext cx="1728192" cy="576064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3648" y="581948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NR 34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3AB80B2D-0AC9-33A1-62EA-50C923037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85000"/>
            </a:scheme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2031033"/>
            <a:ext cx="6780578" cy="11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seguir, detalharemos as ações essenciais que devem ser tomadas para mitigar os riscos de incêndio: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Imagem 4" descr="Homem de uniforme e chapéu&#10;&#10;Descrição gerada automaticamente">
            <a:extLst>
              <a:ext uri="{FF2B5EF4-FFF2-40B4-BE49-F238E27FC236}">
                <a16:creationId xmlns:a16="http://schemas.microsoft.com/office/drawing/2014/main" id="{1CA6A1C6-8481-55AD-97D4-611CA303F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28" y="3075806"/>
            <a:ext cx="2190577" cy="2091986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52A6251-58F6-5D8B-F4DE-59CC67B6E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72" y="109214"/>
            <a:ext cx="1851607" cy="5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balho a quente">
            <a:extLst>
              <a:ext uri="{FF2B5EF4-FFF2-40B4-BE49-F238E27FC236}">
                <a16:creationId xmlns:a16="http://schemas.microsoft.com/office/drawing/2014/main" id="{371C3CA0-20B4-284F-D7E5-07CC00B44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29525"/>
          <a:stretch/>
        </p:blipFill>
        <p:spPr bwMode="auto">
          <a:xfrm>
            <a:off x="-4109" y="0"/>
            <a:ext cx="3654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E0BC006D-E63D-A900-FC53-B50AF156D00C}"/>
              </a:ext>
            </a:extLst>
          </p:cNvPr>
          <p:cNvSpPr/>
          <p:nvPr/>
        </p:nvSpPr>
        <p:spPr bwMode="auto">
          <a:xfrm>
            <a:off x="3275856" y="2139702"/>
            <a:ext cx="696998" cy="6686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D17633-C3E6-9F79-B994-8E5091761F95}"/>
              </a:ext>
            </a:extLst>
          </p:cNvPr>
          <p:cNvSpPr txBox="1"/>
          <p:nvPr/>
        </p:nvSpPr>
        <p:spPr>
          <a:xfrm>
            <a:off x="4211960" y="1168472"/>
            <a:ext cx="3816424" cy="2980395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a) Eliminação e Controle de Riscos de Incêndio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É responsabilidade dos empregadores identificar e eliminar ou controlar quaisquer riscos de incêndio nas áreas onde ocorrem trabalhos a quente. Isso envolve: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C8194359-ACA9-E99A-9174-92701A4B6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3">
            <a:extLst>
              <a:ext uri="{FF2B5EF4-FFF2-40B4-BE49-F238E27FC236}">
                <a16:creationId xmlns:a16="http://schemas.microsoft.com/office/drawing/2014/main" id="{2E2BFFA4-14B6-378C-3024-A39636A7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194" y="699542"/>
            <a:ext cx="6563684" cy="33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Identificação de Riscos: 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Realizar avaliações de risco para identificar fontes potenciais de incêndio, como materiais inflamáveis, líquidos combustíveis, resíduos de óleo e outros agentes combustíveis.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Controle de Riscos: 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Implementar medidas para controlar os riscos, incluindo a remoção de materiais inflamáveis do local de trabalho sempre que possível e o armazenamento seguro de líquidos inflamáveis em áreas designadas.</a:t>
            </a:r>
            <a:endParaRPr lang="zh-CN" altLang="en-US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673CE4A0-5D34-FE96-81C8-A858F48DA226}"/>
              </a:ext>
            </a:extLst>
          </p:cNvPr>
          <p:cNvGrpSpPr/>
          <p:nvPr/>
        </p:nvGrpSpPr>
        <p:grpSpPr>
          <a:xfrm>
            <a:off x="559122" y="929955"/>
            <a:ext cx="1147127" cy="1147127"/>
            <a:chOff x="6229832" y="3750686"/>
            <a:chExt cx="1529503" cy="1529503"/>
          </a:xfrm>
        </p:grpSpPr>
        <p:sp>
          <p:nvSpPr>
            <p:cNvPr id="35" name="任意多边形 59">
              <a:extLst>
                <a:ext uri="{FF2B5EF4-FFF2-40B4-BE49-F238E27FC236}">
                  <a16:creationId xmlns:a16="http://schemas.microsoft.com/office/drawing/2014/main" id="{8AA7F9BA-87CA-F424-64AC-3ED92EF6193A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36" name="图片 60">
              <a:extLst>
                <a:ext uri="{FF2B5EF4-FFF2-40B4-BE49-F238E27FC236}">
                  <a16:creationId xmlns:a16="http://schemas.microsoft.com/office/drawing/2014/main" id="{9FBDA5FC-B3A4-F38A-B73A-E75043FF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pic>
      </p:grpSp>
      <p:grpSp>
        <p:nvGrpSpPr>
          <p:cNvPr id="2" name="组合 58">
            <a:extLst>
              <a:ext uri="{FF2B5EF4-FFF2-40B4-BE49-F238E27FC236}">
                <a16:creationId xmlns:a16="http://schemas.microsoft.com/office/drawing/2014/main" id="{2DD82560-DBB9-7B1B-7535-AB974956D936}"/>
              </a:ext>
            </a:extLst>
          </p:cNvPr>
          <p:cNvGrpSpPr/>
          <p:nvPr/>
        </p:nvGrpSpPr>
        <p:grpSpPr>
          <a:xfrm>
            <a:off x="559122" y="2797162"/>
            <a:ext cx="1147127" cy="1147127"/>
            <a:chOff x="6229832" y="3750686"/>
            <a:chExt cx="1529503" cy="1529503"/>
          </a:xfrm>
        </p:grpSpPr>
        <p:sp>
          <p:nvSpPr>
            <p:cNvPr id="3" name="任意多边形 59">
              <a:extLst>
                <a:ext uri="{FF2B5EF4-FFF2-40B4-BE49-F238E27FC236}">
                  <a16:creationId xmlns:a16="http://schemas.microsoft.com/office/drawing/2014/main" id="{6ABFEDF3-9DDD-C159-B5E1-817AD19B3533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4" name="图片 60">
              <a:extLst>
                <a:ext uri="{FF2B5EF4-FFF2-40B4-BE49-F238E27FC236}">
                  <a16:creationId xmlns:a16="http://schemas.microsoft.com/office/drawing/2014/main" id="{E9B38CAA-591F-4696-7ADC-5CE14546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pic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7FBAC37A-736B-30EC-9608-C56261806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balho a quente">
            <a:extLst>
              <a:ext uri="{FF2B5EF4-FFF2-40B4-BE49-F238E27FC236}">
                <a16:creationId xmlns:a16="http://schemas.microsoft.com/office/drawing/2014/main" id="{371C3CA0-20B4-284F-D7E5-07CC00B44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29525"/>
          <a:stretch/>
        </p:blipFill>
        <p:spPr bwMode="auto">
          <a:xfrm>
            <a:off x="-4109" y="0"/>
            <a:ext cx="3654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E0BC006D-E63D-A900-FC53-B50AF156D00C}"/>
              </a:ext>
            </a:extLst>
          </p:cNvPr>
          <p:cNvSpPr/>
          <p:nvPr/>
        </p:nvSpPr>
        <p:spPr bwMode="auto">
          <a:xfrm>
            <a:off x="3275856" y="2139702"/>
            <a:ext cx="696998" cy="6686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D17633-C3E6-9F79-B994-8E5091761F95}"/>
              </a:ext>
            </a:extLst>
          </p:cNvPr>
          <p:cNvSpPr txBox="1"/>
          <p:nvPr/>
        </p:nvSpPr>
        <p:spPr>
          <a:xfrm>
            <a:off x="4283968" y="555526"/>
            <a:ext cx="3654710" cy="4088391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b) Instalação de Proteção Física Adequada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Para prevenir o contato com materiais combustíveis ou inflamáveis, bem como para evitar interferência em atividades paralelas ou na circulação de pessoas, é necessário instalar proteção física adequada. </a:t>
            </a:r>
            <a:b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Isso inclui: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8C88361D-0CAF-422D-37A2-96B36EF63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3">
            <a:extLst>
              <a:ext uri="{FF2B5EF4-FFF2-40B4-BE49-F238E27FC236}">
                <a16:creationId xmlns:a16="http://schemas.microsoft.com/office/drawing/2014/main" id="{2E2BFFA4-14B6-378C-3024-A39636A7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194" y="699542"/>
            <a:ext cx="6563684" cy="371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Barreiras de Proteção: 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Instalar barreiras físicas, como cortinas, escudos ou paredes resistentes ao fogo, para isolar a área de trabalho a quente de outras áreas sensíveis.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Proteção Individual: 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Fornecer equipamentos de proteção individual (EPIs), como vestimenta ignífuga, escudos de solda, viseiras e capacetes, para os trabalhadores, a fim de protegê-los contra respingos, calor, fagulhas ou borras.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673CE4A0-5D34-FE96-81C8-A858F48DA226}"/>
              </a:ext>
            </a:extLst>
          </p:cNvPr>
          <p:cNvGrpSpPr/>
          <p:nvPr/>
        </p:nvGrpSpPr>
        <p:grpSpPr>
          <a:xfrm>
            <a:off x="559122" y="929955"/>
            <a:ext cx="1147127" cy="1147127"/>
            <a:chOff x="6229832" y="3750686"/>
            <a:chExt cx="1529503" cy="1529503"/>
          </a:xfrm>
        </p:grpSpPr>
        <p:sp>
          <p:nvSpPr>
            <p:cNvPr id="35" name="任意多边形 59">
              <a:extLst>
                <a:ext uri="{FF2B5EF4-FFF2-40B4-BE49-F238E27FC236}">
                  <a16:creationId xmlns:a16="http://schemas.microsoft.com/office/drawing/2014/main" id="{8AA7F9BA-87CA-F424-64AC-3ED92EF6193A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36" name="图片 60">
              <a:extLst>
                <a:ext uri="{FF2B5EF4-FFF2-40B4-BE49-F238E27FC236}">
                  <a16:creationId xmlns:a16="http://schemas.microsoft.com/office/drawing/2014/main" id="{9FBDA5FC-B3A4-F38A-B73A-E75043FF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pic>
      </p:grpSp>
      <p:grpSp>
        <p:nvGrpSpPr>
          <p:cNvPr id="2" name="组合 58">
            <a:extLst>
              <a:ext uri="{FF2B5EF4-FFF2-40B4-BE49-F238E27FC236}">
                <a16:creationId xmlns:a16="http://schemas.microsoft.com/office/drawing/2014/main" id="{2DD82560-DBB9-7B1B-7535-AB974956D936}"/>
              </a:ext>
            </a:extLst>
          </p:cNvPr>
          <p:cNvGrpSpPr/>
          <p:nvPr/>
        </p:nvGrpSpPr>
        <p:grpSpPr>
          <a:xfrm>
            <a:off x="559122" y="2797162"/>
            <a:ext cx="1147127" cy="1147127"/>
            <a:chOff x="6229832" y="3750686"/>
            <a:chExt cx="1529503" cy="1529503"/>
          </a:xfrm>
        </p:grpSpPr>
        <p:sp>
          <p:nvSpPr>
            <p:cNvPr id="3" name="任意多边形 59">
              <a:extLst>
                <a:ext uri="{FF2B5EF4-FFF2-40B4-BE49-F238E27FC236}">
                  <a16:creationId xmlns:a16="http://schemas.microsoft.com/office/drawing/2014/main" id="{6ABFEDF3-9DDD-C159-B5E1-817AD19B3533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4" name="图片 60">
              <a:extLst>
                <a:ext uri="{FF2B5EF4-FFF2-40B4-BE49-F238E27FC236}">
                  <a16:creationId xmlns:a16="http://schemas.microsoft.com/office/drawing/2014/main" id="{E9B38CAA-591F-4696-7ADC-5CE14546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pic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2BD4F073-3E3D-F1BC-3817-BD6749866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balho a quente">
            <a:extLst>
              <a:ext uri="{FF2B5EF4-FFF2-40B4-BE49-F238E27FC236}">
                <a16:creationId xmlns:a16="http://schemas.microsoft.com/office/drawing/2014/main" id="{371C3CA0-20B4-284F-D7E5-07CC00B44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29525"/>
          <a:stretch/>
        </p:blipFill>
        <p:spPr bwMode="auto">
          <a:xfrm>
            <a:off x="-4109" y="0"/>
            <a:ext cx="3654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E0BC006D-E63D-A900-FC53-B50AF156D00C}"/>
              </a:ext>
            </a:extLst>
          </p:cNvPr>
          <p:cNvSpPr/>
          <p:nvPr/>
        </p:nvSpPr>
        <p:spPr bwMode="auto">
          <a:xfrm>
            <a:off x="3275856" y="2139702"/>
            <a:ext cx="696998" cy="6686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D17633-C3E6-9F79-B994-8E5091761F95}"/>
              </a:ext>
            </a:extLst>
          </p:cNvPr>
          <p:cNvSpPr txBox="1"/>
          <p:nvPr/>
        </p:nvSpPr>
        <p:spPr>
          <a:xfrm>
            <a:off x="4211960" y="1168472"/>
            <a:ext cx="4644986" cy="2980395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c) Sistema de Combate a Incêndio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Manter um sistema de combate a incêndio desimpedido e próximo à área de trabalho é uma medida crítica de segurança. Esse sistema deve ser especificado de acordo com o tipo e a quantidade de inflamáveis e/ou combustíveis presentes. Isso envolve: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8D8BE1C0-378D-7947-B064-3927E3991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0676" y="659245"/>
            <a:ext cx="7439716" cy="428876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3134440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Antes de iniciarmos, uma observação importante.  </a:t>
            </a:r>
          </a:p>
          <a:p>
            <a:pPr algn="ctr"/>
            <a:endParaRPr lang="pt-BR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Embora o trabalho a quente ocorra em uma grande diversidade de indústrias, encontramos referencial técnico sobre esse tipo de trabalho em duas Normas Regulamentadoras: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4" name="Picture 2" descr="Curso NR 34 Trabalhos a Quente – Atividades com Solda, Maçarico e Máquinas  Portáteis Rotativas | CTNR Treinamentos">
            <a:extLst>
              <a:ext uri="{FF2B5EF4-FFF2-40B4-BE49-F238E27FC236}">
                <a16:creationId xmlns:a16="http://schemas.microsoft.com/office/drawing/2014/main" id="{D8C1B9D4-A3AD-1C09-4324-96880B1B4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2"/>
          <a:stretch/>
        </p:blipFill>
        <p:spPr bwMode="auto">
          <a:xfrm>
            <a:off x="732684" y="730370"/>
            <a:ext cx="6935660" cy="23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87624" y="109603"/>
            <a:ext cx="1774084" cy="661947"/>
            <a:chOff x="1187624" y="555526"/>
            <a:chExt cx="1774084" cy="661947"/>
          </a:xfrm>
          <a:solidFill>
            <a:srgbClr val="C00000"/>
          </a:solidFill>
        </p:grpSpPr>
        <p:sp>
          <p:nvSpPr>
            <p:cNvPr id="4" name="平行四边形 3"/>
            <p:cNvSpPr/>
            <p:nvPr/>
          </p:nvSpPr>
          <p:spPr>
            <a:xfrm>
              <a:off x="1233516" y="641409"/>
              <a:ext cx="1728192" cy="576064"/>
            </a:xfrm>
            <a:prstGeom prst="parallelogram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平行四边形 1"/>
            <p:cNvSpPr/>
            <p:nvPr/>
          </p:nvSpPr>
          <p:spPr>
            <a:xfrm>
              <a:off x="1187624" y="555526"/>
              <a:ext cx="1728192" cy="576064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3648" y="581948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NR 34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F3CC9B6C-114A-6E1D-5973-4AED94DEF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3">
            <a:extLst>
              <a:ext uri="{FF2B5EF4-FFF2-40B4-BE49-F238E27FC236}">
                <a16:creationId xmlns:a16="http://schemas.microsoft.com/office/drawing/2014/main" id="{2E2BFFA4-14B6-378C-3024-A39636A7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194" y="699542"/>
            <a:ext cx="5359118" cy="372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Extintores de Incêndio: 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Dispor de extintores de incêndio adequados, com treinamento para o seu uso, e mantê-los acessíveis e em boas condições de funcionamento.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Sistemas de Supressão de Incêndio: 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Em áreas com riscos elevados, como tanques de armazenamento de líquidos inflamáveis, instalar sistemas automáticos de supressão de incêndio, como sprinklers.</a:t>
            </a:r>
          </a:p>
        </p:txBody>
      </p: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673CE4A0-5D34-FE96-81C8-A858F48DA226}"/>
              </a:ext>
            </a:extLst>
          </p:cNvPr>
          <p:cNvGrpSpPr/>
          <p:nvPr/>
        </p:nvGrpSpPr>
        <p:grpSpPr>
          <a:xfrm>
            <a:off x="559122" y="929955"/>
            <a:ext cx="1147127" cy="1147127"/>
            <a:chOff x="6229832" y="3750686"/>
            <a:chExt cx="1529503" cy="1529503"/>
          </a:xfrm>
        </p:grpSpPr>
        <p:sp>
          <p:nvSpPr>
            <p:cNvPr id="35" name="任意多边形 59">
              <a:extLst>
                <a:ext uri="{FF2B5EF4-FFF2-40B4-BE49-F238E27FC236}">
                  <a16:creationId xmlns:a16="http://schemas.microsoft.com/office/drawing/2014/main" id="{8AA7F9BA-87CA-F424-64AC-3ED92EF6193A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36" name="图片 60">
              <a:extLst>
                <a:ext uri="{FF2B5EF4-FFF2-40B4-BE49-F238E27FC236}">
                  <a16:creationId xmlns:a16="http://schemas.microsoft.com/office/drawing/2014/main" id="{9FBDA5FC-B3A4-F38A-B73A-E75043FF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</p:grpSp>
      <p:grpSp>
        <p:nvGrpSpPr>
          <p:cNvPr id="2" name="组合 58">
            <a:extLst>
              <a:ext uri="{FF2B5EF4-FFF2-40B4-BE49-F238E27FC236}">
                <a16:creationId xmlns:a16="http://schemas.microsoft.com/office/drawing/2014/main" id="{2DD82560-DBB9-7B1B-7535-AB974956D936}"/>
              </a:ext>
            </a:extLst>
          </p:cNvPr>
          <p:cNvGrpSpPr/>
          <p:nvPr/>
        </p:nvGrpSpPr>
        <p:grpSpPr>
          <a:xfrm>
            <a:off x="559122" y="2797162"/>
            <a:ext cx="1147127" cy="1147127"/>
            <a:chOff x="6229832" y="3750686"/>
            <a:chExt cx="1529503" cy="1529503"/>
          </a:xfrm>
        </p:grpSpPr>
        <p:sp>
          <p:nvSpPr>
            <p:cNvPr id="3" name="任意多边形 59">
              <a:extLst>
                <a:ext uri="{FF2B5EF4-FFF2-40B4-BE49-F238E27FC236}">
                  <a16:creationId xmlns:a16="http://schemas.microsoft.com/office/drawing/2014/main" id="{6ABFEDF3-9DDD-C159-B5E1-817AD19B3533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4" name="图片 60">
              <a:extLst>
                <a:ext uri="{FF2B5EF4-FFF2-40B4-BE49-F238E27FC236}">
                  <a16:creationId xmlns:a16="http://schemas.microsoft.com/office/drawing/2014/main" id="{E9B38CAA-591F-4696-7ADC-5CE14546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814658E7-0261-C41E-0BC3-34A27CD2A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balho a quente">
            <a:extLst>
              <a:ext uri="{FF2B5EF4-FFF2-40B4-BE49-F238E27FC236}">
                <a16:creationId xmlns:a16="http://schemas.microsoft.com/office/drawing/2014/main" id="{371C3CA0-20B4-284F-D7E5-07CC00B44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r="29525"/>
          <a:stretch/>
        </p:blipFill>
        <p:spPr bwMode="auto">
          <a:xfrm>
            <a:off x="-4109" y="0"/>
            <a:ext cx="3654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E0BC006D-E63D-A900-FC53-B50AF156D00C}"/>
              </a:ext>
            </a:extLst>
          </p:cNvPr>
          <p:cNvSpPr/>
          <p:nvPr/>
        </p:nvSpPr>
        <p:spPr bwMode="auto">
          <a:xfrm>
            <a:off x="3275856" y="2139702"/>
            <a:ext cx="696998" cy="6686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D17633-C3E6-9F79-B994-8E5091761F95}"/>
              </a:ext>
            </a:extLst>
          </p:cNvPr>
          <p:cNvSpPr txBox="1"/>
          <p:nvPr/>
        </p:nvSpPr>
        <p:spPr>
          <a:xfrm>
            <a:off x="4211960" y="1635550"/>
            <a:ext cx="3888432" cy="2241731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d) Inspeção Pós-Trabalho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Após a conclusão dos trabalhos a quente, é fundamental realizar inspeções minuciosas no local e nas áreas adjacentes.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9FE7FCCB-4F4A-80B3-9D17-680104CE0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3">
            <a:extLst>
              <a:ext uri="{FF2B5EF4-FFF2-40B4-BE49-F238E27FC236}">
                <a16:creationId xmlns:a16="http://schemas.microsoft.com/office/drawing/2014/main" id="{2E2BFFA4-14B6-378C-3024-A39636A7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194" y="699542"/>
            <a:ext cx="5719158" cy="33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黑体 Std R" panose="020B0400000000000000" pitchFamily="34" charset="-122"/>
                <a:ea typeface="Adobe 黑体 Std R" panose="020B0400000000000000" pitchFamily="34" charset="-122"/>
              </a:rPr>
              <a:t>O objetivo é evitar princípios de incêndio, detectar quaisquer faíscas remanescentes ou materiais quentes que possam causar um incêndio após a conclusão do trabalho.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黑体 Std R" panose="020B0400000000000000" pitchFamily="34" charset="-122"/>
                <a:ea typeface="Adobe 黑体 Std R" panose="020B0400000000000000" pitchFamily="34" charset="-122"/>
              </a:rPr>
              <a:t>Manter registros dessas inspeções é uma prática recomendada para documentar a conformidade com as medidas de segurança e garantir a proteção contínua.</a:t>
            </a:r>
          </a:p>
        </p:txBody>
      </p: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673CE4A0-5D34-FE96-81C8-A858F48DA226}"/>
              </a:ext>
            </a:extLst>
          </p:cNvPr>
          <p:cNvGrpSpPr/>
          <p:nvPr/>
        </p:nvGrpSpPr>
        <p:grpSpPr>
          <a:xfrm>
            <a:off x="559122" y="929955"/>
            <a:ext cx="1147127" cy="1147127"/>
            <a:chOff x="6229832" y="3750686"/>
            <a:chExt cx="1529503" cy="1529503"/>
          </a:xfrm>
          <a:gradFill flip="none" rotWithShape="1">
            <a:gsLst>
              <a:gs pos="0">
                <a:srgbClr val="FF0000"/>
              </a:gs>
              <a:gs pos="50000">
                <a:srgbClr val="FF0000"/>
              </a:gs>
              <a:gs pos="100000">
                <a:srgbClr val="CC9900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5" name="任意多边形 59">
              <a:extLst>
                <a:ext uri="{FF2B5EF4-FFF2-40B4-BE49-F238E27FC236}">
                  <a16:creationId xmlns:a16="http://schemas.microsoft.com/office/drawing/2014/main" id="{8AA7F9BA-87CA-F424-64AC-3ED92EF6193A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36" name="图片 60">
              <a:extLst>
                <a:ext uri="{FF2B5EF4-FFF2-40B4-BE49-F238E27FC236}">
                  <a16:creationId xmlns:a16="http://schemas.microsoft.com/office/drawing/2014/main" id="{9FBDA5FC-B3A4-F38A-B73A-E75043FF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  <a:grpFill/>
          </p:spPr>
        </p:pic>
      </p:grpSp>
      <p:grpSp>
        <p:nvGrpSpPr>
          <p:cNvPr id="2" name="组合 58">
            <a:extLst>
              <a:ext uri="{FF2B5EF4-FFF2-40B4-BE49-F238E27FC236}">
                <a16:creationId xmlns:a16="http://schemas.microsoft.com/office/drawing/2014/main" id="{2DD82560-DBB9-7B1B-7535-AB974956D936}"/>
              </a:ext>
            </a:extLst>
          </p:cNvPr>
          <p:cNvGrpSpPr/>
          <p:nvPr/>
        </p:nvGrpSpPr>
        <p:grpSpPr>
          <a:xfrm>
            <a:off x="559122" y="2797162"/>
            <a:ext cx="1147127" cy="1147127"/>
            <a:chOff x="6229832" y="3750686"/>
            <a:chExt cx="1529503" cy="1529503"/>
          </a:xfrm>
          <a:gradFill flip="none" rotWithShape="1">
            <a:gsLst>
              <a:gs pos="0">
                <a:srgbClr val="FF0000"/>
              </a:gs>
              <a:gs pos="50000">
                <a:srgbClr val="FF0000"/>
              </a:gs>
              <a:gs pos="100000">
                <a:srgbClr val="CC9900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任意多边形 59">
              <a:extLst>
                <a:ext uri="{FF2B5EF4-FFF2-40B4-BE49-F238E27FC236}">
                  <a16:creationId xmlns:a16="http://schemas.microsoft.com/office/drawing/2014/main" id="{6ABFEDF3-9DDD-C159-B5E1-817AD19B3533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4" name="图片 60">
              <a:extLst>
                <a:ext uri="{FF2B5EF4-FFF2-40B4-BE49-F238E27FC236}">
                  <a16:creationId xmlns:a16="http://schemas.microsoft.com/office/drawing/2014/main" id="{E9B38CAA-591F-4696-7ADC-5CE14546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  <a:grpFill/>
          </p:spPr>
        </p:pic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1CEF1A34-0477-9A29-C2DD-97A948C98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>
            <a:extLst>
              <a:ext uri="{FF2B5EF4-FFF2-40B4-BE49-F238E27FC236}">
                <a16:creationId xmlns:a16="http://schemas.microsoft.com/office/drawing/2014/main" id="{5648B789-C0A8-ADDF-74E7-5447A6726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91069"/>
            <a:ext cx="7531692" cy="1565682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accent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val 53">
            <a:extLst>
              <a:ext uri="{FF2B5EF4-FFF2-40B4-BE49-F238E27FC236}">
                <a16:creationId xmlns:a16="http://schemas.microsoft.com/office/drawing/2014/main" id="{57CD1738-4D6F-EAEA-A93F-4EE5D72C0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25930"/>
            <a:ext cx="725178" cy="725178"/>
          </a:xfrm>
          <a:prstGeom prst="ellipse">
            <a:avLst/>
          </a:prstGeom>
          <a:solidFill>
            <a:schemeClr val="accent1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991CF587-BF5F-ED8E-8E4D-3DBD03AB0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559" y="1065890"/>
            <a:ext cx="4997540" cy="76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 proteção contra incêndio é uma pedra angular da segurança no trabalho a quente.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AutoShape 14">
            <a:extLst>
              <a:ext uri="{FF2B5EF4-FFF2-40B4-BE49-F238E27FC236}">
                <a16:creationId xmlns:a16="http://schemas.microsoft.com/office/drawing/2014/main" id="{CB88B067-0A75-30F2-9F13-363C7EBCC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13" y="3022292"/>
            <a:ext cx="7531692" cy="156568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Oval 53">
            <a:extLst>
              <a:ext uri="{FF2B5EF4-FFF2-40B4-BE49-F238E27FC236}">
                <a16:creationId xmlns:a16="http://schemas.microsoft.com/office/drawing/2014/main" id="{39382FF1-9137-4643-4F48-D8792C0E2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2596956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40E6528-A0FE-64DD-3043-511AB5FA8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054" y="3354380"/>
            <a:ext cx="6768752" cy="100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 sua implementação adequada, juntamente com o cumprimento das normas e regulamentos aplicáveis, é fundamental para mitigar os riscos associados a atividades que envolvem calor e chamas.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F7463B9F-5467-3D99-214A-E80714ED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63" y="307046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R-34: SEGURANÇA NA OPERAÇÃO EM TRABALHO À QUENTE - 08H">
            <a:extLst>
              <a:ext uri="{FF2B5EF4-FFF2-40B4-BE49-F238E27FC236}">
                <a16:creationId xmlns:a16="http://schemas.microsoft.com/office/drawing/2014/main" id="{B00E712E-92B2-F946-A4D7-DA33DDB0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35835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urso NR 34 Observador de Trabalhos a Quente | Quality Learn">
            <a:extLst>
              <a:ext uri="{FF2B5EF4-FFF2-40B4-BE49-F238E27FC236}">
                <a16:creationId xmlns:a16="http://schemas.microsoft.com/office/drawing/2014/main" id="{E694478B-25BC-C976-9576-2B4A66FC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9543"/>
            <a:ext cx="2154427" cy="1356972"/>
          </a:xfrm>
          <a:prstGeom prst="roundRect">
            <a:avLst>
              <a:gd name="adj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CDB555E9-D6E4-A3EB-B40F-E527F9AC5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6">
            <a:extLst>
              <a:ext uri="{FF2B5EF4-FFF2-40B4-BE49-F238E27FC236}">
                <a16:creationId xmlns:a16="http://schemas.microsoft.com/office/drawing/2014/main" id="{AF39F369-219C-0B27-D043-727AEEB38BA6}"/>
              </a:ext>
            </a:extLst>
          </p:cNvPr>
          <p:cNvSpPr>
            <a:spLocks noChangeAspect="1"/>
          </p:cNvSpPr>
          <p:nvPr/>
        </p:nvSpPr>
        <p:spPr>
          <a:xfrm>
            <a:off x="1547664" y="616685"/>
            <a:ext cx="6192688" cy="3777146"/>
          </a:xfrm>
          <a:prstGeom prst="roundRect">
            <a:avLst>
              <a:gd name="adj" fmla="val 1429"/>
            </a:avLst>
          </a:prstGeom>
          <a:noFill/>
          <a:ln w="3175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5"/>
              </a:spcBef>
              <a:spcAft>
                <a:spcPts val="535"/>
              </a:spcAft>
              <a:defRPr/>
            </a:pPr>
            <a:endParaRPr lang="zh-CN" altLang="en-US" sz="1400" dirty="0">
              <a:solidFill>
                <a:srgbClr val="454545"/>
              </a:solidFill>
              <a:latin typeface="微软雅黑" panose="020B0503020204020204" charset="-122"/>
            </a:endParaRPr>
          </a:p>
        </p:txBody>
      </p:sp>
      <p:sp>
        <p:nvSpPr>
          <p:cNvPr id="3" name="任意多边形 47">
            <a:extLst>
              <a:ext uri="{FF2B5EF4-FFF2-40B4-BE49-F238E27FC236}">
                <a16:creationId xmlns:a16="http://schemas.microsoft.com/office/drawing/2014/main" id="{352C4349-E68F-88DA-AEBE-B90357E3A78C}"/>
              </a:ext>
            </a:extLst>
          </p:cNvPr>
          <p:cNvSpPr/>
          <p:nvPr/>
        </p:nvSpPr>
        <p:spPr>
          <a:xfrm>
            <a:off x="3822431" y="555526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任意多边形 48">
            <a:extLst>
              <a:ext uri="{FF2B5EF4-FFF2-40B4-BE49-F238E27FC236}">
                <a16:creationId xmlns:a16="http://schemas.microsoft.com/office/drawing/2014/main" id="{CE0C2E2D-E066-8BAB-C908-49527C9001C4}"/>
              </a:ext>
            </a:extLst>
          </p:cNvPr>
          <p:cNvSpPr/>
          <p:nvPr/>
        </p:nvSpPr>
        <p:spPr>
          <a:xfrm>
            <a:off x="5125082" y="555526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任意多边形 49">
            <a:extLst>
              <a:ext uri="{FF2B5EF4-FFF2-40B4-BE49-F238E27FC236}">
                <a16:creationId xmlns:a16="http://schemas.microsoft.com/office/drawing/2014/main" id="{3D657CDF-4BCC-2366-9D63-ADF8C0673DD5}"/>
              </a:ext>
            </a:extLst>
          </p:cNvPr>
          <p:cNvSpPr/>
          <p:nvPr/>
        </p:nvSpPr>
        <p:spPr>
          <a:xfrm>
            <a:off x="3900626" y="555527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pt-BR" altLang="zh-CN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NR 34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0">
            <a:extLst>
              <a:ext uri="{FF2B5EF4-FFF2-40B4-BE49-F238E27FC236}">
                <a16:creationId xmlns:a16="http://schemas.microsoft.com/office/drawing/2014/main" id="{DEF6DE6C-8B48-0597-40EE-59615572000D}"/>
              </a:ext>
            </a:extLst>
          </p:cNvPr>
          <p:cNvSpPr/>
          <p:nvPr/>
        </p:nvSpPr>
        <p:spPr>
          <a:xfrm>
            <a:off x="2008205" y="1142171"/>
            <a:ext cx="5832648" cy="2282376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No próximo tópico, abordaremos o controle de fumos e contaminantes, destacando a importância da qualidade do ar no ambiente de trabalho.</a:t>
            </a: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Imagem 8" descr="Homem de chapéu em frente a computador&#10;&#10;Descrição gerada automaticamente">
            <a:extLst>
              <a:ext uri="{FF2B5EF4-FFF2-40B4-BE49-F238E27FC236}">
                <a16:creationId xmlns:a16="http://schemas.microsoft.com/office/drawing/2014/main" id="{57B3517A-87F2-C6A4-F6C8-8DC9FA961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7" b="99833" l="10000" r="90000">
                        <a14:foregroundMark x1="43500" y1="7917" x2="43500" y2="7917"/>
                        <a14:foregroundMark x1="77333" y1="99833" x2="77333" y2="99833"/>
                        <a14:foregroundMark x1="75083" y1="96917" x2="75083" y2="9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411510"/>
            <a:ext cx="4665498" cy="4665498"/>
          </a:xfrm>
          <a:prstGeom prst="rect">
            <a:avLst/>
          </a:pr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75CD1F17-90B8-326B-7CE5-9C10C0D42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Controle de Fumos e Contaminantes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179512" y="9885"/>
            <a:ext cx="837881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275462" y="191325"/>
            <a:ext cx="610169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BA030E5A-8616-E815-AC0A-200E8F41E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A8F963EB-9306-BFC5-6860-6BA50B5BF474}"/>
              </a:ext>
            </a:extLst>
          </p:cNvPr>
          <p:cNvGrpSpPr/>
          <p:nvPr/>
        </p:nvGrpSpPr>
        <p:grpSpPr>
          <a:xfrm>
            <a:off x="2771801" y="159482"/>
            <a:ext cx="3604496" cy="4824536"/>
            <a:chOff x="2472883" y="1303551"/>
            <a:chExt cx="1743564" cy="3170157"/>
          </a:xfrm>
        </p:grpSpPr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9CE2391B-368A-592D-BB9F-6780C49B3C2E}"/>
                </a:ext>
              </a:extLst>
            </p:cNvPr>
            <p:cNvSpPr/>
            <p:nvPr/>
          </p:nvSpPr>
          <p:spPr bwMode="auto">
            <a:xfrm>
              <a:off x="2472883" y="1303551"/>
              <a:ext cx="1692851" cy="317015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57200" dist="127000" dir="8640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同侧圆角矩形 4">
              <a:extLst>
                <a:ext uri="{FF2B5EF4-FFF2-40B4-BE49-F238E27FC236}">
                  <a16:creationId xmlns:a16="http://schemas.microsoft.com/office/drawing/2014/main" id="{FB424B10-2292-FD71-404D-C27BFA515BAF}"/>
                </a:ext>
              </a:extLst>
            </p:cNvPr>
            <p:cNvSpPr/>
            <p:nvPr/>
          </p:nvSpPr>
          <p:spPr>
            <a:xfrm>
              <a:off x="2500162" y="2392952"/>
              <a:ext cx="1639070" cy="117151"/>
            </a:xfrm>
            <a:prstGeom prst="round2SameRect">
              <a:avLst/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74B59DBC-6F7A-AAC0-ECE1-9B24EE5DCA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984237" y="1469156"/>
              <a:ext cx="619904" cy="744641"/>
            </a:xfrm>
            <a:custGeom>
              <a:avLst/>
              <a:gdLst>
                <a:gd name="T0" fmla="*/ 135 w 140"/>
                <a:gd name="T1" fmla="*/ 85 h 151"/>
                <a:gd name="T2" fmla="*/ 140 w 140"/>
                <a:gd name="T3" fmla="*/ 96 h 151"/>
                <a:gd name="T4" fmla="*/ 134 w 140"/>
                <a:gd name="T5" fmla="*/ 106 h 151"/>
                <a:gd name="T6" fmla="*/ 137 w 140"/>
                <a:gd name="T7" fmla="*/ 117 h 151"/>
                <a:gd name="T8" fmla="*/ 129 w 140"/>
                <a:gd name="T9" fmla="*/ 128 h 151"/>
                <a:gd name="T10" fmla="*/ 128 w 140"/>
                <a:gd name="T11" fmla="*/ 137 h 151"/>
                <a:gd name="T12" fmla="*/ 116 w 140"/>
                <a:gd name="T13" fmla="*/ 148 h 151"/>
                <a:gd name="T14" fmla="*/ 65 w 140"/>
                <a:gd name="T15" fmla="*/ 148 h 151"/>
                <a:gd name="T16" fmla="*/ 33 w 140"/>
                <a:gd name="T17" fmla="*/ 142 h 151"/>
                <a:gd name="T18" fmla="*/ 33 w 140"/>
                <a:gd name="T19" fmla="*/ 82 h 151"/>
                <a:gd name="T20" fmla="*/ 34 w 140"/>
                <a:gd name="T21" fmla="*/ 82 h 151"/>
                <a:gd name="T22" fmla="*/ 34 w 140"/>
                <a:gd name="T23" fmla="*/ 82 h 151"/>
                <a:gd name="T24" fmla="*/ 37 w 140"/>
                <a:gd name="T25" fmla="*/ 82 h 151"/>
                <a:gd name="T26" fmla="*/ 60 w 140"/>
                <a:gd name="T27" fmla="*/ 48 h 151"/>
                <a:gd name="T28" fmla="*/ 68 w 140"/>
                <a:gd name="T29" fmla="*/ 39 h 151"/>
                <a:gd name="T30" fmla="*/ 81 w 140"/>
                <a:gd name="T31" fmla="*/ 3 h 151"/>
                <a:gd name="T32" fmla="*/ 97 w 140"/>
                <a:gd name="T33" fmla="*/ 8 h 151"/>
                <a:gd name="T34" fmla="*/ 99 w 140"/>
                <a:gd name="T35" fmla="*/ 35 h 151"/>
                <a:gd name="T36" fmla="*/ 90 w 140"/>
                <a:gd name="T37" fmla="*/ 60 h 151"/>
                <a:gd name="T38" fmla="*/ 130 w 140"/>
                <a:gd name="T39" fmla="*/ 62 h 151"/>
                <a:gd name="T40" fmla="*/ 140 w 140"/>
                <a:gd name="T41" fmla="*/ 77 h 151"/>
                <a:gd name="T42" fmla="*/ 135 w 140"/>
                <a:gd name="T43" fmla="*/ 85 h 151"/>
                <a:gd name="T44" fmla="*/ 30 w 140"/>
                <a:gd name="T45" fmla="*/ 137 h 151"/>
                <a:gd name="T46" fmla="*/ 30 w 140"/>
                <a:gd name="T47" fmla="*/ 137 h 151"/>
                <a:gd name="T48" fmla="*/ 30 w 140"/>
                <a:gd name="T49" fmla="*/ 82 h 151"/>
                <a:gd name="T50" fmla="*/ 23 w 140"/>
                <a:gd name="T51" fmla="*/ 76 h 151"/>
                <a:gd name="T52" fmla="*/ 7 w 140"/>
                <a:gd name="T53" fmla="*/ 76 h 151"/>
                <a:gd name="T54" fmla="*/ 0 w 140"/>
                <a:gd name="T55" fmla="*/ 82 h 151"/>
                <a:gd name="T56" fmla="*/ 0 w 140"/>
                <a:gd name="T57" fmla="*/ 137 h 151"/>
                <a:gd name="T58" fmla="*/ 7 w 140"/>
                <a:gd name="T59" fmla="*/ 144 h 151"/>
                <a:gd name="T60" fmla="*/ 23 w 140"/>
                <a:gd name="T61" fmla="*/ 144 h 151"/>
                <a:gd name="T62" fmla="*/ 30 w 140"/>
                <a:gd name="T63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51">
                  <a:moveTo>
                    <a:pt x="135" y="85"/>
                  </a:moveTo>
                  <a:cubicBezTo>
                    <a:pt x="135" y="88"/>
                    <a:pt x="140" y="93"/>
                    <a:pt x="140" y="96"/>
                  </a:cubicBezTo>
                  <a:cubicBezTo>
                    <a:pt x="140" y="99"/>
                    <a:pt x="134" y="103"/>
                    <a:pt x="134" y="106"/>
                  </a:cubicBezTo>
                  <a:cubicBezTo>
                    <a:pt x="133" y="109"/>
                    <a:pt x="137" y="114"/>
                    <a:pt x="137" y="117"/>
                  </a:cubicBezTo>
                  <a:cubicBezTo>
                    <a:pt x="137" y="121"/>
                    <a:pt x="130" y="125"/>
                    <a:pt x="129" y="128"/>
                  </a:cubicBezTo>
                  <a:cubicBezTo>
                    <a:pt x="128" y="130"/>
                    <a:pt x="129" y="135"/>
                    <a:pt x="128" y="137"/>
                  </a:cubicBezTo>
                  <a:cubicBezTo>
                    <a:pt x="127" y="141"/>
                    <a:pt x="120" y="147"/>
                    <a:pt x="116" y="148"/>
                  </a:cubicBezTo>
                  <a:cubicBezTo>
                    <a:pt x="104" y="151"/>
                    <a:pt x="65" y="148"/>
                    <a:pt x="65" y="148"/>
                  </a:cubicBezTo>
                  <a:cubicBezTo>
                    <a:pt x="65" y="148"/>
                    <a:pt x="65" y="148"/>
                    <a:pt x="33" y="142"/>
                  </a:cubicBezTo>
                  <a:cubicBezTo>
                    <a:pt x="33" y="142"/>
                    <a:pt x="33" y="142"/>
                    <a:pt x="33" y="82"/>
                  </a:cubicBezTo>
                  <a:cubicBezTo>
                    <a:pt x="33" y="82"/>
                    <a:pt x="33" y="82"/>
                    <a:pt x="34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2"/>
                    <a:pt x="34" y="82"/>
                    <a:pt x="37" y="82"/>
                  </a:cubicBezTo>
                  <a:cubicBezTo>
                    <a:pt x="41" y="81"/>
                    <a:pt x="49" y="75"/>
                    <a:pt x="60" y="48"/>
                  </a:cubicBezTo>
                  <a:cubicBezTo>
                    <a:pt x="61" y="44"/>
                    <a:pt x="65" y="42"/>
                    <a:pt x="68" y="39"/>
                  </a:cubicBezTo>
                  <a:cubicBezTo>
                    <a:pt x="75" y="34"/>
                    <a:pt x="79" y="27"/>
                    <a:pt x="81" y="3"/>
                  </a:cubicBezTo>
                  <a:cubicBezTo>
                    <a:pt x="81" y="0"/>
                    <a:pt x="91" y="1"/>
                    <a:pt x="97" y="8"/>
                  </a:cubicBezTo>
                  <a:cubicBezTo>
                    <a:pt x="102" y="14"/>
                    <a:pt x="102" y="26"/>
                    <a:pt x="99" y="35"/>
                  </a:cubicBezTo>
                  <a:cubicBezTo>
                    <a:pt x="96" y="41"/>
                    <a:pt x="87" y="55"/>
                    <a:pt x="90" y="60"/>
                  </a:cubicBezTo>
                  <a:cubicBezTo>
                    <a:pt x="90" y="60"/>
                    <a:pt x="124" y="59"/>
                    <a:pt x="130" y="62"/>
                  </a:cubicBezTo>
                  <a:cubicBezTo>
                    <a:pt x="134" y="63"/>
                    <a:pt x="140" y="72"/>
                    <a:pt x="140" y="77"/>
                  </a:cubicBezTo>
                  <a:cubicBezTo>
                    <a:pt x="140" y="79"/>
                    <a:pt x="136" y="83"/>
                    <a:pt x="135" y="85"/>
                  </a:cubicBezTo>
                  <a:close/>
                  <a:moveTo>
                    <a:pt x="30" y="137"/>
                  </a:moveTo>
                  <a:cubicBezTo>
                    <a:pt x="30" y="137"/>
                    <a:pt x="30" y="137"/>
                    <a:pt x="30" y="137"/>
                  </a:cubicBezTo>
                  <a:cubicBezTo>
                    <a:pt x="30" y="137"/>
                    <a:pt x="30" y="137"/>
                    <a:pt x="30" y="82"/>
                  </a:cubicBezTo>
                  <a:cubicBezTo>
                    <a:pt x="30" y="79"/>
                    <a:pt x="27" y="76"/>
                    <a:pt x="23" y="76"/>
                  </a:cubicBezTo>
                  <a:cubicBezTo>
                    <a:pt x="23" y="76"/>
                    <a:pt x="23" y="76"/>
                    <a:pt x="7" y="76"/>
                  </a:cubicBezTo>
                  <a:cubicBezTo>
                    <a:pt x="3" y="76"/>
                    <a:pt x="0" y="79"/>
                    <a:pt x="0" y="82"/>
                  </a:cubicBezTo>
                  <a:cubicBezTo>
                    <a:pt x="0" y="82"/>
                    <a:pt x="0" y="82"/>
                    <a:pt x="0" y="137"/>
                  </a:cubicBezTo>
                  <a:cubicBezTo>
                    <a:pt x="0" y="141"/>
                    <a:pt x="3" y="144"/>
                    <a:pt x="7" y="144"/>
                  </a:cubicBezTo>
                  <a:cubicBezTo>
                    <a:pt x="7" y="144"/>
                    <a:pt x="7" y="144"/>
                    <a:pt x="23" y="144"/>
                  </a:cubicBezTo>
                  <a:cubicBezTo>
                    <a:pt x="27" y="144"/>
                    <a:pt x="30" y="141"/>
                    <a:pt x="30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68" tIns="34285" rIns="68568" bIns="34285" numCol="1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42">
              <a:extLst>
                <a:ext uri="{FF2B5EF4-FFF2-40B4-BE49-F238E27FC236}">
                  <a16:creationId xmlns:a16="http://schemas.microsoft.com/office/drawing/2014/main" id="{59942FB5-4F66-7067-27E1-2CF069F67408}"/>
                </a:ext>
              </a:extLst>
            </p:cNvPr>
            <p:cNvSpPr/>
            <p:nvPr/>
          </p:nvSpPr>
          <p:spPr bwMode="auto">
            <a:xfrm>
              <a:off x="2577377" y="2652051"/>
              <a:ext cx="1639070" cy="156062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51432" tIns="25716" rIns="51432" bIns="25716" numCol="1" rtlCol="0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>
                <a:lnSpc>
                  <a:spcPct val="150000"/>
                </a:lnSpc>
                <a:spcAft>
                  <a:spcPts val="340"/>
                </a:spcAft>
                <a:defRPr/>
              </a:pPr>
              <a:r>
                <a:rPr lang="pt-BR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O controle eficaz de fumos e contaminantes gerados durante trabalhos a quente é uma preocupação fundamental para garantir a segurança dos trabalhadores e a qualidade do ambiente de trabalho. 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Imagem 8" descr="Homem com roupa laranja&#10;&#10;Descrição gerada automaticamente com confiança média">
            <a:extLst>
              <a:ext uri="{FF2B5EF4-FFF2-40B4-BE49-F238E27FC236}">
                <a16:creationId xmlns:a16="http://schemas.microsoft.com/office/drawing/2014/main" id="{EA9A2584-802B-45E3-DF36-67DCE5BCF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0000">
                        <a14:foregroundMark x1="47417" y1="6000" x2="54000" y2="9000"/>
                        <a14:backgroundMark x1="32417" y1="30083" x2="29083" y2="34250"/>
                        <a14:backgroundMark x1="68583" y1="13500" x2="68583" y2="19250"/>
                        <a14:backgroundMark x1="42750" y1="4250" x2="40917" y2="6833"/>
                        <a14:backgroundMark x1="60500" y1="6250" x2="64000" y2="14500"/>
                        <a14:backgroundMark x1="64583" y1="34833" x2="63833" y2="35583"/>
                        <a14:backgroundMark x1="80417" y1="73333" x2="73083" y2="77833"/>
                        <a14:backgroundMark x1="22417" y1="74083" x2="25583" y2="76667"/>
                        <a14:backgroundMark x1="26750" y1="79250" x2="13333" y2="81417"/>
                        <a14:backgroundMark x1="41917" y1="6417" x2="41750" y2="7000"/>
                        <a14:backgroundMark x1="42333" y1="5417" x2="40167" y2="8000"/>
                        <a14:backgroundMark x1="43667" y1="5417" x2="40750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707654"/>
            <a:ext cx="3960439" cy="3960439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1C15C75E-2D01-8369-29EC-AA6B4FD96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0676" y="1419623"/>
            <a:ext cx="7822648" cy="25202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1563638"/>
            <a:ext cx="3335260" cy="226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Abaixo, descrevemos em detalhes as medidas essenciais a serem implementadas para controlar fumos e contaminantes de maneira eficaz: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458" name="Picture 2" descr="Trabalho a quente">
            <a:extLst>
              <a:ext uri="{FF2B5EF4-FFF2-40B4-BE49-F238E27FC236}">
                <a16:creationId xmlns:a16="http://schemas.microsoft.com/office/drawing/2014/main" id="{A4C8AC1C-7830-1AFB-5DC0-0C782063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4" y="1491629"/>
            <a:ext cx="4271364" cy="24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87624" y="1117715"/>
            <a:ext cx="1774084" cy="661947"/>
            <a:chOff x="1187624" y="555526"/>
            <a:chExt cx="1774084" cy="661947"/>
          </a:xfrm>
          <a:solidFill>
            <a:srgbClr val="C00000"/>
          </a:solidFill>
        </p:grpSpPr>
        <p:sp>
          <p:nvSpPr>
            <p:cNvPr id="4" name="平行四边形 3"/>
            <p:cNvSpPr/>
            <p:nvPr/>
          </p:nvSpPr>
          <p:spPr>
            <a:xfrm>
              <a:off x="1233516" y="641409"/>
              <a:ext cx="1728192" cy="576064"/>
            </a:xfrm>
            <a:prstGeom prst="parallelogram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平行四边形 1"/>
            <p:cNvSpPr/>
            <p:nvPr/>
          </p:nvSpPr>
          <p:spPr>
            <a:xfrm>
              <a:off x="1187624" y="555526"/>
              <a:ext cx="1728192" cy="576064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3648" y="581948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NR 34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3407EDA8-762E-D0B6-6C5F-C0A1B8331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1182362"/>
            <a:ext cx="6780578" cy="27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a) Preparação Adequada do Ambiente</a:t>
            </a:r>
          </a:p>
          <a:p>
            <a:pPr>
              <a:lnSpc>
                <a:spcPct val="200000"/>
              </a:lnSpc>
            </a:pPr>
            <a:endParaRPr lang="pt-BR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Antes de iniciar qualquer operação de trabalho a quente, é imperativo realizar uma preparação adequada do ambiente. Isso envolve: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D1EF9A33-0B62-8E8C-1686-B1E435298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32" y="987574"/>
            <a:ext cx="7531692" cy="302433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53">
            <a:extLst>
              <a:ext uri="{FF2B5EF4-FFF2-40B4-BE49-F238E27FC236}">
                <a16:creationId xmlns:a16="http://schemas.microsoft.com/office/drawing/2014/main" id="{99E4DCE7-148F-2A96-1678-F36A6F3F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531" y="2137590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43" y="1491630"/>
            <a:ext cx="6112447" cy="187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Limpeza e Remoção de Produtos de Limpeza: </a:t>
            </a: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Garantir que a superfície onde o trabalho será realizado esteja limpa e livre de qualquer resíduo ou produto de limpeza utilizado anteriormente. A presença de contaminantes pode aumentar os riscos.</a:t>
            </a:r>
          </a:p>
        </p:txBody>
      </p:sp>
      <p:pic>
        <p:nvPicPr>
          <p:cNvPr id="6146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9461E949-C1EF-E082-ADC3-8018415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1710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Homem de chapéu segurando um capacete&#10;&#10;Descrição gerada automaticamente">
            <a:extLst>
              <a:ext uri="{FF2B5EF4-FFF2-40B4-BE49-F238E27FC236}">
                <a16:creationId xmlns:a16="http://schemas.microsoft.com/office/drawing/2014/main" id="{B405E9CD-922E-4899-6D1C-5876D81E4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35210"/>
            <a:ext cx="3429000" cy="3429000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FFC4CDC1-1234-EE3E-3F30-1D4EE08C7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A8F963EB-9306-BFC5-6860-6BA50B5BF474}"/>
              </a:ext>
            </a:extLst>
          </p:cNvPr>
          <p:cNvGrpSpPr/>
          <p:nvPr/>
        </p:nvGrpSpPr>
        <p:grpSpPr>
          <a:xfrm>
            <a:off x="2771801" y="159482"/>
            <a:ext cx="3528392" cy="4824536"/>
            <a:chOff x="2472883" y="1303551"/>
            <a:chExt cx="1706751" cy="3170157"/>
          </a:xfrm>
        </p:grpSpPr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9CE2391B-368A-592D-BB9F-6780C49B3C2E}"/>
                </a:ext>
              </a:extLst>
            </p:cNvPr>
            <p:cNvSpPr/>
            <p:nvPr/>
          </p:nvSpPr>
          <p:spPr bwMode="auto">
            <a:xfrm>
              <a:off x="2472883" y="1303551"/>
              <a:ext cx="1692851" cy="317015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57200" dist="127000" dir="8640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同侧圆角矩形 4">
              <a:extLst>
                <a:ext uri="{FF2B5EF4-FFF2-40B4-BE49-F238E27FC236}">
                  <a16:creationId xmlns:a16="http://schemas.microsoft.com/office/drawing/2014/main" id="{FB424B10-2292-FD71-404D-C27BFA515BAF}"/>
                </a:ext>
              </a:extLst>
            </p:cNvPr>
            <p:cNvSpPr/>
            <p:nvPr/>
          </p:nvSpPr>
          <p:spPr>
            <a:xfrm>
              <a:off x="2500162" y="2392952"/>
              <a:ext cx="1639070" cy="117151"/>
            </a:xfrm>
            <a:prstGeom prst="round2SameRect">
              <a:avLst/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74B59DBC-6F7A-AAC0-ECE1-9B24EE5DCA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984237" y="1469156"/>
              <a:ext cx="619904" cy="744641"/>
            </a:xfrm>
            <a:custGeom>
              <a:avLst/>
              <a:gdLst>
                <a:gd name="T0" fmla="*/ 135 w 140"/>
                <a:gd name="T1" fmla="*/ 85 h 151"/>
                <a:gd name="T2" fmla="*/ 140 w 140"/>
                <a:gd name="T3" fmla="*/ 96 h 151"/>
                <a:gd name="T4" fmla="*/ 134 w 140"/>
                <a:gd name="T5" fmla="*/ 106 h 151"/>
                <a:gd name="T6" fmla="*/ 137 w 140"/>
                <a:gd name="T7" fmla="*/ 117 h 151"/>
                <a:gd name="T8" fmla="*/ 129 w 140"/>
                <a:gd name="T9" fmla="*/ 128 h 151"/>
                <a:gd name="T10" fmla="*/ 128 w 140"/>
                <a:gd name="T11" fmla="*/ 137 h 151"/>
                <a:gd name="T12" fmla="*/ 116 w 140"/>
                <a:gd name="T13" fmla="*/ 148 h 151"/>
                <a:gd name="T14" fmla="*/ 65 w 140"/>
                <a:gd name="T15" fmla="*/ 148 h 151"/>
                <a:gd name="T16" fmla="*/ 33 w 140"/>
                <a:gd name="T17" fmla="*/ 142 h 151"/>
                <a:gd name="T18" fmla="*/ 33 w 140"/>
                <a:gd name="T19" fmla="*/ 82 h 151"/>
                <a:gd name="T20" fmla="*/ 34 w 140"/>
                <a:gd name="T21" fmla="*/ 82 h 151"/>
                <a:gd name="T22" fmla="*/ 34 w 140"/>
                <a:gd name="T23" fmla="*/ 82 h 151"/>
                <a:gd name="T24" fmla="*/ 37 w 140"/>
                <a:gd name="T25" fmla="*/ 82 h 151"/>
                <a:gd name="T26" fmla="*/ 60 w 140"/>
                <a:gd name="T27" fmla="*/ 48 h 151"/>
                <a:gd name="T28" fmla="*/ 68 w 140"/>
                <a:gd name="T29" fmla="*/ 39 h 151"/>
                <a:gd name="T30" fmla="*/ 81 w 140"/>
                <a:gd name="T31" fmla="*/ 3 h 151"/>
                <a:gd name="T32" fmla="*/ 97 w 140"/>
                <a:gd name="T33" fmla="*/ 8 h 151"/>
                <a:gd name="T34" fmla="*/ 99 w 140"/>
                <a:gd name="T35" fmla="*/ 35 h 151"/>
                <a:gd name="T36" fmla="*/ 90 w 140"/>
                <a:gd name="T37" fmla="*/ 60 h 151"/>
                <a:gd name="T38" fmla="*/ 130 w 140"/>
                <a:gd name="T39" fmla="*/ 62 h 151"/>
                <a:gd name="T40" fmla="*/ 140 w 140"/>
                <a:gd name="T41" fmla="*/ 77 h 151"/>
                <a:gd name="T42" fmla="*/ 135 w 140"/>
                <a:gd name="T43" fmla="*/ 85 h 151"/>
                <a:gd name="T44" fmla="*/ 30 w 140"/>
                <a:gd name="T45" fmla="*/ 137 h 151"/>
                <a:gd name="T46" fmla="*/ 30 w 140"/>
                <a:gd name="T47" fmla="*/ 137 h 151"/>
                <a:gd name="T48" fmla="*/ 30 w 140"/>
                <a:gd name="T49" fmla="*/ 82 h 151"/>
                <a:gd name="T50" fmla="*/ 23 w 140"/>
                <a:gd name="T51" fmla="*/ 76 h 151"/>
                <a:gd name="T52" fmla="*/ 7 w 140"/>
                <a:gd name="T53" fmla="*/ 76 h 151"/>
                <a:gd name="T54" fmla="*/ 0 w 140"/>
                <a:gd name="T55" fmla="*/ 82 h 151"/>
                <a:gd name="T56" fmla="*/ 0 w 140"/>
                <a:gd name="T57" fmla="*/ 137 h 151"/>
                <a:gd name="T58" fmla="*/ 7 w 140"/>
                <a:gd name="T59" fmla="*/ 144 h 151"/>
                <a:gd name="T60" fmla="*/ 23 w 140"/>
                <a:gd name="T61" fmla="*/ 144 h 151"/>
                <a:gd name="T62" fmla="*/ 30 w 140"/>
                <a:gd name="T63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51">
                  <a:moveTo>
                    <a:pt x="135" y="85"/>
                  </a:moveTo>
                  <a:cubicBezTo>
                    <a:pt x="135" y="88"/>
                    <a:pt x="140" y="93"/>
                    <a:pt x="140" y="96"/>
                  </a:cubicBezTo>
                  <a:cubicBezTo>
                    <a:pt x="140" y="99"/>
                    <a:pt x="134" y="103"/>
                    <a:pt x="134" y="106"/>
                  </a:cubicBezTo>
                  <a:cubicBezTo>
                    <a:pt x="133" y="109"/>
                    <a:pt x="137" y="114"/>
                    <a:pt x="137" y="117"/>
                  </a:cubicBezTo>
                  <a:cubicBezTo>
                    <a:pt x="137" y="121"/>
                    <a:pt x="130" y="125"/>
                    <a:pt x="129" y="128"/>
                  </a:cubicBezTo>
                  <a:cubicBezTo>
                    <a:pt x="128" y="130"/>
                    <a:pt x="129" y="135"/>
                    <a:pt x="128" y="137"/>
                  </a:cubicBezTo>
                  <a:cubicBezTo>
                    <a:pt x="127" y="141"/>
                    <a:pt x="120" y="147"/>
                    <a:pt x="116" y="148"/>
                  </a:cubicBezTo>
                  <a:cubicBezTo>
                    <a:pt x="104" y="151"/>
                    <a:pt x="65" y="148"/>
                    <a:pt x="65" y="148"/>
                  </a:cubicBezTo>
                  <a:cubicBezTo>
                    <a:pt x="65" y="148"/>
                    <a:pt x="65" y="148"/>
                    <a:pt x="33" y="142"/>
                  </a:cubicBezTo>
                  <a:cubicBezTo>
                    <a:pt x="33" y="142"/>
                    <a:pt x="33" y="142"/>
                    <a:pt x="33" y="82"/>
                  </a:cubicBezTo>
                  <a:cubicBezTo>
                    <a:pt x="33" y="82"/>
                    <a:pt x="33" y="82"/>
                    <a:pt x="34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2"/>
                    <a:pt x="34" y="82"/>
                    <a:pt x="37" y="82"/>
                  </a:cubicBezTo>
                  <a:cubicBezTo>
                    <a:pt x="41" y="81"/>
                    <a:pt x="49" y="75"/>
                    <a:pt x="60" y="48"/>
                  </a:cubicBezTo>
                  <a:cubicBezTo>
                    <a:pt x="61" y="44"/>
                    <a:pt x="65" y="42"/>
                    <a:pt x="68" y="39"/>
                  </a:cubicBezTo>
                  <a:cubicBezTo>
                    <a:pt x="75" y="34"/>
                    <a:pt x="79" y="27"/>
                    <a:pt x="81" y="3"/>
                  </a:cubicBezTo>
                  <a:cubicBezTo>
                    <a:pt x="81" y="0"/>
                    <a:pt x="91" y="1"/>
                    <a:pt x="97" y="8"/>
                  </a:cubicBezTo>
                  <a:cubicBezTo>
                    <a:pt x="102" y="14"/>
                    <a:pt x="102" y="26"/>
                    <a:pt x="99" y="35"/>
                  </a:cubicBezTo>
                  <a:cubicBezTo>
                    <a:pt x="96" y="41"/>
                    <a:pt x="87" y="55"/>
                    <a:pt x="90" y="60"/>
                  </a:cubicBezTo>
                  <a:cubicBezTo>
                    <a:pt x="90" y="60"/>
                    <a:pt x="124" y="59"/>
                    <a:pt x="130" y="62"/>
                  </a:cubicBezTo>
                  <a:cubicBezTo>
                    <a:pt x="134" y="63"/>
                    <a:pt x="140" y="72"/>
                    <a:pt x="140" y="77"/>
                  </a:cubicBezTo>
                  <a:cubicBezTo>
                    <a:pt x="140" y="79"/>
                    <a:pt x="136" y="83"/>
                    <a:pt x="135" y="85"/>
                  </a:cubicBezTo>
                  <a:close/>
                  <a:moveTo>
                    <a:pt x="30" y="137"/>
                  </a:moveTo>
                  <a:cubicBezTo>
                    <a:pt x="30" y="137"/>
                    <a:pt x="30" y="137"/>
                    <a:pt x="30" y="137"/>
                  </a:cubicBezTo>
                  <a:cubicBezTo>
                    <a:pt x="30" y="137"/>
                    <a:pt x="30" y="137"/>
                    <a:pt x="30" y="82"/>
                  </a:cubicBezTo>
                  <a:cubicBezTo>
                    <a:pt x="30" y="79"/>
                    <a:pt x="27" y="76"/>
                    <a:pt x="23" y="76"/>
                  </a:cubicBezTo>
                  <a:cubicBezTo>
                    <a:pt x="23" y="76"/>
                    <a:pt x="23" y="76"/>
                    <a:pt x="7" y="76"/>
                  </a:cubicBezTo>
                  <a:cubicBezTo>
                    <a:pt x="3" y="76"/>
                    <a:pt x="0" y="79"/>
                    <a:pt x="0" y="82"/>
                  </a:cubicBezTo>
                  <a:cubicBezTo>
                    <a:pt x="0" y="82"/>
                    <a:pt x="0" y="82"/>
                    <a:pt x="0" y="137"/>
                  </a:cubicBezTo>
                  <a:cubicBezTo>
                    <a:pt x="0" y="141"/>
                    <a:pt x="3" y="144"/>
                    <a:pt x="7" y="144"/>
                  </a:cubicBezTo>
                  <a:cubicBezTo>
                    <a:pt x="7" y="144"/>
                    <a:pt x="7" y="144"/>
                    <a:pt x="23" y="144"/>
                  </a:cubicBezTo>
                  <a:cubicBezTo>
                    <a:pt x="27" y="144"/>
                    <a:pt x="30" y="141"/>
                    <a:pt x="30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68" tIns="34285" rIns="68568" bIns="34285" numCol="1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42">
              <a:extLst>
                <a:ext uri="{FF2B5EF4-FFF2-40B4-BE49-F238E27FC236}">
                  <a16:creationId xmlns:a16="http://schemas.microsoft.com/office/drawing/2014/main" id="{59942FB5-4F66-7067-27E1-2CF069F67408}"/>
                </a:ext>
              </a:extLst>
            </p:cNvPr>
            <p:cNvSpPr/>
            <p:nvPr/>
          </p:nvSpPr>
          <p:spPr bwMode="auto">
            <a:xfrm>
              <a:off x="2606858" y="2604735"/>
              <a:ext cx="1572776" cy="156062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51432" tIns="25716" rIns="51432" bIns="25716" numCol="1" rtlCol="0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513715">
                <a:lnSpc>
                  <a:spcPct val="150000"/>
                </a:lnSpc>
                <a:spcAft>
                  <a:spcPts val="34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NR-34</a:t>
              </a:r>
              <a:r>
                <a:rPr lang="pt-BR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condições e meio ambiente de trabalho na indústria da construção e reparação naval</a:t>
              </a:r>
            </a:p>
            <a:p>
              <a:pPr marL="285750" indent="-285750" defTabSz="513715">
                <a:lnSpc>
                  <a:spcPct val="150000"/>
                </a:lnSpc>
                <a:spcAft>
                  <a:spcPts val="340"/>
                </a:spcAft>
                <a:buFont typeface="Arial" panose="020B0604020202020204" pitchFamily="34" charset="0"/>
                <a:buChar char="•"/>
                <a:defRPr/>
              </a:pPr>
              <a:endPara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 defTabSz="513715">
                <a:lnSpc>
                  <a:spcPct val="150000"/>
                </a:lnSpc>
                <a:spcAft>
                  <a:spcPts val="34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NR-18</a:t>
              </a:r>
              <a:r>
                <a:rPr lang="pt-BR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Segurança e saúde no trabalho na indústria da construção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Imagem 8" descr="Homem de boné segurando raquete de tênis na mão&#10;&#10;Descrição gerada automaticamente">
            <a:extLst>
              <a:ext uri="{FF2B5EF4-FFF2-40B4-BE49-F238E27FC236}">
                <a16:creationId xmlns:a16="http://schemas.microsoft.com/office/drawing/2014/main" id="{1A33EAF4-6040-822B-F66F-1544F9043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342089"/>
            <a:ext cx="3168352" cy="2803186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C8687A48-F805-20DA-3327-83288253E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1182362"/>
            <a:ext cx="6780578" cy="27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b) Renovação de Ar para Eliminar Contaminantes</a:t>
            </a:r>
          </a:p>
          <a:p>
            <a:pPr>
              <a:lnSpc>
                <a:spcPct val="200000"/>
              </a:lnSpc>
            </a:pPr>
            <a:endParaRPr lang="pt-BR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 renovação de ar é um elemento crítico para eliminar gases, vapores e fumos empregados e/ou gerados durante os trabalhos a quente. Isso implica: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D3D1F4E9-7A8C-5E75-5262-60CF719E9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2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32" y="987574"/>
            <a:ext cx="7531692" cy="302433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53">
            <a:extLst>
              <a:ext uri="{FF2B5EF4-FFF2-40B4-BE49-F238E27FC236}">
                <a16:creationId xmlns:a16="http://schemas.microsoft.com/office/drawing/2014/main" id="{99E4DCE7-148F-2A96-1678-F36A6F3F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531" y="2137590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43" y="1491630"/>
            <a:ext cx="6112447" cy="150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Sistemas de Ventilação Eficientes: </a:t>
            </a: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Implementar sistemas de ventilação adequados que garantam a circulação de ar fresco e a remoção eficaz de contaminantes do ambiente de trabalho.</a:t>
            </a:r>
          </a:p>
        </p:txBody>
      </p:sp>
      <p:pic>
        <p:nvPicPr>
          <p:cNvPr id="6146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9461E949-C1EF-E082-ADC3-8018415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1710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Menino de camisa laranja com chapéu na mão&#10;&#10;Descrição gerada automaticamente com confiança média">
            <a:extLst>
              <a:ext uri="{FF2B5EF4-FFF2-40B4-BE49-F238E27FC236}">
                <a16:creationId xmlns:a16="http://schemas.microsoft.com/office/drawing/2014/main" id="{7D7DC9DD-3AF4-F1E4-9226-8C6365CAA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36" y="2643757"/>
            <a:ext cx="2038436" cy="2393227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11BA8CED-8D8D-C600-38B3-F4885D3E69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6">
            <a:extLst>
              <a:ext uri="{FF2B5EF4-FFF2-40B4-BE49-F238E27FC236}">
                <a16:creationId xmlns:a16="http://schemas.microsoft.com/office/drawing/2014/main" id="{AF39F369-219C-0B27-D043-727AEEB38BA6}"/>
              </a:ext>
            </a:extLst>
          </p:cNvPr>
          <p:cNvSpPr>
            <a:spLocks noChangeAspect="1"/>
          </p:cNvSpPr>
          <p:nvPr/>
        </p:nvSpPr>
        <p:spPr>
          <a:xfrm>
            <a:off x="1547664" y="616685"/>
            <a:ext cx="6192688" cy="3777146"/>
          </a:xfrm>
          <a:prstGeom prst="roundRect">
            <a:avLst>
              <a:gd name="adj" fmla="val 1429"/>
            </a:avLst>
          </a:prstGeom>
          <a:noFill/>
          <a:ln w="3175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5"/>
              </a:spcBef>
              <a:spcAft>
                <a:spcPts val="535"/>
              </a:spcAft>
              <a:defRPr/>
            </a:pPr>
            <a:endParaRPr lang="zh-CN" altLang="en-US" sz="1400" dirty="0">
              <a:solidFill>
                <a:srgbClr val="454545"/>
              </a:solidFill>
              <a:latin typeface="微软雅黑" panose="020B0503020204020204" charset="-122"/>
            </a:endParaRPr>
          </a:p>
        </p:txBody>
      </p:sp>
      <p:sp>
        <p:nvSpPr>
          <p:cNvPr id="3" name="任意多边形 47">
            <a:extLst>
              <a:ext uri="{FF2B5EF4-FFF2-40B4-BE49-F238E27FC236}">
                <a16:creationId xmlns:a16="http://schemas.microsoft.com/office/drawing/2014/main" id="{352C4349-E68F-88DA-AEBE-B90357E3A78C}"/>
              </a:ext>
            </a:extLst>
          </p:cNvPr>
          <p:cNvSpPr/>
          <p:nvPr/>
        </p:nvSpPr>
        <p:spPr>
          <a:xfrm>
            <a:off x="3822431" y="555526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任意多边形 48">
            <a:extLst>
              <a:ext uri="{FF2B5EF4-FFF2-40B4-BE49-F238E27FC236}">
                <a16:creationId xmlns:a16="http://schemas.microsoft.com/office/drawing/2014/main" id="{CE0C2E2D-E066-8BAB-C908-49527C9001C4}"/>
              </a:ext>
            </a:extLst>
          </p:cNvPr>
          <p:cNvSpPr/>
          <p:nvPr/>
        </p:nvSpPr>
        <p:spPr>
          <a:xfrm>
            <a:off x="5125082" y="555526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任意多边形 49">
            <a:extLst>
              <a:ext uri="{FF2B5EF4-FFF2-40B4-BE49-F238E27FC236}">
                <a16:creationId xmlns:a16="http://schemas.microsoft.com/office/drawing/2014/main" id="{3D657CDF-4BCC-2366-9D63-ADF8C0673DD5}"/>
              </a:ext>
            </a:extLst>
          </p:cNvPr>
          <p:cNvSpPr/>
          <p:nvPr/>
        </p:nvSpPr>
        <p:spPr>
          <a:xfrm>
            <a:off x="3900626" y="555527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pt-BR" altLang="zh-CN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NR 34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0">
            <a:extLst>
              <a:ext uri="{FF2B5EF4-FFF2-40B4-BE49-F238E27FC236}">
                <a16:creationId xmlns:a16="http://schemas.microsoft.com/office/drawing/2014/main" id="{DEF6DE6C-8B48-0597-40EE-59615572000D}"/>
              </a:ext>
            </a:extLst>
          </p:cNvPr>
          <p:cNvSpPr/>
          <p:nvPr/>
        </p:nvSpPr>
        <p:spPr>
          <a:xfrm>
            <a:off x="1655676" y="1585518"/>
            <a:ext cx="5832648" cy="2282376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Monitoramento Contínuo: </a:t>
            </a:r>
            <a:r>
              <a:rPr lang="pt-BR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Realizar monitoramento contínuo da qualidade do ar, especialmente em áreas confinadas, para garantir que os níveis de gases ou fumos estejam dentro dos limites seguros.</a:t>
            </a: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Imagem 8" descr="Uma imagem contendo pessoa, segurando, raquete, homem&#10;&#10;Descrição gerada automaticamente">
            <a:extLst>
              <a:ext uri="{FF2B5EF4-FFF2-40B4-BE49-F238E27FC236}">
                <a16:creationId xmlns:a16="http://schemas.microsoft.com/office/drawing/2014/main" id="{CC8D37A8-3D6B-3C2D-D19F-0F69CF520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329991"/>
            <a:ext cx="3075806" cy="3075806"/>
          </a:xfrm>
          <a:prstGeom prst="rect">
            <a:avLst/>
          </a:pr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C7A74047-A0F7-A2A1-14F1-EDBC44602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1182362"/>
            <a:ext cx="6780578" cy="27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c) Mudanças nas Condições Ambientais</a:t>
            </a:r>
          </a:p>
          <a:p>
            <a:pPr>
              <a:lnSpc>
                <a:spcPct val="200000"/>
              </a:lnSpc>
            </a:pPr>
            <a:endParaRPr lang="pt-BR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Sempre que ocorrerem mudanças nas condições ambientais estabelecidas, as atividades devem ser interrompidas temporariamente. 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2D52512A-BE61-B37D-EC9B-953D51225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53" y="123478"/>
            <a:ext cx="1815581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43" y="627535"/>
            <a:ext cx="7531692" cy="302433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53">
            <a:extLst>
              <a:ext uri="{FF2B5EF4-FFF2-40B4-BE49-F238E27FC236}">
                <a16:creationId xmlns:a16="http://schemas.microsoft.com/office/drawing/2014/main" id="{99E4DCE7-148F-2A96-1678-F36A6F3F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531" y="2137590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953091"/>
            <a:ext cx="6112447" cy="150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É necessário avaliar as novas condições e tomar medidas necessárias para garantir a adequada renovação de ar e a eliminação de contaminantes. Isso pode incluir ajustes nos sistemas de ventilação ou no cronograma de trabalho.</a:t>
            </a:r>
          </a:p>
        </p:txBody>
      </p:sp>
      <p:pic>
        <p:nvPicPr>
          <p:cNvPr id="6146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9461E949-C1EF-E082-ADC3-8018415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1710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Homem de chapéu segurando um capacete&#10;&#10;Descrição gerada automaticamente">
            <a:extLst>
              <a:ext uri="{FF2B5EF4-FFF2-40B4-BE49-F238E27FC236}">
                <a16:creationId xmlns:a16="http://schemas.microsoft.com/office/drawing/2014/main" id="{089430E1-1985-9B40-8B03-B35023939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95" y="627535"/>
            <a:ext cx="3169212" cy="4398866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505F9609-4891-4115-1649-ED0D4F138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2" y="483518"/>
            <a:ext cx="6780578" cy="38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d) Proteção Respiratória</a:t>
            </a:r>
          </a:p>
          <a:p>
            <a:pPr>
              <a:lnSpc>
                <a:spcPct val="200000"/>
              </a:lnSpc>
            </a:pPr>
            <a:endParaRPr lang="pt-BR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Em situações em que a composição do revestimento da peça ou dos gases liberados no processo de solda/aquecimento não for conhecida, é imprescindível utilizar equipamento autônomo de proteção respiratória ou proteção respiratória de adução por linha de ar comprimido. 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1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6">
            <a:extLst>
              <a:ext uri="{FF2B5EF4-FFF2-40B4-BE49-F238E27FC236}">
                <a16:creationId xmlns:a16="http://schemas.microsoft.com/office/drawing/2014/main" id="{AF39F369-219C-0B27-D043-727AEEB38BA6}"/>
              </a:ext>
            </a:extLst>
          </p:cNvPr>
          <p:cNvSpPr>
            <a:spLocks noChangeAspect="1"/>
          </p:cNvSpPr>
          <p:nvPr/>
        </p:nvSpPr>
        <p:spPr>
          <a:xfrm>
            <a:off x="2925654" y="675080"/>
            <a:ext cx="5868652" cy="3579505"/>
          </a:xfrm>
          <a:prstGeom prst="roundRect">
            <a:avLst>
              <a:gd name="adj" fmla="val 1429"/>
            </a:avLst>
          </a:prstGeom>
          <a:noFill/>
          <a:ln w="3175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57097" tIns="642743" rIns="257097" bIns="321372" anchor="ctr"/>
          <a:lstStyle/>
          <a:p>
            <a:pPr algn="just">
              <a:lnSpc>
                <a:spcPct val="120000"/>
              </a:lnSpc>
              <a:spcBef>
                <a:spcPts val="535"/>
              </a:spcBef>
              <a:spcAft>
                <a:spcPts val="535"/>
              </a:spcAft>
              <a:defRPr/>
            </a:pPr>
            <a:endParaRPr lang="zh-CN" altLang="en-US" sz="1400" dirty="0">
              <a:solidFill>
                <a:srgbClr val="454545"/>
              </a:solidFill>
              <a:latin typeface="微软雅黑" panose="020B0503020204020204" charset="-122"/>
            </a:endParaRPr>
          </a:p>
        </p:txBody>
      </p:sp>
      <p:sp>
        <p:nvSpPr>
          <p:cNvPr id="3" name="任意多边形 47">
            <a:extLst>
              <a:ext uri="{FF2B5EF4-FFF2-40B4-BE49-F238E27FC236}">
                <a16:creationId xmlns:a16="http://schemas.microsoft.com/office/drawing/2014/main" id="{352C4349-E68F-88DA-AEBE-B90357E3A78C}"/>
              </a:ext>
            </a:extLst>
          </p:cNvPr>
          <p:cNvSpPr/>
          <p:nvPr/>
        </p:nvSpPr>
        <p:spPr>
          <a:xfrm>
            <a:off x="3822431" y="555526"/>
            <a:ext cx="154612" cy="61159"/>
          </a:xfrm>
          <a:custGeom>
            <a:avLst/>
            <a:gdLst>
              <a:gd name="connsiteX0" fmla="*/ 131005 w 311731"/>
              <a:gd name="connsiteY0" fmla="*/ 0 h 121823"/>
              <a:gd name="connsiteX1" fmla="*/ 180725 w 311731"/>
              <a:gd name="connsiteY1" fmla="*/ 0 h 121823"/>
              <a:gd name="connsiteX2" fmla="*/ 205433 w 311731"/>
              <a:gd name="connsiteY2" fmla="*/ 4162 h 121823"/>
              <a:gd name="connsiteX3" fmla="*/ 309453 w 311731"/>
              <a:gd name="connsiteY3" fmla="*/ 109253 h 121823"/>
              <a:gd name="connsiteX4" fmla="*/ 311731 w 311731"/>
              <a:gd name="connsiteY4" fmla="*/ 121823 h 121823"/>
              <a:gd name="connsiteX5" fmla="*/ 0 w 311731"/>
              <a:gd name="connsiteY5" fmla="*/ 121823 h 121823"/>
              <a:gd name="connsiteX6" fmla="*/ 2277 w 311731"/>
              <a:gd name="connsiteY6" fmla="*/ 109253 h 121823"/>
              <a:gd name="connsiteX7" fmla="*/ 106298 w 311731"/>
              <a:gd name="connsiteY7" fmla="*/ 4162 h 1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731" h="121823">
                <a:moveTo>
                  <a:pt x="131005" y="0"/>
                </a:moveTo>
                <a:lnTo>
                  <a:pt x="180725" y="0"/>
                </a:lnTo>
                <a:lnTo>
                  <a:pt x="205433" y="4162"/>
                </a:lnTo>
                <a:cubicBezTo>
                  <a:pt x="252408" y="20443"/>
                  <a:pt x="290475" y="59254"/>
                  <a:pt x="309453" y="109253"/>
                </a:cubicBezTo>
                <a:lnTo>
                  <a:pt x="311731" y="121823"/>
                </a:lnTo>
                <a:lnTo>
                  <a:pt x="0" y="121823"/>
                </a:lnTo>
                <a:lnTo>
                  <a:pt x="2277" y="109253"/>
                </a:lnTo>
                <a:cubicBezTo>
                  <a:pt x="21256" y="59254"/>
                  <a:pt x="59323" y="20443"/>
                  <a:pt x="106298" y="416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任意多边形 48">
            <a:extLst>
              <a:ext uri="{FF2B5EF4-FFF2-40B4-BE49-F238E27FC236}">
                <a16:creationId xmlns:a16="http://schemas.microsoft.com/office/drawing/2014/main" id="{CE0C2E2D-E066-8BAB-C908-49527C9001C4}"/>
              </a:ext>
            </a:extLst>
          </p:cNvPr>
          <p:cNvSpPr/>
          <p:nvPr/>
        </p:nvSpPr>
        <p:spPr>
          <a:xfrm>
            <a:off x="5125082" y="555526"/>
            <a:ext cx="146615" cy="61159"/>
          </a:xfrm>
          <a:custGeom>
            <a:avLst/>
            <a:gdLst>
              <a:gd name="connsiteX0" fmla="*/ 145370 w 318081"/>
              <a:gd name="connsiteY0" fmla="*/ 0 h 130555"/>
              <a:gd name="connsiteX1" fmla="*/ 172710 w 318081"/>
              <a:gd name="connsiteY1" fmla="*/ 0 h 130555"/>
              <a:gd name="connsiteX2" fmla="*/ 209618 w 318081"/>
              <a:gd name="connsiteY2" fmla="*/ 6428 h 130555"/>
              <a:gd name="connsiteX3" fmla="*/ 315757 w 318081"/>
              <a:gd name="connsiteY3" fmla="*/ 117294 h 130555"/>
              <a:gd name="connsiteX4" fmla="*/ 318081 w 318081"/>
              <a:gd name="connsiteY4" fmla="*/ 130555 h 130555"/>
              <a:gd name="connsiteX5" fmla="*/ 0 w 318081"/>
              <a:gd name="connsiteY5" fmla="*/ 130555 h 130555"/>
              <a:gd name="connsiteX6" fmla="*/ 2324 w 318081"/>
              <a:gd name="connsiteY6" fmla="*/ 117294 h 130555"/>
              <a:gd name="connsiteX7" fmla="*/ 108463 w 318081"/>
              <a:gd name="connsiteY7" fmla="*/ 6428 h 13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81" h="130555">
                <a:moveTo>
                  <a:pt x="145370" y="0"/>
                </a:moveTo>
                <a:lnTo>
                  <a:pt x="172710" y="0"/>
                </a:lnTo>
                <a:lnTo>
                  <a:pt x="209618" y="6428"/>
                </a:lnTo>
                <a:cubicBezTo>
                  <a:pt x="257550" y="23604"/>
                  <a:pt x="296392" y="64548"/>
                  <a:pt x="315757" y="117294"/>
                </a:cubicBezTo>
                <a:lnTo>
                  <a:pt x="318081" y="130555"/>
                </a:lnTo>
                <a:lnTo>
                  <a:pt x="0" y="130555"/>
                </a:lnTo>
                <a:lnTo>
                  <a:pt x="2324" y="117294"/>
                </a:lnTo>
                <a:cubicBezTo>
                  <a:pt x="21689" y="64548"/>
                  <a:pt x="60531" y="23604"/>
                  <a:pt x="108463" y="64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任意多边形 49">
            <a:extLst>
              <a:ext uri="{FF2B5EF4-FFF2-40B4-BE49-F238E27FC236}">
                <a16:creationId xmlns:a16="http://schemas.microsoft.com/office/drawing/2014/main" id="{3D657CDF-4BCC-2366-9D63-ADF8C0673DD5}"/>
              </a:ext>
            </a:extLst>
          </p:cNvPr>
          <p:cNvSpPr/>
          <p:nvPr/>
        </p:nvSpPr>
        <p:spPr>
          <a:xfrm>
            <a:off x="4738172" y="607406"/>
            <a:ext cx="1291989" cy="329130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anchor="ctr"/>
          <a:lstStyle/>
          <a:p>
            <a:pPr algn="ctr">
              <a:defRPr/>
            </a:pPr>
            <a:r>
              <a:rPr lang="pt-BR" altLang="zh-CN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NR 34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0">
            <a:extLst>
              <a:ext uri="{FF2B5EF4-FFF2-40B4-BE49-F238E27FC236}">
                <a16:creationId xmlns:a16="http://schemas.microsoft.com/office/drawing/2014/main" id="{DEF6DE6C-8B48-0597-40EE-59615572000D}"/>
              </a:ext>
            </a:extLst>
          </p:cNvPr>
          <p:cNvSpPr/>
          <p:nvPr/>
        </p:nvSpPr>
        <p:spPr>
          <a:xfrm>
            <a:off x="2987824" y="1074744"/>
            <a:ext cx="5832648" cy="2282376"/>
          </a:xfrm>
          <a:prstGeom prst="rect">
            <a:avLst/>
          </a:prstGeom>
        </p:spPr>
        <p:txBody>
          <a:bodyPr lIns="81628" tIns="40814" rIns="81628" bIns="40814"/>
          <a:lstStyle/>
          <a:p>
            <a:pPr algn="ctr">
              <a:lnSpc>
                <a:spcPct val="130000"/>
              </a:lnSpc>
              <a:spcBef>
                <a:spcPts val="535"/>
              </a:spcBef>
              <a:spcAft>
                <a:spcPts val="535"/>
              </a:spcAft>
              <a:buClr>
                <a:srgbClr val="00B050"/>
              </a:buClr>
              <a:buSzPct val="80000"/>
              <a:defRPr/>
            </a:pPr>
            <a:r>
              <a:rPr lang="pt-BR" altLang="zh-CN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Isso deve ser feito de acordo com o previsto no Programa de Proteção Respiratória (PPR) da empresa, garantindo a segurança dos trabalhadores contra a inalação de fumos ou gases perigosos.</a:t>
            </a: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Imagem 8" descr="Homem de terno e gravata laranja&#10;&#10;Descrição gerada automaticamente">
            <a:extLst>
              <a:ext uri="{FF2B5EF4-FFF2-40B4-BE49-F238E27FC236}">
                <a16:creationId xmlns:a16="http://schemas.microsoft.com/office/drawing/2014/main" id="{CB6B9614-1A9D-2DD6-A397-911816DE7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399"/>
            <a:ext cx="4408714" cy="5143500"/>
          </a:xfrm>
          <a:prstGeom prst="rect">
            <a:avLst/>
          </a:pr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BBFCEE71-E040-C98E-7A38-31E43D5AA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>
            <a:extLst>
              <a:ext uri="{FF2B5EF4-FFF2-40B4-BE49-F238E27FC236}">
                <a16:creationId xmlns:a16="http://schemas.microsoft.com/office/drawing/2014/main" id="{1256D4C1-B486-5999-C288-B198B3C06B9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44592" y="-1531960"/>
            <a:ext cx="1398833" cy="8352929"/>
          </a:xfrm>
          <a:prstGeom prst="downArrow">
            <a:avLst>
              <a:gd name="adj1" fmla="val 49065"/>
              <a:gd name="adj2" fmla="val 44827"/>
            </a:avLst>
          </a:prstGeom>
          <a:solidFill>
            <a:schemeClr val="bg1">
              <a:lumMod val="65000"/>
              <a:alpha val="68000"/>
            </a:schemeClr>
          </a:solidFill>
          <a:ln>
            <a:noFill/>
          </a:ln>
        </p:spPr>
        <p:txBody>
          <a:bodyPr vert="eaVert"/>
          <a:lstStyle/>
          <a:p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标注 24">
            <a:extLst>
              <a:ext uri="{FF2B5EF4-FFF2-40B4-BE49-F238E27FC236}">
                <a16:creationId xmlns:a16="http://schemas.microsoft.com/office/drawing/2014/main" id="{83F1CFC7-47FE-FF0C-3F26-BBF4874F3F93}"/>
              </a:ext>
            </a:extLst>
          </p:cNvPr>
          <p:cNvSpPr/>
          <p:nvPr/>
        </p:nvSpPr>
        <p:spPr>
          <a:xfrm>
            <a:off x="1547000" y="1563638"/>
            <a:ext cx="1584840" cy="64140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8650E6AB-667B-18A1-E7C5-41F9DD91E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28565"/>
            <a:ext cx="6336704" cy="162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 controle eficaz de fumos e contaminantes não apenas protege a saúde dos trabalhadores, mas também contribui para a preservação do ambiente de trabalho e a integridade das operações. A implementação rigorosa dessas medidas é fundamental para mitigar os riscos relacionados a trabalhos a quente.</a:t>
            </a:r>
          </a:p>
          <a:p>
            <a:pPr>
              <a:lnSpc>
                <a:spcPct val="120000"/>
              </a:lnSpc>
            </a:pPr>
            <a:endParaRPr lang="pt-BR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标注 27">
            <a:extLst>
              <a:ext uri="{FF2B5EF4-FFF2-40B4-BE49-F238E27FC236}">
                <a16:creationId xmlns:a16="http://schemas.microsoft.com/office/drawing/2014/main" id="{435E1366-E49E-0392-8FB1-88E74D381445}"/>
              </a:ext>
            </a:extLst>
          </p:cNvPr>
          <p:cNvSpPr/>
          <p:nvPr/>
        </p:nvSpPr>
        <p:spPr>
          <a:xfrm rot="10800000">
            <a:off x="4754961" y="3875761"/>
            <a:ext cx="1584840" cy="64140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BBF11E0-FE96-FEE0-CBD7-92606C9AB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4145015"/>
            <a:ext cx="6552729" cy="84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No próximo tópico, abordaremos a utilização segura de gases, destacando os procedimentos e precauções necessárias para minimizar os riscos associados a essas operações.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7F426922-CD35-054F-7223-E14770C7A461}"/>
              </a:ext>
            </a:extLst>
          </p:cNvPr>
          <p:cNvGrpSpPr/>
          <p:nvPr/>
        </p:nvGrpSpPr>
        <p:grpSpPr bwMode="auto">
          <a:xfrm>
            <a:off x="1302523" y="1945089"/>
            <a:ext cx="1541285" cy="1539687"/>
            <a:chOff x="1823" y="2371"/>
            <a:chExt cx="1801" cy="1801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F02CC9AB-327B-03AD-6EFE-E317AA485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" y="2371"/>
              <a:ext cx="1801" cy="1801"/>
            </a:xfrm>
            <a:prstGeom prst="ellipse">
              <a:avLst/>
            </a:prstGeom>
            <a:solidFill>
              <a:srgbClr val="D8D8D8">
                <a:alpha val="4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BE9F15A5-3F5B-1107-AFAA-D701878A5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2493"/>
              <a:ext cx="1556" cy="1556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  <a:round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pt-BR" altLang="zh-CN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F6A8B0C1-5259-34BE-5203-6158309FE749}"/>
              </a:ext>
            </a:extLst>
          </p:cNvPr>
          <p:cNvGrpSpPr/>
          <p:nvPr/>
        </p:nvGrpSpPr>
        <p:grpSpPr bwMode="auto">
          <a:xfrm>
            <a:off x="4902923" y="1945089"/>
            <a:ext cx="1541285" cy="1539687"/>
            <a:chOff x="1823" y="2371"/>
            <a:chExt cx="1801" cy="1801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4856F71D-6A1E-6359-6820-F21C02696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" y="2371"/>
              <a:ext cx="1801" cy="1801"/>
            </a:xfrm>
            <a:prstGeom prst="ellipse">
              <a:avLst/>
            </a:prstGeom>
            <a:solidFill>
              <a:srgbClr val="D8D8D8">
                <a:alpha val="4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8E929143-3FE0-F84B-2D90-1EF1129EE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2493"/>
              <a:ext cx="1556" cy="1556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round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pt-BR" altLang="zh-CN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DA30A73C-0E89-BA80-701E-F2E2D5215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3" grpId="2" animBg="1"/>
      <p:bldP spid="5" grpId="0" animBg="1"/>
      <p:bldP spid="5" grpId="1" animBg="1"/>
      <p:bldP spid="5" grpId="2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Utilização de Gases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251520" y="0"/>
            <a:ext cx="706119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347471" y="181440"/>
            <a:ext cx="514216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1544A2D1-710C-5165-576C-90504024E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0676" y="548473"/>
            <a:ext cx="7822648" cy="43220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904960"/>
            <a:ext cx="3335260" cy="360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utilização de gases desempenha um papel fundamental em muitos trabalhos a quente. No entanto, a manipulação inadequada desses gases pode representar riscos significativos. </a:t>
            </a:r>
          </a:p>
          <a:p>
            <a:pPr>
              <a:lnSpc>
                <a:spcPct val="150000"/>
              </a:lnSpc>
            </a:pPr>
            <a:endParaRPr lang="pt-BR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É vital seguir medidas estritas de segurança para garantir a proteção dos trabalhadores e a integridade das operações.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058" name="Picture 2" descr="Trabalho a quente">
            <a:extLst>
              <a:ext uri="{FF2B5EF4-FFF2-40B4-BE49-F238E27FC236}">
                <a16:creationId xmlns:a16="http://schemas.microsoft.com/office/drawing/2014/main" id="{5ADC565B-F9CD-CE3C-3D11-AA670874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2" y="699542"/>
            <a:ext cx="405534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87624" y="246565"/>
            <a:ext cx="1774084" cy="661947"/>
            <a:chOff x="1187624" y="555526"/>
            <a:chExt cx="1774084" cy="661947"/>
          </a:xfrm>
          <a:solidFill>
            <a:srgbClr val="C00000"/>
          </a:solidFill>
        </p:grpSpPr>
        <p:sp>
          <p:nvSpPr>
            <p:cNvPr id="4" name="平行四边形 3"/>
            <p:cNvSpPr/>
            <p:nvPr/>
          </p:nvSpPr>
          <p:spPr>
            <a:xfrm>
              <a:off x="1233516" y="641409"/>
              <a:ext cx="1728192" cy="576064"/>
            </a:xfrm>
            <a:prstGeom prst="parallelogram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平行四边形 1"/>
            <p:cNvSpPr/>
            <p:nvPr/>
          </p:nvSpPr>
          <p:spPr>
            <a:xfrm>
              <a:off x="1187624" y="555526"/>
              <a:ext cx="1728192" cy="576064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3648" y="581948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NR 34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E8FB28E2-1540-5620-410C-C643AB20A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9542"/>
            <a:ext cx="9144000" cy="396044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203598"/>
            <a:ext cx="6780578" cy="27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Mas, a mensagem principal que eu tenho para você é: mesmo que o trabalho a quente esteja sendo realizado numa indústria que não se enquadre na NR-18 e na NR-34, mesmo assim, aplique os conhecimentos deste DDS para preserva a saúde e segurança dos trabalhadores.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Imagem 7" descr="Homem de terno e gravata com chapéu laranja&#10;&#10;Descrição gerada automaticamente">
            <a:extLst>
              <a:ext uri="{FF2B5EF4-FFF2-40B4-BE49-F238E27FC236}">
                <a16:creationId xmlns:a16="http://schemas.microsoft.com/office/drawing/2014/main" id="{A31154BC-A8DF-1F3F-9814-2AF3B31AF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9" y="3431346"/>
            <a:ext cx="1779662" cy="1779662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2309FD5D-B815-4FC8-14AC-77E90A207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A8F963EB-9306-BFC5-6860-6BA50B5BF474}"/>
              </a:ext>
            </a:extLst>
          </p:cNvPr>
          <p:cNvGrpSpPr/>
          <p:nvPr/>
        </p:nvGrpSpPr>
        <p:grpSpPr>
          <a:xfrm>
            <a:off x="2771801" y="159482"/>
            <a:ext cx="3499656" cy="4985928"/>
            <a:chOff x="2472883" y="1303551"/>
            <a:chExt cx="1692851" cy="3276206"/>
          </a:xfrm>
        </p:grpSpPr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9CE2391B-368A-592D-BB9F-6780C49B3C2E}"/>
                </a:ext>
              </a:extLst>
            </p:cNvPr>
            <p:cNvSpPr/>
            <p:nvPr/>
          </p:nvSpPr>
          <p:spPr bwMode="auto">
            <a:xfrm>
              <a:off x="2472883" y="1303551"/>
              <a:ext cx="1692851" cy="317015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57200" dist="127000" dir="8640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同侧圆角矩形 4">
              <a:extLst>
                <a:ext uri="{FF2B5EF4-FFF2-40B4-BE49-F238E27FC236}">
                  <a16:creationId xmlns:a16="http://schemas.microsoft.com/office/drawing/2014/main" id="{FB424B10-2292-FD71-404D-C27BFA515BAF}"/>
                </a:ext>
              </a:extLst>
            </p:cNvPr>
            <p:cNvSpPr/>
            <p:nvPr/>
          </p:nvSpPr>
          <p:spPr>
            <a:xfrm>
              <a:off x="2500162" y="2392952"/>
              <a:ext cx="1639070" cy="117151"/>
            </a:xfrm>
            <a:prstGeom prst="round2SameRect">
              <a:avLst/>
            </a:prstGeom>
            <a:solidFill>
              <a:srgbClr val="FFC00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74B59DBC-6F7A-AAC0-ECE1-9B24EE5DCA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984237" y="1469156"/>
              <a:ext cx="619904" cy="744641"/>
            </a:xfrm>
            <a:custGeom>
              <a:avLst/>
              <a:gdLst>
                <a:gd name="T0" fmla="*/ 135 w 140"/>
                <a:gd name="T1" fmla="*/ 85 h 151"/>
                <a:gd name="T2" fmla="*/ 140 w 140"/>
                <a:gd name="T3" fmla="*/ 96 h 151"/>
                <a:gd name="T4" fmla="*/ 134 w 140"/>
                <a:gd name="T5" fmla="*/ 106 h 151"/>
                <a:gd name="T6" fmla="*/ 137 w 140"/>
                <a:gd name="T7" fmla="*/ 117 h 151"/>
                <a:gd name="T8" fmla="*/ 129 w 140"/>
                <a:gd name="T9" fmla="*/ 128 h 151"/>
                <a:gd name="T10" fmla="*/ 128 w 140"/>
                <a:gd name="T11" fmla="*/ 137 h 151"/>
                <a:gd name="T12" fmla="*/ 116 w 140"/>
                <a:gd name="T13" fmla="*/ 148 h 151"/>
                <a:gd name="T14" fmla="*/ 65 w 140"/>
                <a:gd name="T15" fmla="*/ 148 h 151"/>
                <a:gd name="T16" fmla="*/ 33 w 140"/>
                <a:gd name="T17" fmla="*/ 142 h 151"/>
                <a:gd name="T18" fmla="*/ 33 w 140"/>
                <a:gd name="T19" fmla="*/ 82 h 151"/>
                <a:gd name="T20" fmla="*/ 34 w 140"/>
                <a:gd name="T21" fmla="*/ 82 h 151"/>
                <a:gd name="T22" fmla="*/ 34 w 140"/>
                <a:gd name="T23" fmla="*/ 82 h 151"/>
                <a:gd name="T24" fmla="*/ 37 w 140"/>
                <a:gd name="T25" fmla="*/ 82 h 151"/>
                <a:gd name="T26" fmla="*/ 60 w 140"/>
                <a:gd name="T27" fmla="*/ 48 h 151"/>
                <a:gd name="T28" fmla="*/ 68 w 140"/>
                <a:gd name="T29" fmla="*/ 39 h 151"/>
                <a:gd name="T30" fmla="*/ 81 w 140"/>
                <a:gd name="T31" fmla="*/ 3 h 151"/>
                <a:gd name="T32" fmla="*/ 97 w 140"/>
                <a:gd name="T33" fmla="*/ 8 h 151"/>
                <a:gd name="T34" fmla="*/ 99 w 140"/>
                <a:gd name="T35" fmla="*/ 35 h 151"/>
                <a:gd name="T36" fmla="*/ 90 w 140"/>
                <a:gd name="T37" fmla="*/ 60 h 151"/>
                <a:gd name="T38" fmla="*/ 130 w 140"/>
                <a:gd name="T39" fmla="*/ 62 h 151"/>
                <a:gd name="T40" fmla="*/ 140 w 140"/>
                <a:gd name="T41" fmla="*/ 77 h 151"/>
                <a:gd name="T42" fmla="*/ 135 w 140"/>
                <a:gd name="T43" fmla="*/ 85 h 151"/>
                <a:gd name="T44" fmla="*/ 30 w 140"/>
                <a:gd name="T45" fmla="*/ 137 h 151"/>
                <a:gd name="T46" fmla="*/ 30 w 140"/>
                <a:gd name="T47" fmla="*/ 137 h 151"/>
                <a:gd name="T48" fmla="*/ 30 w 140"/>
                <a:gd name="T49" fmla="*/ 82 h 151"/>
                <a:gd name="T50" fmla="*/ 23 w 140"/>
                <a:gd name="T51" fmla="*/ 76 h 151"/>
                <a:gd name="T52" fmla="*/ 7 w 140"/>
                <a:gd name="T53" fmla="*/ 76 h 151"/>
                <a:gd name="T54" fmla="*/ 0 w 140"/>
                <a:gd name="T55" fmla="*/ 82 h 151"/>
                <a:gd name="T56" fmla="*/ 0 w 140"/>
                <a:gd name="T57" fmla="*/ 137 h 151"/>
                <a:gd name="T58" fmla="*/ 7 w 140"/>
                <a:gd name="T59" fmla="*/ 144 h 151"/>
                <a:gd name="T60" fmla="*/ 23 w 140"/>
                <a:gd name="T61" fmla="*/ 144 h 151"/>
                <a:gd name="T62" fmla="*/ 30 w 140"/>
                <a:gd name="T63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51">
                  <a:moveTo>
                    <a:pt x="135" y="85"/>
                  </a:moveTo>
                  <a:cubicBezTo>
                    <a:pt x="135" y="88"/>
                    <a:pt x="140" y="93"/>
                    <a:pt x="140" y="96"/>
                  </a:cubicBezTo>
                  <a:cubicBezTo>
                    <a:pt x="140" y="99"/>
                    <a:pt x="134" y="103"/>
                    <a:pt x="134" y="106"/>
                  </a:cubicBezTo>
                  <a:cubicBezTo>
                    <a:pt x="133" y="109"/>
                    <a:pt x="137" y="114"/>
                    <a:pt x="137" y="117"/>
                  </a:cubicBezTo>
                  <a:cubicBezTo>
                    <a:pt x="137" y="121"/>
                    <a:pt x="130" y="125"/>
                    <a:pt x="129" y="128"/>
                  </a:cubicBezTo>
                  <a:cubicBezTo>
                    <a:pt x="128" y="130"/>
                    <a:pt x="129" y="135"/>
                    <a:pt x="128" y="137"/>
                  </a:cubicBezTo>
                  <a:cubicBezTo>
                    <a:pt x="127" y="141"/>
                    <a:pt x="120" y="147"/>
                    <a:pt x="116" y="148"/>
                  </a:cubicBezTo>
                  <a:cubicBezTo>
                    <a:pt x="104" y="151"/>
                    <a:pt x="65" y="148"/>
                    <a:pt x="65" y="148"/>
                  </a:cubicBezTo>
                  <a:cubicBezTo>
                    <a:pt x="65" y="148"/>
                    <a:pt x="65" y="148"/>
                    <a:pt x="33" y="142"/>
                  </a:cubicBezTo>
                  <a:cubicBezTo>
                    <a:pt x="33" y="142"/>
                    <a:pt x="33" y="142"/>
                    <a:pt x="33" y="82"/>
                  </a:cubicBezTo>
                  <a:cubicBezTo>
                    <a:pt x="33" y="82"/>
                    <a:pt x="33" y="82"/>
                    <a:pt x="34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2"/>
                    <a:pt x="34" y="82"/>
                    <a:pt x="37" y="82"/>
                  </a:cubicBezTo>
                  <a:cubicBezTo>
                    <a:pt x="41" y="81"/>
                    <a:pt x="49" y="75"/>
                    <a:pt x="60" y="48"/>
                  </a:cubicBezTo>
                  <a:cubicBezTo>
                    <a:pt x="61" y="44"/>
                    <a:pt x="65" y="42"/>
                    <a:pt x="68" y="39"/>
                  </a:cubicBezTo>
                  <a:cubicBezTo>
                    <a:pt x="75" y="34"/>
                    <a:pt x="79" y="27"/>
                    <a:pt x="81" y="3"/>
                  </a:cubicBezTo>
                  <a:cubicBezTo>
                    <a:pt x="81" y="0"/>
                    <a:pt x="91" y="1"/>
                    <a:pt x="97" y="8"/>
                  </a:cubicBezTo>
                  <a:cubicBezTo>
                    <a:pt x="102" y="14"/>
                    <a:pt x="102" y="26"/>
                    <a:pt x="99" y="35"/>
                  </a:cubicBezTo>
                  <a:cubicBezTo>
                    <a:pt x="96" y="41"/>
                    <a:pt x="87" y="55"/>
                    <a:pt x="90" y="60"/>
                  </a:cubicBezTo>
                  <a:cubicBezTo>
                    <a:pt x="90" y="60"/>
                    <a:pt x="124" y="59"/>
                    <a:pt x="130" y="62"/>
                  </a:cubicBezTo>
                  <a:cubicBezTo>
                    <a:pt x="134" y="63"/>
                    <a:pt x="140" y="72"/>
                    <a:pt x="140" y="77"/>
                  </a:cubicBezTo>
                  <a:cubicBezTo>
                    <a:pt x="140" y="79"/>
                    <a:pt x="136" y="83"/>
                    <a:pt x="135" y="85"/>
                  </a:cubicBezTo>
                  <a:close/>
                  <a:moveTo>
                    <a:pt x="30" y="137"/>
                  </a:moveTo>
                  <a:cubicBezTo>
                    <a:pt x="30" y="137"/>
                    <a:pt x="30" y="137"/>
                    <a:pt x="30" y="137"/>
                  </a:cubicBezTo>
                  <a:cubicBezTo>
                    <a:pt x="30" y="137"/>
                    <a:pt x="30" y="137"/>
                    <a:pt x="30" y="82"/>
                  </a:cubicBezTo>
                  <a:cubicBezTo>
                    <a:pt x="30" y="79"/>
                    <a:pt x="27" y="76"/>
                    <a:pt x="23" y="76"/>
                  </a:cubicBezTo>
                  <a:cubicBezTo>
                    <a:pt x="23" y="76"/>
                    <a:pt x="23" y="76"/>
                    <a:pt x="7" y="76"/>
                  </a:cubicBezTo>
                  <a:cubicBezTo>
                    <a:pt x="3" y="76"/>
                    <a:pt x="0" y="79"/>
                    <a:pt x="0" y="82"/>
                  </a:cubicBezTo>
                  <a:cubicBezTo>
                    <a:pt x="0" y="82"/>
                    <a:pt x="0" y="82"/>
                    <a:pt x="0" y="137"/>
                  </a:cubicBezTo>
                  <a:cubicBezTo>
                    <a:pt x="0" y="141"/>
                    <a:pt x="3" y="144"/>
                    <a:pt x="7" y="144"/>
                  </a:cubicBezTo>
                  <a:cubicBezTo>
                    <a:pt x="7" y="144"/>
                    <a:pt x="7" y="144"/>
                    <a:pt x="23" y="144"/>
                  </a:cubicBezTo>
                  <a:cubicBezTo>
                    <a:pt x="27" y="144"/>
                    <a:pt x="30" y="141"/>
                    <a:pt x="30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68" tIns="34285" rIns="68568" bIns="34285" numCol="1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42">
              <a:extLst>
                <a:ext uri="{FF2B5EF4-FFF2-40B4-BE49-F238E27FC236}">
                  <a16:creationId xmlns:a16="http://schemas.microsoft.com/office/drawing/2014/main" id="{59942FB5-4F66-7067-27E1-2CF069F67408}"/>
                </a:ext>
              </a:extLst>
            </p:cNvPr>
            <p:cNvSpPr/>
            <p:nvPr/>
          </p:nvSpPr>
          <p:spPr bwMode="auto">
            <a:xfrm>
              <a:off x="2716704" y="3019135"/>
              <a:ext cx="1323603" cy="156062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51432" tIns="25716" rIns="51432" bIns="25716" numCol="1" rtlCol="0" anchor="t" anchorCtr="0" compatLnSpc="1"/>
            <a:lstStyle>
              <a:defPPr>
                <a:defRPr lang="en-US"/>
              </a:defPPr>
              <a:lvl1pPr marL="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0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1930" algn="l" defTabSz="685165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3715">
                <a:lnSpc>
                  <a:spcPct val="150000"/>
                </a:lnSpc>
                <a:spcAft>
                  <a:spcPts val="340"/>
                </a:spcAft>
                <a:defRPr/>
              </a:pPr>
              <a:r>
                <a:rPr lang="pt-BR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Abaixo, detalharemos as diretrizes essenciais para a utilização segura de gases em trabalhos a quente: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Imagem 8" descr="Homem de uniforme e chapéu azul&#10;&#10;Descrição gerada automaticamente">
            <a:extLst>
              <a:ext uri="{FF2B5EF4-FFF2-40B4-BE49-F238E27FC236}">
                <a16:creationId xmlns:a16="http://schemas.microsoft.com/office/drawing/2014/main" id="{47F3CF21-EAB4-F72C-C0FA-454CC355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" y="-10553"/>
            <a:ext cx="2949196" cy="5143500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98F6F2E0-37CE-B4F8-B580-91C4F78BF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7" y="915058"/>
            <a:ext cx="3528392" cy="35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Seleção de Gases Adequados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Quando se trata de trabalhos a quente que envolvem gases, é crucial utilizar apenas gases apropriados para a aplicação específica, de acordo com as informações fornecidas pelo fabricante. </a:t>
            </a:r>
          </a:p>
          <a:p>
            <a:endParaRPr lang="pt-BR" altLang="zh-C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trabalhadores envolvidos nessas atividades devem seguir rigorosamente as determinações indicadas na Ficha de Informação de Segurança de Produtos Químicos (FISPQ) correspondente ao gás em uso.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6C3D9A91-0C13-4EC7-5608-0FE2E39C5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7" y="915058"/>
            <a:ext cx="3384376" cy="32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Reguladores de Pressão Calibrados e Sem Adaptadores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reguladores de pressão são componentes críticos no uso seguro de gases. Eles devem estar calibrados e em conformidade com o gás empregado. </a:t>
            </a:r>
          </a:p>
          <a:p>
            <a:endParaRPr lang="pt-BR" altLang="zh-C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 estritamente proibida a instalação de adaptadores entre o cilindro e o regulador de pressão, pois isso pode comprometer a segurança.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F5722252-E9B0-4E53-AB69-3F5423AE7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7" y="915058"/>
            <a:ext cx="3168352" cy="32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Dispositivos contra Retrocesso de Chama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trabalhos que envolvem o uso de equipamento de oxiacetileno, é necessário utilizar dispositivos contra retrocesso de chama nas alimentações da mangueira e do maçarico. </a:t>
            </a:r>
          </a:p>
          <a:p>
            <a:endParaRPr lang="pt-BR" altLang="zh-C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Esses dispositivos são essenciais para prevenir a retroalimentação de chama no circuito de gás.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51A3CCCC-FE3B-2B62-7835-98546FCD5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7" y="915058"/>
            <a:ext cx="3096344" cy="35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Inspeção e Manutenção do Circuito de Gás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circuito de gás deve ser inspecionado antes do início do trabalho para garantir a ausência de vazamentos e seu perfeito estado de funcionamento. Além disso, a manutenção deve ser realizada de acordo com a periodicidade estabelecida no procedimento da empresa e as especificações técnicas do fabricante/fornecedor.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B53A552E-D3B7-A3FD-7065-EA62EE41D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7" y="915058"/>
            <a:ext cx="3816424" cy="228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Emendas de Mangueiras Apropriadas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emenda de mangueiras só é permitida por meio do uso de conectores em conformidade com as especificações técnicas do fornecedor/fabricante. Qualquer modificação nas mangueiras deve ser realizada de maneira segura e de acordo com as normas.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CF12310A-4790-FE66-F313-4E388E1D9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915058"/>
            <a:ext cx="4328149" cy="35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f) Armazenamento Seguro de Cilindros de Gás</a:t>
            </a:r>
          </a:p>
          <a:p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Os cilindros de gás devem ser mantidos em posição vertical, devidamente fixados e distantes de chamas, fontes de centelhamento, calor ou produtos inflamáveis. Eles não devem fazer parte de circuitos elétricos, nem mesmo acidentalmente. Durante o transporte, os cilindros devem ser mantidos na posição vertical, com capacetes rosqueados, utilizando equipamentos apropriados e evitando colisões.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29ADD0F6-D5FB-4924-F68E-27AB7679D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3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7" y="915058"/>
            <a:ext cx="3384376" cy="35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g) Cilindros Inoperantes e Vazios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Cilindros de gases inoperantes e/ou vazios devem ser mantidos com as válvulas fechadas e protegidos com o protetor de válvulas (capacete rosqueado). </a:t>
            </a:r>
          </a:p>
          <a:p>
            <a:endParaRPr lang="pt-BR" altLang="zh-C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 estritamente proibida a instalação de cilindros de gases em ambientes confinados. Além disso, equipamentos inoperantes e mangueiras de gases devem ser mantidos fora de espaços confinados.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78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urso NR-34 – Observador de Trabalhos a Quente – Shelter Cursos">
            <a:extLst>
              <a:ext uri="{FF2B5EF4-FFF2-40B4-BE49-F238E27FC236}">
                <a16:creationId xmlns:a16="http://schemas.microsoft.com/office/drawing/2014/main" id="{7CE53F96-DDC6-2B25-9064-535FB9AD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59"/>
          <a:stretch/>
        </p:blipFill>
        <p:spPr bwMode="auto">
          <a:xfrm>
            <a:off x="0" y="0"/>
            <a:ext cx="39959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915058"/>
            <a:ext cx="3995937" cy="2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h) Fechamento de Válvulas</a:t>
            </a:r>
          </a:p>
          <a:p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Sempre que o serviço for interrompido, as válvulas dos cilindros, dos maçaricos e dos distribuidores de gases devem ser fechadas. </a:t>
            </a:r>
          </a:p>
          <a:p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Isso é fundamental para prevenir vazamentos e garantir a segurança da área de trabalho.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D6F78C66-BBCC-BF8E-2AC5-2475D1FCBD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32" y="987574"/>
            <a:ext cx="7531692" cy="302433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43" y="1491630"/>
            <a:ext cx="6112447" cy="150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 uso adequado de gases é uma parte crítica em qualquer indústria, mas requer um compromisso com a segurança. Ao seguir estritamente essas diretrizes, podemos minimizar os riscos associados à utilização de gases no trabalho a quente.</a:t>
            </a:r>
          </a:p>
        </p:txBody>
      </p:sp>
      <p:pic>
        <p:nvPicPr>
          <p:cNvPr id="4" name="Imagem 3" descr="Homem segurando capacete&#10;&#10;Descrição gerada automaticamente com confiança média">
            <a:extLst>
              <a:ext uri="{FF2B5EF4-FFF2-40B4-BE49-F238E27FC236}">
                <a16:creationId xmlns:a16="http://schemas.microsoft.com/office/drawing/2014/main" id="{72C5C5F9-A7AA-6813-3A91-3FB979A70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4" y="2398514"/>
            <a:ext cx="2711866" cy="2711866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28FAF2A-CF0B-6A62-806D-83E86C01E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3">
            <a:extLst>
              <a:ext uri="{FF2B5EF4-FFF2-40B4-BE49-F238E27FC236}">
                <a16:creationId xmlns:a16="http://schemas.microsoft.com/office/drawing/2014/main" id="{2E2BFFA4-14B6-378C-3024-A39636A7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347614"/>
            <a:ext cx="6563684" cy="224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As medidas preventivas apresentadas na NR-18 e na NR-34 tem muita similaridade. Então, aqui nesse material, daremos um enfoque mais preventivo.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Então, não se acanhe em usar esse material em outros setores, visto que tais medidas são bastante semelhantes.</a:t>
            </a:r>
            <a:endParaRPr lang="zh-CN" altLang="en-US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pSp>
        <p:nvGrpSpPr>
          <p:cNvPr id="13" name="组合 58">
            <a:extLst>
              <a:ext uri="{FF2B5EF4-FFF2-40B4-BE49-F238E27FC236}">
                <a16:creationId xmlns:a16="http://schemas.microsoft.com/office/drawing/2014/main" id="{673CE4A0-5D34-FE96-81C8-A858F48DA226}"/>
              </a:ext>
            </a:extLst>
          </p:cNvPr>
          <p:cNvGrpSpPr/>
          <p:nvPr/>
        </p:nvGrpSpPr>
        <p:grpSpPr>
          <a:xfrm>
            <a:off x="498070" y="1856671"/>
            <a:ext cx="1147127" cy="1147127"/>
            <a:chOff x="6229832" y="3750686"/>
            <a:chExt cx="1529503" cy="1529503"/>
          </a:xfrm>
        </p:grpSpPr>
        <p:sp>
          <p:nvSpPr>
            <p:cNvPr id="35" name="任意多边形 59">
              <a:extLst>
                <a:ext uri="{FF2B5EF4-FFF2-40B4-BE49-F238E27FC236}">
                  <a16:creationId xmlns:a16="http://schemas.microsoft.com/office/drawing/2014/main" id="{8AA7F9BA-87CA-F424-64AC-3ED92EF6193A}"/>
                </a:ext>
              </a:extLst>
            </p:cNvPr>
            <p:cNvSpPr/>
            <p:nvPr/>
          </p:nvSpPr>
          <p:spPr>
            <a:xfrm>
              <a:off x="6229832" y="3750686"/>
              <a:ext cx="1529503" cy="1529503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634" tIns="215634" rIns="215634" bIns="215634" numCol="1" spcCol="1270" anchor="ctr" anchorCtr="0">
              <a:noAutofit/>
            </a:bodyPr>
            <a:lstStyle/>
            <a:p>
              <a:pPr algn="ctr" defTabSz="12331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/>
            </a:p>
          </p:txBody>
        </p:sp>
        <p:pic>
          <p:nvPicPr>
            <p:cNvPr id="36" name="图片 60">
              <a:extLst>
                <a:ext uri="{FF2B5EF4-FFF2-40B4-BE49-F238E27FC236}">
                  <a16:creationId xmlns:a16="http://schemas.microsoft.com/office/drawing/2014/main" id="{9FBDA5FC-B3A4-F38A-B73A-E75043FF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360" y="4090165"/>
              <a:ext cx="855175" cy="855175"/>
            </a:xfrm>
            <a:prstGeom prst="rect">
              <a:avLst/>
            </a:prstGeom>
          </p:spPr>
        </p:pic>
      </p:grp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AB97D95-9BA1-D3EB-35E3-B463A46D5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07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Equipamentos Elétricos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179512" y="-11405"/>
            <a:ext cx="706119" cy="986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275463" y="170035"/>
            <a:ext cx="514216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51A536DF-4EE6-CF33-98E4-9DA4FC844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85000"/>
            </a:scheme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182362"/>
            <a:ext cx="6780578" cy="27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utilização segura de equipamentos elétricos é essencial para evitar riscos de incêndio, choques elétricos e outros perigos. Abaixo, descrevemos as medidas e diretrizes críticas que devem ser seguidas ao lidar com equipamentos elétricos em trabalhos a quente: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D96ADAB0-A039-906A-D85F-5CB740A6A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2">
            <a:extLst>
              <a:ext uri="{FF2B5EF4-FFF2-40B4-BE49-F238E27FC236}">
                <a16:creationId xmlns:a16="http://schemas.microsoft.com/office/drawing/2014/main" id="{BF3ABAC3-A2C0-F9AF-2878-0A614CFC24AD}"/>
              </a:ext>
            </a:extLst>
          </p:cNvPr>
          <p:cNvSpPr/>
          <p:nvPr/>
        </p:nvSpPr>
        <p:spPr>
          <a:xfrm>
            <a:off x="539552" y="771550"/>
            <a:ext cx="512923" cy="51305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Microsoft YaHei" panose="020B0503020204020204" pitchFamily="34" charset="-122"/>
                <a:cs typeface="Microsoft GothicNeo" panose="020B0503020000020004" pitchFamily="34" charset="-127"/>
              </a:rPr>
              <a:t>A</a:t>
            </a:r>
            <a:endParaRPr lang="zh-CN" altLang="en-US" sz="2000" dirty="0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cs typeface="Microsoft GothicNeo" panose="020B0503020000020004" pitchFamily="34" charset="-127"/>
            </a:endParaRPr>
          </a:p>
        </p:txBody>
      </p:sp>
      <p:sp>
        <p:nvSpPr>
          <p:cNvPr id="16" name="TextBox 104">
            <a:extLst>
              <a:ext uri="{FF2B5EF4-FFF2-40B4-BE49-F238E27FC236}">
                <a16:creationId xmlns:a16="http://schemas.microsoft.com/office/drawing/2014/main" id="{7060CBF1-E502-C64A-CB17-858D13F38745}"/>
              </a:ext>
            </a:extLst>
          </p:cNvPr>
          <p:cNvSpPr txBox="1"/>
          <p:nvPr/>
        </p:nvSpPr>
        <p:spPr>
          <a:xfrm>
            <a:off x="1268500" y="772799"/>
            <a:ext cx="7407956" cy="2611146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pt-BR" altLang="zh-CN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Aterramento Adequado</a:t>
            </a:r>
          </a:p>
          <a:p>
            <a:pPr>
              <a:lnSpc>
                <a:spcPct val="133000"/>
              </a:lnSpc>
              <a:defRPr/>
            </a:pPr>
            <a:endParaRPr lang="pt-BR" altLang="zh-CN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Todos os equipamentos elétricos e seus acessórios devem ser devidamente aterrados a um ponto seguro de aterramento. Isso é essencial para garantir a dissipação segura de correntes elétricas e evitar riscos de choque elétrico. O aterramento deve ser realizado de acordo com as normas e as instruções do fabricante.</a:t>
            </a:r>
          </a:p>
        </p:txBody>
      </p:sp>
      <p:pic>
        <p:nvPicPr>
          <p:cNvPr id="60418" name="Picture 2" descr="ППП по профессии &quot;Сварщик ручной дуговой сварки плав. электродом&quot;. Очная  форма обучения. ЦОПП РСО-Алания">
            <a:extLst>
              <a:ext uri="{FF2B5EF4-FFF2-40B4-BE49-F238E27FC236}">
                <a16:creationId xmlns:a16="http://schemas.microsoft.com/office/drawing/2014/main" id="{C3BE442F-5900-C3E2-DE4D-3B8A81DD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882"/>
            <a:ext cx="2538499" cy="15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49E0D21F-6C2D-DB7F-8B12-84975CFDA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4">
            <a:extLst>
              <a:ext uri="{FF2B5EF4-FFF2-40B4-BE49-F238E27FC236}">
                <a16:creationId xmlns:a16="http://schemas.microsoft.com/office/drawing/2014/main" id="{C74C8C6D-CC40-D00F-2C27-4A210966D2FE}"/>
              </a:ext>
            </a:extLst>
          </p:cNvPr>
          <p:cNvSpPr/>
          <p:nvPr/>
        </p:nvSpPr>
        <p:spPr bwMode="auto">
          <a:xfrm rot="1748642">
            <a:off x="704040" y="1724259"/>
            <a:ext cx="2251545" cy="1068839"/>
          </a:xfrm>
          <a:custGeom>
            <a:avLst/>
            <a:gdLst>
              <a:gd name="T0" fmla="*/ 0 w 2134918"/>
              <a:gd name="T1" fmla="*/ 1012045 h 1012045"/>
              <a:gd name="T2" fmla="*/ 1067459 w 2134918"/>
              <a:gd name="T3" fmla="*/ 0 h 1012045"/>
              <a:gd name="T4" fmla="*/ 2134918 w 2134918"/>
              <a:gd name="T5" fmla="*/ 1012045 h 101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4918" h="1012045">
                <a:moveTo>
                  <a:pt x="0" y="1012045"/>
                </a:moveTo>
                <a:cubicBezTo>
                  <a:pt x="28964" y="447977"/>
                  <a:pt x="495896" y="0"/>
                  <a:pt x="1067459" y="0"/>
                </a:cubicBezTo>
                <a:cubicBezTo>
                  <a:pt x="1639022" y="0"/>
                  <a:pt x="2105955" y="447977"/>
                  <a:pt x="2134918" y="101204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KSO_GN3">
            <a:extLst>
              <a:ext uri="{FF2B5EF4-FFF2-40B4-BE49-F238E27FC236}">
                <a16:creationId xmlns:a16="http://schemas.microsoft.com/office/drawing/2014/main" id="{D8F9DF09-FED3-AA67-4A68-A1F08F42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779662"/>
            <a:ext cx="1988430" cy="198900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B</a:t>
            </a:r>
          </a:p>
        </p:txBody>
      </p:sp>
      <p:sp>
        <p:nvSpPr>
          <p:cNvPr id="2" name="TextBox 104">
            <a:extLst>
              <a:ext uri="{FF2B5EF4-FFF2-40B4-BE49-F238E27FC236}">
                <a16:creationId xmlns:a16="http://schemas.microsoft.com/office/drawing/2014/main" id="{05819B94-03D5-E5A0-AE73-5DDAE553E3EE}"/>
              </a:ext>
            </a:extLst>
          </p:cNvPr>
          <p:cNvSpPr txBox="1"/>
          <p:nvPr/>
        </p:nvSpPr>
        <p:spPr>
          <a:xfrm>
            <a:off x="2843808" y="1445480"/>
            <a:ext cx="5400600" cy="2332736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pt-BR" altLang="zh-CN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Instalação Conforme Instruções do Fabricante</a:t>
            </a:r>
          </a:p>
          <a:p>
            <a:pPr>
              <a:lnSpc>
                <a:spcPct val="133000"/>
              </a:lnSpc>
              <a:defRPr/>
            </a:pPr>
            <a:endParaRPr lang="pt-BR" altLang="zh-CN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 instalação de equipamentos elétricos deve ser realizada estritamente de acordo com as instruções fornecidas pelo fabricante. Isso inclui a montagem adequada, o posicionamento correto e a conexão elétrica apropriada. Qualquer desvio das instruções do fabricante pode resultar em mau funcionamento e riscos.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86B11488-CF42-E093-975A-002869F1C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2">
            <a:extLst>
              <a:ext uri="{FF2B5EF4-FFF2-40B4-BE49-F238E27FC236}">
                <a16:creationId xmlns:a16="http://schemas.microsoft.com/office/drawing/2014/main" id="{BF3ABAC3-A2C0-F9AF-2878-0A614CFC24AD}"/>
              </a:ext>
            </a:extLst>
          </p:cNvPr>
          <p:cNvSpPr/>
          <p:nvPr/>
        </p:nvSpPr>
        <p:spPr>
          <a:xfrm>
            <a:off x="539552" y="771550"/>
            <a:ext cx="512923" cy="51305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C</a:t>
            </a:r>
            <a:endParaRPr lang="zh-CN" altLang="en-US" sz="27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04">
            <a:extLst>
              <a:ext uri="{FF2B5EF4-FFF2-40B4-BE49-F238E27FC236}">
                <a16:creationId xmlns:a16="http://schemas.microsoft.com/office/drawing/2014/main" id="{7060CBF1-E502-C64A-CB17-858D13F38745}"/>
              </a:ext>
            </a:extLst>
          </p:cNvPr>
          <p:cNvSpPr txBox="1"/>
          <p:nvPr/>
        </p:nvSpPr>
        <p:spPr>
          <a:xfrm>
            <a:off x="1331640" y="483518"/>
            <a:ext cx="5328592" cy="4084883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pt-BR" altLang="zh-CN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Manutenção dos Terminais de Saída</a:t>
            </a:r>
          </a:p>
          <a:p>
            <a:pPr>
              <a:lnSpc>
                <a:spcPct val="133000"/>
              </a:lnSpc>
              <a:defRPr/>
            </a:pPr>
            <a:endParaRPr lang="pt-BR" altLang="zh-CN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Os terminais de saída dos equipamentos elétricos devem ser mantidos em perfeito estado. É fundamental garantir que não haja partes quebradas ou isolação trincada, especialmente nos terminais que estão conectados à peça a ser soldada. </a:t>
            </a:r>
          </a:p>
          <a:p>
            <a:pPr>
              <a:lnSpc>
                <a:spcPct val="133000"/>
              </a:lnSpc>
              <a:defRPr/>
            </a:pPr>
            <a:endParaRPr lang="pt-BR" altLang="zh-CN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 deterioração dos terminais pode causar arcos elétricos perigosos e falhas no sistema.</a:t>
            </a:r>
          </a:p>
        </p:txBody>
      </p:sp>
      <p:pic>
        <p:nvPicPr>
          <p:cNvPr id="5" name="Imagem 4" descr="Homem de boné segurando raquete de tênis na mão&#10;&#10;Descrição gerada automaticamente">
            <a:extLst>
              <a:ext uri="{FF2B5EF4-FFF2-40B4-BE49-F238E27FC236}">
                <a16:creationId xmlns:a16="http://schemas.microsoft.com/office/drawing/2014/main" id="{C88B2B16-6099-A552-4009-8D8951BFE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147814"/>
            <a:ext cx="2211710" cy="2211710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3E5A7F39-5F78-131E-53D8-905785C5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4">
            <a:extLst>
              <a:ext uri="{FF2B5EF4-FFF2-40B4-BE49-F238E27FC236}">
                <a16:creationId xmlns:a16="http://schemas.microsoft.com/office/drawing/2014/main" id="{C74C8C6D-CC40-D00F-2C27-4A210966D2FE}"/>
              </a:ext>
            </a:extLst>
          </p:cNvPr>
          <p:cNvSpPr/>
          <p:nvPr/>
        </p:nvSpPr>
        <p:spPr bwMode="auto">
          <a:xfrm rot="1748642">
            <a:off x="704040" y="1724259"/>
            <a:ext cx="2251545" cy="1068839"/>
          </a:xfrm>
          <a:custGeom>
            <a:avLst/>
            <a:gdLst>
              <a:gd name="T0" fmla="*/ 0 w 2134918"/>
              <a:gd name="T1" fmla="*/ 1012045 h 1012045"/>
              <a:gd name="T2" fmla="*/ 1067459 w 2134918"/>
              <a:gd name="T3" fmla="*/ 0 h 1012045"/>
              <a:gd name="T4" fmla="*/ 2134918 w 2134918"/>
              <a:gd name="T5" fmla="*/ 1012045 h 101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4918" h="1012045">
                <a:moveTo>
                  <a:pt x="0" y="1012045"/>
                </a:moveTo>
                <a:cubicBezTo>
                  <a:pt x="28964" y="447977"/>
                  <a:pt x="495896" y="0"/>
                  <a:pt x="1067459" y="0"/>
                </a:cubicBezTo>
                <a:cubicBezTo>
                  <a:pt x="1639022" y="0"/>
                  <a:pt x="2105955" y="447977"/>
                  <a:pt x="2134918" y="1012045"/>
                </a:cubicBezTo>
              </a:path>
            </a:pathLst>
          </a:custGeom>
          <a:noFill/>
          <a:ln w="25400" cap="flat" cmpd="sng">
            <a:solidFill>
              <a:srgbClr val="FFC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/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KSO_GN3">
            <a:extLst>
              <a:ext uri="{FF2B5EF4-FFF2-40B4-BE49-F238E27FC236}">
                <a16:creationId xmlns:a16="http://schemas.microsoft.com/office/drawing/2014/main" id="{D8F9DF09-FED3-AA67-4A68-A1F08F42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779662"/>
            <a:ext cx="1988430" cy="198900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0" tIns="0" rIns="0" bIns="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D</a:t>
            </a:r>
          </a:p>
        </p:txBody>
      </p:sp>
      <p:sp>
        <p:nvSpPr>
          <p:cNvPr id="2" name="TextBox 104">
            <a:extLst>
              <a:ext uri="{FF2B5EF4-FFF2-40B4-BE49-F238E27FC236}">
                <a16:creationId xmlns:a16="http://schemas.microsoft.com/office/drawing/2014/main" id="{05819B94-03D5-E5A0-AE73-5DDAE553E3EE}"/>
              </a:ext>
            </a:extLst>
          </p:cNvPr>
          <p:cNvSpPr txBox="1"/>
          <p:nvPr/>
        </p:nvSpPr>
        <p:spPr>
          <a:xfrm>
            <a:off x="2843808" y="1445480"/>
            <a:ext cx="5400600" cy="2332736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pt-BR" altLang="zh-CN" sz="1400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Conexões Elétricas Ajustadas, Limpas e Secas</a:t>
            </a:r>
          </a:p>
          <a:p>
            <a:pPr>
              <a:lnSpc>
                <a:spcPct val="133000"/>
              </a:lnSpc>
              <a:defRPr/>
            </a:pPr>
            <a:endParaRPr lang="pt-BR" altLang="zh-CN" sz="1400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sz="14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As conexões elétricas devem ser inspecionadas regularmente para garantir que estejam bem ajustadas, limpas e secas. Conexões frouxas ou corroídas podem causar resistência elétrica excessiva, resultando em superaquecimento e riscos de incêndio. A limpeza e a secagem das conexões são cruciais para manter um funcionamento seguro e eficiente.</a:t>
            </a:r>
          </a:p>
        </p:txBody>
      </p:sp>
      <p:pic>
        <p:nvPicPr>
          <p:cNvPr id="4" name="Imagem 3" descr="Homem de uniforme e chapéu&#10;&#10;Descrição gerada automaticamente">
            <a:extLst>
              <a:ext uri="{FF2B5EF4-FFF2-40B4-BE49-F238E27FC236}">
                <a16:creationId xmlns:a16="http://schemas.microsoft.com/office/drawing/2014/main" id="{83E5C36B-836D-6E34-2CA0-CB56E6480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1712"/>
            <a:ext cx="2670820" cy="1751788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A7A8D5AE-AA20-E11F-DD90-39D302721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2">
            <a:extLst>
              <a:ext uri="{FF2B5EF4-FFF2-40B4-BE49-F238E27FC236}">
                <a16:creationId xmlns:a16="http://schemas.microsoft.com/office/drawing/2014/main" id="{BF3ABAC3-A2C0-F9AF-2878-0A614CFC24AD}"/>
              </a:ext>
            </a:extLst>
          </p:cNvPr>
          <p:cNvSpPr/>
          <p:nvPr/>
        </p:nvSpPr>
        <p:spPr>
          <a:xfrm>
            <a:off x="539552" y="771550"/>
            <a:ext cx="512923" cy="513057"/>
          </a:xfrm>
          <a:prstGeom prst="ellipse">
            <a:avLst/>
          </a:prstGeom>
          <a:solidFill>
            <a:srgbClr val="FFC000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Impact" panose="020B0806030902050204" pitchFamily="34" charset="0"/>
              </a:rPr>
              <a:t>E</a:t>
            </a:r>
            <a:endParaRPr lang="zh-CN" altLang="en-US" sz="27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04">
            <a:extLst>
              <a:ext uri="{FF2B5EF4-FFF2-40B4-BE49-F238E27FC236}">
                <a16:creationId xmlns:a16="http://schemas.microsoft.com/office/drawing/2014/main" id="{7060CBF1-E502-C64A-CB17-858D13F38745}"/>
              </a:ext>
            </a:extLst>
          </p:cNvPr>
          <p:cNvSpPr txBox="1"/>
          <p:nvPr/>
        </p:nvSpPr>
        <p:spPr>
          <a:xfrm>
            <a:off x="1069557" y="740850"/>
            <a:ext cx="6336704" cy="4084883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pt-BR" altLang="zh-CN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Inspeção de Equipamentos Elétricos</a:t>
            </a:r>
          </a:p>
          <a:p>
            <a:pPr>
              <a:lnSpc>
                <a:spcPct val="133000"/>
              </a:lnSpc>
              <a:defRPr/>
            </a:pPr>
            <a:endParaRPr lang="pt-BR" altLang="zh-CN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Além da manutenção regular, os equipamentos elétricos devem ser inspecionados antes de cada uso. Qualquer sinal de desgaste, dano ou mau funcionamento deve ser tratado imediatamente, e os equipamentos devem ser retirados de serviço, se necessário. </a:t>
            </a:r>
          </a:p>
          <a:p>
            <a:pPr>
              <a:lnSpc>
                <a:spcPct val="133000"/>
              </a:lnSpc>
              <a:defRPr/>
            </a:pPr>
            <a:endParaRPr lang="pt-BR" altLang="zh-CN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3000"/>
              </a:lnSpc>
              <a:defRPr/>
            </a:pPr>
            <a:r>
              <a:rPr lang="pt-BR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 inspeção periódica por técnicos qualificados também é recomendada para garantir a integridade dos equipamentos.</a:t>
            </a:r>
          </a:p>
        </p:txBody>
      </p:sp>
      <p:pic>
        <p:nvPicPr>
          <p:cNvPr id="5" name="Imagem 4" descr="Homem segurando objeto laranja&#10;&#10;Descrição gerada automaticamente com confiança baixa">
            <a:extLst>
              <a:ext uri="{FF2B5EF4-FFF2-40B4-BE49-F238E27FC236}">
                <a16:creationId xmlns:a16="http://schemas.microsoft.com/office/drawing/2014/main" id="{EA0B9182-CE61-1E99-371D-CF4F34953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58" y="2154312"/>
            <a:ext cx="2062540" cy="2989188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D861849A-B2BD-E95A-203C-02812A01A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0676" y="699541"/>
            <a:ext cx="7822648" cy="41709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904960"/>
            <a:ext cx="3335260" cy="360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Treinamento dos Trabalhadores</a:t>
            </a:r>
          </a:p>
          <a:p>
            <a:pPr>
              <a:lnSpc>
                <a:spcPct val="150000"/>
              </a:lnSpc>
            </a:pPr>
            <a:endParaRPr lang="pt-BR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Os trabalhadores envolvidos na operação de equipamentos elétricos devem ser devidamente treinados em sua utilização segura. Isso inclui o conhecimento das práticas de segurança, procedimentos de emergência e a capacidade de identificar e relatar problemas potenciais.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058" name="Picture 2" descr="Trabalho a quente">
            <a:extLst>
              <a:ext uri="{FF2B5EF4-FFF2-40B4-BE49-F238E27FC236}">
                <a16:creationId xmlns:a16="http://schemas.microsoft.com/office/drawing/2014/main" id="{5ADC565B-F9CD-CE3C-3D11-AA670874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2" y="699542"/>
            <a:ext cx="405534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87624" y="246565"/>
            <a:ext cx="1774084" cy="661947"/>
            <a:chOff x="1187624" y="555526"/>
            <a:chExt cx="1774084" cy="661947"/>
          </a:xfrm>
          <a:solidFill>
            <a:srgbClr val="C00000"/>
          </a:solidFill>
        </p:grpSpPr>
        <p:sp>
          <p:nvSpPr>
            <p:cNvPr id="4" name="平行四边形 3"/>
            <p:cNvSpPr/>
            <p:nvPr/>
          </p:nvSpPr>
          <p:spPr>
            <a:xfrm>
              <a:off x="1233516" y="641409"/>
              <a:ext cx="1728192" cy="576064"/>
            </a:xfrm>
            <a:prstGeom prst="parallelogram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平行四边形 1"/>
            <p:cNvSpPr/>
            <p:nvPr/>
          </p:nvSpPr>
          <p:spPr>
            <a:xfrm>
              <a:off x="1187624" y="555526"/>
              <a:ext cx="1728192" cy="576064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3648" y="581948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F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47400D4B-D317-4A95-6E97-52B12F0E7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0676" y="1419623"/>
            <a:ext cx="7822648" cy="25202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1521560"/>
            <a:ext cx="4631404" cy="2316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Garantir que os equipamentos elétricos sejam operados e mantidos corretamente é fundamental para a segurança no trabalho a quente. </a:t>
            </a:r>
          </a:p>
          <a:p>
            <a:pPr>
              <a:lnSpc>
                <a:spcPct val="150000"/>
              </a:lnSpc>
            </a:pPr>
            <a:endParaRPr lang="pt-BR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eletricidade apresenta riscos significativos, e o cumprimento rigoroso das medidas de segurança é essencial para proteger vidas e propriedades.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458" name="Picture 2" descr="Trabalho a quente">
            <a:extLst>
              <a:ext uri="{FF2B5EF4-FFF2-40B4-BE49-F238E27FC236}">
                <a16:creationId xmlns:a16="http://schemas.microsoft.com/office/drawing/2014/main" id="{A4C8AC1C-7830-1AFB-5DC0-0C7820632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r="14178"/>
          <a:stretch/>
        </p:blipFill>
        <p:spPr bwMode="auto">
          <a:xfrm>
            <a:off x="755576" y="1491629"/>
            <a:ext cx="2952328" cy="24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87624" y="1117715"/>
            <a:ext cx="1774084" cy="661947"/>
            <a:chOff x="1187624" y="555526"/>
            <a:chExt cx="1774084" cy="661947"/>
          </a:xfrm>
          <a:solidFill>
            <a:srgbClr val="C00000"/>
          </a:solidFill>
        </p:grpSpPr>
        <p:sp>
          <p:nvSpPr>
            <p:cNvPr id="4" name="平行四边形 3"/>
            <p:cNvSpPr/>
            <p:nvPr/>
          </p:nvSpPr>
          <p:spPr>
            <a:xfrm>
              <a:off x="1233516" y="641409"/>
              <a:ext cx="1728192" cy="576064"/>
            </a:xfrm>
            <a:prstGeom prst="parallelogram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平行四边形 1"/>
            <p:cNvSpPr/>
            <p:nvPr/>
          </p:nvSpPr>
          <p:spPr>
            <a:xfrm>
              <a:off x="1187624" y="555526"/>
              <a:ext cx="1728192" cy="576064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3648" y="581948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zh-CN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NR 34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FAFF0C17-2F13-1C9D-7182-F784936AE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7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>
              <a:alpha val="85000"/>
            </a:srgb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407892"/>
            <a:ext cx="6780578" cy="22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No próximo tópico, discutiremos a importância da Análise Preliminar de Riscos (APR) na prevenção de acidentes e na promoção de um ambiente de trabalho mais seguro.</a:t>
            </a:r>
            <a:endParaRPr lang="pt-BR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831" y="2200992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425CB570-6801-D830-C6DB-9733E6BCA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  <p:pic>
        <p:nvPicPr>
          <p:cNvPr id="6" name="Imagem 5" descr="Homem de boné segurando raquete de tênis na mão&#10;&#10;Descrição gerada automaticamente">
            <a:extLst>
              <a:ext uri="{FF2B5EF4-FFF2-40B4-BE49-F238E27FC236}">
                <a16:creationId xmlns:a16="http://schemas.microsoft.com/office/drawing/2014/main" id="{BEB69A88-9A7C-4B76-EBD9-D7A546C87F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92" y="2605628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9182B123-2AA1-3A4C-B952-F6B9B226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32" y="1779662"/>
            <a:ext cx="7531692" cy="144016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53">
            <a:extLst>
              <a:ext uri="{FF2B5EF4-FFF2-40B4-BE49-F238E27FC236}">
                <a16:creationId xmlns:a16="http://schemas.microsoft.com/office/drawing/2014/main" id="{99E4DCE7-148F-2A96-1678-F36A6F3F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531" y="2137590"/>
            <a:ext cx="725178" cy="725178"/>
          </a:xfrm>
          <a:prstGeom prst="ellipse">
            <a:avLst/>
          </a:prstGeom>
          <a:solidFill>
            <a:srgbClr val="FFC000"/>
          </a:solidFill>
          <a:ln w="28575">
            <a:noFill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A13EEA3F-1609-55F5-C525-57ED642B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508" y="2239225"/>
            <a:ext cx="5947516" cy="47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Tendo dito isso, vamos seguir a diante.</a:t>
            </a:r>
          </a:p>
        </p:txBody>
      </p:sp>
      <p:pic>
        <p:nvPicPr>
          <p:cNvPr id="6146" name="Picture 2" descr="NR-18: SEGURANÇA NA OPERAÇÃO EM TRABALHO À QUENTE - 08H">
            <a:extLst>
              <a:ext uri="{FF2B5EF4-FFF2-40B4-BE49-F238E27FC236}">
                <a16:creationId xmlns:a16="http://schemas.microsoft.com/office/drawing/2014/main" id="{9461E949-C1EF-E082-ADC3-80184153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1710"/>
            <a:ext cx="558221" cy="53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Homem de chapéu e camisa azul&#10;&#10;Descrição gerada automaticamente">
            <a:extLst>
              <a:ext uri="{FF2B5EF4-FFF2-40B4-BE49-F238E27FC236}">
                <a16:creationId xmlns:a16="http://schemas.microsoft.com/office/drawing/2014/main" id="{A00D5E35-B2DD-C881-5A27-D02905B56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" y="2967756"/>
            <a:ext cx="1724292" cy="2203645"/>
          </a:xfrm>
          <a:prstGeom prst="rect">
            <a:avLst/>
          </a:prstGeom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BA279961-492C-B271-F11C-232D4D817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1006" y="1"/>
            <a:ext cx="80979" cy="5143500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1347614"/>
            <a:ext cx="9144000" cy="252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1"/>
          <p:cNvSpPr txBox="1"/>
          <p:nvPr/>
        </p:nvSpPr>
        <p:spPr>
          <a:xfrm>
            <a:off x="4594790" y="1851670"/>
            <a:ext cx="770047" cy="68478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08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4572000" y="2464447"/>
            <a:ext cx="4428733" cy="1041944"/>
          </a:xfrm>
          <a:prstGeom prst="rect">
            <a:avLst/>
          </a:prstGeom>
        </p:spPr>
        <p:txBody>
          <a:bodyPr vert="horz" lIns="68562" tIns="34281" rIns="68562" bIns="34281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zh-CN" sz="2400" dirty="0">
                <a:solidFill>
                  <a:schemeClr val="bg1"/>
                </a:solidFill>
                <a:ea typeface="微软雅黑" panose="020B0503020204020204" charset="-122"/>
              </a:rPr>
              <a:t>Análise Preliminar de Riscos (APR)</a:t>
            </a:r>
            <a:endParaRPr lang="zh-CN" altLang="en-US" sz="24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90709" y="2491080"/>
            <a:ext cx="3401492" cy="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pic>
        <p:nvPicPr>
          <p:cNvPr id="5" name="Picture 2" descr="NR-34 8H – Curso Básico de Segurança para Trabalho a Quente – Atividade com  Solda – ONLINE – West Group">
            <a:extLst>
              <a:ext uri="{FF2B5EF4-FFF2-40B4-BE49-F238E27FC236}">
                <a16:creationId xmlns:a16="http://schemas.microsoft.com/office/drawing/2014/main" id="{897019D1-C1B8-01DF-6A59-8B755A9F9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13556"/>
          <a:stretch/>
        </p:blipFill>
        <p:spPr bwMode="auto">
          <a:xfrm>
            <a:off x="251520" y="601799"/>
            <a:ext cx="3891130" cy="399668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3"/>
          <p:cNvSpPr/>
          <p:nvPr/>
        </p:nvSpPr>
        <p:spPr>
          <a:xfrm>
            <a:off x="179512" y="15631"/>
            <a:ext cx="758167" cy="10778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/>
          </a:p>
        </p:txBody>
      </p:sp>
      <p:sp>
        <p:nvSpPr>
          <p:cNvPr id="8" name="TextBox 15"/>
          <p:cNvSpPr txBox="1"/>
          <p:nvPr/>
        </p:nvSpPr>
        <p:spPr>
          <a:xfrm>
            <a:off x="289608" y="230819"/>
            <a:ext cx="552119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pt-BR" altLang="zh-CN" sz="18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NR 34</a:t>
            </a:r>
            <a:endParaRPr lang="zh-CN" altLang="en-US" sz="18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CE132333-A8DA-300C-747A-6D1D82812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</p:bldLst>
      </p:timing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-34: SEGURANÇA NA OPERAÇÃO EM TRABALHO À QUENTE - 08H">
            <a:extLst>
              <a:ext uri="{FF2B5EF4-FFF2-40B4-BE49-F238E27FC236}">
                <a16:creationId xmlns:a16="http://schemas.microsoft.com/office/drawing/2014/main" id="{8B1F64DD-46CA-25B9-4859-5EF99A7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8" y="-5147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A1D73884-DDAB-D47B-11BD-157229DBA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85000"/>
            </a:schemeClr>
          </a:solidFill>
          <a:ln w="38100">
            <a:noFill/>
            <a:rou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3589D8D-B46F-EEDD-BCD1-DAFDD8A3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701204"/>
            <a:ext cx="7050169" cy="38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Análise Preliminar de Riscos (APR) é uma ferramenta essencial para garantir a segurança em trabalhos a quente. A APR desempenha um papel crítico na prevenção de acidentes, na proteção dos trabalhadores e na preservação das operações. </a:t>
            </a:r>
          </a:p>
          <a:p>
            <a:pPr>
              <a:lnSpc>
                <a:spcPct val="200000"/>
              </a:lnSpc>
            </a:pPr>
            <a:endParaRPr lang="pt-BR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pt-BR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seguir, detalharemos as diretrizes fundamentais relacionadas à APR: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16ACCA9D-4A6E-76F1-E616-04B2719A6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7525" y="1587673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AutoShape 15">
            <a:extLst>
              <a:ext uri="{FF2B5EF4-FFF2-40B4-BE49-F238E27FC236}">
                <a16:creationId xmlns:a16="http://schemas.microsoft.com/office/drawing/2014/main" id="{3E2266CE-7944-FDD5-4D9A-4D09F667634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8608" y="3675905"/>
            <a:ext cx="501552" cy="741514"/>
          </a:xfrm>
          <a:prstGeom prst="upArrow">
            <a:avLst>
              <a:gd name="adj1" fmla="val 52833"/>
              <a:gd name="adj2" fmla="val 45940"/>
            </a:avLst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anchor="ctr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49F0A5D9-C24F-EF81-53A3-91DACC7C7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9528"/>
            <a:ext cx="1538694" cy="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NR 34 TRABALHO A QUENTE - MÓDULO GERAL ONLINE 08H">
            <a:extLst>
              <a:ext uri="{FF2B5EF4-FFF2-40B4-BE49-F238E27FC236}">
                <a16:creationId xmlns:a16="http://schemas.microsoft.com/office/drawing/2014/main" id="{4BA8D1B1-EFDA-952F-2AD3-8E3859E63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99385"/>
            <a:ext cx="3528392" cy="32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ea typeface="Adobe 黑体 Std R" panose="020B0400000000000000" pitchFamily="34" charset="-122"/>
              </a:rPr>
              <a:t>a) Determinação de Medidas de Controle</a:t>
            </a:r>
          </a:p>
          <a:p>
            <a:endParaRPr lang="pt-BR" altLang="zh-CN" sz="1600" b="1" dirty="0"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ea typeface="Adobe 黑体 Std R" panose="020B0400000000000000" pitchFamily="34" charset="-122"/>
              </a:rPr>
              <a:t>A APR é utilizada para determinar as medidas de controle necessárias para mitigar os riscos associados aos trabalhos a quente. </a:t>
            </a:r>
          </a:p>
          <a:p>
            <a:endParaRPr lang="pt-BR" altLang="zh-CN" sz="1600" dirty="0"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ea typeface="Adobe 黑体 Std R" panose="020B0400000000000000" pitchFamily="34" charset="-122"/>
              </a:rPr>
              <a:t>Isso inclui a identificação de perigos potenciais e a definição de ações específicas para preveni-los ou reduzi-los ao mínimo.</a:t>
            </a:r>
          </a:p>
          <a:p>
            <a:endParaRPr lang="pt-BR" altLang="zh-CN" sz="1600" dirty="0">
              <a:ea typeface="Adobe 黑体 Std R" panose="020B0400000000000000" pitchFamily="34" charset="-122"/>
            </a:endParaRP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9C0798EE-5AAE-9A57-A005-38F08001B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R 34 TRABALHO A QUENTE - MÓDULO GERAL ONLINE 08H">
            <a:extLst>
              <a:ext uri="{FF2B5EF4-FFF2-40B4-BE49-F238E27FC236}">
                <a16:creationId xmlns:a16="http://schemas.microsoft.com/office/drawing/2014/main" id="{D9ABC6CA-536F-D801-ABD5-7A3488F2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546605"/>
            <a:ext cx="3168352" cy="32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ea typeface="Adobe 黑体 Std R" panose="020B0400000000000000" pitchFamily="34" charset="-122"/>
              </a:rPr>
              <a:t>b) Definição do Raio de Abrangência</a:t>
            </a:r>
          </a:p>
          <a:p>
            <a:endParaRPr lang="pt-BR" altLang="zh-CN" sz="1600" b="1" dirty="0"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ea typeface="Adobe 黑体 Std R" panose="020B0400000000000000" pitchFamily="34" charset="-122"/>
              </a:rPr>
              <a:t>A APR também ajuda a estabelecer o raio de abrangência das atividades de trabalho a quente. </a:t>
            </a:r>
          </a:p>
          <a:p>
            <a:endParaRPr lang="pt-BR" altLang="zh-CN" sz="1600" dirty="0"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ea typeface="Adobe 黑体 Std R" panose="020B0400000000000000" pitchFamily="34" charset="-122"/>
              </a:rPr>
              <a:t>Isso envolve a identificação das áreas que podem ser afetadas diretamente pelas operações e a implementação de medidas de isolamento apropriadas.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961B3CF4-EA11-7AC1-25CD-AB76C6AB0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R 34 TRABALHO A QUENTE - MÓDULO GERAL ONLINE 08H">
            <a:extLst>
              <a:ext uri="{FF2B5EF4-FFF2-40B4-BE49-F238E27FC236}">
                <a16:creationId xmlns:a16="http://schemas.microsoft.com/office/drawing/2014/main" id="{07F9FDFD-0281-0665-5021-04106D07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546117"/>
            <a:ext cx="2952328" cy="32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Sinalização e Isolamento da Área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base na APR, é fundamental sinalizar e isolar adequadamente a área onde os trabalhos a quente serão realizados. </a:t>
            </a:r>
          </a:p>
          <a:p>
            <a:endParaRPr lang="pt-BR" altLang="zh-C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Isso inclui a utilização de barreiras físicas, sinalização visual e bloqueios para alertar outros trabalhadores e evitar o acesso não autorizado.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D234A64F-09D9-78AB-EB98-3221A00DC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R 34 TRABALHO A QUENTE - MÓDULO GERAL ONLINE 08H">
            <a:extLst>
              <a:ext uri="{FF2B5EF4-FFF2-40B4-BE49-F238E27FC236}">
                <a16:creationId xmlns:a16="http://schemas.microsoft.com/office/drawing/2014/main" id="{F840D389-A319-E70F-9DBD-1F5ACC54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149098"/>
            <a:ext cx="3672408" cy="42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Vigilância Especial contra Incêndios (Observador) e Sistema de Alarme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APR avalia a necessidade de vigilância especial contra incêndios por meio de um observador. O observador é responsável por permanecer em contato constante com os trabalhadores que executam os trabalhos a quente. Sua função é monitorar os trabalhos e o ambiente circundante para detectar e combater possíveis princípios de incêndio.</a:t>
            </a:r>
          </a:p>
          <a:p>
            <a:endParaRPr lang="pt-BR" altLang="zh-C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Além disso, a APR pode identificar a necessidade de um sistema de alarme eficiente para alertar rapidamente todos os trabalhadores em caso de emergência.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39009E25-C8D3-4CE6-1741-1A08F3F09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R 34 TRABALHO A QUENTE - MÓDULO GERAL ONLINE 08H">
            <a:extLst>
              <a:ext uri="{FF2B5EF4-FFF2-40B4-BE49-F238E27FC236}">
                <a16:creationId xmlns:a16="http://schemas.microsoft.com/office/drawing/2014/main" id="{0B8FD0EF-C2D3-B98D-30CF-40F5FD3CB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915058"/>
            <a:ext cx="4328149" cy="2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Outras Providências Necessárias</a:t>
            </a:r>
          </a:p>
          <a:p>
            <a:endParaRPr lang="pt-BR" altLang="zh-CN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APR é flexível e pode incluir outras providências específicas sempre que necessário. </a:t>
            </a:r>
          </a:p>
          <a:p>
            <a:endParaRPr lang="pt-BR" altLang="zh-C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Isso pode abranger medidas adicionais de segurança, treinamento adicional, equipamentos de combate a incêndio suplementares ou quaisquer outras ações destinadas a reduzir os riscos identificados</a:t>
            </a:r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C25C5E2A-C42B-DE09-0D12-A2824B0BA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R 34 TRABALHO A QUENTE - MÓDULO GERAL ONLINE 08H">
            <a:extLst>
              <a:ext uri="{FF2B5EF4-FFF2-40B4-BE49-F238E27FC236}">
                <a16:creationId xmlns:a16="http://schemas.microsoft.com/office/drawing/2014/main" id="{1BC16DBB-A286-841B-2A0A-ABCBD6EB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915058"/>
            <a:ext cx="4328149" cy="277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f) Inspeção Inicial e Registro</a:t>
            </a:r>
          </a:p>
          <a:p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Antes do início dos trabalhos a quente, o local deve ser inspecionado de acordo com a APR. </a:t>
            </a:r>
          </a:p>
          <a:p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Os resultados dessa inspeção devem ser devidamente registrados na Permissão de Trabalho, garantindo um registro oficial das condições iniciais e das medidas de segurança implementadas.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EEB65B0F-BF66-0E2E-DC18-C9F355E2D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R 34 TRABALHO A QUENTE - MÓDULO GERAL ONLINE 08H">
            <a:extLst>
              <a:ext uri="{FF2B5EF4-FFF2-40B4-BE49-F238E27FC236}">
                <a16:creationId xmlns:a16="http://schemas.microsoft.com/office/drawing/2014/main" id="{FF1E5437-38C4-6973-6F8A-A38ECA85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915058"/>
            <a:ext cx="4328149" cy="228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g) Fechamento e Proteção de Aberturas e Canaletas</a:t>
            </a:r>
          </a:p>
          <a:p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 APR também define a necessidade de fechar ou proteger adequadamente as aberturas e canaletas para evitar a projeção de fagulhas, combustão ou interferência em outras atividades adjacentes.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96EA3050-104A-B685-5B3E-C77EA6D99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R 34 TRABALHO A QUENTE - MÓDULO GERAL ONLINE 08H">
            <a:extLst>
              <a:ext uri="{FF2B5EF4-FFF2-40B4-BE49-F238E27FC236}">
                <a16:creationId xmlns:a16="http://schemas.microsoft.com/office/drawing/2014/main" id="{EF6154D2-029E-4F33-DCA6-C0BB0F87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99323EA0-B621-ADC9-C42D-848936A8F1CE}"/>
              </a:ext>
            </a:extLst>
          </p:cNvPr>
          <p:cNvSpPr/>
          <p:nvPr/>
        </p:nvSpPr>
        <p:spPr bwMode="auto">
          <a:xfrm>
            <a:off x="-468560" y="339502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C1AA3767-8118-1AE8-047B-F5B29745FDBD}"/>
              </a:ext>
            </a:extLst>
          </p:cNvPr>
          <p:cNvSpPr/>
          <p:nvPr/>
        </p:nvSpPr>
        <p:spPr bwMode="auto">
          <a:xfrm>
            <a:off x="-468560" y="1494010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AB6BEDDB-26BC-047B-B043-EC6E78470902}"/>
              </a:ext>
            </a:extLst>
          </p:cNvPr>
          <p:cNvSpPr/>
          <p:nvPr/>
        </p:nvSpPr>
        <p:spPr bwMode="auto">
          <a:xfrm>
            <a:off x="-468560" y="2645917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53">
            <a:extLst>
              <a:ext uri="{FF2B5EF4-FFF2-40B4-BE49-F238E27FC236}">
                <a16:creationId xmlns:a16="http://schemas.microsoft.com/office/drawing/2014/main" id="{866DB6AC-EF2B-7577-0E14-0CD3C547A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915058"/>
            <a:ext cx="4328149" cy="277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2" rIns="68543" bIns="34272">
            <a:spAutoFit/>
          </a:bodyPr>
          <a:lstStyle/>
          <a:p>
            <a:r>
              <a:rPr lang="pt-BR" altLang="zh-CN" sz="16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h) Presença Contínua do Observador</a:t>
            </a:r>
          </a:p>
          <a:p>
            <a:endParaRPr lang="pt-BR" altLang="zh-CN" sz="16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Quando definido na APR, o observador dos trabalhos a quente deve permanecer no local, em contato permanente com as frentes de trabalho, até a conclusão do serviço. </a:t>
            </a:r>
          </a:p>
          <a:p>
            <a:endParaRPr lang="pt-BR" altLang="zh-CN" sz="16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pt-BR" altLang="zh-CN" sz="16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Isso assegura uma vigilância contínua e a prontidão para lidar com qualquer situação de emergência que possa surgir.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B36D89A2-2369-A424-D691-282324BC1BC8}"/>
              </a:ext>
            </a:extLst>
          </p:cNvPr>
          <p:cNvSpPr/>
          <p:nvPr/>
        </p:nvSpPr>
        <p:spPr bwMode="auto">
          <a:xfrm>
            <a:off x="-468560" y="916858"/>
            <a:ext cx="2065737" cy="413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8EFAFEF-4D3F-61D0-C1BF-3446625221E1}"/>
              </a:ext>
            </a:extLst>
          </p:cNvPr>
          <p:cNvSpPr/>
          <p:nvPr/>
        </p:nvSpPr>
        <p:spPr bwMode="auto">
          <a:xfrm>
            <a:off x="-468560" y="2069989"/>
            <a:ext cx="2065452" cy="4120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A2E30B25-EDFB-3577-514F-C4EB1CE289D1}"/>
              </a:ext>
            </a:extLst>
          </p:cNvPr>
          <p:cNvSpPr/>
          <p:nvPr/>
        </p:nvSpPr>
        <p:spPr bwMode="auto">
          <a:xfrm>
            <a:off x="-468560" y="3221558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F62E301-D68F-476D-93FA-D7E8F87A17B7}"/>
              </a:ext>
            </a:extLst>
          </p:cNvPr>
          <p:cNvSpPr/>
          <p:nvPr/>
        </p:nvSpPr>
        <p:spPr bwMode="auto">
          <a:xfrm>
            <a:off x="-468560" y="3797199"/>
            <a:ext cx="2064594" cy="4117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>
              <a:defRPr/>
            </a:pPr>
            <a:r>
              <a:rPr lang="pt-BR" altLang="zh-CN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7">
            <a:extLst>
              <a:ext uri="{FF2B5EF4-FFF2-40B4-BE49-F238E27FC236}">
                <a16:creationId xmlns:a16="http://schemas.microsoft.com/office/drawing/2014/main" id="{533A5220-1BE2-7335-F4C2-94DD199B951E}"/>
              </a:ext>
            </a:extLst>
          </p:cNvPr>
          <p:cNvSpPr/>
          <p:nvPr/>
        </p:nvSpPr>
        <p:spPr bwMode="auto">
          <a:xfrm>
            <a:off x="-468560" y="4372839"/>
            <a:ext cx="2064594" cy="41177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lIns="68543" tIns="34272" rIns="68543" bIns="34272" anchor="ctr"/>
          <a:lstStyle/>
          <a:p>
            <a:pPr algn="ctr"/>
            <a:r>
              <a:rPr lang="pt-BR" altLang="zh-CN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endParaRPr lang="zh-CN" altLang="en-US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9E4D47DB-170D-E2CD-924D-A302C167B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9239"/>
            <a:ext cx="1438705" cy="4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55000">
        <p:fade/>
      </p:transition>
    </mc:Choice>
    <mc:Fallback xmlns="">
      <p:transition spd="med" advTm="55555000">
        <p:fade/>
      </p:transition>
    </mc:Fallback>
  </mc:AlternateContent>
</p:sld>
</file>

<file path=ppt/theme/theme1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tia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4728</Words>
  <Application>Microsoft Office PowerPoint</Application>
  <PresentationFormat>Apresentação na tela (16:9)</PresentationFormat>
  <Paragraphs>612</Paragraphs>
  <Slides>110</Slides>
  <Notes>109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110</vt:i4>
      </vt:variant>
    </vt:vector>
  </HeadingPairs>
  <TitlesOfParts>
    <vt:vector size="121" baseType="lpstr">
      <vt:lpstr>Adobe 黑体 Std R</vt:lpstr>
      <vt:lpstr>微软雅黑</vt:lpstr>
      <vt:lpstr>Agency FB</vt:lpstr>
      <vt:lpstr>Arial</vt:lpstr>
      <vt:lpstr>Arial Unicode MS</vt:lpstr>
      <vt:lpstr>Calibri</vt:lpstr>
      <vt:lpstr>Calibri Light</vt:lpstr>
      <vt:lpstr>Impact</vt:lpstr>
      <vt:lpstr>Wingdings 3</vt:lpstr>
      <vt:lpstr>1_www.jpppt.com</vt:lpstr>
      <vt:lpstr>Fatia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SANDRA BARCELOS</cp:lastModifiedBy>
  <cp:revision>5</cp:revision>
  <dcterms:created xsi:type="dcterms:W3CDTF">2015-11-26T09:01:00Z</dcterms:created>
  <dcterms:modified xsi:type="dcterms:W3CDTF">2024-03-08T14:39:38Z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</Properties>
</file>