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1"/>
    <p:sldMasterId id="2147483674" r:id="rId2"/>
    <p:sldMasterId id="2147483729" r:id="rId3"/>
  </p:sldMasterIdLst>
  <p:notesMasterIdLst>
    <p:notesMasterId r:id="rId73"/>
  </p:notesMasterIdLst>
  <p:handoutMasterIdLst>
    <p:handoutMasterId r:id="rId74"/>
  </p:handoutMasterIdLst>
  <p:sldIdLst>
    <p:sldId id="319" r:id="rId4"/>
    <p:sldId id="680" r:id="rId5"/>
    <p:sldId id="497" r:id="rId6"/>
    <p:sldId id="380" r:id="rId7"/>
    <p:sldId id="506" r:id="rId8"/>
    <p:sldId id="507" r:id="rId9"/>
    <p:sldId id="505" r:id="rId10"/>
    <p:sldId id="508" r:id="rId11"/>
    <p:sldId id="509" r:id="rId12"/>
    <p:sldId id="315" r:id="rId13"/>
    <p:sldId id="510" r:id="rId14"/>
    <p:sldId id="511" r:id="rId15"/>
    <p:sldId id="682" r:id="rId16"/>
    <p:sldId id="683" r:id="rId17"/>
    <p:sldId id="684" r:id="rId18"/>
    <p:sldId id="685" r:id="rId19"/>
    <p:sldId id="686" r:id="rId20"/>
    <p:sldId id="687" r:id="rId21"/>
    <p:sldId id="688" r:id="rId22"/>
    <p:sldId id="689" r:id="rId23"/>
    <p:sldId id="690" r:id="rId24"/>
    <p:sldId id="691" r:id="rId25"/>
    <p:sldId id="692" r:id="rId26"/>
    <p:sldId id="693" r:id="rId27"/>
    <p:sldId id="694" r:id="rId28"/>
    <p:sldId id="695" r:id="rId29"/>
    <p:sldId id="696" r:id="rId30"/>
    <p:sldId id="698" r:id="rId31"/>
    <p:sldId id="699" r:id="rId32"/>
    <p:sldId id="700" r:id="rId33"/>
    <p:sldId id="697" r:id="rId34"/>
    <p:sldId id="704" r:id="rId35"/>
    <p:sldId id="701" r:id="rId36"/>
    <p:sldId id="705" r:id="rId37"/>
    <p:sldId id="706" r:id="rId38"/>
    <p:sldId id="707" r:id="rId39"/>
    <p:sldId id="702" r:id="rId40"/>
    <p:sldId id="708" r:id="rId41"/>
    <p:sldId id="709" r:id="rId42"/>
    <p:sldId id="703" r:id="rId43"/>
    <p:sldId id="710" r:id="rId44"/>
    <p:sldId id="713" r:id="rId45"/>
    <p:sldId id="711" r:id="rId46"/>
    <p:sldId id="712" r:id="rId47"/>
    <p:sldId id="715" r:id="rId48"/>
    <p:sldId id="714" r:id="rId49"/>
    <p:sldId id="716" r:id="rId50"/>
    <p:sldId id="717" r:id="rId51"/>
    <p:sldId id="718" r:id="rId52"/>
    <p:sldId id="719" r:id="rId53"/>
    <p:sldId id="720" r:id="rId54"/>
    <p:sldId id="721" r:id="rId55"/>
    <p:sldId id="722" r:id="rId56"/>
    <p:sldId id="723" r:id="rId57"/>
    <p:sldId id="724" r:id="rId58"/>
    <p:sldId id="725" r:id="rId59"/>
    <p:sldId id="726" r:id="rId60"/>
    <p:sldId id="727" r:id="rId61"/>
    <p:sldId id="728" r:id="rId62"/>
    <p:sldId id="729" r:id="rId63"/>
    <p:sldId id="731" r:id="rId64"/>
    <p:sldId id="730" r:id="rId65"/>
    <p:sldId id="732" r:id="rId66"/>
    <p:sldId id="733" r:id="rId67"/>
    <p:sldId id="734" r:id="rId68"/>
    <p:sldId id="739" r:id="rId69"/>
    <p:sldId id="735" r:id="rId70"/>
    <p:sldId id="736" r:id="rId71"/>
    <p:sldId id="1182" r:id="rId72"/>
  </p:sldIdLst>
  <p:sldSz cx="12192000" cy="6858000"/>
  <p:notesSz cx="6858000" cy="9144000"/>
  <p:custDataLst>
    <p:tags r:id="rId7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B56"/>
    <a:srgbClr val="201F42"/>
    <a:srgbClr val="FE2F56"/>
    <a:srgbClr val="FE5B50"/>
    <a:srgbClr val="D20909"/>
    <a:srgbClr val="3C3C3C"/>
    <a:srgbClr val="140F28"/>
    <a:srgbClr val="9E989E"/>
    <a:srgbClr val="FE6F3F"/>
    <a:srgbClr val="309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DBFF2-51BB-432C-8FF2-44D3A2489310}" v="16" dt="2023-10-06T16:50:15.60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9" d="100"/>
          <a:sy n="89" d="100"/>
        </p:scale>
        <p:origin x="293" y="72"/>
      </p:cViewPr>
      <p:guideLst>
        <p:guide orient="horz" pos="2183"/>
        <p:guide pos="3840"/>
      </p:guideLst>
    </p:cSldViewPr>
  </p:slideViewPr>
  <p:notesTextViewPr>
    <p:cViewPr>
      <p:scale>
        <a:sx n="1" d="1"/>
        <a:sy n="1" d="1"/>
      </p:scale>
      <p:origin x="0" y="0"/>
    </p:cViewPr>
  </p:notesTextViewPr>
  <p:sorterViewPr>
    <p:cViewPr varScale="1">
      <p:scale>
        <a:sx n="1" d="1"/>
        <a:sy n="1" d="1"/>
      </p:scale>
      <p:origin x="0" y="-198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2024/2/29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‹nº›</a:t>
            </a:fld>
            <a:endParaRPr lang="zh-CN" altLang="en-US"/>
          </a:p>
        </p:txBody>
      </p:sp>
    </p:spTree>
    <p:extLst>
      <p:ext uri="{BB962C8B-B14F-4D97-AF65-F5344CB8AC3E}">
        <p14:creationId xmlns:p14="http://schemas.microsoft.com/office/powerpoint/2010/main" val="47142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‹nº›</a:t>
            </a:fld>
            <a:endParaRPr lang="zh-CN" altLang="en-US"/>
          </a:p>
        </p:txBody>
      </p:sp>
    </p:spTree>
    <p:extLst>
      <p:ext uri="{BB962C8B-B14F-4D97-AF65-F5344CB8AC3E}">
        <p14:creationId xmlns:p14="http://schemas.microsoft.com/office/powerpoint/2010/main" val="24081712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73296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8181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67689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63349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489180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8614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472003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114093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735312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30990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03437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03285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738465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212373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343462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52017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874318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917990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04506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902734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163847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20536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708632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25392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340831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500016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429407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726698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792652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196088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192995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025029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27451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259936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964381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763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015248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098373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877024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97398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80592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867111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663669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17529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654936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459255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656434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932296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143562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070166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7096571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10196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292029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534898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49045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08661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569978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1299235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217002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31634164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7985197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631182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584959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505632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202040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27802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174935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a:t> </a:t>
            </a:r>
          </a:p>
        </p:txBody>
      </p:sp>
    </p:spTree>
    <p:extLst>
      <p:ext uri="{BB962C8B-B14F-4D97-AF65-F5344CB8AC3E}">
        <p14:creationId xmlns:p14="http://schemas.microsoft.com/office/powerpoint/2010/main" val="47591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2024/2/29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‹nº›</a:t>
            </a:fld>
            <a:endParaRPr lang="zh-CN" altLang="en-US">
              <a:solidFill>
                <a:prstClr val="black"/>
              </a:solidFill>
            </a:endParaRPr>
          </a:p>
        </p:txBody>
      </p:sp>
    </p:spTree>
    <p:extLst>
      <p:ext uri="{BB962C8B-B14F-4D97-AF65-F5344CB8AC3E}">
        <p14:creationId xmlns:p14="http://schemas.microsoft.com/office/powerpoint/2010/main" val="258355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733DE-6342-480A-9074-5AE34C8ED24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D50150-3066-49BF-AF59-D6B0A6966073}"/>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4" name="页脚占位符 3">
            <a:extLst>
              <a:ext uri="{FF2B5EF4-FFF2-40B4-BE49-F238E27FC236}">
                <a16:creationId xmlns:a16="http://schemas.microsoft.com/office/drawing/2014/main" id="{B07ADFC5-DC01-428E-B55F-F0B5F095563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0D28FAF-4C32-4444-A0D1-0A7046B5714F}"/>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180666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B24EBF0D-F326-48AA-AD72-D120EE0B7F57}"/>
              </a:ext>
            </a:extLst>
          </p:cNvPr>
          <p:cNvGrpSpPr/>
          <p:nvPr userDrawn="1"/>
        </p:nvGrpSpPr>
        <p:grpSpPr>
          <a:xfrm>
            <a:off x="10836650" y="360791"/>
            <a:ext cx="909520" cy="197589"/>
            <a:chOff x="9475619" y="5793834"/>
            <a:chExt cx="648944" cy="140980"/>
          </a:xfrm>
          <a:solidFill>
            <a:schemeClr val="bg1">
              <a:lumMod val="85000"/>
            </a:schemeClr>
          </a:solidFill>
        </p:grpSpPr>
        <p:sp>
          <p:nvSpPr>
            <p:cNvPr id="7" name="Freeform 74">
              <a:extLst>
                <a:ext uri="{FF2B5EF4-FFF2-40B4-BE49-F238E27FC236}">
                  <a16:creationId xmlns:a16="http://schemas.microsoft.com/office/drawing/2014/main" id="{CE6930E2-B666-48F8-87E3-142350FD7B6E}"/>
                </a:ext>
              </a:extLst>
            </p:cNvPr>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8" name="Freeform 75">
              <a:extLst>
                <a:ext uri="{FF2B5EF4-FFF2-40B4-BE49-F238E27FC236}">
                  <a16:creationId xmlns:a16="http://schemas.microsoft.com/office/drawing/2014/main" id="{CB7C9A83-C7DC-42B6-8F82-063A550CCC10}"/>
                </a:ext>
              </a:extLst>
            </p:cNvPr>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9" name="Freeform 85">
              <a:extLst>
                <a:ext uri="{FF2B5EF4-FFF2-40B4-BE49-F238E27FC236}">
                  <a16:creationId xmlns:a16="http://schemas.microsoft.com/office/drawing/2014/main" id="{3E52416F-D52D-490F-A808-4113194F7EDC}"/>
                </a:ext>
              </a:extLst>
            </p:cNvPr>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grpSp>
    </p:spTree>
    <p:extLst>
      <p:ext uri="{BB962C8B-B14F-4D97-AF65-F5344CB8AC3E}">
        <p14:creationId xmlns:p14="http://schemas.microsoft.com/office/powerpoint/2010/main" val="855009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9EBA54-C208-4AFA-A14E-E742E6C5B08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1354BD9-8478-4B0C-985E-C4C1E501D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06C5185-133C-4D5C-8437-7BA30DF93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2EDDB2B-177D-4F67-930B-7FECEB6FB448}"/>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5FCBDF18-2536-49DE-AACA-A3889C29A9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209A6B-55D3-4138-B6D8-1D7DD1C697C2}"/>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287677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55F94A-0402-4883-A95F-D19BCB9996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744A79-1E73-4163-82DE-250F3E9A3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E22FDA-E717-49DB-909C-232C70AD6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7797381-C0A4-452D-8BC2-556B67794864}"/>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1AC1B53F-68DD-4BA8-A1FE-E62462FC2E9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1D7E0B-DDE6-4D83-867C-BB942FE1C758}"/>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420954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06983-35A8-42AE-B002-27D9CF90C4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17407F-AB74-42D0-89BA-9BC8E95EEB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73A247-160F-4C3B-803A-74FE34079ADF}"/>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AA314980-77B6-4893-98D3-E5A2FB74B7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D731BA-64E8-41D1-8E97-3B65B3B0ED57}"/>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224235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296F8C4-A206-4C44-9B6E-1AADC57C9E9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542C44F-6568-4A0D-BCD1-878DF2DAA6D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B4AA2A-056E-4584-91CB-E19AA4E27304}"/>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F995391F-40CA-4D45-84B0-D00B7F7D20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AA89F1-9E43-4FFA-B107-C430670BE4FE}"/>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27925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38086271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09338259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96470911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8343324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2024/2/29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‹nº›</a:t>
            </a:fld>
            <a:endParaRPr lang="zh-CN" altLang="en-US">
              <a:solidFill>
                <a:prstClr val="black"/>
              </a:solidFill>
            </a:endParaRPr>
          </a:p>
        </p:txBody>
      </p:sp>
    </p:spTree>
    <p:extLst>
      <p:ext uri="{BB962C8B-B14F-4D97-AF65-F5344CB8AC3E}">
        <p14:creationId xmlns:p14="http://schemas.microsoft.com/office/powerpoint/2010/main" val="699532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80566574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43701507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81757436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51681836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570001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87274889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50666648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33442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662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3423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630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39824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0402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98492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5574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03559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7444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12880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69736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01410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7008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884E86-7DAD-464E-9FD0-14DFCDA13D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 y="0"/>
            <a:ext cx="12190879" cy="6875656"/>
          </a:xfrm>
          <a:prstGeom prst="rect">
            <a:avLst/>
          </a:prstGeom>
        </p:spPr>
      </p:pic>
    </p:spTree>
    <p:extLst>
      <p:ext uri="{BB962C8B-B14F-4D97-AF65-F5344CB8AC3E}">
        <p14:creationId xmlns:p14="http://schemas.microsoft.com/office/powerpoint/2010/main" val="4023125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74340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93110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51296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567511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82902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34849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6693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48747B6-90D0-4CDB-A724-6C247B8634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Tree>
    <p:extLst>
      <p:ext uri="{BB962C8B-B14F-4D97-AF65-F5344CB8AC3E}">
        <p14:creationId xmlns:p14="http://schemas.microsoft.com/office/powerpoint/2010/main" val="263459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05FA1-2606-4914-948F-860304F724C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2084FCC-73BD-4612-87A7-0590A505F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2F91842-C731-47A6-95C4-2781D5FEA54E}"/>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688347C5-E2EE-4D0A-B2C3-13FC12F14C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8CB5CD-9ED8-4B20-BC6D-A56BB4EBEDF3}"/>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90900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9CED28-7ADF-4948-B88F-412DD04339D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C2EC02-0402-4EF3-AE6C-870BC316C06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C53976A-23F2-4278-8DA6-C180A51B6C5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A27A350-1C54-40CA-9E8A-6393AC69956F}"/>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73CDBABF-DA6D-442B-9AB1-9628B1CC61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EE0D17-AFA1-4BA7-A141-B81CAC842BDF}"/>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113670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340C8-7355-4CD0-A815-13067B7A7E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ECFD76-AB60-48D9-A607-6F14FAB99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76D8FBD-CF70-4167-9632-05EA8E4EDE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F899EC8-18FB-4922-ADA1-D09D6105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535E99-FA0F-4313-B87D-8B9CCF4F0E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0AA0998-34FC-4810-B0FB-98B232CF9AC3}"/>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8" name="页脚占位符 7">
            <a:extLst>
              <a:ext uri="{FF2B5EF4-FFF2-40B4-BE49-F238E27FC236}">
                <a16:creationId xmlns:a16="http://schemas.microsoft.com/office/drawing/2014/main" id="{E8CA42B4-9D3B-45F1-9816-2E2B738C45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0E97E-A1E7-4FAF-AC1D-5DCA9240C220}"/>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125425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340C8-7355-4CD0-A815-13067B7A7E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ECFD76-AB60-48D9-A607-6F14FAB99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76D8FBD-CF70-4167-9632-05EA8E4EDEF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F899EC8-18FB-4922-ADA1-D09D61056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535E99-FA0F-4313-B87D-8B9CCF4F0E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0AA0998-34FC-4810-B0FB-98B232CF9AC3}"/>
              </a:ext>
            </a:extLst>
          </p:cNvPr>
          <p:cNvSpPr>
            <a:spLocks noGrp="1"/>
          </p:cNvSpPr>
          <p:nvPr>
            <p:ph type="dt" sz="half" idx="10"/>
          </p:nvPr>
        </p:nvSpPr>
        <p:spPr/>
        <p:txBody>
          <a:bodyPr/>
          <a:lstStyle/>
          <a:p>
            <a:fld id="{D37ECFDE-47B5-468B-93A2-C567C7788EFA}" type="datetimeFigureOut">
              <a:rPr lang="zh-CN" altLang="en-US" smtClean="0"/>
              <a:t>2024/2/29</a:t>
            </a:fld>
            <a:endParaRPr lang="zh-CN" altLang="en-US"/>
          </a:p>
        </p:txBody>
      </p:sp>
      <p:sp>
        <p:nvSpPr>
          <p:cNvPr id="8" name="页脚占位符 7">
            <a:extLst>
              <a:ext uri="{FF2B5EF4-FFF2-40B4-BE49-F238E27FC236}">
                <a16:creationId xmlns:a16="http://schemas.microsoft.com/office/drawing/2014/main" id="{E8CA42B4-9D3B-45F1-9816-2E2B738C45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0E97E-A1E7-4FAF-AC1D-5DCA9240C220}"/>
              </a:ext>
            </a:extLst>
          </p:cNvPr>
          <p:cNvSpPr>
            <a:spLocks noGrp="1"/>
          </p:cNvSpPr>
          <p:nvPr>
            <p:ph type="sldNum" sz="quarter" idx="12"/>
          </p:nvPr>
        </p:nvSpPr>
        <p:spPr/>
        <p:txBody>
          <a:bodyPr/>
          <a:lstStyle/>
          <a:p>
            <a:fld id="{058E8F9E-9C99-41A8-9C4D-9624FD97E978}" type="slidenum">
              <a:rPr lang="zh-CN" altLang="en-US" smtClean="0"/>
              <a:t>‹nº›</a:t>
            </a:fld>
            <a:endParaRPr lang="zh-CN" altLang="en-US"/>
          </a:p>
        </p:txBody>
      </p:sp>
      <p:sp>
        <p:nvSpPr>
          <p:cNvPr id="11" name="TextBox 10"/>
          <p:cNvSpPr txBox="1"/>
          <p:nvPr userDrawn="1"/>
        </p:nvSpPr>
        <p:spPr>
          <a:xfrm>
            <a:off x="16283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4219471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image" Target="../media/image1.jp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276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4008F9-FBDE-4FE5-96FA-0B479FB7E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59E05A-7BBD-4628-8430-C5AD6657E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5B6011-7970-41D6-91EF-40E60E80A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ECFDE-47B5-468B-93A2-C567C7788EFA}"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2337CB54-E835-4300-89FB-A893C99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DA6F2DA-FFE1-41B3-8392-664DBF048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E8F9E-9C99-41A8-9C4D-9624FD97E978}" type="slidenum">
              <a:rPr lang="zh-CN" altLang="en-US" smtClean="0"/>
              <a:t>‹nº›</a:t>
            </a:fld>
            <a:endParaRPr lang="zh-CN" altLang="en-US"/>
          </a:p>
        </p:txBody>
      </p:sp>
    </p:spTree>
    <p:extLst>
      <p:ext uri="{BB962C8B-B14F-4D97-AF65-F5344CB8AC3E}">
        <p14:creationId xmlns:p14="http://schemas.microsoft.com/office/powerpoint/2010/main" val="30026481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373175296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0" r:id="rId22"/>
    <p:sldLayoutId id="2147483661" r:id="rId23"/>
    <p:sldLayoutId id="2147483662" r:id="rId24"/>
    <p:sldLayoutId id="2147483663" r:id="rId25"/>
    <p:sldLayoutId id="2147483664" r:id="rId26"/>
    <p:sldLayoutId id="2147483665" r:id="rId27"/>
    <p:sldLayoutId id="2147483666" r:id="rId28"/>
    <p:sldLayoutId id="2147483667" r:id="rId29"/>
    <p:sldLayoutId id="2147483668" r:id="rId30"/>
    <p:sldLayoutId id="214748366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2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2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8.xml"/><Relationship Id="rId5" Type="http://schemas.microsoft.com/office/2007/relationships/hdphoto" Target="../media/hdphoto3.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8.xml"/><Relationship Id="rId5" Type="http://schemas.openxmlformats.org/officeDocument/2006/relationships/image" Target="../media/image2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3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8.xml"/><Relationship Id="rId5" Type="http://schemas.openxmlformats.org/officeDocument/2006/relationships/image" Target="../media/image21.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31.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31.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28.xml"/><Relationship Id="rId5" Type="http://schemas.microsoft.com/office/2007/relationships/hdphoto" Target="../media/hdphoto3.wdp"/><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8.xml"/><Relationship Id="rId5" Type="http://schemas.openxmlformats.org/officeDocument/2006/relationships/image" Target="../media/image21.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8.xml"/><Relationship Id="rId5" Type="http://schemas.microsoft.com/office/2007/relationships/hdphoto" Target="../media/hdphoto4.wdp"/><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28.xml"/><Relationship Id="rId5" Type="http://schemas.openxmlformats.org/officeDocument/2006/relationships/image" Target="../media/image21.png"/><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文本框 50">
            <a:extLst>
              <a:ext uri="{FF2B5EF4-FFF2-40B4-BE49-F238E27FC236}">
                <a16:creationId xmlns:a16="http://schemas.microsoft.com/office/drawing/2014/main" id="{46630D7B-4BA5-4989-8F72-A67D800FFF51}"/>
              </a:ext>
            </a:extLst>
          </p:cNvPr>
          <p:cNvSpPr txBox="1"/>
          <p:nvPr>
            <p:custDataLst>
              <p:tags r:id="rId1"/>
            </p:custDataLst>
          </p:nvPr>
        </p:nvSpPr>
        <p:spPr>
          <a:xfrm>
            <a:off x="-256876" y="1163418"/>
            <a:ext cx="12433209" cy="82099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30000"/>
              </a:lnSpc>
            </a:pPr>
            <a:r>
              <a:rPr lang="en-US" altLang="zh-CN" sz="4000" dirty="0">
                <a:solidFill>
                  <a:schemeClr val="bg1"/>
                </a:solidFill>
                <a:effectLst>
                  <a:outerShdw blurRad="63500" dist="63500" dir="2700000" algn="tl">
                    <a:srgbClr val="000000">
                      <a:alpha val="43137"/>
                    </a:srgbClr>
                  </a:outerShdw>
                </a:effectLst>
                <a:latin typeface="Gisha" panose="020B0502040204020203" pitchFamily="34" charset="-79"/>
                <a:ea typeface="优设标题黑" panose="00000500000000000000" pitchFamily="2" charset="-122"/>
                <a:cs typeface="Gisha" panose="020B0502040204020203" pitchFamily="34" charset="-79"/>
                <a:sym typeface="Arial"/>
              </a:rPr>
              <a:t>Trabalho </a:t>
            </a:r>
            <a:r>
              <a:rPr lang="en-US" altLang="zh-CN" sz="4000" dirty="0" err="1">
                <a:solidFill>
                  <a:schemeClr val="bg1"/>
                </a:solidFill>
                <a:effectLst>
                  <a:outerShdw blurRad="63500" dist="63500" dir="2700000" algn="tl">
                    <a:srgbClr val="000000">
                      <a:alpha val="43137"/>
                    </a:srgbClr>
                  </a:outerShdw>
                </a:effectLst>
                <a:latin typeface="Gisha" panose="020B0502040204020203" pitchFamily="34" charset="-79"/>
                <a:ea typeface="优设标题黑" panose="00000500000000000000" pitchFamily="2" charset="-122"/>
                <a:cs typeface="Gisha" panose="020B0502040204020203" pitchFamily="34" charset="-79"/>
                <a:sym typeface="Arial"/>
              </a:rPr>
              <a:t>em</a:t>
            </a:r>
            <a:r>
              <a:rPr lang="en-US" altLang="zh-CN" sz="4000" dirty="0">
                <a:solidFill>
                  <a:schemeClr val="bg1"/>
                </a:solidFill>
                <a:effectLst>
                  <a:outerShdw blurRad="63500" dist="63500" dir="2700000" algn="tl">
                    <a:srgbClr val="000000">
                      <a:alpha val="43137"/>
                    </a:srgbClr>
                  </a:outerShdw>
                </a:effectLst>
                <a:latin typeface="Gisha" panose="020B0502040204020203" pitchFamily="34" charset="-79"/>
                <a:ea typeface="优设标题黑" panose="00000500000000000000" pitchFamily="2" charset="-122"/>
                <a:cs typeface="Gisha" panose="020B0502040204020203" pitchFamily="34" charset="-79"/>
                <a:sym typeface="Arial"/>
              </a:rPr>
              <a:t> Altura</a:t>
            </a:r>
          </a:p>
        </p:txBody>
      </p:sp>
      <p:pic>
        <p:nvPicPr>
          <p:cNvPr id="7" name="Imagem 6" descr="Texto&#10;&#10;Descrição gerada automaticamente com confiança baixa">
            <a:extLst>
              <a:ext uri="{FF2B5EF4-FFF2-40B4-BE49-F238E27FC236}">
                <a16:creationId xmlns:a16="http://schemas.microsoft.com/office/drawing/2014/main" id="{886D9510-7787-212A-1DCA-C4F037B88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4714" y="134605"/>
            <a:ext cx="1903476" cy="528458"/>
          </a:xfrm>
          <a:prstGeom prst="rect">
            <a:avLst/>
          </a:prstGeom>
        </p:spPr>
      </p:pic>
      <p:pic>
        <p:nvPicPr>
          <p:cNvPr id="4" name="Imagem 3" descr="Logotipo&#10;&#10;Descrição gerada automaticamente">
            <a:extLst>
              <a:ext uri="{FF2B5EF4-FFF2-40B4-BE49-F238E27FC236}">
                <a16:creationId xmlns:a16="http://schemas.microsoft.com/office/drawing/2014/main" id="{02F1C6B2-3752-D795-F3A2-2F389BCB83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623" y="437137"/>
            <a:ext cx="2271863" cy="2273555"/>
          </a:xfrm>
          <a:prstGeom prst="rect">
            <a:avLst/>
          </a:prstGeom>
        </p:spPr>
      </p:pic>
      <p:pic>
        <p:nvPicPr>
          <p:cNvPr id="8" name="Imagem 7" descr="Homem de terno e gravata com chapéu na mão&#10;&#10;Descrição gerada automaticamente">
            <a:extLst>
              <a:ext uri="{FF2B5EF4-FFF2-40B4-BE49-F238E27FC236}">
                <a16:creationId xmlns:a16="http://schemas.microsoft.com/office/drawing/2014/main" id="{DBA0DC46-E980-1130-367C-1F8A767FAA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7775" y="750322"/>
            <a:ext cx="6491478" cy="6076323"/>
          </a:xfrm>
          <a:prstGeom prst="rect">
            <a:avLst/>
          </a:prstGeom>
        </p:spPr>
      </p:pic>
    </p:spTree>
    <p:extLst>
      <p:ext uri="{BB962C8B-B14F-4D97-AF65-F5344CB8AC3E}">
        <p14:creationId xmlns:p14="http://schemas.microsoft.com/office/powerpoint/2010/main" val="2480010733"/>
      </p:ext>
    </p:extLst>
  </p:cSld>
  <p:clrMapOvr>
    <a:masterClrMapping/>
  </p:clrMapOvr>
  <mc:AlternateContent xmlns:mc="http://schemas.openxmlformats.org/markup-compatibility/2006" xmlns:p14="http://schemas.microsoft.com/office/powerpoint/2010/main">
    <mc:Choice Requires="p14">
      <p:transition spd="slow" p14:dur="4000" advTm="86399000">
        <p14:vortex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1250"/>
                                  </p:stCondLst>
                                  <p:iterate type="lt">
                                    <p:tmPct val="10000"/>
                                  </p:iterate>
                                  <p:childTnLst>
                                    <p:set>
                                      <p:cBhvr>
                                        <p:cTn id="6" dur="500" fill="hold">
                                          <p:stCondLst>
                                            <p:cond delay="0"/>
                                          </p:stCondLst>
                                        </p:cTn>
                                        <p:tgtEl>
                                          <p:spTgt spid="19"/>
                                        </p:tgtEl>
                                        <p:attrNameLst>
                                          <p:attrName>style.visibility</p:attrName>
                                        </p:attrNameLst>
                                      </p:cBhvr>
                                      <p:to>
                                        <p:strVal val="visible"/>
                                      </p:to>
                                    </p:set>
                                    <p:anim to="" calcmode="lin" valueType="num">
                                      <p:cBhvr>
                                        <p:cTn id="7" dur="5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8" dur="500" fill="hold">
                                          <p:stCondLst>
                                            <p:cond delay="0"/>
                                          </p:stCondLst>
                                        </p:cTn>
                                        <p:tgtEl>
                                          <p:spTgt spid="19"/>
                                        </p:tgtEl>
                                        <p:attrNameLst>
                                          <p:attrName>ppt_w</p:attrName>
                                        </p:attrNameLst>
                                      </p:cBhvr>
                                      <p:tavLst>
                                        <p:tav tm="0" fmla="#ppt_w-#ppt_w*((1.5-1.5*$)^3-(1.5-1.5*$)^2)">
                                          <p:val>
                                            <p:strVal val="0"/>
                                          </p:val>
                                        </p:tav>
                                        <p:tav tm="100000">
                                          <p:val>
                                            <p:strVal val="1"/>
                                          </p:val>
                                        </p:tav>
                                      </p:tavLst>
                                    </p:anim>
                                    <p:anim to="" calcmode="lin" valueType="num">
                                      <p:cBhvr>
                                        <p:cTn id="9" dur="500" fill="hold">
                                          <p:stCondLst>
                                            <p:cond delay="0"/>
                                          </p:stCondLst>
                                        </p:cTn>
                                        <p:tgtEl>
                                          <p:spTgt spid="19"/>
                                        </p:tgtEl>
                                        <p:attrNameLst>
                                          <p:attrName>ppt_x</p:attrName>
                                        </p:attrNameLst>
                                      </p:cBhvr>
                                      <p:tavLst>
                                        <p:tav tm="0" fmla="#ppt_x-(#ppt_x-0.5)*((1.5-1.5*$)^3-(1.5-1.5*$)^2)">
                                          <p:val>
                                            <p:strVal val="0"/>
                                          </p:val>
                                        </p:tav>
                                        <p:tav tm="100000">
                                          <p:val>
                                            <p:strVal val="1"/>
                                          </p:val>
                                        </p:tav>
                                      </p:tavLst>
                                    </p:anim>
                                    <p:anim to="" calcmode="lin" valueType="num">
                                      <p:cBhvr>
                                        <p:cTn id="10" dur="500" fill="hold">
                                          <p:stCondLst>
                                            <p:cond delay="0"/>
                                          </p:stCondLst>
                                        </p:cTn>
                                        <p:tgtEl>
                                          <p:spTgt spid="19"/>
                                        </p:tgtEl>
                                        <p:attrNameLst>
                                          <p:attrName>ppt_y</p:attrName>
                                        </p:attrNameLst>
                                      </p:cBhvr>
                                      <p:tavLst>
                                        <p:tav tm="0" fmla="#ppt_y-(#ppt_y-0.5)*((1.5-1.5*$)^3-(1.5-1.5*$)^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gurança do trabalho: 6 principais riscos na construção civil - Volk do  Brasil">
            <a:extLst>
              <a:ext uri="{FF2B5EF4-FFF2-40B4-BE49-F238E27FC236}">
                <a16:creationId xmlns:a16="http://schemas.microsoft.com/office/drawing/2014/main" id="{7B583BBC-7415-E487-30F4-7102BF53BE2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12191999" cy="6858000"/>
          </a:xfrm>
          <a:prstGeom prst="parallelogram">
            <a:avLst>
              <a:gd name="adj" fmla="val 115016"/>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571500" y="3940751"/>
            <a:ext cx="4204974" cy="881308"/>
            <a:chOff x="5267282" y="18129"/>
            <a:chExt cx="4204974" cy="881308"/>
          </a:xfrm>
        </p:grpSpPr>
        <p:sp>
          <p:nvSpPr>
            <p:cNvPr id="11" name="Subtitle 2">
              <a:extLst>
                <a:ext uri="{FF2B5EF4-FFF2-40B4-BE49-F238E27FC236}">
                  <a16:creationId xmlns:a16="http://schemas.microsoft.com/office/drawing/2014/main" id="{360062CF-4239-4286-B703-132EC1F0E32B}"/>
                </a:ext>
              </a:extLst>
            </p:cNvPr>
            <p:cNvSpPr txBox="1">
              <a:spLocks/>
            </p:cNvSpPr>
            <p:nvPr/>
          </p:nvSpPr>
          <p:spPr>
            <a:xfrm>
              <a:off x="5269568" y="18129"/>
              <a:ext cx="42026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800" b="1" dirty="0">
                  <a:solidFill>
                    <a:schemeClr val="bg1"/>
                  </a:solidFill>
                  <a:latin typeface="Arial"/>
                  <a:ea typeface="微软雅黑"/>
                  <a:cs typeface="Lato" panose="020F0502020204030203" pitchFamily="34" charset="0"/>
                  <a:sym typeface="Arial"/>
                </a:rPr>
                <a:t>01</a:t>
              </a:r>
              <a:endParaRPr lang="zh-CN" altLang="en-US" sz="4000" b="1" dirty="0">
                <a:solidFill>
                  <a:schemeClr val="bg1"/>
                </a:solidFill>
                <a:latin typeface="Arial"/>
                <a:ea typeface="微软雅黑"/>
                <a:cs typeface="Lato" panose="020F0502020204030203" pitchFamily="34" charset="0"/>
                <a:sym typeface="Arial"/>
              </a:endParaRPr>
            </a:p>
          </p:txBody>
        </p:sp>
        <p:sp>
          <p:nvSpPr>
            <p:cNvPr id="12" name="圆角矩形 11"/>
            <p:cNvSpPr/>
            <p:nvPr/>
          </p:nvSpPr>
          <p:spPr>
            <a:xfrm>
              <a:off x="5267282"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3" name="平行四边形 12"/>
          <p:cNvSpPr/>
          <p:nvPr/>
        </p:nvSpPr>
        <p:spPr>
          <a:xfrm>
            <a:off x="0" y="1"/>
            <a:ext cx="12192000" cy="6858000"/>
          </a:xfrm>
          <a:prstGeom prst="parallelogram">
            <a:avLst>
              <a:gd name="adj" fmla="val 114683"/>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a:ea typeface="微软雅黑"/>
              <a:sym typeface="Arial"/>
            </a:endParaRPr>
          </a:p>
        </p:txBody>
      </p:sp>
      <p:grpSp>
        <p:nvGrpSpPr>
          <p:cNvPr id="18" name="组合 17"/>
          <p:cNvGrpSpPr/>
          <p:nvPr/>
        </p:nvGrpSpPr>
        <p:grpSpPr>
          <a:xfrm>
            <a:off x="571500" y="897113"/>
            <a:ext cx="4749800" cy="2778370"/>
            <a:chOff x="584200" y="1875692"/>
            <a:chExt cx="4749800" cy="2778370"/>
          </a:xfrm>
        </p:grpSpPr>
        <p:sp>
          <p:nvSpPr>
            <p:cNvPr id="6" name="圆角矩形 5"/>
            <p:cNvSpPr/>
            <p:nvPr/>
          </p:nvSpPr>
          <p:spPr>
            <a:xfrm>
              <a:off x="609600" y="1875692"/>
              <a:ext cx="4724400" cy="2778370"/>
            </a:xfrm>
            <a:prstGeom prst="roundRect">
              <a:avLst>
                <a:gd name="adj" fmla="val 4852"/>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5" name="Subtitle 2">
              <a:extLst>
                <a:ext uri="{FF2B5EF4-FFF2-40B4-BE49-F238E27FC236}">
                  <a16:creationId xmlns:a16="http://schemas.microsoft.com/office/drawing/2014/main" id="{360062CF-4239-4286-B703-132EC1F0E32B}"/>
                </a:ext>
              </a:extLst>
            </p:cNvPr>
            <p:cNvSpPr txBox="1">
              <a:spLocks/>
            </p:cNvSpPr>
            <p:nvPr/>
          </p:nvSpPr>
          <p:spPr>
            <a:xfrm>
              <a:off x="584200" y="2006601"/>
              <a:ext cx="4597399" cy="22081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pt-BR" altLang="zh-CN" sz="3600" b="1" dirty="0">
                  <a:gradFill>
                    <a:gsLst>
                      <a:gs pos="0">
                        <a:srgbClr val="FE2B56"/>
                      </a:gs>
                      <a:gs pos="100000">
                        <a:srgbClr val="FE6F3F"/>
                      </a:gs>
                    </a:gsLst>
                    <a:lin ang="5400000" scaled="0"/>
                  </a:gradFill>
                  <a:latin typeface="Arial"/>
                  <a:ea typeface="微软雅黑"/>
                  <a:cs typeface="Lato" panose="020F0502020204030203" pitchFamily="34" charset="0"/>
                  <a:sym typeface="Arial"/>
                </a:rPr>
                <a:t>Estrutura de tópicos da </a:t>
              </a:r>
              <a:r>
                <a:rPr lang="pt-BR" altLang="zh-CN" sz="3600" b="1" dirty="0">
                  <a:solidFill>
                    <a:srgbClr val="201F42"/>
                  </a:solidFill>
                  <a:latin typeface="Arial"/>
                  <a:ea typeface="微软雅黑"/>
                  <a:cs typeface="Lato" panose="020F0502020204030203" pitchFamily="34" charset="0"/>
                  <a:sym typeface="Arial"/>
                </a:rPr>
                <a:t>NR-35 </a:t>
              </a:r>
              <a:r>
                <a:rPr lang="pt-BR" altLang="zh-CN" sz="3600" b="1" dirty="0">
                  <a:gradFill>
                    <a:gsLst>
                      <a:gs pos="0">
                        <a:srgbClr val="FE2B56"/>
                      </a:gs>
                      <a:gs pos="100000">
                        <a:srgbClr val="FE6F3F"/>
                      </a:gs>
                    </a:gsLst>
                    <a:lin ang="5400000" scaled="0"/>
                  </a:gradFill>
                  <a:latin typeface="Arial"/>
                  <a:ea typeface="微软雅黑"/>
                  <a:cs typeface="Lato" panose="020F0502020204030203" pitchFamily="34" charset="0"/>
                  <a:sym typeface="Arial"/>
                </a:rPr>
                <a:t>Trabalho em Altura</a:t>
              </a:r>
            </a:p>
          </p:txBody>
        </p:sp>
        <p:cxnSp>
          <p:nvCxnSpPr>
            <p:cNvPr id="9" name="直接连接符 8"/>
            <p:cNvCxnSpPr/>
            <p:nvPr/>
          </p:nvCxnSpPr>
          <p:spPr>
            <a:xfrm>
              <a:off x="2491443" y="42401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 name="等腰三角形 6"/>
          <p:cNvSpPr/>
          <p:nvPr/>
        </p:nvSpPr>
        <p:spPr>
          <a:xfrm>
            <a:off x="3974123" y="1"/>
            <a:ext cx="8217877" cy="6858000"/>
          </a:xfrm>
          <a:prstGeom prst="triangle">
            <a:avLst>
              <a:gd name="adj" fmla="val 100000"/>
            </a:avLst>
          </a:prstGeom>
          <a:gradFill>
            <a:gsLst>
              <a:gs pos="0">
                <a:srgbClr val="FE2B56"/>
              </a:gs>
              <a:gs pos="100000">
                <a:srgbClr val="FE6F3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3" name="组合 18">
            <a:extLst>
              <a:ext uri="{FF2B5EF4-FFF2-40B4-BE49-F238E27FC236}">
                <a16:creationId xmlns:a16="http://schemas.microsoft.com/office/drawing/2014/main" id="{A403D50C-927E-813F-DE55-CFC41E872264}"/>
              </a:ext>
            </a:extLst>
          </p:cNvPr>
          <p:cNvGrpSpPr/>
          <p:nvPr/>
        </p:nvGrpSpPr>
        <p:grpSpPr>
          <a:xfrm>
            <a:off x="10015746" y="5147820"/>
            <a:ext cx="3350515" cy="713819"/>
            <a:chOff x="8161546" y="4601720"/>
            <a:chExt cx="3350515" cy="713819"/>
          </a:xfrm>
        </p:grpSpPr>
        <p:sp>
          <p:nvSpPr>
            <p:cNvPr id="5" name="等腰三角形 15">
              <a:extLst>
                <a:ext uri="{FF2B5EF4-FFF2-40B4-BE49-F238E27FC236}">
                  <a16:creationId xmlns:a16="http://schemas.microsoft.com/office/drawing/2014/main" id="{8BAEDEA5-BA30-8D68-26E7-4B4E20632557}"/>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F126E13B-8624-FDF5-A39B-4CEF36CB0A5C}"/>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4" name="Imagem 3" descr="Texto&#10;&#10;Descrição gerada automaticamente com confiança baixa">
            <a:extLst>
              <a:ext uri="{FF2B5EF4-FFF2-40B4-BE49-F238E27FC236}">
                <a16:creationId xmlns:a16="http://schemas.microsoft.com/office/drawing/2014/main" id="{E302ECC4-529D-6FA6-6E64-A90366CAD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80" y="85304"/>
            <a:ext cx="1715281" cy="476210"/>
          </a:xfrm>
          <a:prstGeom prst="rect">
            <a:avLst/>
          </a:prstGeom>
        </p:spPr>
      </p:pic>
    </p:spTree>
    <p:extLst>
      <p:ext uri="{BB962C8B-B14F-4D97-AF65-F5344CB8AC3E}">
        <p14:creationId xmlns:p14="http://schemas.microsoft.com/office/powerpoint/2010/main" val="74827109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R-35 Trabalho em Altura - Construção Civil">
            <a:extLst>
              <a:ext uri="{FF2B5EF4-FFF2-40B4-BE49-F238E27FC236}">
                <a16:creationId xmlns:a16="http://schemas.microsoft.com/office/drawing/2014/main" id="{6604B1C4-8C84-0918-D6E0-1364642254CC}"/>
              </a:ext>
            </a:extLst>
          </p:cNvPr>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30749" b="7770"/>
          <a:stretch/>
        </p:blipFill>
        <p:spPr bwMode="auto">
          <a:xfrm>
            <a:off x="-1" y="2036535"/>
            <a:ext cx="12191999" cy="295430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2">
            <a:extLst>
              <a:ext uri="{FF2B5EF4-FFF2-40B4-BE49-F238E27FC236}">
                <a16:creationId xmlns:a16="http://schemas.microsoft.com/office/drawing/2014/main" id="{0CF4A0C7-C4EE-1024-C006-CB164ABC593C}"/>
              </a:ext>
            </a:extLst>
          </p:cNvPr>
          <p:cNvSpPr/>
          <p:nvPr/>
        </p:nvSpPr>
        <p:spPr>
          <a:xfrm>
            <a:off x="0" y="2046769"/>
            <a:ext cx="12192000" cy="2944072"/>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3" name="Subtitle 2">
            <a:extLst>
              <a:ext uri="{FF2B5EF4-FFF2-40B4-BE49-F238E27FC236}">
                <a16:creationId xmlns:a16="http://schemas.microsoft.com/office/drawing/2014/main" id="{360062CF-4239-4286-B703-132EC1F0E32B}"/>
              </a:ext>
            </a:extLst>
          </p:cNvPr>
          <p:cNvSpPr txBox="1">
            <a:spLocks/>
          </p:cNvSpPr>
          <p:nvPr/>
        </p:nvSpPr>
        <p:spPr>
          <a:xfrm>
            <a:off x="2463801" y="2884951"/>
            <a:ext cx="7899400" cy="17251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A redação da NR-35 Trabalho em Altura conforme a Portaria SEPRT 915, de 30 de julho de 2019 apresenta a seguinte estrutura de tópicos:</a:t>
            </a:r>
            <a:endParaRPr lang="id-ID"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grpSp>
        <p:nvGrpSpPr>
          <p:cNvPr id="33" name="组合 32"/>
          <p:cNvGrpSpPr/>
          <p:nvPr/>
        </p:nvGrpSpPr>
        <p:grpSpPr>
          <a:xfrm>
            <a:off x="1382137" y="4527517"/>
            <a:ext cx="914400" cy="914400"/>
            <a:chOff x="6944737" y="3338414"/>
            <a:chExt cx="914400" cy="914400"/>
          </a:xfrm>
        </p:grpSpPr>
        <p:sp>
          <p:nvSpPr>
            <p:cNvPr id="21" name="椭圆 20"/>
            <p:cNvSpPr/>
            <p:nvPr/>
          </p:nvSpPr>
          <p:spPr>
            <a:xfrm>
              <a:off x="6944737" y="3338414"/>
              <a:ext cx="914400" cy="914400"/>
            </a:xfrm>
            <a:prstGeom prst="ellipse">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28" name="Shape 2619"/>
            <p:cNvSpPr/>
            <p:nvPr/>
          </p:nvSpPr>
          <p:spPr>
            <a:xfrm>
              <a:off x="7238684" y="3632362"/>
              <a:ext cx="326506" cy="326504"/>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a:ea typeface="微软雅黑"/>
                <a:cs typeface="Source Sans Pro Light" charset="0"/>
                <a:sym typeface="Arial"/>
              </a:endParaRPr>
            </a:p>
          </p:txBody>
        </p:sp>
      </p:grpSp>
      <p:grpSp>
        <p:nvGrpSpPr>
          <p:cNvPr id="9" name="组合 32">
            <a:extLst>
              <a:ext uri="{FF2B5EF4-FFF2-40B4-BE49-F238E27FC236}">
                <a16:creationId xmlns:a16="http://schemas.microsoft.com/office/drawing/2014/main" id="{B88D4699-36B9-45D4-4DE2-6AE671AF2986}"/>
              </a:ext>
            </a:extLst>
          </p:cNvPr>
          <p:cNvGrpSpPr/>
          <p:nvPr/>
        </p:nvGrpSpPr>
        <p:grpSpPr>
          <a:xfrm>
            <a:off x="9906001" y="1589852"/>
            <a:ext cx="914400" cy="914400"/>
            <a:chOff x="6944737" y="3338414"/>
            <a:chExt cx="914400" cy="914400"/>
          </a:xfrm>
        </p:grpSpPr>
        <p:sp>
          <p:nvSpPr>
            <p:cNvPr id="13" name="椭圆 20">
              <a:extLst>
                <a:ext uri="{FF2B5EF4-FFF2-40B4-BE49-F238E27FC236}">
                  <a16:creationId xmlns:a16="http://schemas.microsoft.com/office/drawing/2014/main" id="{CD5A20A5-E841-0EA1-F04E-C6298915931D}"/>
                </a:ext>
              </a:extLst>
            </p:cNvPr>
            <p:cNvSpPr/>
            <p:nvPr/>
          </p:nvSpPr>
          <p:spPr>
            <a:xfrm>
              <a:off x="6944737" y="3338414"/>
              <a:ext cx="914400" cy="914400"/>
            </a:xfrm>
            <a:prstGeom prst="ellipse">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6" name="Shape 2619">
              <a:extLst>
                <a:ext uri="{FF2B5EF4-FFF2-40B4-BE49-F238E27FC236}">
                  <a16:creationId xmlns:a16="http://schemas.microsoft.com/office/drawing/2014/main" id="{5FE83B71-0606-6B4F-7320-3B49AC1D0F99}"/>
                </a:ext>
              </a:extLst>
            </p:cNvPr>
            <p:cNvSpPr/>
            <p:nvPr/>
          </p:nvSpPr>
          <p:spPr>
            <a:xfrm>
              <a:off x="7238684" y="3632362"/>
              <a:ext cx="326506" cy="326504"/>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a:ea typeface="微软雅黑"/>
                <a:cs typeface="Source Sans Pro Light" charset="0"/>
                <a:sym typeface="Arial"/>
              </a:endParaRPr>
            </a:p>
          </p:txBody>
        </p:sp>
      </p:grpSp>
      <p:pic>
        <p:nvPicPr>
          <p:cNvPr id="4" name="Imagem 3" descr="Texto&#10;&#10;Descrição gerada automaticamente com confiança baixa">
            <a:extLst>
              <a:ext uri="{FF2B5EF4-FFF2-40B4-BE49-F238E27FC236}">
                <a16:creationId xmlns:a16="http://schemas.microsoft.com/office/drawing/2014/main" id="{B797BA9C-CD07-57C3-BF1A-D49019A1A1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109" y="194036"/>
            <a:ext cx="1937981" cy="538038"/>
          </a:xfrm>
          <a:prstGeom prst="rect">
            <a:avLst/>
          </a:prstGeom>
        </p:spPr>
      </p:pic>
    </p:spTree>
    <p:extLst>
      <p:ext uri="{BB962C8B-B14F-4D97-AF65-F5344CB8AC3E}">
        <p14:creationId xmlns:p14="http://schemas.microsoft.com/office/powerpoint/2010/main" val="2622742728"/>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ndústria química na construção civil - SQ Quimica">
            <a:extLst>
              <a:ext uri="{FF2B5EF4-FFF2-40B4-BE49-F238E27FC236}">
                <a16:creationId xmlns:a16="http://schemas.microsoft.com/office/drawing/2014/main" id="{63B96695-B967-5FBD-797E-9AEC8B8F32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530600"/>
            <a:ext cx="3831569" cy="255948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77800" y="5773929"/>
            <a:ext cx="3831569" cy="632319"/>
          </a:xfrm>
          <a:prstGeom prst="rect">
            <a:avLst/>
          </a:prstGeom>
          <a:gradFill>
            <a:gsLst>
              <a:gs pos="0">
                <a:srgbClr val="FE2B56">
                  <a:alpha val="91000"/>
                </a:srgbClr>
              </a:gs>
              <a:gs pos="100000">
                <a:srgbClr val="FE6F3F">
                  <a:alpha val="57000"/>
                </a:srgbClr>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1" name="Subtitle 2">
            <a:extLst>
              <a:ext uri="{FF2B5EF4-FFF2-40B4-BE49-F238E27FC236}">
                <a16:creationId xmlns:a16="http://schemas.microsoft.com/office/drawing/2014/main" id="{360062CF-4239-4286-B703-132EC1F0E32B}"/>
              </a:ext>
            </a:extLst>
          </p:cNvPr>
          <p:cNvSpPr txBox="1">
            <a:spLocks/>
          </p:cNvSpPr>
          <p:nvPr/>
        </p:nvSpPr>
        <p:spPr>
          <a:xfrm>
            <a:off x="-1104901" y="5883084"/>
            <a:ext cx="4546600"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defRPr/>
            </a:pPr>
            <a:r>
              <a:rPr lang="pt-BR" altLang="zh-CN" sz="1600" b="1" dirty="0">
                <a:solidFill>
                  <a:schemeClr val="bg1"/>
                </a:solidFill>
                <a:latin typeface="Arial"/>
                <a:ea typeface="微软雅黑"/>
                <a:cs typeface="Lato" panose="020F0502020204030203" pitchFamily="34" charset="0"/>
                <a:sym typeface="Arial"/>
              </a:rPr>
              <a:t>NR-35 Trabalho em Altura</a:t>
            </a:r>
            <a:endParaRPr lang="id-ID" sz="1600" b="1" dirty="0">
              <a:solidFill>
                <a:schemeClr val="bg1"/>
              </a:solidFill>
              <a:latin typeface="Arial"/>
              <a:ea typeface="微软雅黑"/>
              <a:cs typeface="Lato" panose="020F0502020204030203" pitchFamily="34" charset="0"/>
              <a:sym typeface="Arial"/>
            </a:endParaRPr>
          </a:p>
        </p:txBody>
      </p:sp>
      <p:sp>
        <p:nvSpPr>
          <p:cNvPr id="17" name="任意多边形 14">
            <a:extLst>
              <a:ext uri="{FF2B5EF4-FFF2-40B4-BE49-F238E27FC236}">
                <a16:creationId xmlns:a16="http://schemas.microsoft.com/office/drawing/2014/main" id="{7191588E-D49D-78D4-2A9D-70AC8830C5FB}"/>
              </a:ext>
            </a:extLst>
          </p:cNvPr>
          <p:cNvSpPr/>
          <p:nvPr/>
        </p:nvSpPr>
        <p:spPr>
          <a:xfrm>
            <a:off x="8902700" y="3984725"/>
            <a:ext cx="3289300" cy="2873276"/>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8" name="Subtitle 2">
            <a:extLst>
              <a:ext uri="{FF2B5EF4-FFF2-40B4-BE49-F238E27FC236}">
                <a16:creationId xmlns:a16="http://schemas.microsoft.com/office/drawing/2014/main" id="{CFC01AD7-DAE4-A48C-8F9B-9721B207AC3F}"/>
              </a:ext>
            </a:extLst>
          </p:cNvPr>
          <p:cNvSpPr txBox="1">
            <a:spLocks/>
          </p:cNvSpPr>
          <p:nvPr/>
        </p:nvSpPr>
        <p:spPr>
          <a:xfrm>
            <a:off x="4476162" y="393700"/>
            <a:ext cx="6386671" cy="46571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35.1. Objetivo e Campo de Aplicação</a:t>
            </a:r>
          </a:p>
          <a:p>
            <a:pPr algn="l">
              <a:lnSpc>
                <a:spcPct val="150000"/>
              </a:lnSpc>
              <a:spcBef>
                <a:spcPts val="0"/>
              </a:spcBef>
              <a:defRPr/>
            </a:pPr>
            <a:r>
              <a:rPr lang="pt-BR" altLang="zh-CN"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35.2. Responsabilidades</a:t>
            </a:r>
          </a:p>
          <a:p>
            <a:pPr algn="l">
              <a:lnSpc>
                <a:spcPct val="150000"/>
              </a:lnSpc>
              <a:spcBef>
                <a:spcPts val="0"/>
              </a:spcBef>
              <a:defRPr/>
            </a:pPr>
            <a:r>
              <a:rPr lang="pt-BR" altLang="zh-CN"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35.3. Capacitação e Treinamento</a:t>
            </a:r>
          </a:p>
          <a:p>
            <a:pPr algn="l">
              <a:lnSpc>
                <a:spcPct val="150000"/>
              </a:lnSpc>
              <a:spcBef>
                <a:spcPts val="0"/>
              </a:spcBef>
              <a:defRPr/>
            </a:pPr>
            <a:r>
              <a:rPr lang="pt-BR" altLang="zh-CN"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35.4 Planejamento, Organização e Execução</a:t>
            </a:r>
          </a:p>
          <a:p>
            <a:pPr algn="l">
              <a:lnSpc>
                <a:spcPct val="150000"/>
              </a:lnSpc>
              <a:spcBef>
                <a:spcPts val="0"/>
              </a:spcBef>
              <a:defRPr/>
            </a:pPr>
            <a:r>
              <a:rPr lang="pt-BR" altLang="zh-CN"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35.5 Sistemas de Proteção contra quedas</a:t>
            </a:r>
          </a:p>
          <a:p>
            <a:pPr algn="l">
              <a:lnSpc>
                <a:spcPct val="150000"/>
              </a:lnSpc>
              <a:spcBef>
                <a:spcPts val="0"/>
              </a:spcBef>
              <a:defRPr/>
            </a:pPr>
            <a:r>
              <a:rPr lang="pt-BR"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35.6. Emergência e Salvamento</a:t>
            </a:r>
          </a:p>
          <a:p>
            <a:pPr algn="l">
              <a:lnSpc>
                <a:spcPct val="150000"/>
              </a:lnSpc>
              <a:spcBef>
                <a:spcPts val="0"/>
              </a:spcBef>
              <a:defRPr/>
            </a:pPr>
            <a:r>
              <a:rPr lang="pt-BR"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Glossário</a:t>
            </a:r>
          </a:p>
          <a:p>
            <a:pPr algn="l">
              <a:lnSpc>
                <a:spcPct val="150000"/>
              </a:lnSpc>
              <a:spcBef>
                <a:spcPts val="0"/>
              </a:spcBef>
              <a:defRPr/>
            </a:pPr>
            <a:r>
              <a:rPr lang="pt-BR"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Anexo I – Acesso por cordas</a:t>
            </a:r>
          </a:p>
          <a:p>
            <a:pPr algn="l">
              <a:lnSpc>
                <a:spcPct val="150000"/>
              </a:lnSpc>
              <a:spcBef>
                <a:spcPts val="0"/>
              </a:spcBef>
              <a:defRPr/>
            </a:pPr>
            <a:r>
              <a:rPr lang="pt-BR"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rPr>
              <a:t>Anexo II – Sistemas de ancoragem</a:t>
            </a:r>
            <a:endParaRPr lang="id-ID" sz="2000" b="1" spc="50" dirty="0">
              <a:ln w="0"/>
              <a:solidFill>
                <a:schemeClr val="bg2"/>
              </a:solidFill>
              <a:effectLst>
                <a:innerShdw blurRad="63500" dist="50800" dir="13500000">
                  <a:srgbClr val="000000">
                    <a:alpha val="50000"/>
                  </a:srgbClr>
                </a:innerShdw>
              </a:effectLst>
              <a:latin typeface="Arial"/>
              <a:ea typeface="微软雅黑"/>
              <a:cs typeface="Lato" panose="020F0502020204030203" pitchFamily="34" charset="0"/>
              <a:sym typeface="Arial"/>
            </a:endParaRPr>
          </a:p>
        </p:txBody>
      </p:sp>
      <p:sp>
        <p:nvSpPr>
          <p:cNvPr id="19" name="矩形 34">
            <a:extLst>
              <a:ext uri="{FF2B5EF4-FFF2-40B4-BE49-F238E27FC236}">
                <a16:creationId xmlns:a16="http://schemas.microsoft.com/office/drawing/2014/main" id="{9F8DF6A9-1D4F-7D50-77E7-85A156158EFE}"/>
              </a:ext>
            </a:extLst>
          </p:cNvPr>
          <p:cNvSpPr/>
          <p:nvPr/>
        </p:nvSpPr>
        <p:spPr>
          <a:xfrm>
            <a:off x="3072311" y="435511"/>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grpSp>
        <p:nvGrpSpPr>
          <p:cNvPr id="20" name="组合 37">
            <a:extLst>
              <a:ext uri="{FF2B5EF4-FFF2-40B4-BE49-F238E27FC236}">
                <a16:creationId xmlns:a16="http://schemas.microsoft.com/office/drawing/2014/main" id="{88EE8F97-9031-739F-9FB6-64A1B5960AB5}"/>
              </a:ext>
            </a:extLst>
          </p:cNvPr>
          <p:cNvGrpSpPr/>
          <p:nvPr/>
        </p:nvGrpSpPr>
        <p:grpSpPr>
          <a:xfrm>
            <a:off x="3276159" y="571132"/>
            <a:ext cx="455799" cy="457102"/>
            <a:chOff x="1649413" y="1535114"/>
            <a:chExt cx="555625" cy="557213"/>
          </a:xfrm>
          <a:solidFill>
            <a:schemeClr val="bg1"/>
          </a:solidFill>
        </p:grpSpPr>
        <p:sp>
          <p:nvSpPr>
            <p:cNvPr id="22" name="Freeform 33">
              <a:extLst>
                <a:ext uri="{FF2B5EF4-FFF2-40B4-BE49-F238E27FC236}">
                  <a16:creationId xmlns:a16="http://schemas.microsoft.com/office/drawing/2014/main" id="{BBE1E125-5771-C20F-74FE-DAAEB6C9FF5C}"/>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3" name="Freeform 34">
              <a:extLst>
                <a:ext uri="{FF2B5EF4-FFF2-40B4-BE49-F238E27FC236}">
                  <a16:creationId xmlns:a16="http://schemas.microsoft.com/office/drawing/2014/main" id="{073679D9-F6E0-FA1F-DF35-11AA74B48BEF}"/>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4" name="Freeform 35">
              <a:extLst>
                <a:ext uri="{FF2B5EF4-FFF2-40B4-BE49-F238E27FC236}">
                  <a16:creationId xmlns:a16="http://schemas.microsoft.com/office/drawing/2014/main" id="{F64B0AC7-A3A3-3481-ECCD-19167D5F4298}"/>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5" name="Freeform 36">
              <a:extLst>
                <a:ext uri="{FF2B5EF4-FFF2-40B4-BE49-F238E27FC236}">
                  <a16:creationId xmlns:a16="http://schemas.microsoft.com/office/drawing/2014/main" id="{1B2D8B47-CBC8-2962-2D8D-4D8FE6BDA949}"/>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sp>
        <p:nvSpPr>
          <p:cNvPr id="26" name="Shape 2619">
            <a:extLst>
              <a:ext uri="{FF2B5EF4-FFF2-40B4-BE49-F238E27FC236}">
                <a16:creationId xmlns:a16="http://schemas.microsoft.com/office/drawing/2014/main" id="{549BFE32-DE4F-EF70-FE78-9BA5A78582F9}"/>
              </a:ext>
            </a:extLst>
          </p:cNvPr>
          <p:cNvSpPr/>
          <p:nvPr/>
        </p:nvSpPr>
        <p:spPr>
          <a:xfrm>
            <a:off x="10441248" y="5325500"/>
            <a:ext cx="1280852" cy="1138800"/>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Arial"/>
              <a:ea typeface="微软雅黑"/>
              <a:cs typeface="Source Sans Pro Light" charset="0"/>
              <a:sym typeface="Arial"/>
            </a:endParaRPr>
          </a:p>
        </p:txBody>
      </p:sp>
      <p:pic>
        <p:nvPicPr>
          <p:cNvPr id="3" name="Imagem 2" descr="Texto&#10;&#10;Descrição gerada automaticamente com confiança baixa">
            <a:extLst>
              <a:ext uri="{FF2B5EF4-FFF2-40B4-BE49-F238E27FC236}">
                <a16:creationId xmlns:a16="http://schemas.microsoft.com/office/drawing/2014/main" id="{76530E5F-FFE1-92EC-39A0-1969E7584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109" y="194036"/>
            <a:ext cx="1937981" cy="538038"/>
          </a:xfrm>
          <a:prstGeom prst="rect">
            <a:avLst/>
          </a:prstGeom>
        </p:spPr>
      </p:pic>
    </p:spTree>
    <p:extLst>
      <p:ext uri="{BB962C8B-B14F-4D97-AF65-F5344CB8AC3E}">
        <p14:creationId xmlns:p14="http://schemas.microsoft.com/office/powerpoint/2010/main" val="1483218118"/>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gurança do trabalho: 6 principais riscos na construção civil - Volk do  Brasil">
            <a:extLst>
              <a:ext uri="{FF2B5EF4-FFF2-40B4-BE49-F238E27FC236}">
                <a16:creationId xmlns:a16="http://schemas.microsoft.com/office/drawing/2014/main" id="{7B583BBC-7415-E487-30F4-7102BF53BE2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12191999" cy="6858000"/>
          </a:xfrm>
          <a:prstGeom prst="parallelogram">
            <a:avLst>
              <a:gd name="adj" fmla="val 115016"/>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571500" y="3940751"/>
            <a:ext cx="4204974" cy="881308"/>
            <a:chOff x="5267282" y="18129"/>
            <a:chExt cx="4204974" cy="881308"/>
          </a:xfrm>
        </p:grpSpPr>
        <p:sp>
          <p:nvSpPr>
            <p:cNvPr id="11" name="Subtitle 2">
              <a:extLst>
                <a:ext uri="{FF2B5EF4-FFF2-40B4-BE49-F238E27FC236}">
                  <a16:creationId xmlns:a16="http://schemas.microsoft.com/office/drawing/2014/main" id="{360062CF-4239-4286-B703-132EC1F0E32B}"/>
                </a:ext>
              </a:extLst>
            </p:cNvPr>
            <p:cNvSpPr txBox="1">
              <a:spLocks/>
            </p:cNvSpPr>
            <p:nvPr/>
          </p:nvSpPr>
          <p:spPr>
            <a:xfrm>
              <a:off x="5269568" y="18129"/>
              <a:ext cx="42026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800" b="1" dirty="0">
                  <a:solidFill>
                    <a:schemeClr val="bg1">
                      <a:lumMod val="95000"/>
                    </a:schemeClr>
                  </a:solidFill>
                  <a:latin typeface="Arial"/>
                  <a:ea typeface="微软雅黑"/>
                  <a:cs typeface="Lato" panose="020F0502020204030203" pitchFamily="34" charset="0"/>
                  <a:sym typeface="Arial"/>
                </a:rPr>
                <a:t>02</a:t>
              </a:r>
              <a:endParaRPr lang="zh-CN" altLang="en-US" sz="4000" b="1" dirty="0">
                <a:solidFill>
                  <a:schemeClr val="bg1">
                    <a:lumMod val="95000"/>
                  </a:schemeClr>
                </a:solidFill>
                <a:latin typeface="Arial"/>
                <a:ea typeface="微软雅黑"/>
                <a:cs typeface="Lato" panose="020F0502020204030203" pitchFamily="34" charset="0"/>
                <a:sym typeface="Arial"/>
              </a:endParaRPr>
            </a:p>
          </p:txBody>
        </p:sp>
        <p:sp>
          <p:nvSpPr>
            <p:cNvPr id="12" name="圆角矩形 11"/>
            <p:cNvSpPr/>
            <p:nvPr/>
          </p:nvSpPr>
          <p:spPr>
            <a:xfrm>
              <a:off x="5267282"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3" name="平行四边形 12"/>
          <p:cNvSpPr/>
          <p:nvPr/>
        </p:nvSpPr>
        <p:spPr>
          <a:xfrm>
            <a:off x="0" y="1"/>
            <a:ext cx="12192000" cy="6858000"/>
          </a:xfrm>
          <a:prstGeom prst="parallelogram">
            <a:avLst>
              <a:gd name="adj" fmla="val 114683"/>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a:ea typeface="微软雅黑"/>
              <a:sym typeface="Arial"/>
            </a:endParaRPr>
          </a:p>
        </p:txBody>
      </p:sp>
      <p:grpSp>
        <p:nvGrpSpPr>
          <p:cNvPr id="18" name="组合 17"/>
          <p:cNvGrpSpPr/>
          <p:nvPr/>
        </p:nvGrpSpPr>
        <p:grpSpPr>
          <a:xfrm>
            <a:off x="424962" y="1126176"/>
            <a:ext cx="4749800" cy="2778370"/>
            <a:chOff x="584200" y="1875692"/>
            <a:chExt cx="4749800" cy="2778370"/>
          </a:xfrm>
        </p:grpSpPr>
        <p:sp>
          <p:nvSpPr>
            <p:cNvPr id="6" name="圆角矩形 5"/>
            <p:cNvSpPr/>
            <p:nvPr/>
          </p:nvSpPr>
          <p:spPr>
            <a:xfrm>
              <a:off x="609600" y="1875692"/>
              <a:ext cx="4724400" cy="2778370"/>
            </a:xfrm>
            <a:prstGeom prst="roundRect">
              <a:avLst>
                <a:gd name="adj" fmla="val 4852"/>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5" name="Subtitle 2">
              <a:extLst>
                <a:ext uri="{FF2B5EF4-FFF2-40B4-BE49-F238E27FC236}">
                  <a16:creationId xmlns:a16="http://schemas.microsoft.com/office/drawing/2014/main" id="{360062CF-4239-4286-B703-132EC1F0E32B}"/>
                </a:ext>
              </a:extLst>
            </p:cNvPr>
            <p:cNvSpPr txBox="1">
              <a:spLocks/>
            </p:cNvSpPr>
            <p:nvPr/>
          </p:nvSpPr>
          <p:spPr>
            <a:xfrm>
              <a:off x="584200" y="2527299"/>
              <a:ext cx="4597399" cy="1687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pt-BR" altLang="zh-CN" sz="3600" b="1" dirty="0">
                  <a:gradFill>
                    <a:gsLst>
                      <a:gs pos="0">
                        <a:srgbClr val="FE2B56"/>
                      </a:gs>
                      <a:gs pos="100000">
                        <a:srgbClr val="FE6F3F"/>
                      </a:gs>
                    </a:gsLst>
                    <a:lin ang="5400000" scaled="0"/>
                  </a:gradFill>
                  <a:latin typeface="Arial"/>
                  <a:ea typeface="微软雅黑"/>
                  <a:cs typeface="Lato" panose="020F0502020204030203" pitchFamily="34" charset="0"/>
                  <a:sym typeface="Arial"/>
                </a:rPr>
                <a:t>Inovações da </a:t>
              </a:r>
              <a:r>
                <a:rPr lang="pt-BR" altLang="zh-CN" sz="3600" b="1" dirty="0">
                  <a:solidFill>
                    <a:srgbClr val="201F42"/>
                  </a:solidFill>
                  <a:latin typeface="Arial"/>
                  <a:ea typeface="微软雅黑"/>
                  <a:cs typeface="Lato" panose="020F0502020204030203" pitchFamily="34" charset="0"/>
                  <a:sym typeface="Arial"/>
                </a:rPr>
                <a:t>NR-35 </a:t>
              </a:r>
              <a:r>
                <a:rPr lang="pt-BR" altLang="zh-CN" sz="3600" b="1" dirty="0">
                  <a:gradFill>
                    <a:gsLst>
                      <a:gs pos="0">
                        <a:srgbClr val="FE2B56"/>
                      </a:gs>
                      <a:gs pos="100000">
                        <a:srgbClr val="FE6F3F"/>
                      </a:gs>
                    </a:gsLst>
                    <a:lin ang="5400000" scaled="0"/>
                  </a:gradFill>
                  <a:latin typeface="Arial"/>
                  <a:ea typeface="微软雅黑"/>
                  <a:cs typeface="Lato" panose="020F0502020204030203" pitchFamily="34" charset="0"/>
                  <a:sym typeface="Arial"/>
                </a:rPr>
                <a:t>Trabalho em Altura</a:t>
              </a:r>
            </a:p>
          </p:txBody>
        </p:sp>
        <p:cxnSp>
          <p:nvCxnSpPr>
            <p:cNvPr id="9" name="直接连接符 8"/>
            <p:cNvCxnSpPr/>
            <p:nvPr/>
          </p:nvCxnSpPr>
          <p:spPr>
            <a:xfrm>
              <a:off x="2491443" y="42401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 name="等腰三角形 6"/>
          <p:cNvSpPr/>
          <p:nvPr/>
        </p:nvSpPr>
        <p:spPr>
          <a:xfrm>
            <a:off x="3974123" y="1"/>
            <a:ext cx="8217877" cy="6858000"/>
          </a:xfrm>
          <a:prstGeom prst="triangle">
            <a:avLst>
              <a:gd name="adj" fmla="val 100000"/>
            </a:avLst>
          </a:prstGeom>
          <a:gradFill>
            <a:gsLst>
              <a:gs pos="0">
                <a:srgbClr val="FE2B56"/>
              </a:gs>
              <a:gs pos="100000">
                <a:srgbClr val="FE6F3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3" name="组合 18">
            <a:extLst>
              <a:ext uri="{FF2B5EF4-FFF2-40B4-BE49-F238E27FC236}">
                <a16:creationId xmlns:a16="http://schemas.microsoft.com/office/drawing/2014/main" id="{A403D50C-927E-813F-DE55-CFC41E872264}"/>
              </a:ext>
            </a:extLst>
          </p:cNvPr>
          <p:cNvGrpSpPr/>
          <p:nvPr/>
        </p:nvGrpSpPr>
        <p:grpSpPr>
          <a:xfrm>
            <a:off x="10015746" y="5147820"/>
            <a:ext cx="3350515" cy="713819"/>
            <a:chOff x="8161546" y="4601720"/>
            <a:chExt cx="3350515" cy="713819"/>
          </a:xfrm>
        </p:grpSpPr>
        <p:sp>
          <p:nvSpPr>
            <p:cNvPr id="5" name="等腰三角形 15">
              <a:extLst>
                <a:ext uri="{FF2B5EF4-FFF2-40B4-BE49-F238E27FC236}">
                  <a16:creationId xmlns:a16="http://schemas.microsoft.com/office/drawing/2014/main" id="{8BAEDEA5-BA30-8D68-26E7-4B4E20632557}"/>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F126E13B-8624-FDF5-A39B-4CEF36CB0A5C}"/>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4" name="Imagem 3" descr="Texto&#10;&#10;Descrição gerada automaticamente com confiança baixa">
            <a:extLst>
              <a:ext uri="{FF2B5EF4-FFF2-40B4-BE49-F238E27FC236}">
                <a16:creationId xmlns:a16="http://schemas.microsoft.com/office/drawing/2014/main" id="{3784F264-C591-32EF-285D-DA9A61137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9874" y="142813"/>
            <a:ext cx="1921057" cy="533339"/>
          </a:xfrm>
          <a:prstGeom prst="rect">
            <a:avLst/>
          </a:prstGeom>
        </p:spPr>
      </p:pic>
    </p:spTree>
    <p:extLst>
      <p:ext uri="{BB962C8B-B14F-4D97-AF65-F5344CB8AC3E}">
        <p14:creationId xmlns:p14="http://schemas.microsoft.com/office/powerpoint/2010/main" val="4006032040"/>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6">
            <a:extLst>
              <a:ext uri="{FF2B5EF4-FFF2-40B4-BE49-F238E27FC236}">
                <a16:creationId xmlns:a16="http://schemas.microsoft.com/office/drawing/2014/main" id="{63671E68-10E6-1F5F-1B90-32C354FB2A75}"/>
              </a:ext>
            </a:extLst>
          </p:cNvPr>
          <p:cNvSpPr/>
          <p:nvPr/>
        </p:nvSpPr>
        <p:spPr>
          <a:xfrm>
            <a:off x="1055914" y="1409700"/>
            <a:ext cx="7315199" cy="3794549"/>
          </a:xfrm>
          <a:prstGeom prst="rect">
            <a:avLst/>
          </a:prstGeom>
          <a:gradFill>
            <a:gsLst>
              <a:gs pos="0">
                <a:srgbClr val="FE2B56">
                  <a:alpha val="80000"/>
                </a:srgbClr>
              </a:gs>
              <a:gs pos="100000">
                <a:srgbClr val="FE6F3F">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 name="圆角矩形 3">
            <a:extLst>
              <a:ext uri="{FF2B5EF4-FFF2-40B4-BE49-F238E27FC236}">
                <a16:creationId xmlns:a16="http://schemas.microsoft.com/office/drawing/2014/main" id="{F17C4CFA-2460-2C88-E528-6DD900103ACF}"/>
              </a:ext>
            </a:extLst>
          </p:cNvPr>
          <p:cNvSpPr/>
          <p:nvPr/>
        </p:nvSpPr>
        <p:spPr>
          <a:xfrm>
            <a:off x="2527300" y="1653751"/>
            <a:ext cx="3644900" cy="4223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dirty="0">
              <a:solidFill>
                <a:srgbClr val="FE2B56"/>
              </a:solidFill>
              <a:latin typeface="Arial"/>
              <a:ea typeface="微软雅黑"/>
              <a:sym typeface="Arial"/>
            </a:endParaRPr>
          </a:p>
        </p:txBody>
      </p:sp>
      <p:sp>
        <p:nvSpPr>
          <p:cNvPr id="5" name="Subtitle 2">
            <a:extLst>
              <a:ext uri="{FF2B5EF4-FFF2-40B4-BE49-F238E27FC236}">
                <a16:creationId xmlns:a16="http://schemas.microsoft.com/office/drawing/2014/main" id="{52DB07AD-2672-6F3A-F73D-FED1B57AB4BD}"/>
              </a:ext>
            </a:extLst>
          </p:cNvPr>
          <p:cNvSpPr txBox="1">
            <a:spLocks/>
          </p:cNvSpPr>
          <p:nvPr/>
        </p:nvSpPr>
        <p:spPr>
          <a:xfrm>
            <a:off x="1263222" y="1520022"/>
            <a:ext cx="7082491" cy="4042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dirty="0">
                <a:solidFill>
                  <a:srgbClr val="201F42"/>
                </a:solidFill>
                <a:latin typeface="Arial"/>
                <a:ea typeface="微软雅黑"/>
                <a:cs typeface="Lato" panose="020F0502020204030203" pitchFamily="34" charset="0"/>
                <a:sym typeface="Arial"/>
              </a:rPr>
              <a:t>A norma NR-35 Trabalho em Altura  inovou em vários aspectos. </a:t>
            </a:r>
          </a:p>
          <a:p>
            <a:pPr algn="l">
              <a:lnSpc>
                <a:spcPct val="150000"/>
              </a:lnSpc>
              <a:spcBef>
                <a:spcPts val="0"/>
              </a:spcBef>
              <a:defRPr/>
            </a:pPr>
            <a:endParaRPr lang="pt-BR" altLang="zh-CN" dirty="0">
              <a:solidFill>
                <a:srgbClr val="201F42"/>
              </a:solidFill>
              <a:latin typeface="Arial"/>
              <a:ea typeface="微软雅黑"/>
              <a:cs typeface="Lato" panose="020F0502020204030203" pitchFamily="34" charset="0"/>
              <a:sym typeface="Arial"/>
            </a:endParaRPr>
          </a:p>
          <a:p>
            <a:pPr algn="l">
              <a:lnSpc>
                <a:spcPct val="150000"/>
              </a:lnSpc>
              <a:spcBef>
                <a:spcPts val="0"/>
              </a:spcBef>
              <a:defRPr/>
            </a:pPr>
            <a:r>
              <a:rPr lang="pt-BR" altLang="zh-CN" dirty="0">
                <a:solidFill>
                  <a:srgbClr val="201F42"/>
                </a:solidFill>
                <a:latin typeface="Arial"/>
                <a:ea typeface="微软雅黑"/>
                <a:cs typeface="Lato" panose="020F0502020204030203" pitchFamily="34" charset="0"/>
                <a:sym typeface="Arial"/>
              </a:rPr>
              <a:t>Além da obrigatoriedade da análise preliminar de riscos, outra inovação é o que a norma chama de hierarquia das medidas de controle.</a:t>
            </a:r>
          </a:p>
        </p:txBody>
      </p:sp>
      <p:sp>
        <p:nvSpPr>
          <p:cNvPr id="2" name="任意多边形 14">
            <a:extLst>
              <a:ext uri="{FF2B5EF4-FFF2-40B4-BE49-F238E27FC236}">
                <a16:creationId xmlns:a16="http://schemas.microsoft.com/office/drawing/2014/main" id="{5A4CB824-EE27-014A-7229-9B34E9E0DE5F}"/>
              </a:ext>
            </a:extLst>
          </p:cNvPr>
          <p:cNvSpPr/>
          <p:nvPr/>
        </p:nvSpPr>
        <p:spPr>
          <a:xfrm>
            <a:off x="10689770" y="5301343"/>
            <a:ext cx="1502229" cy="1556657"/>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6" name="组合 18">
            <a:extLst>
              <a:ext uri="{FF2B5EF4-FFF2-40B4-BE49-F238E27FC236}">
                <a16:creationId xmlns:a16="http://schemas.microsoft.com/office/drawing/2014/main" id="{A5443CAE-EEE8-7B51-3329-3664E13BA08A}"/>
              </a:ext>
            </a:extLst>
          </p:cNvPr>
          <p:cNvGrpSpPr/>
          <p:nvPr/>
        </p:nvGrpSpPr>
        <p:grpSpPr>
          <a:xfrm>
            <a:off x="11260346" y="5926468"/>
            <a:ext cx="3350515" cy="713819"/>
            <a:chOff x="8161546" y="4601720"/>
            <a:chExt cx="3350515" cy="713819"/>
          </a:xfrm>
        </p:grpSpPr>
        <p:sp>
          <p:nvSpPr>
            <p:cNvPr id="7" name="等腰三角形 15">
              <a:extLst>
                <a:ext uri="{FF2B5EF4-FFF2-40B4-BE49-F238E27FC236}">
                  <a16:creationId xmlns:a16="http://schemas.microsoft.com/office/drawing/2014/main" id="{B75F0B37-33B3-F2B5-3630-88B3589A27B3}"/>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45B581CA-E1A7-F0E0-B25A-4F2E77788D27}"/>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10" name="Imagem 9" descr="Texto&#10;&#10;Descrição gerada automaticamente com confiança baixa">
            <a:extLst>
              <a:ext uri="{FF2B5EF4-FFF2-40B4-BE49-F238E27FC236}">
                <a16:creationId xmlns:a16="http://schemas.microsoft.com/office/drawing/2014/main" id="{04A65206-A2AB-A033-83DC-E5DF702A6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4109" y="194036"/>
            <a:ext cx="1937981" cy="538038"/>
          </a:xfrm>
          <a:prstGeom prst="rect">
            <a:avLst/>
          </a:prstGeom>
        </p:spPr>
      </p:pic>
    </p:spTree>
    <p:extLst>
      <p:ext uri="{BB962C8B-B14F-4D97-AF65-F5344CB8AC3E}">
        <p14:creationId xmlns:p14="http://schemas.microsoft.com/office/powerpoint/2010/main" val="2662236624"/>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7289" y="1538695"/>
            <a:ext cx="6337254" cy="4297946"/>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6" name="TextBox 21"/>
          <p:cNvSpPr txBox="1"/>
          <p:nvPr/>
        </p:nvSpPr>
        <p:spPr>
          <a:xfrm>
            <a:off x="6096000" y="2590852"/>
            <a:ext cx="5649551" cy="2366738"/>
          </a:xfrm>
          <a:prstGeom prst="rect">
            <a:avLst/>
          </a:prstGeom>
          <a:noFill/>
        </p:spPr>
        <p:txBody>
          <a:bodyPr wrap="square" lIns="0" tIns="0" rIns="0" bIns="0" rtlCol="0">
            <a:spAutoFit/>
          </a:bodyPr>
          <a:lstStyle/>
          <a:p>
            <a:pPr>
              <a:lnSpc>
                <a:spcPct val="200000"/>
              </a:lnSpc>
            </a:pPr>
            <a:r>
              <a:rPr lang="pt-BR" altLang="zh-CN" sz="2000" b="1" dirty="0">
                <a:solidFill>
                  <a:schemeClr val="bg1"/>
                </a:solidFill>
                <a:latin typeface="Arial"/>
                <a:ea typeface="微软雅黑"/>
                <a:sym typeface="Arial"/>
              </a:rPr>
              <a:t>Às vezes, nós seres humanos, nos acostumamos tanto a fazer as coisas de um determinado jeito, que deixamos de pensar em soluções “fora da caixa”.</a:t>
            </a:r>
          </a:p>
        </p:txBody>
      </p:sp>
      <p:pic>
        <p:nvPicPr>
          <p:cNvPr id="4" name="Picture 18" descr="Para os Engenheiros de Segurança do Trabalho, o futuro se constrói agora  Profissional que garante a segurança dos trabalhadores | O Futuro se  Constrói Agora | G1">
            <a:extLst>
              <a:ext uri="{FF2B5EF4-FFF2-40B4-BE49-F238E27FC236}">
                <a16:creationId xmlns:a16="http://schemas.microsoft.com/office/drawing/2014/main" id="{B8A7D76E-B35D-801C-7F8F-657DE56B6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944"/>
            <a:ext cx="5627847" cy="42979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pic>
      <p:sp>
        <p:nvSpPr>
          <p:cNvPr id="7" name="矩形 6"/>
          <p:cNvSpPr/>
          <p:nvPr/>
        </p:nvSpPr>
        <p:spPr>
          <a:xfrm>
            <a:off x="0" y="2744209"/>
            <a:ext cx="5649551" cy="1047017"/>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3" name="Subtitle 2">
            <a:extLst>
              <a:ext uri="{FF2B5EF4-FFF2-40B4-BE49-F238E27FC236}">
                <a16:creationId xmlns:a16="http://schemas.microsoft.com/office/drawing/2014/main" id="{EADB7D95-0662-EED6-8410-D1DFD690633E}"/>
              </a:ext>
            </a:extLst>
          </p:cNvPr>
          <p:cNvSpPr txBox="1">
            <a:spLocks/>
          </p:cNvSpPr>
          <p:nvPr/>
        </p:nvSpPr>
        <p:spPr>
          <a:xfrm>
            <a:off x="2113644" y="2940266"/>
            <a:ext cx="2501900" cy="25026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8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p>
        </p:txBody>
      </p:sp>
      <p:grpSp>
        <p:nvGrpSpPr>
          <p:cNvPr id="6" name="组合 37">
            <a:extLst>
              <a:ext uri="{FF2B5EF4-FFF2-40B4-BE49-F238E27FC236}">
                <a16:creationId xmlns:a16="http://schemas.microsoft.com/office/drawing/2014/main" id="{4C52ACDD-576E-1F99-5299-CBA7A8E4BAE7}"/>
              </a:ext>
            </a:extLst>
          </p:cNvPr>
          <p:cNvGrpSpPr/>
          <p:nvPr/>
        </p:nvGrpSpPr>
        <p:grpSpPr>
          <a:xfrm>
            <a:off x="6108356" y="1744868"/>
            <a:ext cx="455799" cy="457102"/>
            <a:chOff x="1649413" y="1535114"/>
            <a:chExt cx="555625" cy="557213"/>
          </a:xfrm>
          <a:solidFill>
            <a:schemeClr val="bg1"/>
          </a:solidFill>
        </p:grpSpPr>
        <p:sp>
          <p:nvSpPr>
            <p:cNvPr id="8" name="Freeform 33">
              <a:extLst>
                <a:ext uri="{FF2B5EF4-FFF2-40B4-BE49-F238E27FC236}">
                  <a16:creationId xmlns:a16="http://schemas.microsoft.com/office/drawing/2014/main" id="{DCB65810-BAEC-2227-7FD4-56A5D141577D}"/>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9" name="Freeform 34">
              <a:extLst>
                <a:ext uri="{FF2B5EF4-FFF2-40B4-BE49-F238E27FC236}">
                  <a16:creationId xmlns:a16="http://schemas.microsoft.com/office/drawing/2014/main" id="{61D60EF5-F717-CE45-B751-4E44AC52EDAD}"/>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0" name="Freeform 35">
              <a:extLst>
                <a:ext uri="{FF2B5EF4-FFF2-40B4-BE49-F238E27FC236}">
                  <a16:creationId xmlns:a16="http://schemas.microsoft.com/office/drawing/2014/main" id="{1B1420DA-0176-8DC2-DF29-7765E511E002}"/>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1" name="Freeform 36">
              <a:extLst>
                <a:ext uri="{FF2B5EF4-FFF2-40B4-BE49-F238E27FC236}">
                  <a16:creationId xmlns:a16="http://schemas.microsoft.com/office/drawing/2014/main" id="{24549CB0-DF7D-4559-DE8E-ADFE61DDF7F3}"/>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pic>
        <p:nvPicPr>
          <p:cNvPr id="12" name="Imagem 11" descr="Texto&#10;&#10;Descrição gerada automaticamente com confiança baixa">
            <a:extLst>
              <a:ext uri="{FF2B5EF4-FFF2-40B4-BE49-F238E27FC236}">
                <a16:creationId xmlns:a16="http://schemas.microsoft.com/office/drawing/2014/main" id="{E74F9794-833D-963B-E6DF-D785DD834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4826" y="126305"/>
            <a:ext cx="1921057" cy="533339"/>
          </a:xfrm>
          <a:prstGeom prst="rect">
            <a:avLst/>
          </a:prstGeom>
        </p:spPr>
      </p:pic>
    </p:spTree>
    <p:extLst>
      <p:ext uri="{BB962C8B-B14F-4D97-AF65-F5344CB8AC3E}">
        <p14:creationId xmlns:p14="http://schemas.microsoft.com/office/powerpoint/2010/main" val="3312494981"/>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316842" y="66285"/>
            <a:ext cx="8573271" cy="6478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800" b="1"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zh-CN" altLang="en-US" sz="2000" b="1"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11" name="圆角矩形 10"/>
          <p:cNvSpPr/>
          <p:nvPr/>
        </p:nvSpPr>
        <p:spPr>
          <a:xfrm>
            <a:off x="422248" y="790424"/>
            <a:ext cx="972000"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35" name="矩形 34"/>
          <p:cNvSpPr/>
          <p:nvPr/>
        </p:nvSpPr>
        <p:spPr>
          <a:xfrm>
            <a:off x="3090671" y="1721654"/>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sp>
        <p:nvSpPr>
          <p:cNvPr id="37" name="Subtitle 2">
            <a:extLst>
              <a:ext uri="{FF2B5EF4-FFF2-40B4-BE49-F238E27FC236}">
                <a16:creationId xmlns:a16="http://schemas.microsoft.com/office/drawing/2014/main" id="{360062CF-4239-4286-B703-132EC1F0E32B}"/>
              </a:ext>
            </a:extLst>
          </p:cNvPr>
          <p:cNvSpPr txBox="1">
            <a:spLocks/>
          </p:cNvSpPr>
          <p:nvPr/>
        </p:nvSpPr>
        <p:spPr>
          <a:xfrm>
            <a:off x="700527" y="2768442"/>
            <a:ext cx="5558761" cy="2632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000" b="1" dirty="0">
                <a:solidFill>
                  <a:schemeClr val="bg1">
                    <a:lumMod val="95000"/>
                  </a:schemeClr>
                </a:solidFill>
                <a:latin typeface="Arial"/>
                <a:ea typeface="微软雅黑"/>
                <a:cs typeface="Lato" panose="020F0502020204030203" pitchFamily="34" charset="0"/>
                <a:sym typeface="Arial"/>
              </a:rPr>
              <a:t>Então a NR-35 Trabalho em Altura inova porque propõe que, antes de se planejar como será feita a tarefa, que se tenta trazer o trabalho em altura para o nível do solo, eliminado assim o risco na raiz.</a:t>
            </a:r>
            <a:endParaRPr lang="id-ID" sz="2000" dirty="0">
              <a:solidFill>
                <a:schemeClr val="bg1">
                  <a:lumMod val="95000"/>
                </a:schemeClr>
              </a:solidFill>
              <a:latin typeface="Arial"/>
              <a:ea typeface="微软雅黑"/>
              <a:cs typeface="Lato" panose="020F0502020204030203" pitchFamily="34" charset="0"/>
              <a:sym typeface="Arial"/>
            </a:endParaRPr>
          </a:p>
        </p:txBody>
      </p:sp>
      <p:sp>
        <p:nvSpPr>
          <p:cNvPr id="39" name="Freeform 33"/>
          <p:cNvSpPr>
            <a:spLocks/>
          </p:cNvSpPr>
          <p:nvPr/>
        </p:nvSpPr>
        <p:spPr bwMode="auto">
          <a:xfrm>
            <a:off x="3703436" y="1857275"/>
            <a:ext cx="46882" cy="48185"/>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0" name="Freeform 34"/>
          <p:cNvSpPr>
            <a:spLocks noEditPoints="1"/>
          </p:cNvSpPr>
          <p:nvPr/>
        </p:nvSpPr>
        <p:spPr bwMode="auto">
          <a:xfrm>
            <a:off x="3442979" y="1874204"/>
            <a:ext cx="291711" cy="291712"/>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1" name="Freeform 35"/>
          <p:cNvSpPr>
            <a:spLocks/>
          </p:cNvSpPr>
          <p:nvPr/>
        </p:nvSpPr>
        <p:spPr bwMode="auto">
          <a:xfrm>
            <a:off x="3457304" y="2109918"/>
            <a:ext cx="41673" cy="41673"/>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2" name="Freeform 36"/>
          <p:cNvSpPr>
            <a:spLocks/>
          </p:cNvSpPr>
          <p:nvPr/>
        </p:nvSpPr>
        <p:spPr bwMode="auto">
          <a:xfrm>
            <a:off x="3294519" y="1966667"/>
            <a:ext cx="346407" cy="347710"/>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pic>
        <p:nvPicPr>
          <p:cNvPr id="2" name="Picture 16" descr="Ambiente de trabalho seguro: tudo o que você precisa saber | Blog Solidus Jr">
            <a:extLst>
              <a:ext uri="{FF2B5EF4-FFF2-40B4-BE49-F238E27FC236}">
                <a16:creationId xmlns:a16="http://schemas.microsoft.com/office/drawing/2014/main" id="{E285F361-4630-825A-A2CE-5B86A94A4A9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24498"/>
          <a:stretch/>
        </p:blipFill>
        <p:spPr bwMode="auto">
          <a:xfrm>
            <a:off x="6293258" y="0"/>
            <a:ext cx="7803742" cy="6858000"/>
          </a:xfrm>
          <a:prstGeom prst="parallelogram">
            <a:avLst>
              <a:gd name="adj" fmla="val 50185"/>
            </a:avLst>
          </a:prstGeom>
          <a:noFill/>
          <a:extLst>
            <a:ext uri="{909E8E84-426E-40DD-AFC4-6F175D3DCCD1}">
              <a14:hiddenFill xmlns:a14="http://schemas.microsoft.com/office/drawing/2010/main">
                <a:solidFill>
                  <a:srgbClr val="FFFFFF"/>
                </a:solidFill>
              </a14:hiddenFill>
            </a:ext>
          </a:extLst>
        </p:spPr>
      </p:pic>
      <p:sp>
        <p:nvSpPr>
          <p:cNvPr id="8" name="平行四边形 7"/>
          <p:cNvSpPr/>
          <p:nvPr/>
        </p:nvSpPr>
        <p:spPr>
          <a:xfrm>
            <a:off x="6293258" y="2441"/>
            <a:ext cx="7803742" cy="6858000"/>
          </a:xfrm>
          <a:prstGeom prst="parallelogram">
            <a:avLst>
              <a:gd name="adj" fmla="val 50096"/>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4" name="等腰三角形 3"/>
          <p:cNvSpPr/>
          <p:nvPr/>
        </p:nvSpPr>
        <p:spPr>
          <a:xfrm>
            <a:off x="9613900" y="5181600"/>
            <a:ext cx="3036780" cy="1683221"/>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3" name="等腰三角形 3">
            <a:extLst>
              <a:ext uri="{FF2B5EF4-FFF2-40B4-BE49-F238E27FC236}">
                <a16:creationId xmlns:a16="http://schemas.microsoft.com/office/drawing/2014/main" id="{2AA7106B-8D09-B3A3-DEA0-06FA92E0CD41}"/>
              </a:ext>
            </a:extLst>
          </p:cNvPr>
          <p:cNvSpPr/>
          <p:nvPr/>
        </p:nvSpPr>
        <p:spPr>
          <a:xfrm rot="10800000">
            <a:off x="9116605" y="2441"/>
            <a:ext cx="1078524" cy="970034"/>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pic>
        <p:nvPicPr>
          <p:cNvPr id="6" name="Imagem 5" descr="Texto&#10;&#10;Descrição gerada automaticamente com confiança baixa">
            <a:extLst>
              <a:ext uri="{FF2B5EF4-FFF2-40B4-BE49-F238E27FC236}">
                <a16:creationId xmlns:a16="http://schemas.microsoft.com/office/drawing/2014/main" id="{2E917B4C-F94E-A8A0-13ED-A43B701844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4109" y="194036"/>
            <a:ext cx="1937981" cy="538038"/>
          </a:xfrm>
          <a:prstGeom prst="rect">
            <a:avLst/>
          </a:prstGeom>
        </p:spPr>
      </p:pic>
    </p:spTree>
    <p:extLst>
      <p:ext uri="{BB962C8B-B14F-4D97-AF65-F5344CB8AC3E}">
        <p14:creationId xmlns:p14="http://schemas.microsoft.com/office/powerpoint/2010/main" val="3337294636"/>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SST: o que é e como realizar uma gestão eficiente">
            <a:extLst>
              <a:ext uri="{FF2B5EF4-FFF2-40B4-BE49-F238E27FC236}">
                <a16:creationId xmlns:a16="http://schemas.microsoft.com/office/drawing/2014/main" id="{A4253EE0-2D6E-7DB9-58B8-85EFCA1673C4}"/>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42234" r="11966"/>
          <a:stretch/>
        </p:blipFill>
        <p:spPr bwMode="auto">
          <a:xfrm>
            <a:off x="6758641" y="1"/>
            <a:ext cx="5435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Triângulo isósceles 18">
            <a:extLst>
              <a:ext uri="{FF2B5EF4-FFF2-40B4-BE49-F238E27FC236}">
                <a16:creationId xmlns:a16="http://schemas.microsoft.com/office/drawing/2014/main" id="{24300E82-33CD-370D-7989-FA068D9EED18}"/>
              </a:ext>
            </a:extLst>
          </p:cNvPr>
          <p:cNvSpPr/>
          <p:nvPr/>
        </p:nvSpPr>
        <p:spPr>
          <a:xfrm flipH="1" flipV="1">
            <a:off x="0" y="-4"/>
            <a:ext cx="12202418" cy="7537145"/>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3" name="组合 8">
            <a:extLst>
              <a:ext uri="{FF2B5EF4-FFF2-40B4-BE49-F238E27FC236}">
                <a16:creationId xmlns:a16="http://schemas.microsoft.com/office/drawing/2014/main" id="{0F4C7131-07F0-89A7-4E59-36F232C68716}"/>
              </a:ext>
            </a:extLst>
          </p:cNvPr>
          <p:cNvGrpSpPr/>
          <p:nvPr/>
        </p:nvGrpSpPr>
        <p:grpSpPr>
          <a:xfrm>
            <a:off x="3302000" y="192969"/>
            <a:ext cx="5435600" cy="719915"/>
            <a:chOff x="4409739" y="179522"/>
            <a:chExt cx="3291839" cy="719915"/>
          </a:xfrm>
        </p:grpSpPr>
        <p:sp>
          <p:nvSpPr>
            <p:cNvPr id="4" name="Subtitle 2">
              <a:extLst>
                <a:ext uri="{FF2B5EF4-FFF2-40B4-BE49-F238E27FC236}">
                  <a16:creationId xmlns:a16="http://schemas.microsoft.com/office/drawing/2014/main" id="{175C203F-C7AB-E24F-29DA-23CE671B1271}"/>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gradFill>
                    <a:gsLst>
                      <a:gs pos="0">
                        <a:srgbClr val="FE2B56"/>
                      </a:gs>
                      <a:gs pos="100000">
                        <a:srgbClr val="FE6F3F"/>
                      </a:gs>
                    </a:gsLst>
                    <a:lin ang="5400000" scaled="0"/>
                  </a:gradFill>
                  <a:latin typeface="Arial"/>
                  <a:ea typeface="微软雅黑"/>
                  <a:cs typeface="Lato" panose="020F0502020204030203" pitchFamily="34" charset="0"/>
                  <a:sym typeface="Arial"/>
                </a:rPr>
                <a:t>Trabalho </a:t>
              </a:r>
              <a:r>
                <a:rPr lang="en-US" altLang="zh-CN" sz="3200" b="1" dirty="0" err="1">
                  <a:gradFill>
                    <a:gsLst>
                      <a:gs pos="0">
                        <a:srgbClr val="FE2B56"/>
                      </a:gs>
                      <a:gs pos="100000">
                        <a:srgbClr val="FE6F3F"/>
                      </a:gs>
                    </a:gsLst>
                    <a:lin ang="5400000" scaled="0"/>
                  </a:gradFill>
                  <a:latin typeface="Arial"/>
                  <a:ea typeface="微软雅黑"/>
                  <a:cs typeface="Lato" panose="020F0502020204030203" pitchFamily="34" charset="0"/>
                  <a:sym typeface="Arial"/>
                </a:rPr>
                <a:t>em</a:t>
              </a:r>
              <a:r>
                <a:rPr lang="en-US" altLang="zh-CN" sz="3200" b="1" dirty="0">
                  <a:gradFill>
                    <a:gsLst>
                      <a:gs pos="0">
                        <a:srgbClr val="FE2B56"/>
                      </a:gs>
                      <a:gs pos="100000">
                        <a:srgbClr val="FE6F3F"/>
                      </a:gs>
                    </a:gsLst>
                    <a:lin ang="5400000" scaled="0"/>
                  </a:gradFill>
                  <a:latin typeface="Arial"/>
                  <a:ea typeface="微软雅黑"/>
                  <a:cs typeface="Lato" panose="020F0502020204030203" pitchFamily="34" charset="0"/>
                  <a:sym typeface="Arial"/>
                </a:rPr>
                <a:t> Altura</a:t>
              </a:r>
              <a:endParaRPr lang="zh-CN" altLang="en-US" b="1"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10">
              <a:extLst>
                <a:ext uri="{FF2B5EF4-FFF2-40B4-BE49-F238E27FC236}">
                  <a16:creationId xmlns:a16="http://schemas.microsoft.com/office/drawing/2014/main" id="{E3CA15EA-90B9-7CEC-E08D-9290DBD7A946}"/>
                </a:ext>
              </a:extLst>
            </p:cNvPr>
            <p:cNvSpPr/>
            <p:nvPr/>
          </p:nvSpPr>
          <p:spPr>
            <a:xfrm>
              <a:off x="5641691"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7" name="矩形 4">
            <a:extLst>
              <a:ext uri="{FF2B5EF4-FFF2-40B4-BE49-F238E27FC236}">
                <a16:creationId xmlns:a16="http://schemas.microsoft.com/office/drawing/2014/main" id="{B0890B31-FDDE-D150-016B-5B5FB94816D2}"/>
              </a:ext>
            </a:extLst>
          </p:cNvPr>
          <p:cNvSpPr/>
          <p:nvPr/>
        </p:nvSpPr>
        <p:spPr>
          <a:xfrm>
            <a:off x="5590591" y="0"/>
            <a:ext cx="6611827" cy="6858000"/>
          </a:xfrm>
          <a:custGeom>
            <a:avLst/>
            <a:gdLst>
              <a:gd name="connsiteX0" fmla="*/ 0 w 6301254"/>
              <a:gd name="connsiteY0" fmla="*/ 0 h 6720114"/>
              <a:gd name="connsiteX1" fmla="*/ 6301254 w 6301254"/>
              <a:gd name="connsiteY1" fmla="*/ 0 h 6720114"/>
              <a:gd name="connsiteX2" fmla="*/ 6301254 w 6301254"/>
              <a:gd name="connsiteY2" fmla="*/ 6720114 h 6720114"/>
              <a:gd name="connsiteX3" fmla="*/ 0 w 6301254"/>
              <a:gd name="connsiteY3" fmla="*/ 6720114 h 6720114"/>
              <a:gd name="connsiteX4" fmla="*/ 0 w 6301254"/>
              <a:gd name="connsiteY4" fmla="*/ 0 h 6720114"/>
              <a:gd name="connsiteX0" fmla="*/ 0 w 6301254"/>
              <a:gd name="connsiteY0" fmla="*/ 6720114 h 6720114"/>
              <a:gd name="connsiteX1" fmla="*/ 6301254 w 6301254"/>
              <a:gd name="connsiteY1" fmla="*/ 0 h 6720114"/>
              <a:gd name="connsiteX2" fmla="*/ 6301254 w 6301254"/>
              <a:gd name="connsiteY2" fmla="*/ 6720114 h 6720114"/>
              <a:gd name="connsiteX3" fmla="*/ 0 w 6301254"/>
              <a:gd name="connsiteY3" fmla="*/ 6720114 h 6720114"/>
            </a:gdLst>
            <a:ahLst/>
            <a:cxnLst>
              <a:cxn ang="0">
                <a:pos x="connsiteX0" y="connsiteY0"/>
              </a:cxn>
              <a:cxn ang="0">
                <a:pos x="connsiteX1" y="connsiteY1"/>
              </a:cxn>
              <a:cxn ang="0">
                <a:pos x="connsiteX2" y="connsiteY2"/>
              </a:cxn>
              <a:cxn ang="0">
                <a:pos x="connsiteX3" y="connsiteY3"/>
              </a:cxn>
            </a:cxnLst>
            <a:rect l="l" t="t" r="r" b="b"/>
            <a:pathLst>
              <a:path w="6301254" h="6720114">
                <a:moveTo>
                  <a:pt x="0" y="6720114"/>
                </a:moveTo>
                <a:lnTo>
                  <a:pt x="6301254" y="0"/>
                </a:lnTo>
                <a:lnTo>
                  <a:pt x="6301254" y="6720114"/>
                </a:lnTo>
                <a:lnTo>
                  <a:pt x="0" y="6720114"/>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平行四边形 5">
            <a:extLst>
              <a:ext uri="{FF2B5EF4-FFF2-40B4-BE49-F238E27FC236}">
                <a16:creationId xmlns:a16="http://schemas.microsoft.com/office/drawing/2014/main" id="{61C4E62A-A6C0-AA90-F9EF-6815F7F98A86}"/>
              </a:ext>
            </a:extLst>
          </p:cNvPr>
          <p:cNvSpPr/>
          <p:nvPr/>
        </p:nvSpPr>
        <p:spPr>
          <a:xfrm>
            <a:off x="141514" y="2438400"/>
            <a:ext cx="11250386" cy="4419600"/>
          </a:xfrm>
          <a:prstGeom prst="parallelogram">
            <a:avLst>
              <a:gd name="adj" fmla="val 44622"/>
            </a:avLst>
          </a:prstGeom>
          <a:gradFill>
            <a:gsLst>
              <a:gs pos="0">
                <a:srgbClr val="FE2B56"/>
              </a:gs>
              <a:gs pos="100000">
                <a:srgbClr val="FE6F3F"/>
              </a:gs>
            </a:gsLst>
            <a:lin ang="84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8" name="组合 24">
            <a:extLst>
              <a:ext uri="{FF2B5EF4-FFF2-40B4-BE49-F238E27FC236}">
                <a16:creationId xmlns:a16="http://schemas.microsoft.com/office/drawing/2014/main" id="{7BEDB37B-240B-A47F-945D-56CE0FB4FE38}"/>
              </a:ext>
            </a:extLst>
          </p:cNvPr>
          <p:cNvGrpSpPr/>
          <p:nvPr/>
        </p:nvGrpSpPr>
        <p:grpSpPr>
          <a:xfrm>
            <a:off x="5694623" y="2607875"/>
            <a:ext cx="592938" cy="585216"/>
            <a:chOff x="8777289" y="2624138"/>
            <a:chExt cx="546100" cy="541338"/>
          </a:xfrm>
          <a:solidFill>
            <a:schemeClr val="bg1"/>
          </a:solidFill>
        </p:grpSpPr>
        <p:sp>
          <p:nvSpPr>
            <p:cNvPr id="12" name="Freeform 116">
              <a:extLst>
                <a:ext uri="{FF2B5EF4-FFF2-40B4-BE49-F238E27FC236}">
                  <a16:creationId xmlns:a16="http://schemas.microsoft.com/office/drawing/2014/main" id="{2EEB8DDA-0D91-761F-6109-D823F514BB7B}"/>
                </a:ext>
              </a:extLst>
            </p:cNvPr>
            <p:cNvSpPr>
              <a:spLocks/>
            </p:cNvSpPr>
            <p:nvPr/>
          </p:nvSpPr>
          <p:spPr bwMode="auto">
            <a:xfrm>
              <a:off x="8777289" y="2624138"/>
              <a:ext cx="546100" cy="541338"/>
            </a:xfrm>
            <a:custGeom>
              <a:avLst/>
              <a:gdLst>
                <a:gd name="T0" fmla="*/ 8 w 192"/>
                <a:gd name="T1" fmla="*/ 88 h 190"/>
                <a:gd name="T2" fmla="*/ 8 w 192"/>
                <a:gd name="T3" fmla="*/ 180 h 190"/>
                <a:gd name="T4" fmla="*/ 10 w 192"/>
                <a:gd name="T5" fmla="*/ 182 h 190"/>
                <a:gd name="T6" fmla="*/ 183 w 192"/>
                <a:gd name="T7" fmla="*/ 182 h 190"/>
                <a:gd name="T8" fmla="*/ 184 w 192"/>
                <a:gd name="T9" fmla="*/ 180 h 190"/>
                <a:gd name="T10" fmla="*/ 184 w 192"/>
                <a:gd name="T11" fmla="*/ 10 h 190"/>
                <a:gd name="T12" fmla="*/ 183 w 192"/>
                <a:gd name="T13" fmla="*/ 8 h 190"/>
                <a:gd name="T14" fmla="*/ 89 w 192"/>
                <a:gd name="T15" fmla="*/ 8 h 190"/>
                <a:gd name="T16" fmla="*/ 89 w 192"/>
                <a:gd name="T17" fmla="*/ 0 h 190"/>
                <a:gd name="T18" fmla="*/ 183 w 192"/>
                <a:gd name="T19" fmla="*/ 0 h 190"/>
                <a:gd name="T20" fmla="*/ 192 w 192"/>
                <a:gd name="T21" fmla="*/ 10 h 190"/>
                <a:gd name="T22" fmla="*/ 192 w 192"/>
                <a:gd name="T23" fmla="*/ 180 h 190"/>
                <a:gd name="T24" fmla="*/ 183 w 192"/>
                <a:gd name="T25" fmla="*/ 190 h 190"/>
                <a:gd name="T26" fmla="*/ 10 w 192"/>
                <a:gd name="T27" fmla="*/ 190 h 190"/>
                <a:gd name="T28" fmla="*/ 0 w 192"/>
                <a:gd name="T29" fmla="*/ 180 h 190"/>
                <a:gd name="T30" fmla="*/ 0 w 192"/>
                <a:gd name="T31" fmla="*/ 88 h 190"/>
                <a:gd name="T32" fmla="*/ 8 w 192"/>
                <a:gd name="T33"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90">
                  <a:moveTo>
                    <a:pt x="8" y="88"/>
                  </a:moveTo>
                  <a:cubicBezTo>
                    <a:pt x="8" y="180"/>
                    <a:pt x="8" y="180"/>
                    <a:pt x="8" y="180"/>
                  </a:cubicBezTo>
                  <a:cubicBezTo>
                    <a:pt x="8" y="181"/>
                    <a:pt x="9" y="182"/>
                    <a:pt x="10" y="182"/>
                  </a:cubicBezTo>
                  <a:cubicBezTo>
                    <a:pt x="183" y="182"/>
                    <a:pt x="183" y="182"/>
                    <a:pt x="183" y="182"/>
                  </a:cubicBezTo>
                  <a:cubicBezTo>
                    <a:pt x="184" y="182"/>
                    <a:pt x="184" y="181"/>
                    <a:pt x="184" y="180"/>
                  </a:cubicBezTo>
                  <a:cubicBezTo>
                    <a:pt x="184" y="10"/>
                    <a:pt x="184" y="10"/>
                    <a:pt x="184" y="10"/>
                  </a:cubicBezTo>
                  <a:cubicBezTo>
                    <a:pt x="184" y="9"/>
                    <a:pt x="184" y="8"/>
                    <a:pt x="183" y="8"/>
                  </a:cubicBezTo>
                  <a:cubicBezTo>
                    <a:pt x="89" y="8"/>
                    <a:pt x="89" y="8"/>
                    <a:pt x="89" y="8"/>
                  </a:cubicBezTo>
                  <a:cubicBezTo>
                    <a:pt x="89" y="0"/>
                    <a:pt x="89" y="0"/>
                    <a:pt x="89" y="0"/>
                  </a:cubicBezTo>
                  <a:cubicBezTo>
                    <a:pt x="183" y="0"/>
                    <a:pt x="183" y="0"/>
                    <a:pt x="183" y="0"/>
                  </a:cubicBezTo>
                  <a:cubicBezTo>
                    <a:pt x="188" y="0"/>
                    <a:pt x="192" y="4"/>
                    <a:pt x="192" y="10"/>
                  </a:cubicBezTo>
                  <a:cubicBezTo>
                    <a:pt x="192" y="180"/>
                    <a:pt x="192" y="180"/>
                    <a:pt x="192" y="180"/>
                  </a:cubicBezTo>
                  <a:cubicBezTo>
                    <a:pt x="192" y="185"/>
                    <a:pt x="188" y="190"/>
                    <a:pt x="183" y="190"/>
                  </a:cubicBezTo>
                  <a:cubicBezTo>
                    <a:pt x="10" y="190"/>
                    <a:pt x="10" y="190"/>
                    <a:pt x="10" y="190"/>
                  </a:cubicBezTo>
                  <a:cubicBezTo>
                    <a:pt x="5" y="190"/>
                    <a:pt x="0" y="185"/>
                    <a:pt x="0" y="180"/>
                  </a:cubicBezTo>
                  <a:cubicBezTo>
                    <a:pt x="0" y="88"/>
                    <a:pt x="0" y="88"/>
                    <a:pt x="0" y="88"/>
                  </a:cubicBezTo>
                  <a:lnTo>
                    <a:pt x="8"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sz="1400">
                <a:latin typeface="Arial"/>
                <a:ea typeface="微软雅黑"/>
                <a:sym typeface="Arial"/>
              </a:endParaRPr>
            </a:p>
          </p:txBody>
        </p:sp>
        <p:sp>
          <p:nvSpPr>
            <p:cNvPr id="13" name="Freeform 117">
              <a:extLst>
                <a:ext uri="{FF2B5EF4-FFF2-40B4-BE49-F238E27FC236}">
                  <a16:creationId xmlns:a16="http://schemas.microsoft.com/office/drawing/2014/main" id="{40ADFECA-F88C-876A-D056-4F3807C8BB0D}"/>
                </a:ext>
              </a:extLst>
            </p:cNvPr>
            <p:cNvSpPr>
              <a:spLocks/>
            </p:cNvSpPr>
            <p:nvPr/>
          </p:nvSpPr>
          <p:spPr bwMode="auto">
            <a:xfrm>
              <a:off x="8777289" y="2624138"/>
              <a:ext cx="215900" cy="214313"/>
            </a:xfrm>
            <a:custGeom>
              <a:avLst/>
              <a:gdLst>
                <a:gd name="T0" fmla="*/ 136 w 136"/>
                <a:gd name="T1" fmla="*/ 133 h 135"/>
                <a:gd name="T2" fmla="*/ 136 w 136"/>
                <a:gd name="T3" fmla="*/ 135 h 135"/>
                <a:gd name="T4" fmla="*/ 22 w 136"/>
                <a:gd name="T5" fmla="*/ 135 h 135"/>
                <a:gd name="T6" fmla="*/ 22 w 136"/>
                <a:gd name="T7" fmla="*/ 121 h 135"/>
                <a:gd name="T8" fmla="*/ 111 w 136"/>
                <a:gd name="T9" fmla="*/ 121 h 135"/>
                <a:gd name="T10" fmla="*/ 0 w 136"/>
                <a:gd name="T11" fmla="*/ 9 h 135"/>
                <a:gd name="T12" fmla="*/ 11 w 136"/>
                <a:gd name="T13" fmla="*/ 0 h 135"/>
                <a:gd name="T14" fmla="*/ 122 w 136"/>
                <a:gd name="T15" fmla="*/ 112 h 135"/>
                <a:gd name="T16" fmla="*/ 122 w 136"/>
                <a:gd name="T17" fmla="*/ 18 h 135"/>
                <a:gd name="T18" fmla="*/ 136 w 136"/>
                <a:gd name="T19" fmla="*/ 18 h 135"/>
                <a:gd name="T20" fmla="*/ 136 w 136"/>
                <a:gd name="T21" fmla="*/ 133 h 135"/>
                <a:gd name="T22" fmla="*/ 136 w 136"/>
                <a:gd name="T23" fmla="*/ 1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5">
                  <a:moveTo>
                    <a:pt x="136" y="133"/>
                  </a:moveTo>
                  <a:lnTo>
                    <a:pt x="136" y="135"/>
                  </a:lnTo>
                  <a:lnTo>
                    <a:pt x="22" y="135"/>
                  </a:lnTo>
                  <a:lnTo>
                    <a:pt x="22" y="121"/>
                  </a:lnTo>
                  <a:lnTo>
                    <a:pt x="111" y="121"/>
                  </a:lnTo>
                  <a:lnTo>
                    <a:pt x="0" y="9"/>
                  </a:lnTo>
                  <a:lnTo>
                    <a:pt x="11" y="0"/>
                  </a:lnTo>
                  <a:lnTo>
                    <a:pt x="122" y="112"/>
                  </a:lnTo>
                  <a:lnTo>
                    <a:pt x="122" y="18"/>
                  </a:lnTo>
                  <a:lnTo>
                    <a:pt x="136" y="18"/>
                  </a:lnTo>
                  <a:lnTo>
                    <a:pt x="136" y="133"/>
                  </a:lnTo>
                  <a:lnTo>
                    <a:pt x="13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sz="1400">
                <a:latin typeface="Arial"/>
                <a:ea typeface="微软雅黑"/>
                <a:sym typeface="Arial"/>
              </a:endParaRPr>
            </a:p>
          </p:txBody>
        </p:sp>
      </p:grpSp>
      <p:sp>
        <p:nvSpPr>
          <p:cNvPr id="9" name="TextBox 21">
            <a:extLst>
              <a:ext uri="{FF2B5EF4-FFF2-40B4-BE49-F238E27FC236}">
                <a16:creationId xmlns:a16="http://schemas.microsoft.com/office/drawing/2014/main" id="{9A736A77-2336-0FF9-51D5-53E9E54BC0B0}"/>
              </a:ext>
            </a:extLst>
          </p:cNvPr>
          <p:cNvSpPr txBox="1"/>
          <p:nvPr/>
        </p:nvSpPr>
        <p:spPr>
          <a:xfrm>
            <a:off x="1927487" y="3705744"/>
            <a:ext cx="7499543" cy="2251322"/>
          </a:xfrm>
          <a:prstGeom prst="rect">
            <a:avLst/>
          </a:prstGeom>
          <a:noFill/>
        </p:spPr>
        <p:txBody>
          <a:bodyPr wrap="square" lIns="0" tIns="0" rIns="0" bIns="0" rtlCol="0">
            <a:spAutoFit/>
          </a:bodyPr>
          <a:lstStyle/>
          <a:p>
            <a:pPr>
              <a:lnSpc>
                <a:spcPct val="150000"/>
              </a:lnSpc>
            </a:pPr>
            <a:r>
              <a:rPr lang="pt-BR" altLang="zh-CN" sz="2000" dirty="0">
                <a:solidFill>
                  <a:schemeClr val="bg1"/>
                </a:solidFill>
                <a:latin typeface="Arial"/>
                <a:ea typeface="微软雅黑"/>
                <a:sym typeface="Arial"/>
              </a:rPr>
              <a:t>Ou seja, ao invés de deslocar o trabalhador do nível do solo para a altura, traz-se o trabalho da altura para o solo. </a:t>
            </a:r>
          </a:p>
          <a:p>
            <a:pPr>
              <a:lnSpc>
                <a:spcPct val="150000"/>
              </a:lnSpc>
            </a:pPr>
            <a:endParaRPr lang="pt-BR" altLang="zh-CN" sz="2000" dirty="0">
              <a:solidFill>
                <a:schemeClr val="bg1"/>
              </a:solidFill>
              <a:latin typeface="Arial"/>
              <a:ea typeface="微软雅黑"/>
              <a:sym typeface="Arial"/>
            </a:endParaRPr>
          </a:p>
          <a:p>
            <a:pPr>
              <a:lnSpc>
                <a:spcPct val="150000"/>
              </a:lnSpc>
            </a:pPr>
            <a:r>
              <a:rPr lang="pt-BR" altLang="zh-CN" sz="2000" dirty="0">
                <a:solidFill>
                  <a:schemeClr val="bg1"/>
                </a:solidFill>
                <a:latin typeface="Arial"/>
                <a:ea typeface="微软雅黑"/>
                <a:sym typeface="Arial"/>
              </a:rPr>
              <a:t>Obviamente, nem sempre isso é possível, porém, o simples fato de propor isso já dá tom de inovação na NR-35.</a:t>
            </a:r>
            <a:endParaRPr lang="en-US" altLang="zh-CN" sz="2000" dirty="0">
              <a:solidFill>
                <a:schemeClr val="bg1"/>
              </a:solidFill>
              <a:latin typeface="Arial"/>
              <a:ea typeface="微软雅黑"/>
              <a:sym typeface="Arial"/>
            </a:endParaRPr>
          </a:p>
        </p:txBody>
      </p:sp>
      <p:cxnSp>
        <p:nvCxnSpPr>
          <p:cNvPr id="10" name="直接连接符 34">
            <a:extLst>
              <a:ext uri="{FF2B5EF4-FFF2-40B4-BE49-F238E27FC236}">
                <a16:creationId xmlns:a16="http://schemas.microsoft.com/office/drawing/2014/main" id="{C648498A-B99C-87CC-86F9-4CF863AE8808}"/>
              </a:ext>
            </a:extLst>
          </p:cNvPr>
          <p:cNvCxnSpPr>
            <a:cxnSpLocks/>
          </p:cNvCxnSpPr>
          <p:nvPr/>
        </p:nvCxnSpPr>
        <p:spPr>
          <a:xfrm flipH="1">
            <a:off x="5683280" y="3304585"/>
            <a:ext cx="626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m 6" descr="Uma imagem contendo Texto&#10;&#10;Descrição gerada automaticamente">
            <a:extLst>
              <a:ext uri="{FF2B5EF4-FFF2-40B4-BE49-F238E27FC236}">
                <a16:creationId xmlns:a16="http://schemas.microsoft.com/office/drawing/2014/main" id="{499F0E42-184C-F73F-7A66-70B1C8ECA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54" y="192969"/>
            <a:ext cx="1772433" cy="497936"/>
          </a:xfrm>
          <a:prstGeom prst="rect">
            <a:avLst/>
          </a:prstGeom>
        </p:spPr>
      </p:pic>
    </p:spTree>
    <p:extLst>
      <p:ext uri="{BB962C8B-B14F-4D97-AF65-F5344CB8AC3E}">
        <p14:creationId xmlns:p14="http://schemas.microsoft.com/office/powerpoint/2010/main" val="203743903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dústria química na construção civil - SQ Quimica">
            <a:extLst>
              <a:ext uri="{FF2B5EF4-FFF2-40B4-BE49-F238E27FC236}">
                <a16:creationId xmlns:a16="http://schemas.microsoft.com/office/drawing/2014/main" id="{860E10E6-31B3-8515-76D5-EE090874D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4"/>
            <a:ext cx="12192000" cy="686294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827183"/>
            <a:ext cx="12192000" cy="6030818"/>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6" name="圆角矩形 46">
            <a:extLst>
              <a:ext uri="{FF2B5EF4-FFF2-40B4-BE49-F238E27FC236}">
                <a16:creationId xmlns:a16="http://schemas.microsoft.com/office/drawing/2014/main" id="{A97B059A-3C78-2540-B4DB-6401D77ADADF}"/>
              </a:ext>
            </a:extLst>
          </p:cNvPr>
          <p:cNvSpPr/>
          <p:nvPr/>
        </p:nvSpPr>
        <p:spPr>
          <a:xfrm>
            <a:off x="381000" y="2744855"/>
            <a:ext cx="6218949" cy="3661026"/>
          </a:xfrm>
          <a:prstGeom prst="roundRect">
            <a:avLst>
              <a:gd name="adj" fmla="val 10388"/>
            </a:avLst>
          </a:prstGeom>
          <a:solidFill>
            <a:schemeClr val="bg1">
              <a:alpha val="79000"/>
            </a:schemeClr>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cxnSp>
        <p:nvCxnSpPr>
          <p:cNvPr id="7" name="直接连接符 8">
            <a:extLst>
              <a:ext uri="{FF2B5EF4-FFF2-40B4-BE49-F238E27FC236}">
                <a16:creationId xmlns:a16="http://schemas.microsoft.com/office/drawing/2014/main" id="{6EB76C53-6A94-07D0-C800-5C6358FD7779}"/>
              </a:ext>
            </a:extLst>
          </p:cNvPr>
          <p:cNvCxnSpPr/>
          <p:nvPr/>
        </p:nvCxnSpPr>
        <p:spPr>
          <a:xfrm>
            <a:off x="3786843" y="60308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877B475-7486-D254-A65C-5C37CFD11F72}"/>
              </a:ext>
            </a:extLst>
          </p:cNvPr>
          <p:cNvSpPr txBox="1">
            <a:spLocks/>
          </p:cNvSpPr>
          <p:nvPr/>
        </p:nvSpPr>
        <p:spPr>
          <a:xfrm>
            <a:off x="551320" y="3480848"/>
            <a:ext cx="6048629" cy="21890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sz="2000" b="1" dirty="0">
                <a:solidFill>
                  <a:srgbClr val="201F42"/>
                </a:solidFill>
                <a:latin typeface="Arial"/>
                <a:ea typeface="微软雅黑"/>
                <a:cs typeface="Lato" panose="020F0502020204030203" pitchFamily="34" charset="0"/>
                <a:sym typeface="Arial"/>
              </a:rPr>
              <a:t>Já existem sistemas que permitem baixar luminárias para que se faça a troca no nível do solo. E cada vez mais soluções desse tipo tendem a ser implementadas. Esse seria o nível mais alto da hierarquia: eliminar o risco na raiz.</a:t>
            </a:r>
            <a:endParaRPr lang="id-ID" sz="2000" dirty="0">
              <a:solidFill>
                <a:srgbClr val="201F42"/>
              </a:solidFill>
              <a:latin typeface="Arial"/>
              <a:ea typeface="微软雅黑"/>
              <a:cs typeface="Lato" panose="020F0502020204030203" pitchFamily="34" charset="0"/>
              <a:sym typeface="Arial"/>
            </a:endParaRPr>
          </a:p>
        </p:txBody>
      </p:sp>
      <p:grpSp>
        <p:nvGrpSpPr>
          <p:cNvPr id="10" name="组合 35">
            <a:extLst>
              <a:ext uri="{FF2B5EF4-FFF2-40B4-BE49-F238E27FC236}">
                <a16:creationId xmlns:a16="http://schemas.microsoft.com/office/drawing/2014/main" id="{D741CF14-79D2-7E34-50C4-C4EC914FED46}"/>
              </a:ext>
            </a:extLst>
          </p:cNvPr>
          <p:cNvGrpSpPr/>
          <p:nvPr/>
        </p:nvGrpSpPr>
        <p:grpSpPr>
          <a:xfrm>
            <a:off x="2610435" y="2013283"/>
            <a:ext cx="1510130" cy="1361544"/>
            <a:chOff x="7842587" y="4494001"/>
            <a:chExt cx="343825" cy="309997"/>
          </a:xfrm>
        </p:grpSpPr>
        <p:sp>
          <p:nvSpPr>
            <p:cNvPr id="12" name="Freeform 5">
              <a:extLst>
                <a:ext uri="{FF2B5EF4-FFF2-40B4-BE49-F238E27FC236}">
                  <a16:creationId xmlns:a16="http://schemas.microsoft.com/office/drawing/2014/main" id="{F5377F6F-5014-C07D-1240-7B5287FDE54C}"/>
                </a:ext>
              </a:extLst>
            </p:cNvPr>
            <p:cNvSpPr>
              <a:spLocks/>
            </p:cNvSpPr>
            <p:nvPr/>
          </p:nvSpPr>
          <p:spPr bwMode="auto">
            <a:xfrm>
              <a:off x="7842587"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E2B56"/>
                </a:gs>
                <a:gs pos="100000">
                  <a:srgbClr val="FE6F3F"/>
                </a:gs>
              </a:gsLst>
              <a:lin ang="5400000" scaled="0"/>
            </a:gradFill>
            <a:ln w="9525" cap="flat">
              <a:noFill/>
              <a:prstDash val="solid"/>
              <a:miter lim="800000"/>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fontAlgn="auto">
                <a:lnSpc>
                  <a:spcPct val="130000"/>
                </a:lnSpc>
                <a:buFontTx/>
                <a:buNone/>
              </a:pPr>
              <a:endParaRPr lang="zh-CN" altLang="en-US" dirty="0">
                <a:solidFill>
                  <a:srgbClr val="1C2D3D"/>
                </a:solidFill>
                <a:latin typeface="Arial"/>
                <a:ea typeface="微软雅黑"/>
                <a:sym typeface="Arial"/>
              </a:endParaRPr>
            </a:p>
          </p:txBody>
        </p:sp>
        <p:sp>
          <p:nvSpPr>
            <p:cNvPr id="13" name="Freeform 12">
              <a:extLst>
                <a:ext uri="{FF2B5EF4-FFF2-40B4-BE49-F238E27FC236}">
                  <a16:creationId xmlns:a16="http://schemas.microsoft.com/office/drawing/2014/main" id="{F4B2F671-82D0-25E8-7FFE-DFB25862E641}"/>
                </a:ext>
              </a:extLst>
            </p:cNvPr>
            <p:cNvSpPr>
              <a:spLocks noEditPoints="1"/>
            </p:cNvSpPr>
            <p:nvPr/>
          </p:nvSpPr>
          <p:spPr bwMode="auto">
            <a:xfrm>
              <a:off x="7948751" y="4587189"/>
              <a:ext cx="126640" cy="126156"/>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sz="1100">
                <a:latin typeface="Arial"/>
                <a:ea typeface="微软雅黑"/>
                <a:sym typeface="Arial"/>
              </a:endParaRPr>
            </a:p>
          </p:txBody>
        </p:sp>
      </p:grpSp>
      <p:pic>
        <p:nvPicPr>
          <p:cNvPr id="4" name="Imagem 3" descr="Uma imagem contendo Texto&#10;&#10;Descrição gerada automaticamente">
            <a:extLst>
              <a:ext uri="{FF2B5EF4-FFF2-40B4-BE49-F238E27FC236}">
                <a16:creationId xmlns:a16="http://schemas.microsoft.com/office/drawing/2014/main" id="{4ADAB7FA-3F9E-AF59-1DCE-9E99B9C6CB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5989" y="239350"/>
            <a:ext cx="1772433" cy="497936"/>
          </a:xfrm>
          <a:prstGeom prst="rect">
            <a:avLst/>
          </a:prstGeom>
        </p:spPr>
      </p:pic>
    </p:spTree>
    <p:extLst>
      <p:ext uri="{BB962C8B-B14F-4D97-AF65-F5344CB8AC3E}">
        <p14:creationId xmlns:p14="http://schemas.microsoft.com/office/powerpoint/2010/main" val="369954000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Para os Engenheiros de Segurança do Trabalho, o futuro se constrói agora  Profissional que garante a segurança dos trabalhadores | O Futuro se  Constrói Agora | G1">
            <a:extLst>
              <a:ext uri="{FF2B5EF4-FFF2-40B4-BE49-F238E27FC236}">
                <a16:creationId xmlns:a16="http://schemas.microsoft.com/office/drawing/2014/main" id="{9377642B-DD28-AD4A-AFD2-6917C2EE9ADE}"/>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92095" y="-1"/>
            <a:ext cx="1129856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uxograma: Entrada Manual 1">
            <a:extLst>
              <a:ext uri="{FF2B5EF4-FFF2-40B4-BE49-F238E27FC236}">
                <a16:creationId xmlns:a16="http://schemas.microsoft.com/office/drawing/2014/main" id="{FCF39CB4-20CE-41A1-5FCB-DDFBDEFD9E6C}"/>
              </a:ext>
            </a:extLst>
          </p:cNvPr>
          <p:cNvSpPr/>
          <p:nvPr/>
        </p:nvSpPr>
        <p:spPr>
          <a:xfrm rot="5400000" flipH="1">
            <a:off x="735587" y="-750314"/>
            <a:ext cx="6858001" cy="8358623"/>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平行四边形 6"/>
          <p:cNvSpPr/>
          <p:nvPr/>
        </p:nvSpPr>
        <p:spPr>
          <a:xfrm rot="17016130">
            <a:off x="5550156" y="2093175"/>
            <a:ext cx="4730299" cy="203668"/>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6" name="平行四边形 15"/>
          <p:cNvSpPr/>
          <p:nvPr/>
        </p:nvSpPr>
        <p:spPr>
          <a:xfrm rot="17016130">
            <a:off x="4629458" y="4561158"/>
            <a:ext cx="4730299" cy="203668"/>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0" name="TextBox 21"/>
          <p:cNvSpPr txBox="1"/>
          <p:nvPr/>
        </p:nvSpPr>
        <p:spPr>
          <a:xfrm>
            <a:off x="537249" y="2898486"/>
            <a:ext cx="6562227" cy="1593513"/>
          </a:xfrm>
          <a:prstGeom prst="rect">
            <a:avLst/>
          </a:prstGeom>
          <a:noFill/>
        </p:spPr>
        <p:txBody>
          <a:bodyPr wrap="square" lIns="0" tIns="0" rIns="0" bIns="0" rtlCol="0">
            <a:spAutoFit/>
          </a:bodyPr>
          <a:lstStyle/>
          <a:p>
            <a:pPr>
              <a:lnSpc>
                <a:spcPct val="150000"/>
              </a:lnSpc>
            </a:pPr>
            <a:r>
              <a:rPr lang="pt-BR" altLang="zh-CN" sz="2400" b="1" dirty="0">
                <a:solidFill>
                  <a:srgbClr val="201F42"/>
                </a:solidFill>
                <a:latin typeface="Arial"/>
                <a:ea typeface="微软雅黑"/>
                <a:sym typeface="Arial"/>
              </a:rPr>
              <a:t>Não sendo possível, passamos para as medidas de ordem coletiva: os EPC, ou equipamentos de proteção coletiva.</a:t>
            </a:r>
            <a:endParaRPr lang="pt-BR" altLang="zh-CN" sz="2000" dirty="0">
              <a:solidFill>
                <a:schemeClr val="tx1">
                  <a:lumMod val="50000"/>
                  <a:lumOff val="50000"/>
                </a:schemeClr>
              </a:solidFill>
              <a:latin typeface="Arial"/>
              <a:ea typeface="微软雅黑"/>
              <a:sym typeface="Arial"/>
            </a:endParaRPr>
          </a:p>
        </p:txBody>
      </p:sp>
      <p:sp>
        <p:nvSpPr>
          <p:cNvPr id="23" name="Subtitle 2">
            <a:extLst>
              <a:ext uri="{FF2B5EF4-FFF2-40B4-BE49-F238E27FC236}">
                <a16:creationId xmlns:a16="http://schemas.microsoft.com/office/drawing/2014/main" id="{06331D2D-8D73-4B13-9708-0E24F960723A}"/>
              </a:ext>
            </a:extLst>
          </p:cNvPr>
          <p:cNvSpPr txBox="1">
            <a:spLocks/>
          </p:cNvSpPr>
          <p:nvPr/>
        </p:nvSpPr>
        <p:spPr>
          <a:xfrm>
            <a:off x="387128" y="142774"/>
            <a:ext cx="4770498"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3600" dirty="0">
                <a:gradFill>
                  <a:gsLst>
                    <a:gs pos="0">
                      <a:srgbClr val="FE2B56"/>
                    </a:gs>
                    <a:gs pos="100000">
                      <a:srgbClr val="FE6F3F"/>
                    </a:gs>
                  </a:gsLst>
                  <a:lin ang="6000000" scaled="0"/>
                </a:gradFill>
                <a:latin typeface="Arial"/>
                <a:ea typeface="微软雅黑"/>
                <a:cs typeface="Lato Light" panose="020F0502020204030203" pitchFamily="34" charset="0"/>
                <a:sym typeface="Arial"/>
              </a:rPr>
              <a:t>NR 35</a:t>
            </a:r>
            <a:endParaRPr lang="id-ID" sz="3600" dirty="0">
              <a:gradFill>
                <a:gsLst>
                  <a:gs pos="0">
                    <a:srgbClr val="FE2B56"/>
                  </a:gs>
                  <a:gs pos="100000">
                    <a:srgbClr val="FE6F3F"/>
                  </a:gs>
                </a:gsLst>
                <a:lin ang="6000000" scaled="0"/>
              </a:gradFill>
              <a:latin typeface="Arial"/>
              <a:ea typeface="微软雅黑"/>
              <a:cs typeface="Lato Light" panose="020F0502020204030203" pitchFamily="34" charset="0"/>
              <a:sym typeface="Arial"/>
            </a:endParaRPr>
          </a:p>
        </p:txBody>
      </p:sp>
      <p:cxnSp>
        <p:nvCxnSpPr>
          <p:cNvPr id="24" name="直接连接符 23"/>
          <p:cNvCxnSpPr>
            <a:cxnSpLocks/>
          </p:cNvCxnSpPr>
          <p:nvPr/>
        </p:nvCxnSpPr>
        <p:spPr>
          <a:xfrm>
            <a:off x="486520" y="911490"/>
            <a:ext cx="1291480" cy="0"/>
          </a:xfrm>
          <a:prstGeom prst="line">
            <a:avLst/>
          </a:prstGeom>
          <a:ln w="38100">
            <a:gradFill>
              <a:gsLst>
                <a:gs pos="0">
                  <a:srgbClr val="FE2B56"/>
                </a:gs>
                <a:gs pos="100000">
                  <a:srgbClr val="FE6F3F"/>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505677" y="5249904"/>
            <a:ext cx="1404550" cy="1266352"/>
            <a:chOff x="5076056" y="2138335"/>
            <a:chExt cx="428348" cy="386204"/>
          </a:xfrm>
        </p:grpSpPr>
        <p:sp>
          <p:nvSpPr>
            <p:cNvPr id="3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E2B56"/>
                </a:gs>
                <a:gs pos="100000">
                  <a:srgbClr val="FE6F3F"/>
                </a:gs>
              </a:gsLst>
              <a:lin ang="5400000" scaled="0"/>
            </a:gradFill>
            <a:ln w="9525" cap="flat">
              <a:noFill/>
              <a:prstDash val="solid"/>
              <a:miter lim="800000"/>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fontAlgn="auto">
                <a:lnSpc>
                  <a:spcPct val="130000"/>
                </a:lnSpc>
                <a:buFontTx/>
                <a:buNone/>
              </a:pPr>
              <a:endParaRPr lang="zh-CN" altLang="en-US" dirty="0">
                <a:solidFill>
                  <a:prstClr val="black"/>
                </a:solidFill>
                <a:latin typeface="Arial"/>
                <a:ea typeface="微软雅黑"/>
                <a:sym typeface="Arial"/>
              </a:endParaRPr>
            </a:p>
          </p:txBody>
        </p:sp>
        <p:sp>
          <p:nvSpPr>
            <p:cNvPr id="34" name="KSO_Shape"/>
            <p:cNvSpPr>
              <a:spLocks/>
            </p:cNvSpPr>
            <p:nvPr/>
          </p:nvSpPr>
          <p:spPr bwMode="auto">
            <a:xfrm>
              <a:off x="5199194" y="2261667"/>
              <a:ext cx="182071" cy="155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FFFFFF"/>
                </a:solidFill>
                <a:latin typeface="Arial"/>
                <a:ea typeface="微软雅黑"/>
                <a:sym typeface="Arial"/>
              </a:endParaRPr>
            </a:p>
          </p:txBody>
        </p:sp>
      </p:grpSp>
      <p:pic>
        <p:nvPicPr>
          <p:cNvPr id="5" name="Imagem 4" descr="Uma imagem contendo Texto&#10;&#10;Descrição gerada automaticamente">
            <a:extLst>
              <a:ext uri="{FF2B5EF4-FFF2-40B4-BE49-F238E27FC236}">
                <a16:creationId xmlns:a16="http://schemas.microsoft.com/office/drawing/2014/main" id="{AD081556-DDF5-3724-41D1-53325A9512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34" y="6267288"/>
            <a:ext cx="1772433" cy="497936"/>
          </a:xfrm>
          <a:prstGeom prst="rect">
            <a:avLst/>
          </a:prstGeom>
        </p:spPr>
      </p:pic>
    </p:spTree>
    <p:extLst>
      <p:ext uri="{BB962C8B-B14F-4D97-AF65-F5344CB8AC3E}">
        <p14:creationId xmlns:p14="http://schemas.microsoft.com/office/powerpoint/2010/main" val="2607176008"/>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3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20"/>
                                        </p:tgtEl>
                                        <p:attrNameLst>
                                          <p:attrName>ppt_y</p:attrName>
                                        </p:attrNameLst>
                                      </p:cBhvr>
                                      <p:tavLst>
                                        <p:tav tm="0">
                                          <p:val>
                                            <p:strVal val="#ppt_y"/>
                                          </p:val>
                                        </p:tav>
                                        <p:tav tm="100000">
                                          <p:val>
                                            <p:strVal val="#ppt_y"/>
                                          </p:val>
                                        </p:tav>
                                      </p:tavLst>
                                    </p:anim>
                                    <p:anim calcmode="lin" valueType="num">
                                      <p:cBhvr>
                                        <p:cTn id="18" dur="3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20"/>
                                        </p:tgtEl>
                                      </p:cBhvr>
                                    </p:animEffect>
                                  </p:childTnLst>
                                </p:cTn>
                              </p:par>
                            </p:childTnLst>
                          </p:cTn>
                        </p:par>
                        <p:par>
                          <p:cTn id="21" fill="hold">
                            <p:stCondLst>
                              <p:cond delay="8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1219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 name="组合 5">
            <a:extLst>
              <a:ext uri="{FF2B5EF4-FFF2-40B4-BE49-F238E27FC236}">
                <a16:creationId xmlns:a16="http://schemas.microsoft.com/office/drawing/2014/main" id="{BE5A0037-9E07-98FD-6185-1CE796AFE0B9}"/>
              </a:ext>
            </a:extLst>
          </p:cNvPr>
          <p:cNvGrpSpPr/>
          <p:nvPr/>
        </p:nvGrpSpPr>
        <p:grpSpPr>
          <a:xfrm>
            <a:off x="3543098" y="294782"/>
            <a:ext cx="4820916" cy="757802"/>
            <a:chOff x="4794838" y="141635"/>
            <a:chExt cx="2442712" cy="757802"/>
          </a:xfrm>
        </p:grpSpPr>
        <p:sp>
          <p:nvSpPr>
            <p:cNvPr id="4" name="Subtitle 2">
              <a:extLst>
                <a:ext uri="{FF2B5EF4-FFF2-40B4-BE49-F238E27FC236}">
                  <a16:creationId xmlns:a16="http://schemas.microsoft.com/office/drawing/2014/main" id="{3B7FD626-4116-B85B-13F9-960474A372C7}"/>
                </a:ext>
              </a:extLst>
            </p:cNvPr>
            <p:cNvSpPr txBox="1">
              <a:spLocks/>
            </p:cNvSpPr>
            <p:nvPr/>
          </p:nvSpPr>
          <p:spPr>
            <a:xfrm>
              <a:off x="4794838" y="141635"/>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spc="300" dirty="0">
                  <a:gradFill>
                    <a:gsLst>
                      <a:gs pos="0">
                        <a:srgbClr val="FE2B56"/>
                      </a:gs>
                      <a:gs pos="100000">
                        <a:srgbClr val="FE6F3F"/>
                      </a:gs>
                    </a:gsLst>
                    <a:lin ang="5400000" scaled="0"/>
                  </a:gradFill>
                  <a:latin typeface="Arial"/>
                  <a:ea typeface="微软雅黑"/>
                  <a:cs typeface="Lato" panose="020F0502020204030203" pitchFamily="34" charset="0"/>
                  <a:sym typeface="Arial"/>
                </a:rPr>
                <a:t>CONTEÚDO</a:t>
              </a:r>
              <a:endParaRPr lang="id-ID" b="1" spc="300"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4">
              <a:extLst>
                <a:ext uri="{FF2B5EF4-FFF2-40B4-BE49-F238E27FC236}">
                  <a16:creationId xmlns:a16="http://schemas.microsoft.com/office/drawing/2014/main" id="{9297981C-E3C6-43DA-258B-EE400563B492}"/>
                </a:ext>
              </a:extLst>
            </p:cNvPr>
            <p:cNvSpPr/>
            <p:nvPr/>
          </p:nvSpPr>
          <p:spPr>
            <a:xfrm>
              <a:off x="5588860"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46" name="矩形 81">
            <a:extLst>
              <a:ext uri="{FF2B5EF4-FFF2-40B4-BE49-F238E27FC236}">
                <a16:creationId xmlns:a16="http://schemas.microsoft.com/office/drawing/2014/main" id="{EDE10EA6-E0F3-D2F5-F0F3-FED53B54FA6D}"/>
              </a:ext>
            </a:extLst>
          </p:cNvPr>
          <p:cNvSpPr/>
          <p:nvPr/>
        </p:nvSpPr>
        <p:spPr>
          <a:xfrm>
            <a:off x="163850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7" name="矩形 81">
            <a:extLst>
              <a:ext uri="{FF2B5EF4-FFF2-40B4-BE49-F238E27FC236}">
                <a16:creationId xmlns:a16="http://schemas.microsoft.com/office/drawing/2014/main" id="{F37D71B4-5BBF-4178-C74B-702AE57E2655}"/>
              </a:ext>
            </a:extLst>
          </p:cNvPr>
          <p:cNvSpPr/>
          <p:nvPr/>
        </p:nvSpPr>
        <p:spPr>
          <a:xfrm>
            <a:off x="459015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8" name="矩形 81">
            <a:extLst>
              <a:ext uri="{FF2B5EF4-FFF2-40B4-BE49-F238E27FC236}">
                <a16:creationId xmlns:a16="http://schemas.microsoft.com/office/drawing/2014/main" id="{8F2A77A4-8E44-3F23-CA6E-72B86C989091}"/>
              </a:ext>
            </a:extLst>
          </p:cNvPr>
          <p:cNvSpPr/>
          <p:nvPr/>
        </p:nvSpPr>
        <p:spPr>
          <a:xfrm>
            <a:off x="7541801" y="2069243"/>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9" name="文本框 85">
            <a:extLst>
              <a:ext uri="{FF2B5EF4-FFF2-40B4-BE49-F238E27FC236}">
                <a16:creationId xmlns:a16="http://schemas.microsoft.com/office/drawing/2014/main" id="{B91F8D0A-6B72-2035-F1F5-FA66DFC49FC5}"/>
              </a:ext>
            </a:extLst>
          </p:cNvPr>
          <p:cNvSpPr txBox="1"/>
          <p:nvPr/>
        </p:nvSpPr>
        <p:spPr>
          <a:xfrm>
            <a:off x="1638501" y="3734364"/>
            <a:ext cx="2628699" cy="1938992"/>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Estrutura de tópicos da NR-35 Trabalho em Altura</a:t>
            </a:r>
            <a:endParaRPr lang="zh-CN" altLang="en-US" sz="2400" spc="300" dirty="0">
              <a:solidFill>
                <a:schemeClr val="bg1"/>
              </a:solidFill>
              <a:latin typeface="Arial"/>
              <a:ea typeface="微软雅黑"/>
              <a:sym typeface="Arial"/>
            </a:endParaRPr>
          </a:p>
        </p:txBody>
      </p:sp>
      <p:sp>
        <p:nvSpPr>
          <p:cNvPr id="50" name="文本框 85">
            <a:extLst>
              <a:ext uri="{FF2B5EF4-FFF2-40B4-BE49-F238E27FC236}">
                <a16:creationId xmlns:a16="http://schemas.microsoft.com/office/drawing/2014/main" id="{13364A41-D5B3-F37F-1C23-A799B0D751D1}"/>
              </a:ext>
            </a:extLst>
          </p:cNvPr>
          <p:cNvSpPr txBox="1"/>
          <p:nvPr/>
        </p:nvSpPr>
        <p:spPr>
          <a:xfrm>
            <a:off x="4581956" y="2452912"/>
            <a:ext cx="2758644" cy="2843855"/>
          </a:xfrm>
          <a:prstGeom prst="rect">
            <a:avLst/>
          </a:prstGeom>
          <a:noFill/>
        </p:spPr>
        <p:txBody>
          <a:bodyPr wrap="square" rtlCol="0">
            <a:spAutoFit/>
          </a:bodyPr>
          <a:lstStyle/>
          <a:p>
            <a:pPr algn="ctr">
              <a:lnSpc>
                <a:spcPct val="130000"/>
              </a:lnSpc>
            </a:pPr>
            <a:r>
              <a:rPr lang="en-US" altLang="zh-CN" sz="3600" b="1" spc="300" dirty="0">
                <a:solidFill>
                  <a:schemeClr val="bg1"/>
                </a:solidFill>
                <a:latin typeface="Arial"/>
                <a:ea typeface="微软雅黑"/>
                <a:sym typeface="Arial"/>
              </a:rPr>
              <a:t>02</a:t>
            </a:r>
          </a:p>
          <a:p>
            <a:pPr algn="ctr"/>
            <a:endParaRPr lang="en-US" altLang="zh-CN" sz="3600" b="1" spc="300" dirty="0">
              <a:solidFill>
                <a:schemeClr val="bg1"/>
              </a:solidFill>
              <a:latin typeface="Arial"/>
              <a:ea typeface="微软雅黑"/>
              <a:sym typeface="Arial"/>
            </a:endParaRPr>
          </a:p>
          <a:p>
            <a:pPr algn="ctr"/>
            <a:r>
              <a:rPr lang="pt-BR" altLang="zh-CN" sz="2400" spc="300" dirty="0">
                <a:solidFill>
                  <a:schemeClr val="bg1"/>
                </a:solidFill>
                <a:latin typeface="Arial"/>
                <a:ea typeface="微软雅黑"/>
                <a:sym typeface="Arial"/>
              </a:rPr>
              <a:t>Inovações da NR-35 Trabalho em Altura</a:t>
            </a:r>
            <a:endParaRPr lang="zh-CN" altLang="en-US" sz="2400" spc="300" dirty="0">
              <a:solidFill>
                <a:schemeClr val="bg1"/>
              </a:solidFill>
              <a:latin typeface="Arial"/>
              <a:ea typeface="微软雅黑"/>
              <a:sym typeface="Arial"/>
            </a:endParaRPr>
          </a:p>
        </p:txBody>
      </p:sp>
      <p:sp>
        <p:nvSpPr>
          <p:cNvPr id="51" name="文本框 85">
            <a:extLst>
              <a:ext uri="{FF2B5EF4-FFF2-40B4-BE49-F238E27FC236}">
                <a16:creationId xmlns:a16="http://schemas.microsoft.com/office/drawing/2014/main" id="{8508EE81-5B8E-60D4-E5E7-B75FE47A88BB}"/>
              </a:ext>
            </a:extLst>
          </p:cNvPr>
          <p:cNvSpPr txBox="1"/>
          <p:nvPr/>
        </p:nvSpPr>
        <p:spPr>
          <a:xfrm>
            <a:off x="7498935" y="2460169"/>
            <a:ext cx="2855939" cy="3213187"/>
          </a:xfrm>
          <a:prstGeom prst="rect">
            <a:avLst/>
          </a:prstGeom>
          <a:noFill/>
        </p:spPr>
        <p:txBody>
          <a:bodyPr wrap="square" rtlCol="0">
            <a:spAutoFit/>
          </a:bodyPr>
          <a:lstStyle/>
          <a:p>
            <a:pPr algn="ctr">
              <a:lnSpc>
                <a:spcPct val="130000"/>
              </a:lnSpc>
            </a:pPr>
            <a:r>
              <a:rPr lang="en-US" altLang="zh-CN" sz="3600" b="1" spc="300" dirty="0">
                <a:solidFill>
                  <a:schemeClr val="bg1"/>
                </a:solidFill>
                <a:latin typeface="Arial"/>
                <a:ea typeface="微软雅黑"/>
                <a:sym typeface="Arial"/>
              </a:rPr>
              <a:t>03</a:t>
            </a:r>
          </a:p>
          <a:p>
            <a:pPr algn="ctr"/>
            <a:endParaRPr lang="en-US" altLang="zh-CN" sz="3600" b="1" spc="300" dirty="0">
              <a:solidFill>
                <a:schemeClr val="bg1"/>
              </a:solidFill>
              <a:latin typeface="Arial"/>
              <a:ea typeface="微软雅黑"/>
              <a:sym typeface="Arial"/>
            </a:endParaRPr>
          </a:p>
          <a:p>
            <a:pPr algn="ctr"/>
            <a:r>
              <a:rPr lang="pt-BR" altLang="zh-CN" sz="2400" spc="300" dirty="0">
                <a:solidFill>
                  <a:schemeClr val="bg1"/>
                </a:solidFill>
                <a:latin typeface="Arial"/>
                <a:ea typeface="微软雅黑"/>
                <a:sym typeface="Arial"/>
              </a:rPr>
              <a:t>Tipos de sistemas usados em conjunto com o EPI</a:t>
            </a:r>
            <a:endParaRPr lang="zh-CN" altLang="en-US" sz="2400" spc="300" dirty="0">
              <a:solidFill>
                <a:schemeClr val="bg1"/>
              </a:solidFill>
              <a:latin typeface="Arial"/>
              <a:ea typeface="微软雅黑"/>
              <a:sym typeface="Arial"/>
            </a:endParaRPr>
          </a:p>
        </p:txBody>
      </p:sp>
      <p:sp>
        <p:nvSpPr>
          <p:cNvPr id="6" name="文本框 85">
            <a:extLst>
              <a:ext uri="{FF2B5EF4-FFF2-40B4-BE49-F238E27FC236}">
                <a16:creationId xmlns:a16="http://schemas.microsoft.com/office/drawing/2014/main" id="{05C8811F-DF80-B9BB-A2FA-E526435CC335}"/>
              </a:ext>
            </a:extLst>
          </p:cNvPr>
          <p:cNvSpPr txBox="1"/>
          <p:nvPr/>
        </p:nvSpPr>
        <p:spPr>
          <a:xfrm>
            <a:off x="1722493" y="2501900"/>
            <a:ext cx="2628699" cy="737574"/>
          </a:xfrm>
          <a:prstGeom prst="rect">
            <a:avLst/>
          </a:prstGeom>
          <a:noFill/>
        </p:spPr>
        <p:txBody>
          <a:bodyPr wrap="square" rtlCol="0">
            <a:spAutoFit/>
          </a:bodyPr>
          <a:lstStyle/>
          <a:p>
            <a:pPr algn="ctr">
              <a:lnSpc>
                <a:spcPct val="130000"/>
              </a:lnSpc>
            </a:pPr>
            <a:r>
              <a:rPr lang="en-US" altLang="zh-CN" sz="3600" b="1" spc="300" dirty="0">
                <a:solidFill>
                  <a:schemeClr val="bg1"/>
                </a:solidFill>
                <a:latin typeface="Arial"/>
                <a:ea typeface="微软雅黑"/>
                <a:sym typeface="Arial"/>
              </a:rPr>
              <a:t>01</a:t>
            </a:r>
          </a:p>
        </p:txBody>
      </p:sp>
      <p:pic>
        <p:nvPicPr>
          <p:cNvPr id="8" name="Imagem 7" descr="Texto&#10;&#10;Descrição gerada automaticamente com confiança baixa">
            <a:extLst>
              <a:ext uri="{FF2B5EF4-FFF2-40B4-BE49-F238E27FC236}">
                <a16:creationId xmlns:a16="http://schemas.microsoft.com/office/drawing/2014/main" id="{13435274-E580-1498-F8EA-0AB71FD54B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4714" y="134605"/>
            <a:ext cx="1903476" cy="528458"/>
          </a:xfrm>
          <a:prstGeom prst="rect">
            <a:avLst/>
          </a:prstGeom>
        </p:spPr>
      </p:pic>
    </p:spTree>
    <p:extLst>
      <p:ext uri="{BB962C8B-B14F-4D97-AF65-F5344CB8AC3E}">
        <p14:creationId xmlns:p14="http://schemas.microsoft.com/office/powerpoint/2010/main" val="3284838249"/>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1219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7" name="矩形 18">
            <a:extLst>
              <a:ext uri="{FF2B5EF4-FFF2-40B4-BE49-F238E27FC236}">
                <a16:creationId xmlns:a16="http://schemas.microsoft.com/office/drawing/2014/main" id="{DB6DBC72-4C4D-D35B-1CF9-C0C87E53A78D}"/>
              </a:ext>
            </a:extLst>
          </p:cNvPr>
          <p:cNvSpPr/>
          <p:nvPr/>
        </p:nvSpPr>
        <p:spPr>
          <a:xfrm>
            <a:off x="355429" y="2207399"/>
            <a:ext cx="2985569" cy="3701619"/>
          </a:xfrm>
          <a:prstGeom prst="rect">
            <a:avLst/>
          </a:prstGeom>
          <a:gradFill>
            <a:gsLst>
              <a:gs pos="0">
                <a:srgbClr val="FE2B56"/>
              </a:gs>
              <a:gs pos="100000">
                <a:srgbClr val="FE6F3F"/>
              </a:gs>
            </a:gsLst>
            <a:lin ang="7200000" scaled="0"/>
          </a:gradFill>
          <a:ln>
            <a:noFill/>
          </a:ln>
          <a:effectLst>
            <a:outerShdw blurRad="254000" sx="102000" sy="102000" algn="ctr" rotWithShape="0">
              <a:prstClr val="black">
                <a:alpha val="30000"/>
              </a:prstClr>
            </a:outerShd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2" name="矩形 23">
            <a:extLst>
              <a:ext uri="{FF2B5EF4-FFF2-40B4-BE49-F238E27FC236}">
                <a16:creationId xmlns:a16="http://schemas.microsoft.com/office/drawing/2014/main" id="{A155E3C2-FD7C-D779-1627-FF0A65901C00}"/>
              </a:ext>
            </a:extLst>
          </p:cNvPr>
          <p:cNvSpPr/>
          <p:nvPr/>
        </p:nvSpPr>
        <p:spPr>
          <a:xfrm>
            <a:off x="2300141" y="2207399"/>
            <a:ext cx="2985569" cy="3701619"/>
          </a:xfrm>
          <a:prstGeom prst="rect">
            <a:avLst/>
          </a:prstGeom>
          <a:gradFill>
            <a:gsLst>
              <a:gs pos="0">
                <a:srgbClr val="FE2B56"/>
              </a:gs>
              <a:gs pos="100000">
                <a:srgbClr val="FE6F3F"/>
              </a:gs>
            </a:gsLst>
            <a:lin ang="7200000" scaled="0"/>
          </a:gradFill>
          <a:ln>
            <a:noFill/>
          </a:ln>
          <a:effectLst>
            <a:outerShdw blurRad="254000" sx="102000" sy="102000" algn="ctr" rotWithShape="0">
              <a:prstClr val="black">
                <a:alpha val="30000"/>
              </a:prstClr>
            </a:outerShd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7" name="矩形 28">
            <a:extLst>
              <a:ext uri="{FF2B5EF4-FFF2-40B4-BE49-F238E27FC236}">
                <a16:creationId xmlns:a16="http://schemas.microsoft.com/office/drawing/2014/main" id="{3B98D49E-2DD5-C43F-2174-1618E5656B66}"/>
              </a:ext>
            </a:extLst>
          </p:cNvPr>
          <p:cNvSpPr/>
          <p:nvPr/>
        </p:nvSpPr>
        <p:spPr>
          <a:xfrm>
            <a:off x="8838787" y="2207399"/>
            <a:ext cx="2985569" cy="3701619"/>
          </a:xfrm>
          <a:prstGeom prst="rect">
            <a:avLst/>
          </a:prstGeom>
          <a:gradFill>
            <a:gsLst>
              <a:gs pos="0">
                <a:srgbClr val="FE2B56"/>
              </a:gs>
              <a:gs pos="100000">
                <a:srgbClr val="FE6F3F"/>
              </a:gs>
            </a:gsLst>
            <a:lin ang="7200000" scaled="0"/>
          </a:gradFill>
          <a:ln>
            <a:noFill/>
          </a:ln>
          <a:effectLst>
            <a:outerShdw blurRad="254000" sx="102000" sy="102000" algn="ctr" rotWithShape="0">
              <a:prstClr val="black">
                <a:alpha val="3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2" name="矩形 35">
            <a:extLst>
              <a:ext uri="{FF2B5EF4-FFF2-40B4-BE49-F238E27FC236}">
                <a16:creationId xmlns:a16="http://schemas.microsoft.com/office/drawing/2014/main" id="{0B205926-52BF-511A-87D6-76203D1BE567}"/>
              </a:ext>
            </a:extLst>
          </p:cNvPr>
          <p:cNvSpPr/>
          <p:nvPr/>
        </p:nvSpPr>
        <p:spPr>
          <a:xfrm>
            <a:off x="6765345" y="2207399"/>
            <a:ext cx="2985569" cy="3701619"/>
          </a:xfrm>
          <a:prstGeom prst="rect">
            <a:avLst/>
          </a:prstGeom>
          <a:gradFill>
            <a:gsLst>
              <a:gs pos="0">
                <a:srgbClr val="FE2B56"/>
              </a:gs>
              <a:gs pos="100000">
                <a:srgbClr val="FE6F3F"/>
              </a:gs>
            </a:gsLst>
            <a:lin ang="7200000" scaled="0"/>
          </a:gradFill>
          <a:ln>
            <a:noFill/>
          </a:ln>
          <a:effectLst>
            <a:outerShdw blurRad="254000" sx="102000" sy="102000" algn="ctr" rotWithShape="0">
              <a:prstClr val="black">
                <a:alpha val="3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7" name="矩形 41">
            <a:extLst>
              <a:ext uri="{FF2B5EF4-FFF2-40B4-BE49-F238E27FC236}">
                <a16:creationId xmlns:a16="http://schemas.microsoft.com/office/drawing/2014/main" id="{63F5429F-1D9F-8E02-BC37-B531E4074CCA}"/>
              </a:ext>
            </a:extLst>
          </p:cNvPr>
          <p:cNvSpPr/>
          <p:nvPr/>
        </p:nvSpPr>
        <p:spPr>
          <a:xfrm>
            <a:off x="4333466" y="1937327"/>
            <a:ext cx="3525069" cy="4370511"/>
          </a:xfrm>
          <a:prstGeom prst="rect">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30" name="等腰三角形 44">
            <a:extLst>
              <a:ext uri="{FF2B5EF4-FFF2-40B4-BE49-F238E27FC236}">
                <a16:creationId xmlns:a16="http://schemas.microsoft.com/office/drawing/2014/main" id="{C00EE60A-4C89-3703-4673-09F251C97005}"/>
              </a:ext>
            </a:extLst>
          </p:cNvPr>
          <p:cNvSpPr/>
          <p:nvPr/>
        </p:nvSpPr>
        <p:spPr>
          <a:xfrm rot="10800000">
            <a:off x="5955639" y="5861097"/>
            <a:ext cx="280724" cy="157302"/>
          </a:xfrm>
          <a:prstGeom prst="triangle">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31" name="文本框 45">
            <a:extLst>
              <a:ext uri="{FF2B5EF4-FFF2-40B4-BE49-F238E27FC236}">
                <a16:creationId xmlns:a16="http://schemas.microsoft.com/office/drawing/2014/main" id="{DC15D66B-1FB1-940C-2D20-F5A7343CF712}"/>
              </a:ext>
            </a:extLst>
          </p:cNvPr>
          <p:cNvSpPr txBox="1"/>
          <p:nvPr/>
        </p:nvSpPr>
        <p:spPr>
          <a:xfrm>
            <a:off x="4333466" y="2304674"/>
            <a:ext cx="3537285" cy="3266985"/>
          </a:xfrm>
          <a:prstGeom prst="rect">
            <a:avLst/>
          </a:prstGeom>
          <a:noFill/>
        </p:spPr>
        <p:txBody>
          <a:bodyPr wrap="square" rtlCol="0">
            <a:spAutoFit/>
          </a:bodyPr>
          <a:lstStyle/>
          <a:p>
            <a:pPr algn="ctr">
              <a:lnSpc>
                <a:spcPct val="150000"/>
              </a:lnSpc>
            </a:pPr>
            <a:r>
              <a:rPr lang="pt-BR" altLang="zh-CN" sz="2000" dirty="0">
                <a:solidFill>
                  <a:srgbClr val="201F42"/>
                </a:solidFill>
                <a:latin typeface="Arial"/>
                <a:ea typeface="微软雅黑"/>
                <a:sym typeface="Arial"/>
              </a:rPr>
              <a:t>Se será usado um EPC (equipamento de proteção coletiva) ou EPI (equipamento de proteção individual) isso vai depender de uma série de fatores. </a:t>
            </a:r>
          </a:p>
          <a:p>
            <a:pPr algn="ctr">
              <a:lnSpc>
                <a:spcPct val="150000"/>
              </a:lnSpc>
            </a:pPr>
            <a:r>
              <a:rPr lang="pt-BR" altLang="zh-CN" sz="2000" b="1" dirty="0">
                <a:solidFill>
                  <a:srgbClr val="201F42"/>
                </a:solidFill>
                <a:latin typeface="Arial"/>
                <a:ea typeface="微软雅黑"/>
                <a:sym typeface="Arial"/>
              </a:rPr>
              <a:t>Por exemplo:</a:t>
            </a:r>
            <a:endParaRPr lang="zh-CN" altLang="en-US" sz="2000" b="1" dirty="0">
              <a:solidFill>
                <a:srgbClr val="201F42"/>
              </a:solidFill>
              <a:latin typeface="Arial"/>
              <a:ea typeface="微软雅黑"/>
              <a:sym typeface="Arial"/>
            </a:endParaRPr>
          </a:p>
        </p:txBody>
      </p:sp>
      <p:pic>
        <p:nvPicPr>
          <p:cNvPr id="4" name="Imagem 3" descr="Texto&#10;&#10;Descrição gerada automaticamente com confiança baixa">
            <a:extLst>
              <a:ext uri="{FF2B5EF4-FFF2-40B4-BE49-F238E27FC236}">
                <a16:creationId xmlns:a16="http://schemas.microsoft.com/office/drawing/2014/main" id="{9A3E37A8-262B-342D-568B-DB36DC585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693124646"/>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5">
            <a:extLst>
              <a:ext uri="{FF2B5EF4-FFF2-40B4-BE49-F238E27FC236}">
                <a16:creationId xmlns:a16="http://schemas.microsoft.com/office/drawing/2014/main" id="{9C28A215-1F6D-349D-B5BE-21DEDE93653A}"/>
              </a:ext>
            </a:extLst>
          </p:cNvPr>
          <p:cNvSpPr/>
          <p:nvPr/>
        </p:nvSpPr>
        <p:spPr>
          <a:xfrm>
            <a:off x="1647370" y="5239651"/>
            <a:ext cx="7953830" cy="660400"/>
          </a:xfrm>
          <a:prstGeom prst="parallelogram">
            <a:avLst>
              <a:gd name="adj" fmla="val 88711"/>
            </a:avLst>
          </a:prstGeom>
          <a:gradFill>
            <a:gsLst>
              <a:gs pos="0">
                <a:srgbClr val="FE2B56"/>
              </a:gs>
              <a:gs pos="100000">
                <a:srgbClr val="FE6F3F"/>
              </a:gs>
            </a:gsLst>
            <a:lin ang="84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 name="任意多边形 14">
            <a:extLst>
              <a:ext uri="{FF2B5EF4-FFF2-40B4-BE49-F238E27FC236}">
                <a16:creationId xmlns:a16="http://schemas.microsoft.com/office/drawing/2014/main" id="{389EA4AA-4447-8B4D-3B77-2004BEFE60FD}"/>
              </a:ext>
            </a:extLst>
          </p:cNvPr>
          <p:cNvSpPr/>
          <p:nvPr/>
        </p:nvSpPr>
        <p:spPr>
          <a:xfrm>
            <a:off x="10689770" y="5301343"/>
            <a:ext cx="1502229" cy="1556657"/>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4" name="组合 18">
            <a:extLst>
              <a:ext uri="{FF2B5EF4-FFF2-40B4-BE49-F238E27FC236}">
                <a16:creationId xmlns:a16="http://schemas.microsoft.com/office/drawing/2014/main" id="{AD0E3681-58C3-8386-EBD6-135828F5B8FA}"/>
              </a:ext>
            </a:extLst>
          </p:cNvPr>
          <p:cNvGrpSpPr/>
          <p:nvPr/>
        </p:nvGrpSpPr>
        <p:grpSpPr>
          <a:xfrm>
            <a:off x="11260346" y="5926468"/>
            <a:ext cx="3350515" cy="713819"/>
            <a:chOff x="8161546" y="4601720"/>
            <a:chExt cx="3350515" cy="713819"/>
          </a:xfrm>
        </p:grpSpPr>
        <p:sp>
          <p:nvSpPr>
            <p:cNvPr id="5" name="等腰三角形 15">
              <a:extLst>
                <a:ext uri="{FF2B5EF4-FFF2-40B4-BE49-F238E27FC236}">
                  <a16:creationId xmlns:a16="http://schemas.microsoft.com/office/drawing/2014/main" id="{CFB4496D-2326-8584-2A9A-E35209817495}"/>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6" name="TextBox 21">
              <a:extLst>
                <a:ext uri="{FF2B5EF4-FFF2-40B4-BE49-F238E27FC236}">
                  <a16:creationId xmlns:a16="http://schemas.microsoft.com/office/drawing/2014/main" id="{3373976F-65AD-509F-AE76-7FBADD10750A}"/>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sp>
        <p:nvSpPr>
          <p:cNvPr id="7" name="平行四边形 5">
            <a:extLst>
              <a:ext uri="{FF2B5EF4-FFF2-40B4-BE49-F238E27FC236}">
                <a16:creationId xmlns:a16="http://schemas.microsoft.com/office/drawing/2014/main" id="{28F6518E-A4CA-D23A-E097-42DEC40A3DC5}"/>
              </a:ext>
            </a:extLst>
          </p:cNvPr>
          <p:cNvSpPr/>
          <p:nvPr/>
        </p:nvSpPr>
        <p:spPr>
          <a:xfrm>
            <a:off x="1892300" y="924482"/>
            <a:ext cx="7953830" cy="660400"/>
          </a:xfrm>
          <a:prstGeom prst="parallelogram">
            <a:avLst>
              <a:gd name="adj" fmla="val 88711"/>
            </a:avLst>
          </a:prstGeom>
          <a:gradFill>
            <a:gsLst>
              <a:gs pos="0">
                <a:srgbClr val="FE2B56"/>
              </a:gs>
              <a:gs pos="100000">
                <a:srgbClr val="FE6F3F"/>
              </a:gs>
            </a:gsLst>
            <a:lin ang="84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平行四边形 5">
            <a:extLst>
              <a:ext uri="{FF2B5EF4-FFF2-40B4-BE49-F238E27FC236}">
                <a16:creationId xmlns:a16="http://schemas.microsoft.com/office/drawing/2014/main" id="{ED6D6100-DF74-962A-4C99-696FB65FE50F}"/>
              </a:ext>
            </a:extLst>
          </p:cNvPr>
          <p:cNvSpPr/>
          <p:nvPr/>
        </p:nvSpPr>
        <p:spPr>
          <a:xfrm>
            <a:off x="1736270" y="2372282"/>
            <a:ext cx="7953830" cy="660400"/>
          </a:xfrm>
          <a:prstGeom prst="parallelogram">
            <a:avLst>
              <a:gd name="adj" fmla="val 88711"/>
            </a:avLst>
          </a:prstGeom>
          <a:gradFill>
            <a:gsLst>
              <a:gs pos="0">
                <a:srgbClr val="FE2B56"/>
              </a:gs>
              <a:gs pos="100000">
                <a:srgbClr val="FE6F3F"/>
              </a:gs>
            </a:gsLst>
            <a:lin ang="84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平行四边形 5">
            <a:extLst>
              <a:ext uri="{FF2B5EF4-FFF2-40B4-BE49-F238E27FC236}">
                <a16:creationId xmlns:a16="http://schemas.microsoft.com/office/drawing/2014/main" id="{36CA544E-48CF-AA85-DE66-676EC0516245}"/>
              </a:ext>
            </a:extLst>
          </p:cNvPr>
          <p:cNvSpPr/>
          <p:nvPr/>
        </p:nvSpPr>
        <p:spPr>
          <a:xfrm>
            <a:off x="1647370" y="3807382"/>
            <a:ext cx="7953830" cy="660400"/>
          </a:xfrm>
          <a:prstGeom prst="parallelogram">
            <a:avLst>
              <a:gd name="adj" fmla="val 88711"/>
            </a:avLst>
          </a:prstGeom>
          <a:gradFill>
            <a:gsLst>
              <a:gs pos="0">
                <a:srgbClr val="FE2B56"/>
              </a:gs>
              <a:gs pos="100000">
                <a:srgbClr val="FE6F3F"/>
              </a:gs>
            </a:gsLst>
            <a:lin ang="84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0" name="Subtitle 2">
            <a:extLst>
              <a:ext uri="{FF2B5EF4-FFF2-40B4-BE49-F238E27FC236}">
                <a16:creationId xmlns:a16="http://schemas.microsoft.com/office/drawing/2014/main" id="{DAB7262C-55F3-F70A-D348-1DB100F56E96}"/>
              </a:ext>
            </a:extLst>
          </p:cNvPr>
          <p:cNvSpPr txBox="1">
            <a:spLocks/>
          </p:cNvSpPr>
          <p:nvPr/>
        </p:nvSpPr>
        <p:spPr>
          <a:xfrm>
            <a:off x="2442030" y="772081"/>
            <a:ext cx="8400072" cy="51543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características do local,</a:t>
            </a:r>
          </a:p>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quantidade de pessoas envolvidas,</a:t>
            </a:r>
          </a:p>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frequência da atividade</a:t>
            </a:r>
          </a:p>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tempo de permanência no local</a:t>
            </a:r>
          </a:p>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capacitação das pessoas envolvidas</a:t>
            </a:r>
          </a:p>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equipamentos adequados</a:t>
            </a:r>
          </a:p>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etc.</a:t>
            </a:r>
            <a:endParaRPr lang="id-ID" dirty="0">
              <a:solidFill>
                <a:schemeClr val="bg1">
                  <a:lumMod val="95000"/>
                </a:schemeClr>
              </a:solidFill>
              <a:latin typeface="Arial"/>
              <a:ea typeface="微软雅黑"/>
              <a:cs typeface="Lato" panose="020F0502020204030203" pitchFamily="34" charset="0"/>
              <a:sym typeface="Arial"/>
            </a:endParaRPr>
          </a:p>
        </p:txBody>
      </p:sp>
      <p:pic>
        <p:nvPicPr>
          <p:cNvPr id="12" name="Imagem 11" descr="Texto&#10;&#10;Descrição gerada automaticamente com confiança baixa">
            <a:extLst>
              <a:ext uri="{FF2B5EF4-FFF2-40B4-BE49-F238E27FC236}">
                <a16:creationId xmlns:a16="http://schemas.microsoft.com/office/drawing/2014/main" id="{6DC13F25-7DE0-F9BF-679C-1FFD776F8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03" y="137082"/>
            <a:ext cx="1921057" cy="533339"/>
          </a:xfrm>
          <a:prstGeom prst="rect">
            <a:avLst/>
          </a:prstGeom>
        </p:spPr>
      </p:pic>
    </p:spTree>
    <p:extLst>
      <p:ext uri="{BB962C8B-B14F-4D97-AF65-F5344CB8AC3E}">
        <p14:creationId xmlns:p14="http://schemas.microsoft.com/office/powerpoint/2010/main" val="2379869231"/>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4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Horizontal)">
                                      <p:cBhvr>
                                        <p:cTn id="17" dur="500"/>
                                        <p:tgtEl>
                                          <p:spTgt spid="7"/>
                                        </p:tgtEl>
                                      </p:cBhvr>
                                    </p:animEffect>
                                  </p:childTnLst>
                                </p:cTn>
                              </p:par>
                            </p:childTnLst>
                          </p:cTn>
                        </p:par>
                        <p:par>
                          <p:cTn id="18" fill="hold">
                            <p:stCondLst>
                              <p:cond delay="2000"/>
                            </p:stCondLst>
                            <p:childTnLst>
                              <p:par>
                                <p:cTn id="19" presetID="16" presetClass="entr" presetSubtype="4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Horizontal)">
                                      <p:cBhvr>
                                        <p:cTn id="21" dur="500"/>
                                        <p:tgtEl>
                                          <p:spTgt spid="8"/>
                                        </p:tgtEl>
                                      </p:cBhvr>
                                    </p:animEffect>
                                  </p:childTnLst>
                                </p:cTn>
                              </p:par>
                            </p:childTnLst>
                          </p:cTn>
                        </p:par>
                        <p:par>
                          <p:cTn id="22" fill="hold">
                            <p:stCondLst>
                              <p:cond delay="2500"/>
                            </p:stCondLst>
                            <p:childTnLst>
                              <p:par>
                                <p:cTn id="23" presetID="16" presetClass="entr" presetSubtype="4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Horizontal)">
                                      <p:cBhvr>
                                        <p:cTn id="25" dur="500"/>
                                        <p:tgtEl>
                                          <p:spTgt spid="9"/>
                                        </p:tgtEl>
                                      </p:cBhvr>
                                    </p:animEffect>
                                  </p:childTnLst>
                                </p:cTn>
                              </p:par>
                            </p:childTnLst>
                          </p:cTn>
                        </p:par>
                        <p:par>
                          <p:cTn id="26" fill="hold">
                            <p:stCondLst>
                              <p:cond delay="3000"/>
                            </p:stCondLst>
                            <p:childTnLst>
                              <p:par>
                                <p:cTn id="27" presetID="16" presetClass="entr" presetSubtype="42"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4">
            <a:extLst>
              <a:ext uri="{FF2B5EF4-FFF2-40B4-BE49-F238E27FC236}">
                <a16:creationId xmlns:a16="http://schemas.microsoft.com/office/drawing/2014/main" id="{92DB967D-F49F-7D35-29B2-37E8023BE231}"/>
              </a:ext>
            </a:extLst>
          </p:cNvPr>
          <p:cNvSpPr/>
          <p:nvPr/>
        </p:nvSpPr>
        <p:spPr>
          <a:xfrm>
            <a:off x="0" y="2391341"/>
            <a:ext cx="12311743" cy="2207262"/>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9" name="组合 8"/>
          <p:cNvGrpSpPr/>
          <p:nvPr/>
        </p:nvGrpSpPr>
        <p:grpSpPr>
          <a:xfrm>
            <a:off x="-685800" y="192969"/>
            <a:ext cx="3291839" cy="719915"/>
            <a:chOff x="4409739" y="179522"/>
            <a:chExt cx="3291839" cy="719915"/>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lumMod val="95000"/>
                    </a:schemeClr>
                  </a:solidFill>
                  <a:latin typeface="Arial"/>
                  <a:ea typeface="微软雅黑"/>
                  <a:cs typeface="Lato" panose="020F0502020204030203" pitchFamily="34" charset="0"/>
                  <a:sym typeface="Arial"/>
                </a:rPr>
                <a:t>NR 35</a:t>
              </a:r>
              <a:endParaRPr lang="zh-CN" altLang="en-US" b="1" dirty="0">
                <a:solidFill>
                  <a:schemeClr val="bg1">
                    <a:lumMod val="95000"/>
                  </a:schemeClr>
                </a:solidFill>
                <a:latin typeface="Arial"/>
                <a:ea typeface="微软雅黑"/>
                <a:cs typeface="Lato" panose="020F0502020204030203" pitchFamily="34" charset="0"/>
                <a:sym typeface="Arial"/>
              </a:endParaRPr>
            </a:p>
          </p:txBody>
        </p:sp>
        <p:sp>
          <p:nvSpPr>
            <p:cNvPr id="11" name="圆角矩形 10"/>
            <p:cNvSpPr/>
            <p:nvPr/>
          </p:nvSpPr>
          <p:spPr>
            <a:xfrm>
              <a:off x="5474050" y="853718"/>
              <a:ext cx="1116000"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grpSp>
      <p:sp>
        <p:nvSpPr>
          <p:cNvPr id="8" name="Subtitle 2">
            <a:extLst>
              <a:ext uri="{FF2B5EF4-FFF2-40B4-BE49-F238E27FC236}">
                <a16:creationId xmlns:a16="http://schemas.microsoft.com/office/drawing/2014/main" id="{360062CF-4239-4286-B703-132EC1F0E32B}"/>
              </a:ext>
            </a:extLst>
          </p:cNvPr>
          <p:cNvSpPr txBox="1">
            <a:spLocks/>
          </p:cNvSpPr>
          <p:nvPr/>
        </p:nvSpPr>
        <p:spPr>
          <a:xfrm>
            <a:off x="277576" y="2550663"/>
            <a:ext cx="8715428" cy="43073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pt-BR" b="1" i="0" dirty="0">
                <a:solidFill>
                  <a:srgbClr val="201F42"/>
                </a:solidFill>
                <a:effectLst/>
                <a:latin typeface="Arial" panose="020B0604020202020204" pitchFamily="34" charset="0"/>
                <a:cs typeface="Arial" panose="020B0604020202020204" pitchFamily="34" charset="0"/>
              </a:rPr>
              <a:t>Os sistemas coletivos são melhores porque independem da ação do trabalhador. </a:t>
            </a:r>
            <a:r>
              <a:rPr lang="pt-BR" i="0" dirty="0">
                <a:solidFill>
                  <a:srgbClr val="201F42"/>
                </a:solidFill>
                <a:effectLst/>
                <a:latin typeface="Arial" panose="020B0604020202020204" pitchFamily="34" charset="0"/>
                <a:cs typeface="Arial" panose="020B0604020202020204" pitchFamily="34" charset="0"/>
              </a:rPr>
              <a:t>Mesmo que o trabalhador não use (ou use incorretamente) o EPI, o sistema EPC irá atuar.</a:t>
            </a:r>
            <a:endParaRPr lang="id-ID" sz="3200" dirty="0">
              <a:solidFill>
                <a:srgbClr val="201F42"/>
              </a:solidFill>
              <a:latin typeface="Arial" panose="020B0604020202020204" pitchFamily="34" charset="0"/>
              <a:ea typeface="微软雅黑"/>
              <a:cs typeface="Arial" panose="020B0604020202020204" pitchFamily="34" charset="0"/>
              <a:sym typeface="Arial"/>
            </a:endParaRPr>
          </a:p>
        </p:txBody>
      </p:sp>
      <p:pic>
        <p:nvPicPr>
          <p:cNvPr id="3" name="Picture 2" descr="NR 35: a importância da SST para a Construção Civil - Obra Prima">
            <a:extLst>
              <a:ext uri="{FF2B5EF4-FFF2-40B4-BE49-F238E27FC236}">
                <a16:creationId xmlns:a16="http://schemas.microsoft.com/office/drawing/2014/main" id="{CA8DCC19-0D64-B055-E696-A095B0739506}"/>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696255" y="2297747"/>
            <a:ext cx="3318739" cy="2438013"/>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5" name="Picture 4" descr="NR35 para todos os envolvidos em Trabalho em altura - Ranger SMS">
            <a:extLst>
              <a:ext uri="{FF2B5EF4-FFF2-40B4-BE49-F238E27FC236}">
                <a16:creationId xmlns:a16="http://schemas.microsoft.com/office/drawing/2014/main" id="{18AD2100-3F47-2D31-E3C9-D080636AD4DB}"/>
              </a:ext>
            </a:extLst>
          </p:cNvPr>
          <p:cNvPicPr>
            <a:picLocks noChangeAspect="1" noChangeArrowheads="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l="15102" r="18192"/>
          <a:stretch/>
        </p:blipFill>
        <p:spPr bwMode="auto">
          <a:xfrm>
            <a:off x="9696255" y="4926471"/>
            <a:ext cx="3318739" cy="2438013"/>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6" name="Imagem 5">
            <a:extLst>
              <a:ext uri="{FF2B5EF4-FFF2-40B4-BE49-F238E27FC236}">
                <a16:creationId xmlns:a16="http://schemas.microsoft.com/office/drawing/2014/main" id="{F9D199B0-683F-4D57-5DB8-B725B63ADFD5}"/>
              </a:ext>
            </a:extLst>
          </p:cNvPr>
          <p:cNvPicPr>
            <a:picLocks noChangeAspect="1"/>
          </p:cNvPicPr>
          <p:nvPr/>
        </p:nvPicPr>
        <p:blipFill rotWithShape="1">
          <a:blip r:embed="rId6">
            <a:duotone>
              <a:prstClr val="black"/>
              <a:schemeClr val="tx2">
                <a:tint val="45000"/>
                <a:satMod val="400000"/>
              </a:schemeClr>
            </a:duotone>
          </a:blip>
          <a:srcRect l="30727" r="15511"/>
          <a:stretch/>
        </p:blipFill>
        <p:spPr>
          <a:xfrm>
            <a:off x="9696255" y="-346228"/>
            <a:ext cx="3318738" cy="2477380"/>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4" name="Imagem 3" descr="Texto&#10;&#10;Descrição gerada automaticamente com confiança baixa">
            <a:extLst>
              <a:ext uri="{FF2B5EF4-FFF2-40B4-BE49-F238E27FC236}">
                <a16:creationId xmlns:a16="http://schemas.microsoft.com/office/drawing/2014/main" id="{3882B1D6-78DC-5F2D-6908-7131B1470C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5198" y="6262059"/>
            <a:ext cx="1921057" cy="533339"/>
          </a:xfrm>
          <a:prstGeom prst="rect">
            <a:avLst/>
          </a:prstGeom>
        </p:spPr>
      </p:pic>
    </p:spTree>
    <p:extLst>
      <p:ext uri="{BB962C8B-B14F-4D97-AF65-F5344CB8AC3E}">
        <p14:creationId xmlns:p14="http://schemas.microsoft.com/office/powerpoint/2010/main" val="204286510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de-de-protecao-nr-35">
            <a:extLst>
              <a:ext uri="{FF2B5EF4-FFF2-40B4-BE49-F238E27FC236}">
                <a16:creationId xmlns:a16="http://schemas.microsoft.com/office/drawing/2014/main" id="{E1D414E6-2F0D-668B-7F4B-120777156A59}"/>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156540" y="1913704"/>
            <a:ext cx="5955122" cy="38901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1923A00D-B98A-6695-5BD0-83DE96B6CD0B}"/>
              </a:ext>
            </a:extLst>
          </p:cNvPr>
          <p:cNvSpPr/>
          <p:nvPr/>
        </p:nvSpPr>
        <p:spPr>
          <a:xfrm rot="16200000">
            <a:off x="3721689" y="413924"/>
            <a:ext cx="4824823" cy="5955122"/>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平行四边形 6">
            <a:extLst>
              <a:ext uri="{FF2B5EF4-FFF2-40B4-BE49-F238E27FC236}">
                <a16:creationId xmlns:a16="http://schemas.microsoft.com/office/drawing/2014/main" id="{3DA84E64-CE00-63CF-29A1-E2645154A5A2}"/>
              </a:ext>
            </a:extLst>
          </p:cNvPr>
          <p:cNvSpPr/>
          <p:nvPr/>
        </p:nvSpPr>
        <p:spPr>
          <a:xfrm flipH="1">
            <a:off x="3156537" y="979080"/>
            <a:ext cx="5955125" cy="93462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4" name="Subtitle 2">
            <a:extLst>
              <a:ext uri="{FF2B5EF4-FFF2-40B4-BE49-F238E27FC236}">
                <a16:creationId xmlns:a16="http://schemas.microsoft.com/office/drawing/2014/main" id="{C8ECCC73-9FB9-4ED1-5D50-3732D91A2314}"/>
              </a:ext>
            </a:extLst>
          </p:cNvPr>
          <p:cNvSpPr txBox="1">
            <a:spLocks/>
          </p:cNvSpPr>
          <p:nvPr/>
        </p:nvSpPr>
        <p:spPr>
          <a:xfrm>
            <a:off x="3374717" y="1160803"/>
            <a:ext cx="5457545" cy="46430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Trabalho em Altura</a:t>
            </a:r>
          </a:p>
          <a:p>
            <a:pPr algn="l">
              <a:lnSpc>
                <a:spcPct val="130000"/>
              </a:lnSpc>
              <a:spcBef>
                <a:spcPts val="0"/>
              </a:spcBef>
              <a:defRPr/>
            </a:pPr>
            <a:endPar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30000"/>
              </a:lnSpc>
              <a:spcBef>
                <a:spcPts val="0"/>
              </a:spcBef>
              <a:defRPr/>
            </a:pPr>
            <a:endPar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30000"/>
              </a:lnSpc>
              <a:spcBef>
                <a:spcPts val="0"/>
              </a:spcBef>
              <a:defRPr/>
            </a:pPr>
            <a:endPar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30000"/>
              </a:lnSpc>
              <a:spcBef>
                <a:spcPts val="0"/>
              </a:spcBef>
              <a:defRPr/>
            </a:pPr>
            <a:r>
              <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Exemplos de EPC são as redes de proteção. Então o EPC é o segundo na hierarquia. Se não for possível, então partiremos para o EPI.</a:t>
            </a:r>
            <a:endParaRPr lang="id-ID"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pic>
        <p:nvPicPr>
          <p:cNvPr id="4" name="Imagem 3" descr="Texto&#10;&#10;Descrição gerada automaticamente com confiança baixa">
            <a:extLst>
              <a:ext uri="{FF2B5EF4-FFF2-40B4-BE49-F238E27FC236}">
                <a16:creationId xmlns:a16="http://schemas.microsoft.com/office/drawing/2014/main" id="{B75F64FD-2A92-7935-B64C-2F04CAD20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1732067160"/>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60062CF-4239-4286-B703-132EC1F0E32B}"/>
              </a:ext>
            </a:extLst>
          </p:cNvPr>
          <p:cNvSpPr txBox="1">
            <a:spLocks/>
          </p:cNvSpPr>
          <p:nvPr/>
        </p:nvSpPr>
        <p:spPr>
          <a:xfrm>
            <a:off x="1210130" y="371817"/>
            <a:ext cx="7565570" cy="40823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Em se tratando dos EPIs podemos dividir os elementos que o compõem em 3:</a:t>
            </a:r>
          </a:p>
          <a:p>
            <a:pPr algn="l">
              <a:lnSpc>
                <a:spcPct val="130000"/>
              </a:lnSpc>
              <a:spcBef>
                <a:spcPts val="0"/>
              </a:spcBef>
              <a:defRPr/>
            </a:pPr>
            <a:endParaRPr lang="pt-BR" altLang="zh-CN" b="1" dirty="0">
              <a:solidFill>
                <a:schemeClr val="bg1">
                  <a:lumMod val="95000"/>
                </a:schemeClr>
              </a:solidFill>
              <a:latin typeface="Arial"/>
              <a:ea typeface="微软雅黑"/>
              <a:cs typeface="Lato" panose="020F0502020204030203" pitchFamily="34" charset="0"/>
              <a:sym typeface="Arial"/>
            </a:endParaRPr>
          </a:p>
          <a:p>
            <a:pPr algn="l">
              <a:lnSpc>
                <a:spcPct val="130000"/>
              </a:lnSpc>
              <a:spcBef>
                <a:spcPts val="0"/>
              </a:spcBef>
              <a:defRPr/>
            </a:pPr>
            <a:endParaRPr lang="pt-BR" altLang="zh-CN" dirty="0">
              <a:solidFill>
                <a:schemeClr val="bg1">
                  <a:lumMod val="95000"/>
                </a:schemeClr>
              </a:solidFill>
              <a:latin typeface="Arial"/>
              <a:ea typeface="微软雅黑"/>
              <a:cs typeface="Lato" panose="020F0502020204030203" pitchFamily="34" charset="0"/>
              <a:sym typeface="Arial"/>
            </a:endParaRPr>
          </a:p>
          <a:p>
            <a:pPr algn="l">
              <a:lnSpc>
                <a:spcPct val="130000"/>
              </a:lnSpc>
              <a:spcBef>
                <a:spcPts val="0"/>
              </a:spcBef>
              <a:defRPr/>
            </a:pPr>
            <a:r>
              <a:rPr lang="pt-BR" altLang="zh-CN" dirty="0">
                <a:solidFill>
                  <a:schemeClr val="bg1">
                    <a:lumMod val="95000"/>
                  </a:schemeClr>
                </a:solidFill>
                <a:latin typeface="Arial"/>
                <a:ea typeface="微软雅黑"/>
                <a:cs typeface="Lato" panose="020F0502020204030203" pitchFamily="34" charset="0"/>
                <a:sym typeface="Arial"/>
              </a:rPr>
              <a:t>Cinturão</a:t>
            </a:r>
          </a:p>
          <a:p>
            <a:pPr algn="l">
              <a:lnSpc>
                <a:spcPct val="130000"/>
              </a:lnSpc>
              <a:spcBef>
                <a:spcPts val="0"/>
              </a:spcBef>
              <a:defRPr/>
            </a:pPr>
            <a:endParaRPr lang="pt-BR" altLang="zh-CN" dirty="0">
              <a:solidFill>
                <a:schemeClr val="bg1">
                  <a:lumMod val="95000"/>
                </a:schemeClr>
              </a:solidFill>
              <a:latin typeface="Arial"/>
              <a:ea typeface="微软雅黑"/>
              <a:cs typeface="Lato" panose="020F0502020204030203" pitchFamily="34" charset="0"/>
              <a:sym typeface="Arial"/>
            </a:endParaRPr>
          </a:p>
          <a:p>
            <a:pPr algn="l">
              <a:lnSpc>
                <a:spcPct val="130000"/>
              </a:lnSpc>
              <a:spcBef>
                <a:spcPts val="0"/>
              </a:spcBef>
              <a:defRPr/>
            </a:pPr>
            <a:endParaRPr lang="pt-BR" altLang="zh-CN" dirty="0">
              <a:solidFill>
                <a:schemeClr val="bg1">
                  <a:lumMod val="95000"/>
                </a:schemeClr>
              </a:solidFill>
              <a:latin typeface="Arial"/>
              <a:ea typeface="微软雅黑"/>
              <a:cs typeface="Lato" panose="020F0502020204030203" pitchFamily="34" charset="0"/>
              <a:sym typeface="Arial"/>
            </a:endParaRPr>
          </a:p>
          <a:p>
            <a:pPr algn="l">
              <a:lnSpc>
                <a:spcPct val="130000"/>
              </a:lnSpc>
              <a:spcBef>
                <a:spcPts val="0"/>
              </a:spcBef>
              <a:defRPr/>
            </a:pPr>
            <a:r>
              <a:rPr lang="pt-BR" altLang="zh-CN" dirty="0">
                <a:solidFill>
                  <a:schemeClr val="bg1">
                    <a:lumMod val="95000"/>
                  </a:schemeClr>
                </a:solidFill>
                <a:latin typeface="Arial"/>
                <a:ea typeface="微软雅黑"/>
                <a:cs typeface="Lato" panose="020F0502020204030203" pitchFamily="34" charset="0"/>
                <a:sym typeface="Arial"/>
              </a:rPr>
              <a:t>elemento de união</a:t>
            </a:r>
          </a:p>
          <a:p>
            <a:pPr algn="l">
              <a:lnSpc>
                <a:spcPct val="130000"/>
              </a:lnSpc>
              <a:spcBef>
                <a:spcPts val="0"/>
              </a:spcBef>
              <a:defRPr/>
            </a:pPr>
            <a:endParaRPr lang="pt-BR" altLang="zh-CN" dirty="0">
              <a:solidFill>
                <a:schemeClr val="bg1">
                  <a:lumMod val="95000"/>
                </a:schemeClr>
              </a:solidFill>
              <a:latin typeface="Arial"/>
              <a:ea typeface="微软雅黑"/>
              <a:cs typeface="Lato" panose="020F0502020204030203" pitchFamily="34" charset="0"/>
              <a:sym typeface="Arial"/>
            </a:endParaRPr>
          </a:p>
          <a:p>
            <a:pPr algn="l">
              <a:lnSpc>
                <a:spcPct val="130000"/>
              </a:lnSpc>
              <a:spcBef>
                <a:spcPts val="0"/>
              </a:spcBef>
              <a:defRPr/>
            </a:pPr>
            <a:endParaRPr lang="pt-BR" altLang="zh-CN" dirty="0">
              <a:solidFill>
                <a:schemeClr val="bg1">
                  <a:lumMod val="95000"/>
                </a:schemeClr>
              </a:solidFill>
              <a:latin typeface="Arial"/>
              <a:ea typeface="微软雅黑"/>
              <a:cs typeface="Lato" panose="020F0502020204030203" pitchFamily="34" charset="0"/>
              <a:sym typeface="Arial"/>
            </a:endParaRPr>
          </a:p>
          <a:p>
            <a:pPr algn="l">
              <a:lnSpc>
                <a:spcPct val="130000"/>
              </a:lnSpc>
              <a:spcBef>
                <a:spcPts val="0"/>
              </a:spcBef>
              <a:defRPr/>
            </a:pPr>
            <a:r>
              <a:rPr lang="pt-BR" altLang="zh-CN" dirty="0">
                <a:solidFill>
                  <a:schemeClr val="bg1">
                    <a:lumMod val="95000"/>
                  </a:schemeClr>
                </a:solidFill>
                <a:latin typeface="Arial"/>
                <a:ea typeface="微软雅黑"/>
                <a:cs typeface="Lato" panose="020F0502020204030203" pitchFamily="34" charset="0"/>
                <a:sym typeface="Arial"/>
              </a:rPr>
              <a:t>dispositivo de ancoragem</a:t>
            </a:r>
            <a:endParaRPr lang="id-ID" dirty="0">
              <a:solidFill>
                <a:schemeClr val="bg1">
                  <a:lumMod val="95000"/>
                </a:schemeClr>
              </a:solidFill>
              <a:latin typeface="Arial"/>
              <a:ea typeface="微软雅黑"/>
              <a:cs typeface="Lato" panose="020F0502020204030203" pitchFamily="34" charset="0"/>
              <a:sym typeface="Arial"/>
            </a:endParaRPr>
          </a:p>
        </p:txBody>
      </p:sp>
      <p:sp>
        <p:nvSpPr>
          <p:cNvPr id="3" name="等腰三角形 3">
            <a:extLst>
              <a:ext uri="{FF2B5EF4-FFF2-40B4-BE49-F238E27FC236}">
                <a16:creationId xmlns:a16="http://schemas.microsoft.com/office/drawing/2014/main" id="{829BA8FC-4312-EFB6-3FDE-A6FC1514EB47}"/>
              </a:ext>
            </a:extLst>
          </p:cNvPr>
          <p:cNvSpPr/>
          <p:nvPr/>
        </p:nvSpPr>
        <p:spPr>
          <a:xfrm rot="5400000">
            <a:off x="560572" y="2342626"/>
            <a:ext cx="488650" cy="439496"/>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pic>
        <p:nvPicPr>
          <p:cNvPr id="5" name="Picture 8" descr="SST: o que é e como realizar uma gestão eficiente">
            <a:extLst>
              <a:ext uri="{FF2B5EF4-FFF2-40B4-BE49-F238E27FC236}">
                <a16:creationId xmlns:a16="http://schemas.microsoft.com/office/drawing/2014/main" id="{0FC3C290-B6F8-6F35-39DB-16A099A9E39E}"/>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42234" r="11966"/>
          <a:stretch/>
        </p:blipFill>
        <p:spPr bwMode="auto">
          <a:xfrm flipH="1">
            <a:off x="7556500" y="0"/>
            <a:ext cx="4635500" cy="6858000"/>
          </a:xfrm>
          <a:prstGeom prst="rtTriangle">
            <a:avLst/>
          </a:prstGeom>
          <a:noFill/>
          <a:extLst>
            <a:ext uri="{909E8E84-426E-40DD-AFC4-6F175D3DCCD1}">
              <a14:hiddenFill xmlns:a14="http://schemas.microsoft.com/office/drawing/2010/main">
                <a:solidFill>
                  <a:srgbClr val="FFFFFF"/>
                </a:solidFill>
              </a14:hiddenFill>
            </a:ext>
          </a:extLst>
        </p:spPr>
      </p:pic>
      <p:sp>
        <p:nvSpPr>
          <p:cNvPr id="6" name="矩形 4">
            <a:extLst>
              <a:ext uri="{FF2B5EF4-FFF2-40B4-BE49-F238E27FC236}">
                <a16:creationId xmlns:a16="http://schemas.microsoft.com/office/drawing/2014/main" id="{1A8A779D-FCD8-9DC0-00C8-743118CCD304}"/>
              </a:ext>
            </a:extLst>
          </p:cNvPr>
          <p:cNvSpPr/>
          <p:nvPr/>
        </p:nvSpPr>
        <p:spPr>
          <a:xfrm>
            <a:off x="7556500" y="0"/>
            <a:ext cx="4645918" cy="6858000"/>
          </a:xfrm>
          <a:custGeom>
            <a:avLst/>
            <a:gdLst>
              <a:gd name="connsiteX0" fmla="*/ 0 w 6301254"/>
              <a:gd name="connsiteY0" fmla="*/ 0 h 6720114"/>
              <a:gd name="connsiteX1" fmla="*/ 6301254 w 6301254"/>
              <a:gd name="connsiteY1" fmla="*/ 0 h 6720114"/>
              <a:gd name="connsiteX2" fmla="*/ 6301254 w 6301254"/>
              <a:gd name="connsiteY2" fmla="*/ 6720114 h 6720114"/>
              <a:gd name="connsiteX3" fmla="*/ 0 w 6301254"/>
              <a:gd name="connsiteY3" fmla="*/ 6720114 h 6720114"/>
              <a:gd name="connsiteX4" fmla="*/ 0 w 6301254"/>
              <a:gd name="connsiteY4" fmla="*/ 0 h 6720114"/>
              <a:gd name="connsiteX0" fmla="*/ 0 w 6301254"/>
              <a:gd name="connsiteY0" fmla="*/ 6720114 h 6720114"/>
              <a:gd name="connsiteX1" fmla="*/ 6301254 w 6301254"/>
              <a:gd name="connsiteY1" fmla="*/ 0 h 6720114"/>
              <a:gd name="connsiteX2" fmla="*/ 6301254 w 6301254"/>
              <a:gd name="connsiteY2" fmla="*/ 6720114 h 6720114"/>
              <a:gd name="connsiteX3" fmla="*/ 0 w 6301254"/>
              <a:gd name="connsiteY3" fmla="*/ 6720114 h 6720114"/>
            </a:gdLst>
            <a:ahLst/>
            <a:cxnLst>
              <a:cxn ang="0">
                <a:pos x="connsiteX0" y="connsiteY0"/>
              </a:cxn>
              <a:cxn ang="0">
                <a:pos x="connsiteX1" y="connsiteY1"/>
              </a:cxn>
              <a:cxn ang="0">
                <a:pos x="connsiteX2" y="connsiteY2"/>
              </a:cxn>
              <a:cxn ang="0">
                <a:pos x="connsiteX3" y="connsiteY3"/>
              </a:cxn>
            </a:cxnLst>
            <a:rect l="l" t="t" r="r" b="b"/>
            <a:pathLst>
              <a:path w="6301254" h="6720114">
                <a:moveTo>
                  <a:pt x="0" y="6720114"/>
                </a:moveTo>
                <a:lnTo>
                  <a:pt x="6301254" y="0"/>
                </a:lnTo>
                <a:lnTo>
                  <a:pt x="6301254" y="6720114"/>
                </a:lnTo>
                <a:lnTo>
                  <a:pt x="0" y="6720114"/>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 name="等腰三角形 3">
            <a:extLst>
              <a:ext uri="{FF2B5EF4-FFF2-40B4-BE49-F238E27FC236}">
                <a16:creationId xmlns:a16="http://schemas.microsoft.com/office/drawing/2014/main" id="{D5C1ACDA-5E72-52BA-1260-F05242BA8B75}"/>
              </a:ext>
            </a:extLst>
          </p:cNvPr>
          <p:cNvSpPr/>
          <p:nvPr/>
        </p:nvSpPr>
        <p:spPr>
          <a:xfrm rot="5400000">
            <a:off x="607312" y="3765026"/>
            <a:ext cx="488650" cy="439496"/>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7" name="等腰三角形 3">
            <a:extLst>
              <a:ext uri="{FF2B5EF4-FFF2-40B4-BE49-F238E27FC236}">
                <a16:creationId xmlns:a16="http://schemas.microsoft.com/office/drawing/2014/main" id="{3F9F756E-95F0-79C5-436C-AFB47765E00A}"/>
              </a:ext>
            </a:extLst>
          </p:cNvPr>
          <p:cNvSpPr/>
          <p:nvPr/>
        </p:nvSpPr>
        <p:spPr>
          <a:xfrm rot="5400000">
            <a:off x="641352" y="5187426"/>
            <a:ext cx="488650" cy="439496"/>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9" name="平行四边形 6">
            <a:extLst>
              <a:ext uri="{FF2B5EF4-FFF2-40B4-BE49-F238E27FC236}">
                <a16:creationId xmlns:a16="http://schemas.microsoft.com/office/drawing/2014/main" id="{B1464829-59B3-A583-0D86-B2A74CDEF073}"/>
              </a:ext>
            </a:extLst>
          </p:cNvPr>
          <p:cNvSpPr/>
          <p:nvPr/>
        </p:nvSpPr>
        <p:spPr>
          <a:xfrm rot="7435910" flipH="1">
            <a:off x="5313550" y="3356199"/>
            <a:ext cx="9121399" cy="145601"/>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pic>
        <p:nvPicPr>
          <p:cNvPr id="10" name="Imagem 9" descr="Texto&#10;&#10;Descrição gerada automaticamente com confiança baixa">
            <a:extLst>
              <a:ext uri="{FF2B5EF4-FFF2-40B4-BE49-F238E27FC236}">
                <a16:creationId xmlns:a16="http://schemas.microsoft.com/office/drawing/2014/main" id="{B2C74F2C-594C-8CEE-2567-5BCAD3F588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7459" y="6000148"/>
            <a:ext cx="1921057" cy="533339"/>
          </a:xfrm>
          <a:prstGeom prst="rect">
            <a:avLst/>
          </a:prstGeom>
        </p:spPr>
      </p:pic>
    </p:spTree>
    <p:extLst>
      <p:ext uri="{BB962C8B-B14F-4D97-AF65-F5344CB8AC3E}">
        <p14:creationId xmlns:p14="http://schemas.microsoft.com/office/powerpoint/2010/main" val="3589155491"/>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792480"/>
            <a:ext cx="12192000" cy="604963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1689100" y="1046834"/>
            <a:ext cx="10388600" cy="1856386"/>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1689100" y="1224635"/>
            <a:ext cx="9893300" cy="16785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b="1" dirty="0">
                <a:solidFill>
                  <a:schemeClr val="bg1"/>
                </a:solidFill>
                <a:latin typeface="Arial"/>
                <a:ea typeface="微软雅黑"/>
                <a:cs typeface="Lato" panose="020F0502020204030203" pitchFamily="34" charset="0"/>
                <a:sym typeface="Arial"/>
              </a:rPr>
              <a:t>Quando chegamos nesse ponto do uso do EPI, é muito importante a qualificação do trabalhador.</a:t>
            </a:r>
          </a:p>
        </p:txBody>
      </p:sp>
      <p:pic>
        <p:nvPicPr>
          <p:cNvPr id="2" name="Imagem 1" descr="Texto&#10;&#10;Descrição gerada automaticamente com confiança baixa">
            <a:extLst>
              <a:ext uri="{FF2B5EF4-FFF2-40B4-BE49-F238E27FC236}">
                <a16:creationId xmlns:a16="http://schemas.microsoft.com/office/drawing/2014/main" id="{5F2FE121-96E3-C2C7-4CAA-09A607A1BFE6}"/>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9914713" y="35174"/>
            <a:ext cx="2261621" cy="627889"/>
          </a:xfrm>
          <a:prstGeom prst="rect">
            <a:avLst/>
          </a:prstGeom>
        </p:spPr>
      </p:pic>
    </p:spTree>
    <p:extLst>
      <p:ext uri="{BB962C8B-B14F-4D97-AF65-F5344CB8AC3E}">
        <p14:creationId xmlns:p14="http://schemas.microsoft.com/office/powerpoint/2010/main" val="176820496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50080" y="192969"/>
            <a:ext cx="3291839" cy="719915"/>
            <a:chOff x="4409739" y="179522"/>
            <a:chExt cx="3291839" cy="719915"/>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lumMod val="95000"/>
                    </a:schemeClr>
                  </a:solidFill>
                  <a:latin typeface="Arial"/>
                  <a:ea typeface="微软雅黑"/>
                  <a:cs typeface="Lato" panose="020F0502020204030203" pitchFamily="34" charset="0"/>
                  <a:sym typeface="Arial"/>
                </a:rPr>
                <a:t>NR 35</a:t>
              </a:r>
              <a:endParaRPr lang="zh-CN" altLang="en-US" b="1" dirty="0">
                <a:solidFill>
                  <a:schemeClr val="bg1">
                    <a:lumMod val="95000"/>
                  </a:schemeClr>
                </a:solidFill>
                <a:latin typeface="Arial"/>
                <a:ea typeface="微软雅黑"/>
                <a:cs typeface="Lato" panose="020F0502020204030203" pitchFamily="34" charset="0"/>
                <a:sym typeface="Arial"/>
              </a:endParaRPr>
            </a:p>
          </p:txBody>
        </p:sp>
        <p:sp>
          <p:nvSpPr>
            <p:cNvPr id="11" name="圆角矩形 10"/>
            <p:cNvSpPr/>
            <p:nvPr/>
          </p:nvSpPr>
          <p:spPr>
            <a:xfrm>
              <a:off x="5641691"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8" name="Subtitle 2">
            <a:extLst>
              <a:ext uri="{FF2B5EF4-FFF2-40B4-BE49-F238E27FC236}">
                <a16:creationId xmlns:a16="http://schemas.microsoft.com/office/drawing/2014/main" id="{360062CF-4239-4286-B703-132EC1F0E32B}"/>
              </a:ext>
            </a:extLst>
          </p:cNvPr>
          <p:cNvSpPr txBox="1">
            <a:spLocks/>
          </p:cNvSpPr>
          <p:nvPr/>
        </p:nvSpPr>
        <p:spPr>
          <a:xfrm>
            <a:off x="4348480" y="2115234"/>
            <a:ext cx="6383020" cy="38756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spcBef>
                <a:spcPts val="0"/>
              </a:spcBef>
              <a:defRPr/>
            </a:pPr>
            <a:r>
              <a:rPr lang="pt-BR" altLang="zh-CN" sz="2800" b="1" dirty="0">
                <a:solidFill>
                  <a:schemeClr val="bg1">
                    <a:lumMod val="95000"/>
                  </a:schemeClr>
                </a:solidFill>
                <a:latin typeface="Arial"/>
                <a:ea typeface="微软雅黑"/>
                <a:cs typeface="Lato" panose="020F0502020204030203" pitchFamily="34" charset="0"/>
                <a:sym typeface="Arial"/>
              </a:rPr>
              <a:t>Este precisa entender que sem o dispositivo de ancoragem, ele não está seguro. </a:t>
            </a:r>
            <a:endParaRPr lang="id-ID" sz="2800" b="1" dirty="0">
              <a:solidFill>
                <a:schemeClr val="bg1">
                  <a:lumMod val="95000"/>
                </a:schemeClr>
              </a:solidFill>
              <a:latin typeface="Arial"/>
              <a:ea typeface="微软雅黑"/>
              <a:cs typeface="Lato" panose="020F0502020204030203" pitchFamily="34" charset="0"/>
              <a:sym typeface="Arial"/>
            </a:endParaRPr>
          </a:p>
        </p:txBody>
      </p:sp>
      <p:pic>
        <p:nvPicPr>
          <p:cNvPr id="2050" name="Picture 2" descr="NR 35: a importância da SST para a Construção Civil - Obra Prima">
            <a:extLst>
              <a:ext uri="{FF2B5EF4-FFF2-40B4-BE49-F238E27FC236}">
                <a16:creationId xmlns:a16="http://schemas.microsoft.com/office/drawing/2014/main" id="{598091C9-C6AB-90F3-A0A6-6B4B09CAE8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21" y="2454213"/>
            <a:ext cx="2608934" cy="1916576"/>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2052" name="Picture 4" descr="NR35 para todos os envolvidos em Trabalho em altura - Ranger SMS">
            <a:extLst>
              <a:ext uri="{FF2B5EF4-FFF2-40B4-BE49-F238E27FC236}">
                <a16:creationId xmlns:a16="http://schemas.microsoft.com/office/drawing/2014/main" id="{DE5B6046-A73F-5A7F-FC1C-AB5A9899808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02" r="18192"/>
          <a:stretch/>
        </p:blipFill>
        <p:spPr bwMode="auto">
          <a:xfrm>
            <a:off x="166921" y="4701937"/>
            <a:ext cx="2608934" cy="1916576"/>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3" name="Imagem 2">
            <a:extLst>
              <a:ext uri="{FF2B5EF4-FFF2-40B4-BE49-F238E27FC236}">
                <a16:creationId xmlns:a16="http://schemas.microsoft.com/office/drawing/2014/main" id="{7457B302-0E75-228D-6B95-B259EACACEF6}"/>
              </a:ext>
            </a:extLst>
          </p:cNvPr>
          <p:cNvPicPr>
            <a:picLocks noChangeAspect="1"/>
          </p:cNvPicPr>
          <p:nvPr/>
        </p:nvPicPr>
        <p:blipFill rotWithShape="1">
          <a:blip r:embed="rId6"/>
          <a:srcRect l="30727" r="15511"/>
          <a:stretch/>
        </p:blipFill>
        <p:spPr>
          <a:xfrm>
            <a:off x="166920" y="199657"/>
            <a:ext cx="2608933" cy="1947523"/>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4" name="Imagem 3" descr="Texto&#10;&#10;Descrição gerada automaticamente com confiança baixa">
            <a:extLst>
              <a:ext uri="{FF2B5EF4-FFF2-40B4-BE49-F238E27FC236}">
                <a16:creationId xmlns:a16="http://schemas.microsoft.com/office/drawing/2014/main" id="{BDEF3C06-CF94-BA6A-4D6D-6109CCBBD2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459633991"/>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or que utilizar um software de gestão de SST? - Ocupacional">
            <a:extLst>
              <a:ext uri="{FF2B5EF4-FFF2-40B4-BE49-F238E27FC236}">
                <a16:creationId xmlns:a16="http://schemas.microsoft.com/office/drawing/2014/main" id="{0D408E14-FBE4-1493-9D22-56FBF9BD196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riângulo isósceles 4">
            <a:extLst>
              <a:ext uri="{FF2B5EF4-FFF2-40B4-BE49-F238E27FC236}">
                <a16:creationId xmlns:a16="http://schemas.microsoft.com/office/drawing/2014/main" id="{D3CA44E0-630A-70A7-1586-624464C2AD0D}"/>
              </a:ext>
            </a:extLst>
          </p:cNvPr>
          <p:cNvSpPr/>
          <p:nvPr/>
        </p:nvSpPr>
        <p:spPr>
          <a:xfrm>
            <a:off x="0" y="-6237"/>
            <a:ext cx="12192000" cy="6857999"/>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6">
            <a:extLst>
              <a:ext uri="{FF2B5EF4-FFF2-40B4-BE49-F238E27FC236}">
                <a16:creationId xmlns:a16="http://schemas.microsoft.com/office/drawing/2014/main" id="{135399E0-39B4-9E9C-DA96-5FD32F7D6FD4}"/>
              </a:ext>
            </a:extLst>
          </p:cNvPr>
          <p:cNvSpPr/>
          <p:nvPr/>
        </p:nvSpPr>
        <p:spPr>
          <a:xfrm>
            <a:off x="986368" y="-8802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0 w 12192000"/>
              <a:gd name="connsiteY2" fmla="*/ 6858000 h 6858000"/>
              <a:gd name="connsiteX3" fmla="*/ 0 w 12192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0" y="6858000"/>
                </a:lnTo>
                <a:lnTo>
                  <a:pt x="0" y="0"/>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cxnSp>
        <p:nvCxnSpPr>
          <p:cNvPr id="3" name="直接连接符 34">
            <a:extLst>
              <a:ext uri="{FF2B5EF4-FFF2-40B4-BE49-F238E27FC236}">
                <a16:creationId xmlns:a16="http://schemas.microsoft.com/office/drawing/2014/main" id="{F12D8AD7-976E-D140-480E-E11543E14208}"/>
              </a:ext>
            </a:extLst>
          </p:cNvPr>
          <p:cNvCxnSpPr/>
          <p:nvPr/>
        </p:nvCxnSpPr>
        <p:spPr>
          <a:xfrm flipH="1">
            <a:off x="0" y="0"/>
            <a:ext cx="12192000" cy="6858000"/>
          </a:xfrm>
          <a:prstGeom prst="line">
            <a:avLst/>
          </a:prstGeom>
          <a:ln w="10160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2" name="等腰三角形 7">
            <a:extLst>
              <a:ext uri="{FF2B5EF4-FFF2-40B4-BE49-F238E27FC236}">
                <a16:creationId xmlns:a16="http://schemas.microsoft.com/office/drawing/2014/main" id="{DDC0B5D2-19CC-FD59-A4D9-12B164AACCC5}"/>
              </a:ext>
            </a:extLst>
          </p:cNvPr>
          <p:cNvSpPr/>
          <p:nvPr/>
        </p:nvSpPr>
        <p:spPr>
          <a:xfrm>
            <a:off x="0" y="5345692"/>
            <a:ext cx="2622176" cy="1506071"/>
          </a:xfrm>
          <a:prstGeom prst="triangle">
            <a:avLst>
              <a:gd name="adj" fmla="val 0"/>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9" name="组合 43">
            <a:extLst>
              <a:ext uri="{FF2B5EF4-FFF2-40B4-BE49-F238E27FC236}">
                <a16:creationId xmlns:a16="http://schemas.microsoft.com/office/drawing/2014/main" id="{2264B7B5-9AC1-75A2-93C9-C5224B39D444}"/>
              </a:ext>
            </a:extLst>
          </p:cNvPr>
          <p:cNvGrpSpPr/>
          <p:nvPr/>
        </p:nvGrpSpPr>
        <p:grpSpPr>
          <a:xfrm>
            <a:off x="4158565" y="1647957"/>
            <a:ext cx="6497045" cy="4232143"/>
            <a:chOff x="3214098" y="4073657"/>
            <a:chExt cx="2554690" cy="1541289"/>
          </a:xfrm>
        </p:grpSpPr>
        <p:sp>
          <p:nvSpPr>
            <p:cNvPr id="10" name="圆角矩形 46">
              <a:extLst>
                <a:ext uri="{FF2B5EF4-FFF2-40B4-BE49-F238E27FC236}">
                  <a16:creationId xmlns:a16="http://schemas.microsoft.com/office/drawing/2014/main" id="{351F3217-7AD2-A37E-2396-EE16B02D622C}"/>
                </a:ext>
              </a:extLst>
            </p:cNvPr>
            <p:cNvSpPr/>
            <p:nvPr/>
          </p:nvSpPr>
          <p:spPr>
            <a:xfrm>
              <a:off x="3214098" y="4073657"/>
              <a:ext cx="2554690" cy="1541289"/>
            </a:xfrm>
            <a:prstGeom prst="roundRect">
              <a:avLst>
                <a:gd name="adj" fmla="val 10388"/>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11" name="TextBox 21">
              <a:extLst>
                <a:ext uri="{FF2B5EF4-FFF2-40B4-BE49-F238E27FC236}">
                  <a16:creationId xmlns:a16="http://schemas.microsoft.com/office/drawing/2014/main" id="{AE76A144-92B9-F54A-E14A-EF413F08AE18}"/>
                </a:ext>
              </a:extLst>
            </p:cNvPr>
            <p:cNvSpPr txBox="1"/>
            <p:nvPr/>
          </p:nvSpPr>
          <p:spPr>
            <a:xfrm>
              <a:off x="3433048" y="4512503"/>
              <a:ext cx="2207306" cy="677082"/>
            </a:xfrm>
            <a:prstGeom prst="rect">
              <a:avLst/>
            </a:prstGeom>
            <a:noFill/>
          </p:spPr>
          <p:txBody>
            <a:bodyPr wrap="square" lIns="0" tIns="0" rIns="0" bIns="0" rtlCol="0">
              <a:spAutoFit/>
            </a:bodyPr>
            <a:lstStyle/>
            <a:p>
              <a:pPr>
                <a:lnSpc>
                  <a:spcPct val="150000"/>
                </a:lnSpc>
              </a:pPr>
              <a:r>
                <a:rPr lang="pt-BR" altLang="zh-CN" sz="2800" b="1" dirty="0">
                  <a:solidFill>
                    <a:srgbClr val="FE2B56"/>
                  </a:solidFill>
                  <a:latin typeface="Arial"/>
                  <a:ea typeface="微软雅黑"/>
                  <a:sym typeface="Arial"/>
                </a:rPr>
                <a:t>Tem trabalhador que pensa que apenas o uso do cinto já o deixa protegido!</a:t>
              </a:r>
              <a:endParaRPr lang="en-US" altLang="zh-CN" sz="2800" b="1" dirty="0">
                <a:solidFill>
                  <a:srgbClr val="FE2B56"/>
                </a:solidFill>
                <a:latin typeface="Arial"/>
                <a:ea typeface="微软雅黑"/>
                <a:sym typeface="Arial"/>
              </a:endParaRPr>
            </a:p>
          </p:txBody>
        </p:sp>
      </p:grpSp>
      <p:sp>
        <p:nvSpPr>
          <p:cNvPr id="13" name="圆角矩形 40">
            <a:extLst>
              <a:ext uri="{FF2B5EF4-FFF2-40B4-BE49-F238E27FC236}">
                <a16:creationId xmlns:a16="http://schemas.microsoft.com/office/drawing/2014/main" id="{DBCBA3A7-2451-438C-1A39-FEA167E5A0A5}"/>
              </a:ext>
            </a:extLst>
          </p:cNvPr>
          <p:cNvSpPr/>
          <p:nvPr/>
        </p:nvSpPr>
        <p:spPr>
          <a:xfrm>
            <a:off x="9799147" y="5357592"/>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pic>
        <p:nvPicPr>
          <p:cNvPr id="8" name="Imagem 7" descr="Uma imagem contendo Texto&#10;&#10;Descrição gerada automaticamente">
            <a:extLst>
              <a:ext uri="{FF2B5EF4-FFF2-40B4-BE49-F238E27FC236}">
                <a16:creationId xmlns:a16="http://schemas.microsoft.com/office/drawing/2014/main" id="{A37610C1-BC7C-FC7C-B03F-49A637057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51" y="6366301"/>
            <a:ext cx="1772433" cy="497936"/>
          </a:xfrm>
          <a:prstGeom prst="rect">
            <a:avLst/>
          </a:prstGeom>
        </p:spPr>
      </p:pic>
    </p:spTree>
    <p:extLst>
      <p:ext uri="{BB962C8B-B14F-4D97-AF65-F5344CB8AC3E}">
        <p14:creationId xmlns:p14="http://schemas.microsoft.com/office/powerpoint/2010/main" val="1205087928"/>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gurança do trabalho: 6 principais riscos na construção civil - Volk do  Brasil">
            <a:extLst>
              <a:ext uri="{FF2B5EF4-FFF2-40B4-BE49-F238E27FC236}">
                <a16:creationId xmlns:a16="http://schemas.microsoft.com/office/drawing/2014/main" id="{7B583BBC-7415-E487-30F4-7102BF53BE2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12191999" cy="6858000"/>
          </a:xfrm>
          <a:prstGeom prst="parallelogram">
            <a:avLst>
              <a:gd name="adj" fmla="val 115016"/>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571500" y="3940751"/>
            <a:ext cx="4204974" cy="881308"/>
            <a:chOff x="5267282" y="18129"/>
            <a:chExt cx="4204974" cy="881308"/>
          </a:xfrm>
        </p:grpSpPr>
        <p:sp>
          <p:nvSpPr>
            <p:cNvPr id="11" name="Subtitle 2">
              <a:extLst>
                <a:ext uri="{FF2B5EF4-FFF2-40B4-BE49-F238E27FC236}">
                  <a16:creationId xmlns:a16="http://schemas.microsoft.com/office/drawing/2014/main" id="{360062CF-4239-4286-B703-132EC1F0E32B}"/>
                </a:ext>
              </a:extLst>
            </p:cNvPr>
            <p:cNvSpPr txBox="1">
              <a:spLocks/>
            </p:cNvSpPr>
            <p:nvPr/>
          </p:nvSpPr>
          <p:spPr>
            <a:xfrm>
              <a:off x="5269568" y="18129"/>
              <a:ext cx="42026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800" b="1" dirty="0">
                  <a:solidFill>
                    <a:schemeClr val="bg1"/>
                  </a:solidFill>
                  <a:latin typeface="Arial"/>
                  <a:ea typeface="微软雅黑"/>
                  <a:cs typeface="Lato" panose="020F0502020204030203" pitchFamily="34" charset="0"/>
                  <a:sym typeface="Arial"/>
                </a:rPr>
                <a:t>03</a:t>
              </a:r>
              <a:endParaRPr lang="zh-CN" altLang="en-US" sz="4000" b="1" dirty="0">
                <a:solidFill>
                  <a:schemeClr val="bg1"/>
                </a:solidFill>
                <a:latin typeface="Arial"/>
                <a:ea typeface="微软雅黑"/>
                <a:cs typeface="Lato" panose="020F0502020204030203" pitchFamily="34" charset="0"/>
                <a:sym typeface="Arial"/>
              </a:endParaRPr>
            </a:p>
          </p:txBody>
        </p:sp>
        <p:sp>
          <p:nvSpPr>
            <p:cNvPr id="12" name="圆角矩形 11"/>
            <p:cNvSpPr/>
            <p:nvPr/>
          </p:nvSpPr>
          <p:spPr>
            <a:xfrm>
              <a:off x="5267282"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3" name="平行四边形 12"/>
          <p:cNvSpPr/>
          <p:nvPr/>
        </p:nvSpPr>
        <p:spPr>
          <a:xfrm>
            <a:off x="0" y="1"/>
            <a:ext cx="12192000" cy="6858000"/>
          </a:xfrm>
          <a:prstGeom prst="parallelogram">
            <a:avLst>
              <a:gd name="adj" fmla="val 114683"/>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a:ea typeface="微软雅黑"/>
              <a:sym typeface="Arial"/>
            </a:endParaRPr>
          </a:p>
        </p:txBody>
      </p:sp>
      <p:grpSp>
        <p:nvGrpSpPr>
          <p:cNvPr id="18" name="组合 17"/>
          <p:cNvGrpSpPr/>
          <p:nvPr/>
        </p:nvGrpSpPr>
        <p:grpSpPr>
          <a:xfrm>
            <a:off x="558800" y="427892"/>
            <a:ext cx="4724400" cy="2778370"/>
            <a:chOff x="609600" y="1875692"/>
            <a:chExt cx="4724400" cy="2778370"/>
          </a:xfrm>
        </p:grpSpPr>
        <p:sp>
          <p:nvSpPr>
            <p:cNvPr id="6" name="圆角矩形 5"/>
            <p:cNvSpPr/>
            <p:nvPr/>
          </p:nvSpPr>
          <p:spPr>
            <a:xfrm>
              <a:off x="609600" y="1875692"/>
              <a:ext cx="4724400" cy="2778370"/>
            </a:xfrm>
            <a:prstGeom prst="roundRect">
              <a:avLst>
                <a:gd name="adj" fmla="val 4852"/>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5" name="Subtitle 2">
              <a:extLst>
                <a:ext uri="{FF2B5EF4-FFF2-40B4-BE49-F238E27FC236}">
                  <a16:creationId xmlns:a16="http://schemas.microsoft.com/office/drawing/2014/main" id="{360062CF-4239-4286-B703-132EC1F0E32B}"/>
                </a:ext>
              </a:extLst>
            </p:cNvPr>
            <p:cNvSpPr txBox="1">
              <a:spLocks/>
            </p:cNvSpPr>
            <p:nvPr/>
          </p:nvSpPr>
          <p:spPr>
            <a:xfrm>
              <a:off x="634023" y="1915964"/>
              <a:ext cx="4597399" cy="22722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pt-BR" altLang="zh-CN" sz="3600" b="1" dirty="0">
                  <a:gradFill>
                    <a:gsLst>
                      <a:gs pos="0">
                        <a:srgbClr val="FE2B56"/>
                      </a:gs>
                      <a:gs pos="100000">
                        <a:srgbClr val="FE6F3F"/>
                      </a:gs>
                    </a:gsLst>
                    <a:lin ang="5400000" scaled="0"/>
                  </a:gradFill>
                  <a:latin typeface="Arial"/>
                  <a:ea typeface="微软雅黑"/>
                  <a:cs typeface="Lato" panose="020F0502020204030203" pitchFamily="34" charset="0"/>
                  <a:sym typeface="Arial"/>
                </a:rPr>
                <a:t>Tipos de sistemas usados em conjunto com o </a:t>
              </a:r>
              <a:r>
                <a:rPr lang="pt-BR" altLang="zh-CN" sz="3600" b="1" dirty="0">
                  <a:solidFill>
                    <a:srgbClr val="201F42"/>
                  </a:solidFill>
                  <a:latin typeface="Arial"/>
                  <a:ea typeface="微软雅黑"/>
                  <a:cs typeface="Lato" panose="020F0502020204030203" pitchFamily="34" charset="0"/>
                  <a:sym typeface="Arial"/>
                </a:rPr>
                <a:t>EPI</a:t>
              </a:r>
            </a:p>
          </p:txBody>
        </p:sp>
        <p:cxnSp>
          <p:nvCxnSpPr>
            <p:cNvPr id="9" name="直接连接符 8"/>
            <p:cNvCxnSpPr/>
            <p:nvPr/>
          </p:nvCxnSpPr>
          <p:spPr>
            <a:xfrm>
              <a:off x="2491443" y="42401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 name="等腰三角形 6"/>
          <p:cNvSpPr/>
          <p:nvPr/>
        </p:nvSpPr>
        <p:spPr>
          <a:xfrm>
            <a:off x="3974123" y="1"/>
            <a:ext cx="8217877" cy="6858000"/>
          </a:xfrm>
          <a:prstGeom prst="triangle">
            <a:avLst>
              <a:gd name="adj" fmla="val 100000"/>
            </a:avLst>
          </a:prstGeom>
          <a:gradFill>
            <a:gsLst>
              <a:gs pos="0">
                <a:srgbClr val="FE2B56"/>
              </a:gs>
              <a:gs pos="100000">
                <a:srgbClr val="FE6F3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3" name="组合 18">
            <a:extLst>
              <a:ext uri="{FF2B5EF4-FFF2-40B4-BE49-F238E27FC236}">
                <a16:creationId xmlns:a16="http://schemas.microsoft.com/office/drawing/2014/main" id="{A403D50C-927E-813F-DE55-CFC41E872264}"/>
              </a:ext>
            </a:extLst>
          </p:cNvPr>
          <p:cNvGrpSpPr/>
          <p:nvPr/>
        </p:nvGrpSpPr>
        <p:grpSpPr>
          <a:xfrm>
            <a:off x="10015746" y="5147820"/>
            <a:ext cx="3350515" cy="713819"/>
            <a:chOff x="8161546" y="4601720"/>
            <a:chExt cx="3350515" cy="713819"/>
          </a:xfrm>
        </p:grpSpPr>
        <p:sp>
          <p:nvSpPr>
            <p:cNvPr id="5" name="等腰三角形 15">
              <a:extLst>
                <a:ext uri="{FF2B5EF4-FFF2-40B4-BE49-F238E27FC236}">
                  <a16:creationId xmlns:a16="http://schemas.microsoft.com/office/drawing/2014/main" id="{8BAEDEA5-BA30-8D68-26E7-4B4E20632557}"/>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F126E13B-8624-FDF5-A39B-4CEF36CB0A5C}"/>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4" name="Imagem 3" descr="Texto&#10;&#10;Descrição gerada automaticamente com confiança baixa">
            <a:extLst>
              <a:ext uri="{FF2B5EF4-FFF2-40B4-BE49-F238E27FC236}">
                <a16:creationId xmlns:a16="http://schemas.microsoft.com/office/drawing/2014/main" id="{3A373F03-11F9-253D-98BC-C2C9980B1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0645" y="201494"/>
            <a:ext cx="1921057" cy="533339"/>
          </a:xfrm>
          <a:prstGeom prst="rect">
            <a:avLst/>
          </a:prstGeom>
        </p:spPr>
      </p:pic>
    </p:spTree>
    <p:extLst>
      <p:ext uri="{BB962C8B-B14F-4D97-AF65-F5344CB8AC3E}">
        <p14:creationId xmlns:p14="http://schemas.microsoft.com/office/powerpoint/2010/main" val="2218513130"/>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967232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974344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 name="组合 5">
            <a:extLst>
              <a:ext uri="{FF2B5EF4-FFF2-40B4-BE49-F238E27FC236}">
                <a16:creationId xmlns:a16="http://schemas.microsoft.com/office/drawing/2014/main" id="{BE5A0037-9E07-98FD-6185-1CE796AFE0B9}"/>
              </a:ext>
            </a:extLst>
          </p:cNvPr>
          <p:cNvGrpSpPr/>
          <p:nvPr/>
        </p:nvGrpSpPr>
        <p:grpSpPr>
          <a:xfrm>
            <a:off x="3543098" y="294782"/>
            <a:ext cx="4820916" cy="757802"/>
            <a:chOff x="4794838" y="141635"/>
            <a:chExt cx="2442712" cy="757802"/>
          </a:xfrm>
        </p:grpSpPr>
        <p:sp>
          <p:nvSpPr>
            <p:cNvPr id="4" name="Subtitle 2">
              <a:extLst>
                <a:ext uri="{FF2B5EF4-FFF2-40B4-BE49-F238E27FC236}">
                  <a16:creationId xmlns:a16="http://schemas.microsoft.com/office/drawing/2014/main" id="{3B7FD626-4116-B85B-13F9-960474A372C7}"/>
                </a:ext>
              </a:extLst>
            </p:cNvPr>
            <p:cNvSpPr txBox="1">
              <a:spLocks/>
            </p:cNvSpPr>
            <p:nvPr/>
          </p:nvSpPr>
          <p:spPr>
            <a:xfrm>
              <a:off x="4794838" y="141635"/>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spc="3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id-ID" b="1" spc="300"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4">
              <a:extLst>
                <a:ext uri="{FF2B5EF4-FFF2-40B4-BE49-F238E27FC236}">
                  <a16:creationId xmlns:a16="http://schemas.microsoft.com/office/drawing/2014/main" id="{9297981C-E3C6-43DA-258B-EE400563B492}"/>
                </a:ext>
              </a:extLst>
            </p:cNvPr>
            <p:cNvSpPr/>
            <p:nvPr/>
          </p:nvSpPr>
          <p:spPr>
            <a:xfrm>
              <a:off x="5588860"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46" name="矩形 81">
            <a:extLst>
              <a:ext uri="{FF2B5EF4-FFF2-40B4-BE49-F238E27FC236}">
                <a16:creationId xmlns:a16="http://schemas.microsoft.com/office/drawing/2014/main" id="{EDE10EA6-E0F3-D2F5-F0F3-FED53B54FA6D}"/>
              </a:ext>
            </a:extLst>
          </p:cNvPr>
          <p:cNvSpPr/>
          <p:nvPr/>
        </p:nvSpPr>
        <p:spPr>
          <a:xfrm>
            <a:off x="26690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7" name="矩形 81">
            <a:extLst>
              <a:ext uri="{FF2B5EF4-FFF2-40B4-BE49-F238E27FC236}">
                <a16:creationId xmlns:a16="http://schemas.microsoft.com/office/drawing/2014/main" id="{F37D71B4-5BBF-4178-C74B-702AE57E2655}"/>
              </a:ext>
            </a:extLst>
          </p:cNvPr>
          <p:cNvSpPr/>
          <p:nvPr/>
        </p:nvSpPr>
        <p:spPr>
          <a:xfrm>
            <a:off x="321855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8" name="矩形 81">
            <a:extLst>
              <a:ext uri="{FF2B5EF4-FFF2-40B4-BE49-F238E27FC236}">
                <a16:creationId xmlns:a16="http://schemas.microsoft.com/office/drawing/2014/main" id="{8F2A77A4-8E44-3F23-CA6E-72B86C989091}"/>
              </a:ext>
            </a:extLst>
          </p:cNvPr>
          <p:cNvSpPr/>
          <p:nvPr/>
        </p:nvSpPr>
        <p:spPr>
          <a:xfrm>
            <a:off x="6170201" y="2069243"/>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9" name="文本框 85">
            <a:extLst>
              <a:ext uri="{FF2B5EF4-FFF2-40B4-BE49-F238E27FC236}">
                <a16:creationId xmlns:a16="http://schemas.microsoft.com/office/drawing/2014/main" id="{B91F8D0A-6B72-2035-F1F5-FA66DFC49FC5}"/>
              </a:ext>
            </a:extLst>
          </p:cNvPr>
          <p:cNvSpPr txBox="1"/>
          <p:nvPr/>
        </p:nvSpPr>
        <p:spPr>
          <a:xfrm>
            <a:off x="382047" y="3705136"/>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restrição de movimentação</a:t>
            </a:r>
            <a:endParaRPr lang="zh-CN" altLang="en-US" sz="2400" spc="300" dirty="0">
              <a:solidFill>
                <a:schemeClr val="bg1"/>
              </a:solidFill>
              <a:latin typeface="Arial"/>
              <a:ea typeface="微软雅黑"/>
              <a:sym typeface="Arial"/>
            </a:endParaRPr>
          </a:p>
        </p:txBody>
      </p:sp>
      <p:sp>
        <p:nvSpPr>
          <p:cNvPr id="7" name="矩形 81">
            <a:extLst>
              <a:ext uri="{FF2B5EF4-FFF2-40B4-BE49-F238E27FC236}">
                <a16:creationId xmlns:a16="http://schemas.microsoft.com/office/drawing/2014/main" id="{D6F64108-3E53-DADA-4768-2D10F2067326}"/>
              </a:ext>
            </a:extLst>
          </p:cNvPr>
          <p:cNvSpPr/>
          <p:nvPr/>
        </p:nvSpPr>
        <p:spPr>
          <a:xfrm>
            <a:off x="9136650" y="2069243"/>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8" name="文本框 85">
            <a:extLst>
              <a:ext uri="{FF2B5EF4-FFF2-40B4-BE49-F238E27FC236}">
                <a16:creationId xmlns:a16="http://schemas.microsoft.com/office/drawing/2014/main" id="{DA840BEE-3B66-3718-BFBD-5E008E3DAA4A}"/>
              </a:ext>
            </a:extLst>
          </p:cNvPr>
          <p:cNvSpPr txBox="1"/>
          <p:nvPr/>
        </p:nvSpPr>
        <p:spPr>
          <a:xfrm>
            <a:off x="3329023" y="3717835"/>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retenção de queda</a:t>
            </a:r>
            <a:endParaRPr lang="zh-CN" altLang="en-US" sz="2400" spc="300" dirty="0">
              <a:solidFill>
                <a:schemeClr val="bg1"/>
              </a:solidFill>
              <a:latin typeface="Arial"/>
              <a:ea typeface="微软雅黑"/>
              <a:sym typeface="Arial"/>
            </a:endParaRPr>
          </a:p>
        </p:txBody>
      </p:sp>
      <p:sp>
        <p:nvSpPr>
          <p:cNvPr id="9" name="文本框 85">
            <a:extLst>
              <a:ext uri="{FF2B5EF4-FFF2-40B4-BE49-F238E27FC236}">
                <a16:creationId xmlns:a16="http://schemas.microsoft.com/office/drawing/2014/main" id="{BF6A22FA-B2BE-5559-6DBD-6272DF69DBD7}"/>
              </a:ext>
            </a:extLst>
          </p:cNvPr>
          <p:cNvSpPr txBox="1"/>
          <p:nvPr/>
        </p:nvSpPr>
        <p:spPr>
          <a:xfrm>
            <a:off x="6108701" y="3705136"/>
            <a:ext cx="2890418"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posicionamento no trabalho</a:t>
            </a:r>
            <a:endParaRPr lang="zh-CN" altLang="en-US" sz="2400" spc="300" dirty="0">
              <a:solidFill>
                <a:schemeClr val="bg1"/>
              </a:solidFill>
              <a:latin typeface="Arial"/>
              <a:ea typeface="微软雅黑"/>
              <a:sym typeface="Arial"/>
            </a:endParaRPr>
          </a:p>
        </p:txBody>
      </p:sp>
      <p:sp>
        <p:nvSpPr>
          <p:cNvPr id="10" name="文本框 85">
            <a:extLst>
              <a:ext uri="{FF2B5EF4-FFF2-40B4-BE49-F238E27FC236}">
                <a16:creationId xmlns:a16="http://schemas.microsoft.com/office/drawing/2014/main" id="{B8245EFD-485F-F5E7-1E08-FF623254ABBD}"/>
              </a:ext>
            </a:extLst>
          </p:cNvPr>
          <p:cNvSpPr txBox="1"/>
          <p:nvPr/>
        </p:nvSpPr>
        <p:spPr>
          <a:xfrm>
            <a:off x="9203095" y="3743235"/>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acesso por corda</a:t>
            </a:r>
            <a:endParaRPr lang="zh-CN" altLang="en-US" sz="2400" spc="300" dirty="0">
              <a:solidFill>
                <a:schemeClr val="bg1"/>
              </a:solidFill>
              <a:latin typeface="Arial"/>
              <a:ea typeface="微软雅黑"/>
              <a:sym typeface="Arial"/>
            </a:endParaRPr>
          </a:p>
        </p:txBody>
      </p:sp>
      <p:pic>
        <p:nvPicPr>
          <p:cNvPr id="11" name="Imagem 10" descr="Texto&#10;&#10;Descrição gerada automaticamente com confiança baixa">
            <a:extLst>
              <a:ext uri="{FF2B5EF4-FFF2-40B4-BE49-F238E27FC236}">
                <a16:creationId xmlns:a16="http://schemas.microsoft.com/office/drawing/2014/main" id="{AEE10E84-8448-CE51-7D58-EA339009AF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4237" y="151576"/>
            <a:ext cx="1921057" cy="533339"/>
          </a:xfrm>
          <a:prstGeom prst="rect">
            <a:avLst/>
          </a:prstGeom>
        </p:spPr>
      </p:pic>
    </p:spTree>
    <p:extLst>
      <p:ext uri="{BB962C8B-B14F-4D97-AF65-F5344CB8AC3E}">
        <p14:creationId xmlns:p14="http://schemas.microsoft.com/office/powerpoint/2010/main" val="3077925059"/>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1219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 name="组合 5">
            <a:extLst>
              <a:ext uri="{FF2B5EF4-FFF2-40B4-BE49-F238E27FC236}">
                <a16:creationId xmlns:a16="http://schemas.microsoft.com/office/drawing/2014/main" id="{BE5A0037-9E07-98FD-6185-1CE796AFE0B9}"/>
              </a:ext>
            </a:extLst>
          </p:cNvPr>
          <p:cNvGrpSpPr/>
          <p:nvPr/>
        </p:nvGrpSpPr>
        <p:grpSpPr>
          <a:xfrm>
            <a:off x="3543098" y="294782"/>
            <a:ext cx="4820916" cy="757802"/>
            <a:chOff x="4794838" y="141635"/>
            <a:chExt cx="2442712" cy="757802"/>
          </a:xfrm>
        </p:grpSpPr>
        <p:sp>
          <p:nvSpPr>
            <p:cNvPr id="4" name="Subtitle 2">
              <a:extLst>
                <a:ext uri="{FF2B5EF4-FFF2-40B4-BE49-F238E27FC236}">
                  <a16:creationId xmlns:a16="http://schemas.microsoft.com/office/drawing/2014/main" id="{3B7FD626-4116-B85B-13F9-960474A372C7}"/>
                </a:ext>
              </a:extLst>
            </p:cNvPr>
            <p:cNvSpPr txBox="1">
              <a:spLocks/>
            </p:cNvSpPr>
            <p:nvPr/>
          </p:nvSpPr>
          <p:spPr>
            <a:xfrm>
              <a:off x="4794838" y="141635"/>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spc="300" dirty="0">
                  <a:gradFill>
                    <a:gsLst>
                      <a:gs pos="0">
                        <a:srgbClr val="FE2B56"/>
                      </a:gs>
                      <a:gs pos="100000">
                        <a:srgbClr val="FE6F3F"/>
                      </a:gs>
                    </a:gsLst>
                    <a:lin ang="5400000" scaled="0"/>
                  </a:gradFill>
                  <a:latin typeface="Arial"/>
                  <a:ea typeface="微软雅黑"/>
                  <a:cs typeface="Lato" panose="020F0502020204030203" pitchFamily="34" charset="0"/>
                  <a:sym typeface="Arial"/>
                </a:rPr>
                <a:t>CONTEÚDO</a:t>
              </a:r>
              <a:endParaRPr lang="id-ID" b="1" spc="300"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4">
              <a:extLst>
                <a:ext uri="{FF2B5EF4-FFF2-40B4-BE49-F238E27FC236}">
                  <a16:creationId xmlns:a16="http://schemas.microsoft.com/office/drawing/2014/main" id="{9297981C-E3C6-43DA-258B-EE400563B492}"/>
                </a:ext>
              </a:extLst>
            </p:cNvPr>
            <p:cNvSpPr/>
            <p:nvPr/>
          </p:nvSpPr>
          <p:spPr>
            <a:xfrm>
              <a:off x="5588860"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46" name="矩形 81">
            <a:extLst>
              <a:ext uri="{FF2B5EF4-FFF2-40B4-BE49-F238E27FC236}">
                <a16:creationId xmlns:a16="http://schemas.microsoft.com/office/drawing/2014/main" id="{EDE10EA6-E0F3-D2F5-F0F3-FED53B54FA6D}"/>
              </a:ext>
            </a:extLst>
          </p:cNvPr>
          <p:cNvSpPr/>
          <p:nvPr/>
        </p:nvSpPr>
        <p:spPr>
          <a:xfrm>
            <a:off x="163850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7" name="矩形 81">
            <a:extLst>
              <a:ext uri="{FF2B5EF4-FFF2-40B4-BE49-F238E27FC236}">
                <a16:creationId xmlns:a16="http://schemas.microsoft.com/office/drawing/2014/main" id="{F37D71B4-5BBF-4178-C74B-702AE57E2655}"/>
              </a:ext>
            </a:extLst>
          </p:cNvPr>
          <p:cNvSpPr/>
          <p:nvPr/>
        </p:nvSpPr>
        <p:spPr>
          <a:xfrm>
            <a:off x="459015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8" name="矩形 81">
            <a:extLst>
              <a:ext uri="{FF2B5EF4-FFF2-40B4-BE49-F238E27FC236}">
                <a16:creationId xmlns:a16="http://schemas.microsoft.com/office/drawing/2014/main" id="{8F2A77A4-8E44-3F23-CA6E-72B86C989091}"/>
              </a:ext>
            </a:extLst>
          </p:cNvPr>
          <p:cNvSpPr/>
          <p:nvPr/>
        </p:nvSpPr>
        <p:spPr>
          <a:xfrm>
            <a:off x="7541801" y="2069243"/>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9" name="文本框 85">
            <a:extLst>
              <a:ext uri="{FF2B5EF4-FFF2-40B4-BE49-F238E27FC236}">
                <a16:creationId xmlns:a16="http://schemas.microsoft.com/office/drawing/2014/main" id="{B91F8D0A-6B72-2035-F1F5-FA66DFC49FC5}"/>
              </a:ext>
            </a:extLst>
          </p:cNvPr>
          <p:cNvSpPr txBox="1"/>
          <p:nvPr/>
        </p:nvSpPr>
        <p:spPr>
          <a:xfrm>
            <a:off x="1703474" y="2981966"/>
            <a:ext cx="2628699" cy="3028521"/>
          </a:xfrm>
          <a:prstGeom prst="rect">
            <a:avLst/>
          </a:prstGeom>
          <a:noFill/>
        </p:spPr>
        <p:txBody>
          <a:bodyPr wrap="square" rtlCol="0">
            <a:spAutoFit/>
          </a:bodyPr>
          <a:lstStyle/>
          <a:p>
            <a:pPr algn="ctr">
              <a:lnSpc>
                <a:spcPct val="130000"/>
              </a:lnSpc>
            </a:pPr>
            <a:endParaRPr lang="en-US" altLang="zh-CN" sz="3600" b="1" spc="300" dirty="0">
              <a:solidFill>
                <a:schemeClr val="bg1"/>
              </a:solidFill>
              <a:latin typeface="Arial"/>
              <a:ea typeface="微软雅黑"/>
              <a:sym typeface="Arial"/>
            </a:endParaRPr>
          </a:p>
          <a:p>
            <a:pPr algn="ctr"/>
            <a:r>
              <a:rPr lang="pt-BR" altLang="zh-CN" sz="2400" spc="300" dirty="0">
                <a:solidFill>
                  <a:schemeClr val="bg1"/>
                </a:solidFill>
                <a:latin typeface="Arial"/>
                <a:ea typeface="微软雅黑"/>
                <a:sym typeface="Arial"/>
              </a:rPr>
              <a:t>Fatores que contribuem para acidentes no trabalho em altura</a:t>
            </a:r>
            <a:endParaRPr lang="zh-CN" altLang="en-US" sz="2400" spc="300" dirty="0">
              <a:solidFill>
                <a:schemeClr val="bg1"/>
              </a:solidFill>
              <a:latin typeface="Arial"/>
              <a:ea typeface="微软雅黑"/>
              <a:sym typeface="Arial"/>
            </a:endParaRPr>
          </a:p>
        </p:txBody>
      </p:sp>
      <p:sp>
        <p:nvSpPr>
          <p:cNvPr id="50" name="文本框 85">
            <a:extLst>
              <a:ext uri="{FF2B5EF4-FFF2-40B4-BE49-F238E27FC236}">
                <a16:creationId xmlns:a16="http://schemas.microsoft.com/office/drawing/2014/main" id="{13364A41-D5B3-F37F-1C23-A799B0D751D1}"/>
              </a:ext>
            </a:extLst>
          </p:cNvPr>
          <p:cNvSpPr txBox="1"/>
          <p:nvPr/>
        </p:nvSpPr>
        <p:spPr>
          <a:xfrm>
            <a:off x="4581956" y="2496456"/>
            <a:ext cx="2758644" cy="2659190"/>
          </a:xfrm>
          <a:prstGeom prst="rect">
            <a:avLst/>
          </a:prstGeom>
          <a:noFill/>
        </p:spPr>
        <p:txBody>
          <a:bodyPr wrap="square" rtlCol="0">
            <a:spAutoFit/>
          </a:bodyPr>
          <a:lstStyle/>
          <a:p>
            <a:pPr algn="ctr">
              <a:lnSpc>
                <a:spcPct val="130000"/>
              </a:lnSpc>
            </a:pPr>
            <a:r>
              <a:rPr lang="en-US" altLang="zh-CN" sz="3600" b="1" spc="300" dirty="0">
                <a:solidFill>
                  <a:schemeClr val="bg1"/>
                </a:solidFill>
                <a:latin typeface="Arial"/>
                <a:ea typeface="微软雅黑"/>
                <a:sym typeface="Arial"/>
              </a:rPr>
              <a:t>05</a:t>
            </a:r>
          </a:p>
          <a:p>
            <a:pPr algn="ctr"/>
            <a:endParaRPr lang="en-US" altLang="zh-CN" sz="3600" b="1" spc="300" dirty="0">
              <a:solidFill>
                <a:schemeClr val="bg1"/>
              </a:solidFill>
              <a:latin typeface="Arial"/>
              <a:ea typeface="微软雅黑"/>
              <a:sym typeface="Arial"/>
            </a:endParaRPr>
          </a:p>
          <a:p>
            <a:pPr algn="ctr"/>
            <a:endParaRPr lang="en-US" altLang="zh-CN" sz="3600" b="1" spc="300" dirty="0">
              <a:solidFill>
                <a:schemeClr val="bg1"/>
              </a:solidFill>
              <a:latin typeface="Arial"/>
              <a:ea typeface="微软雅黑"/>
              <a:sym typeface="Arial"/>
            </a:endParaRPr>
          </a:p>
          <a:p>
            <a:pPr algn="ctr"/>
            <a:r>
              <a:rPr lang="pt-BR" altLang="zh-CN" sz="2400" spc="300" dirty="0">
                <a:solidFill>
                  <a:schemeClr val="bg1"/>
                </a:solidFill>
                <a:latin typeface="Arial"/>
                <a:ea typeface="微软雅黑"/>
                <a:sym typeface="Arial"/>
              </a:rPr>
              <a:t>Requisitos de Capacitação</a:t>
            </a:r>
            <a:endParaRPr lang="zh-CN" altLang="en-US" sz="2400" spc="300" dirty="0">
              <a:solidFill>
                <a:schemeClr val="bg1"/>
              </a:solidFill>
              <a:latin typeface="Arial"/>
              <a:ea typeface="微软雅黑"/>
              <a:sym typeface="Arial"/>
            </a:endParaRPr>
          </a:p>
        </p:txBody>
      </p:sp>
      <p:sp>
        <p:nvSpPr>
          <p:cNvPr id="51" name="文本框 85">
            <a:extLst>
              <a:ext uri="{FF2B5EF4-FFF2-40B4-BE49-F238E27FC236}">
                <a16:creationId xmlns:a16="http://schemas.microsoft.com/office/drawing/2014/main" id="{8508EE81-5B8E-60D4-E5E7-B75FE47A88BB}"/>
              </a:ext>
            </a:extLst>
          </p:cNvPr>
          <p:cNvSpPr txBox="1"/>
          <p:nvPr/>
        </p:nvSpPr>
        <p:spPr>
          <a:xfrm>
            <a:off x="7661352" y="2514599"/>
            <a:ext cx="2541798" cy="3213187"/>
          </a:xfrm>
          <a:prstGeom prst="rect">
            <a:avLst/>
          </a:prstGeom>
          <a:noFill/>
        </p:spPr>
        <p:txBody>
          <a:bodyPr wrap="square" rtlCol="0">
            <a:spAutoFit/>
          </a:bodyPr>
          <a:lstStyle/>
          <a:p>
            <a:pPr algn="ctr">
              <a:lnSpc>
                <a:spcPct val="130000"/>
              </a:lnSpc>
            </a:pPr>
            <a:r>
              <a:rPr lang="en-US" altLang="zh-CN" sz="3600" b="1" spc="300" dirty="0">
                <a:solidFill>
                  <a:schemeClr val="bg1"/>
                </a:solidFill>
                <a:latin typeface="Arial"/>
                <a:ea typeface="微软雅黑"/>
                <a:sym typeface="Arial"/>
              </a:rPr>
              <a:t>06</a:t>
            </a:r>
          </a:p>
          <a:p>
            <a:pPr algn="ctr"/>
            <a:endParaRPr lang="en-US" altLang="zh-CN" sz="3600" b="1" spc="300" dirty="0">
              <a:solidFill>
                <a:schemeClr val="bg1"/>
              </a:solidFill>
              <a:latin typeface="Arial"/>
              <a:ea typeface="微软雅黑"/>
              <a:sym typeface="Arial"/>
            </a:endParaRPr>
          </a:p>
          <a:p>
            <a:pPr algn="ctr"/>
            <a:r>
              <a:rPr lang="pt-BR" altLang="zh-CN" sz="2400" spc="300" dirty="0">
                <a:solidFill>
                  <a:schemeClr val="bg1"/>
                </a:solidFill>
                <a:latin typeface="Arial"/>
                <a:ea typeface="微软雅黑"/>
                <a:sym typeface="Arial"/>
              </a:rPr>
              <a:t>Principais riscos de quedas nos canteiros de obras</a:t>
            </a:r>
            <a:endParaRPr lang="zh-CN" altLang="en-US" sz="2400" spc="300" dirty="0">
              <a:solidFill>
                <a:schemeClr val="bg1"/>
              </a:solidFill>
              <a:latin typeface="Arial"/>
              <a:ea typeface="微软雅黑"/>
              <a:sym typeface="Arial"/>
            </a:endParaRPr>
          </a:p>
        </p:txBody>
      </p:sp>
      <p:sp>
        <p:nvSpPr>
          <p:cNvPr id="6" name="文本框 85">
            <a:extLst>
              <a:ext uri="{FF2B5EF4-FFF2-40B4-BE49-F238E27FC236}">
                <a16:creationId xmlns:a16="http://schemas.microsoft.com/office/drawing/2014/main" id="{50A1929A-2D68-1C97-5C46-B74DCB82507F}"/>
              </a:ext>
            </a:extLst>
          </p:cNvPr>
          <p:cNvSpPr txBox="1"/>
          <p:nvPr/>
        </p:nvSpPr>
        <p:spPr>
          <a:xfrm>
            <a:off x="1606179" y="2514599"/>
            <a:ext cx="2628699" cy="737574"/>
          </a:xfrm>
          <a:prstGeom prst="rect">
            <a:avLst/>
          </a:prstGeom>
          <a:noFill/>
        </p:spPr>
        <p:txBody>
          <a:bodyPr wrap="square" rtlCol="0">
            <a:spAutoFit/>
          </a:bodyPr>
          <a:lstStyle/>
          <a:p>
            <a:pPr algn="ctr">
              <a:lnSpc>
                <a:spcPct val="130000"/>
              </a:lnSpc>
            </a:pPr>
            <a:r>
              <a:rPr lang="en-US" altLang="zh-CN" sz="3600" b="1" spc="300" dirty="0">
                <a:solidFill>
                  <a:schemeClr val="bg1"/>
                </a:solidFill>
                <a:latin typeface="Arial"/>
                <a:ea typeface="微软雅黑"/>
                <a:sym typeface="Arial"/>
              </a:rPr>
              <a:t>04</a:t>
            </a:r>
          </a:p>
        </p:txBody>
      </p:sp>
      <p:pic>
        <p:nvPicPr>
          <p:cNvPr id="8" name="Imagem 7" descr="Texto&#10;&#10;Descrição gerada automaticamente com confiança baixa">
            <a:extLst>
              <a:ext uri="{FF2B5EF4-FFF2-40B4-BE49-F238E27FC236}">
                <a16:creationId xmlns:a16="http://schemas.microsoft.com/office/drawing/2014/main" id="{779ACDA4-270B-B07E-01DC-0C5D3B1919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4714" y="134605"/>
            <a:ext cx="1903476" cy="528458"/>
          </a:xfrm>
          <a:prstGeom prst="rect">
            <a:avLst/>
          </a:prstGeom>
        </p:spPr>
      </p:pic>
    </p:spTree>
    <p:extLst>
      <p:ext uri="{BB962C8B-B14F-4D97-AF65-F5344CB8AC3E}">
        <p14:creationId xmlns:p14="http://schemas.microsoft.com/office/powerpoint/2010/main" val="1072159708"/>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1219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 name="组合 5">
            <a:extLst>
              <a:ext uri="{FF2B5EF4-FFF2-40B4-BE49-F238E27FC236}">
                <a16:creationId xmlns:a16="http://schemas.microsoft.com/office/drawing/2014/main" id="{BE5A0037-9E07-98FD-6185-1CE796AFE0B9}"/>
              </a:ext>
            </a:extLst>
          </p:cNvPr>
          <p:cNvGrpSpPr/>
          <p:nvPr/>
        </p:nvGrpSpPr>
        <p:grpSpPr>
          <a:xfrm>
            <a:off x="3543098" y="294782"/>
            <a:ext cx="4820916" cy="757802"/>
            <a:chOff x="4794838" y="141635"/>
            <a:chExt cx="2442712" cy="757802"/>
          </a:xfrm>
        </p:grpSpPr>
        <p:sp>
          <p:nvSpPr>
            <p:cNvPr id="4" name="Subtitle 2">
              <a:extLst>
                <a:ext uri="{FF2B5EF4-FFF2-40B4-BE49-F238E27FC236}">
                  <a16:creationId xmlns:a16="http://schemas.microsoft.com/office/drawing/2014/main" id="{3B7FD626-4116-B85B-13F9-960474A372C7}"/>
                </a:ext>
              </a:extLst>
            </p:cNvPr>
            <p:cNvSpPr txBox="1">
              <a:spLocks/>
            </p:cNvSpPr>
            <p:nvPr/>
          </p:nvSpPr>
          <p:spPr>
            <a:xfrm>
              <a:off x="4794838" y="141635"/>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spc="3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id-ID" b="1" spc="300"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4">
              <a:extLst>
                <a:ext uri="{FF2B5EF4-FFF2-40B4-BE49-F238E27FC236}">
                  <a16:creationId xmlns:a16="http://schemas.microsoft.com/office/drawing/2014/main" id="{9297981C-E3C6-43DA-258B-EE400563B492}"/>
                </a:ext>
              </a:extLst>
            </p:cNvPr>
            <p:cNvSpPr/>
            <p:nvPr/>
          </p:nvSpPr>
          <p:spPr>
            <a:xfrm>
              <a:off x="5588860"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46" name="矩形 81">
            <a:extLst>
              <a:ext uri="{FF2B5EF4-FFF2-40B4-BE49-F238E27FC236}">
                <a16:creationId xmlns:a16="http://schemas.microsoft.com/office/drawing/2014/main" id="{EDE10EA6-E0F3-D2F5-F0F3-FED53B54FA6D}"/>
              </a:ext>
            </a:extLst>
          </p:cNvPr>
          <p:cNvSpPr/>
          <p:nvPr/>
        </p:nvSpPr>
        <p:spPr>
          <a:xfrm>
            <a:off x="26690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7" name="矩形 81">
            <a:extLst>
              <a:ext uri="{FF2B5EF4-FFF2-40B4-BE49-F238E27FC236}">
                <a16:creationId xmlns:a16="http://schemas.microsoft.com/office/drawing/2014/main" id="{F37D71B4-5BBF-4178-C74B-702AE57E2655}"/>
              </a:ext>
            </a:extLst>
          </p:cNvPr>
          <p:cNvSpPr/>
          <p:nvPr/>
        </p:nvSpPr>
        <p:spPr>
          <a:xfrm>
            <a:off x="3218551" y="2069244"/>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8" name="矩形 81">
            <a:extLst>
              <a:ext uri="{FF2B5EF4-FFF2-40B4-BE49-F238E27FC236}">
                <a16:creationId xmlns:a16="http://schemas.microsoft.com/office/drawing/2014/main" id="{8F2A77A4-8E44-3F23-CA6E-72B86C989091}"/>
              </a:ext>
            </a:extLst>
          </p:cNvPr>
          <p:cNvSpPr/>
          <p:nvPr/>
        </p:nvSpPr>
        <p:spPr>
          <a:xfrm>
            <a:off x="6170201" y="2069243"/>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9" name="文本框 85">
            <a:extLst>
              <a:ext uri="{FF2B5EF4-FFF2-40B4-BE49-F238E27FC236}">
                <a16:creationId xmlns:a16="http://schemas.microsoft.com/office/drawing/2014/main" id="{B91F8D0A-6B72-2035-F1F5-FA66DFC49FC5}"/>
              </a:ext>
            </a:extLst>
          </p:cNvPr>
          <p:cNvSpPr txBox="1"/>
          <p:nvPr/>
        </p:nvSpPr>
        <p:spPr>
          <a:xfrm>
            <a:off x="382047" y="3705136"/>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restrição de movimentação</a:t>
            </a:r>
            <a:endParaRPr lang="zh-CN" altLang="en-US" sz="2400" spc="300" dirty="0">
              <a:solidFill>
                <a:schemeClr val="bg1"/>
              </a:solidFill>
              <a:latin typeface="Arial"/>
              <a:ea typeface="微软雅黑"/>
              <a:sym typeface="Arial"/>
            </a:endParaRPr>
          </a:p>
        </p:txBody>
      </p:sp>
      <p:sp>
        <p:nvSpPr>
          <p:cNvPr id="7" name="矩形 81">
            <a:extLst>
              <a:ext uri="{FF2B5EF4-FFF2-40B4-BE49-F238E27FC236}">
                <a16:creationId xmlns:a16="http://schemas.microsoft.com/office/drawing/2014/main" id="{D6F64108-3E53-DADA-4768-2D10F2067326}"/>
              </a:ext>
            </a:extLst>
          </p:cNvPr>
          <p:cNvSpPr/>
          <p:nvPr/>
        </p:nvSpPr>
        <p:spPr>
          <a:xfrm>
            <a:off x="9136650" y="2069243"/>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8" name="文本框 85">
            <a:extLst>
              <a:ext uri="{FF2B5EF4-FFF2-40B4-BE49-F238E27FC236}">
                <a16:creationId xmlns:a16="http://schemas.microsoft.com/office/drawing/2014/main" id="{DA840BEE-3B66-3718-BFBD-5E008E3DAA4A}"/>
              </a:ext>
            </a:extLst>
          </p:cNvPr>
          <p:cNvSpPr txBox="1"/>
          <p:nvPr/>
        </p:nvSpPr>
        <p:spPr>
          <a:xfrm>
            <a:off x="3329023" y="3717835"/>
            <a:ext cx="2628699"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retenção de queda</a:t>
            </a:r>
            <a:endParaRPr lang="zh-CN" altLang="en-US" sz="2400" spc="300" dirty="0">
              <a:solidFill>
                <a:schemeClr val="bg1"/>
              </a:solidFill>
              <a:latin typeface="Arial"/>
              <a:ea typeface="微软雅黑"/>
              <a:sym typeface="Arial"/>
            </a:endParaRPr>
          </a:p>
        </p:txBody>
      </p:sp>
      <p:sp>
        <p:nvSpPr>
          <p:cNvPr id="9" name="文本框 85">
            <a:extLst>
              <a:ext uri="{FF2B5EF4-FFF2-40B4-BE49-F238E27FC236}">
                <a16:creationId xmlns:a16="http://schemas.microsoft.com/office/drawing/2014/main" id="{BF6A22FA-B2BE-5559-6DBD-6272DF69DBD7}"/>
              </a:ext>
            </a:extLst>
          </p:cNvPr>
          <p:cNvSpPr txBox="1"/>
          <p:nvPr/>
        </p:nvSpPr>
        <p:spPr>
          <a:xfrm>
            <a:off x="6108701" y="3705136"/>
            <a:ext cx="2890418"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posicionamento no trabalho</a:t>
            </a:r>
            <a:endParaRPr lang="zh-CN" altLang="en-US" sz="2400" spc="300" dirty="0">
              <a:solidFill>
                <a:schemeClr val="bg1"/>
              </a:solidFill>
              <a:latin typeface="Arial"/>
              <a:ea typeface="微软雅黑"/>
              <a:sym typeface="Arial"/>
            </a:endParaRPr>
          </a:p>
        </p:txBody>
      </p:sp>
      <p:sp>
        <p:nvSpPr>
          <p:cNvPr id="10" name="文本框 85">
            <a:extLst>
              <a:ext uri="{FF2B5EF4-FFF2-40B4-BE49-F238E27FC236}">
                <a16:creationId xmlns:a16="http://schemas.microsoft.com/office/drawing/2014/main" id="{B8245EFD-485F-F5E7-1E08-FF623254ABBD}"/>
              </a:ext>
            </a:extLst>
          </p:cNvPr>
          <p:cNvSpPr txBox="1"/>
          <p:nvPr/>
        </p:nvSpPr>
        <p:spPr>
          <a:xfrm>
            <a:off x="9203095" y="3743235"/>
            <a:ext cx="2628699"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acesso por corda</a:t>
            </a:r>
            <a:endParaRPr lang="zh-CN" altLang="en-US" sz="2400" spc="300" dirty="0">
              <a:solidFill>
                <a:schemeClr val="bg1"/>
              </a:solidFill>
              <a:latin typeface="Arial"/>
              <a:ea typeface="微软雅黑"/>
              <a:sym typeface="Arial"/>
            </a:endParaRPr>
          </a:p>
        </p:txBody>
      </p:sp>
      <p:pic>
        <p:nvPicPr>
          <p:cNvPr id="14338" name="Picture 2" descr="Treinamento NR35: Trabalho em Altura – Camargo Seg Treinamentos">
            <a:extLst>
              <a:ext uri="{FF2B5EF4-FFF2-40B4-BE49-F238E27FC236}">
                <a16:creationId xmlns:a16="http://schemas.microsoft.com/office/drawing/2014/main" id="{6FB11518-08DE-4CD4-2C22-8743D6D12A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544" y="2069243"/>
            <a:ext cx="554785" cy="167399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Texto&#10;&#10;Descrição gerada automaticamente com confiança baixa">
            <a:extLst>
              <a:ext uri="{FF2B5EF4-FFF2-40B4-BE49-F238E27FC236}">
                <a16:creationId xmlns:a16="http://schemas.microsoft.com/office/drawing/2014/main" id="{5C28AE98-8420-1A56-902B-23DB151267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868" y="187840"/>
            <a:ext cx="2261621" cy="627889"/>
          </a:xfrm>
          <a:prstGeom prst="rect">
            <a:avLst/>
          </a:prstGeom>
        </p:spPr>
      </p:pic>
    </p:spTree>
    <p:extLst>
      <p:ext uri="{BB962C8B-B14F-4D97-AF65-F5344CB8AC3E}">
        <p14:creationId xmlns:p14="http://schemas.microsoft.com/office/powerpoint/2010/main" val="3411375260"/>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R-35 Trabalho em Altura - Construção Civil">
            <a:extLst>
              <a:ext uri="{FF2B5EF4-FFF2-40B4-BE49-F238E27FC236}">
                <a16:creationId xmlns:a16="http://schemas.microsoft.com/office/drawing/2014/main" id="{6604B1C4-8C84-0918-D6E0-1364642254CC}"/>
              </a:ext>
            </a:extLst>
          </p:cNvPr>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30749" b="7770"/>
          <a:stretch/>
        </p:blipFill>
        <p:spPr bwMode="auto">
          <a:xfrm>
            <a:off x="-1" y="2036535"/>
            <a:ext cx="12191999" cy="295430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2">
            <a:extLst>
              <a:ext uri="{FF2B5EF4-FFF2-40B4-BE49-F238E27FC236}">
                <a16:creationId xmlns:a16="http://schemas.microsoft.com/office/drawing/2014/main" id="{0CF4A0C7-C4EE-1024-C006-CB164ABC593C}"/>
              </a:ext>
            </a:extLst>
          </p:cNvPr>
          <p:cNvSpPr/>
          <p:nvPr/>
        </p:nvSpPr>
        <p:spPr>
          <a:xfrm>
            <a:off x="0" y="2046769"/>
            <a:ext cx="12192000" cy="2944072"/>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3" name="Subtitle 2">
            <a:extLst>
              <a:ext uri="{FF2B5EF4-FFF2-40B4-BE49-F238E27FC236}">
                <a16:creationId xmlns:a16="http://schemas.microsoft.com/office/drawing/2014/main" id="{360062CF-4239-4286-B703-132EC1F0E32B}"/>
              </a:ext>
            </a:extLst>
          </p:cNvPr>
          <p:cNvSpPr txBox="1">
            <a:spLocks/>
          </p:cNvSpPr>
          <p:nvPr/>
        </p:nvSpPr>
        <p:spPr>
          <a:xfrm>
            <a:off x="2463801" y="2950935"/>
            <a:ext cx="7899400" cy="17251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Este sistema está localizado dentro da hierarquia de proteção de queda como uma medida que elimina o risco da queda.</a:t>
            </a:r>
            <a:endParaRPr lang="id-ID"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grpSp>
        <p:nvGrpSpPr>
          <p:cNvPr id="33" name="组合 32"/>
          <p:cNvGrpSpPr/>
          <p:nvPr/>
        </p:nvGrpSpPr>
        <p:grpSpPr>
          <a:xfrm>
            <a:off x="1382137" y="4527517"/>
            <a:ext cx="914400" cy="914400"/>
            <a:chOff x="6944737" y="3338414"/>
            <a:chExt cx="914400" cy="914400"/>
          </a:xfrm>
        </p:grpSpPr>
        <p:sp>
          <p:nvSpPr>
            <p:cNvPr id="21" name="椭圆 20"/>
            <p:cNvSpPr/>
            <p:nvPr/>
          </p:nvSpPr>
          <p:spPr>
            <a:xfrm>
              <a:off x="6944737" y="3338414"/>
              <a:ext cx="914400" cy="914400"/>
            </a:xfrm>
            <a:prstGeom prst="ellipse">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28" name="Shape 2619"/>
            <p:cNvSpPr/>
            <p:nvPr/>
          </p:nvSpPr>
          <p:spPr>
            <a:xfrm>
              <a:off x="7238684" y="3632362"/>
              <a:ext cx="326506" cy="326504"/>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a:ea typeface="微软雅黑"/>
                <a:cs typeface="Source Sans Pro Light" charset="0"/>
                <a:sym typeface="Arial"/>
              </a:endParaRPr>
            </a:p>
          </p:txBody>
        </p:sp>
      </p:grpSp>
      <p:grpSp>
        <p:nvGrpSpPr>
          <p:cNvPr id="9" name="组合 32">
            <a:extLst>
              <a:ext uri="{FF2B5EF4-FFF2-40B4-BE49-F238E27FC236}">
                <a16:creationId xmlns:a16="http://schemas.microsoft.com/office/drawing/2014/main" id="{B88D4699-36B9-45D4-4DE2-6AE671AF2986}"/>
              </a:ext>
            </a:extLst>
          </p:cNvPr>
          <p:cNvGrpSpPr/>
          <p:nvPr/>
        </p:nvGrpSpPr>
        <p:grpSpPr>
          <a:xfrm>
            <a:off x="9906001" y="1589852"/>
            <a:ext cx="914400" cy="914400"/>
            <a:chOff x="6944737" y="3338414"/>
            <a:chExt cx="914400" cy="914400"/>
          </a:xfrm>
        </p:grpSpPr>
        <p:sp>
          <p:nvSpPr>
            <p:cNvPr id="13" name="椭圆 20">
              <a:extLst>
                <a:ext uri="{FF2B5EF4-FFF2-40B4-BE49-F238E27FC236}">
                  <a16:creationId xmlns:a16="http://schemas.microsoft.com/office/drawing/2014/main" id="{CD5A20A5-E841-0EA1-F04E-C6298915931D}"/>
                </a:ext>
              </a:extLst>
            </p:cNvPr>
            <p:cNvSpPr/>
            <p:nvPr/>
          </p:nvSpPr>
          <p:spPr>
            <a:xfrm>
              <a:off x="6944737" y="3338414"/>
              <a:ext cx="914400" cy="914400"/>
            </a:xfrm>
            <a:prstGeom prst="ellipse">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6" name="Shape 2619">
              <a:extLst>
                <a:ext uri="{FF2B5EF4-FFF2-40B4-BE49-F238E27FC236}">
                  <a16:creationId xmlns:a16="http://schemas.microsoft.com/office/drawing/2014/main" id="{5FE83B71-0606-6B4F-7320-3B49AC1D0F99}"/>
                </a:ext>
              </a:extLst>
            </p:cNvPr>
            <p:cNvSpPr/>
            <p:nvPr/>
          </p:nvSpPr>
          <p:spPr>
            <a:xfrm>
              <a:off x="7238684" y="3632362"/>
              <a:ext cx="326506" cy="326504"/>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a:ea typeface="微软雅黑"/>
                <a:cs typeface="Source Sans Pro Light" charset="0"/>
                <a:sym typeface="Arial"/>
              </a:endParaRPr>
            </a:p>
          </p:txBody>
        </p:sp>
      </p:grpSp>
      <p:pic>
        <p:nvPicPr>
          <p:cNvPr id="4" name="Imagem 3" descr="Texto&#10;&#10;Descrição gerada automaticamente com confiança baixa">
            <a:extLst>
              <a:ext uri="{FF2B5EF4-FFF2-40B4-BE49-F238E27FC236}">
                <a16:creationId xmlns:a16="http://schemas.microsoft.com/office/drawing/2014/main" id="{BF0A9593-207F-1490-10E7-C164678F5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632672568"/>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R35: quais as regras para o trabalho em altura e a importância dos  treinamentos! — Casa do EPI">
            <a:extLst>
              <a:ext uri="{FF2B5EF4-FFF2-40B4-BE49-F238E27FC236}">
                <a16:creationId xmlns:a16="http://schemas.microsoft.com/office/drawing/2014/main" id="{87589296-3747-05C8-CE5C-F51CE6C0751F}"/>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801" y="0"/>
            <a:ext cx="7696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2"/>
          <p:cNvSpPr/>
          <p:nvPr/>
        </p:nvSpPr>
        <p:spPr>
          <a:xfrm>
            <a:off x="6225358" y="0"/>
            <a:ext cx="5966642" cy="6858000"/>
          </a:xfrm>
          <a:custGeom>
            <a:avLst/>
            <a:gdLst>
              <a:gd name="connsiteX0" fmla="*/ 0 w 7110549"/>
              <a:gd name="connsiteY0" fmla="*/ 0 h 6858000"/>
              <a:gd name="connsiteX1" fmla="*/ 7110549 w 7110549"/>
              <a:gd name="connsiteY1" fmla="*/ 0 h 6858000"/>
              <a:gd name="connsiteX2" fmla="*/ 7110549 w 7110549"/>
              <a:gd name="connsiteY2" fmla="*/ 6858000 h 6858000"/>
              <a:gd name="connsiteX3" fmla="*/ 0 w 7110549"/>
              <a:gd name="connsiteY3" fmla="*/ 6858000 h 6858000"/>
              <a:gd name="connsiteX4" fmla="*/ 0 w 7110549"/>
              <a:gd name="connsiteY4"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6858000 h 6858000"/>
              <a:gd name="connsiteX5" fmla="*/ 0 w 7110549"/>
              <a:gd name="connsiteY5"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549" h="6858000">
                <a:moveTo>
                  <a:pt x="0" y="0"/>
                </a:moveTo>
                <a:lnTo>
                  <a:pt x="7110549" y="0"/>
                </a:lnTo>
                <a:lnTo>
                  <a:pt x="7110549" y="6858000"/>
                </a:lnTo>
                <a:lnTo>
                  <a:pt x="2024743" y="6844937"/>
                </a:lnTo>
                <a:lnTo>
                  <a:pt x="0" y="0"/>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 name="Fluxograma: Entrada Manual 4">
            <a:extLst>
              <a:ext uri="{FF2B5EF4-FFF2-40B4-BE49-F238E27FC236}">
                <a16:creationId xmlns:a16="http://schemas.microsoft.com/office/drawing/2014/main" id="{FB05AE0E-12CC-16E2-6CA8-B31ABD54E6CE}"/>
              </a:ext>
            </a:extLst>
          </p:cNvPr>
          <p:cNvSpPr/>
          <p:nvPr/>
        </p:nvSpPr>
        <p:spPr>
          <a:xfrm rot="5400000">
            <a:off x="486235" y="-500963"/>
            <a:ext cx="6857998" cy="7859928"/>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圆角矩形 10"/>
          <p:cNvSpPr/>
          <p:nvPr/>
        </p:nvSpPr>
        <p:spPr>
          <a:xfrm>
            <a:off x="11075105" y="6378965"/>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8" name="组合 7"/>
          <p:cNvGrpSpPr/>
          <p:nvPr/>
        </p:nvGrpSpPr>
        <p:grpSpPr>
          <a:xfrm>
            <a:off x="398271" y="2032077"/>
            <a:ext cx="5944571" cy="2712987"/>
            <a:chOff x="444137" y="856057"/>
            <a:chExt cx="5944571" cy="2712987"/>
          </a:xfrm>
        </p:grpSpPr>
        <p:sp>
          <p:nvSpPr>
            <p:cNvPr id="4" name="矩形 3"/>
            <p:cNvSpPr/>
            <p:nvPr/>
          </p:nvSpPr>
          <p:spPr>
            <a:xfrm>
              <a:off x="444137" y="1791579"/>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7" name="TextBox 21"/>
            <p:cNvSpPr txBox="1"/>
            <p:nvPr/>
          </p:nvSpPr>
          <p:spPr>
            <a:xfrm>
              <a:off x="1543712" y="856057"/>
              <a:ext cx="4844996" cy="2712987"/>
            </a:xfrm>
            <a:prstGeom prst="rect">
              <a:avLst/>
            </a:prstGeom>
            <a:noFill/>
          </p:spPr>
          <p:txBody>
            <a:bodyPr wrap="square" lIns="0" tIns="0" rIns="0" bIns="0" rtlCol="0">
              <a:spAutoFit/>
            </a:bodyPr>
            <a:lstStyle/>
            <a:p>
              <a:pPr>
                <a:lnSpc>
                  <a:spcPct val="150000"/>
                </a:lnSpc>
              </a:pPr>
              <a:r>
                <a:rPr lang="pt-BR" altLang="zh-CN" sz="2000" dirty="0">
                  <a:solidFill>
                    <a:srgbClr val="201F42"/>
                  </a:solidFill>
                  <a:latin typeface="Arial"/>
                  <a:ea typeface="微软雅黑"/>
                  <a:sym typeface="Arial"/>
                </a:rPr>
                <a:t>O sistema é formado por um cinturão (paraquedista preferencialmente), um talabarte e um dispositivo de ancoragem que quando utilizados corretamente impedem o trabalhador de atingir um local onde existe o risco de queda.</a:t>
              </a:r>
            </a:p>
          </p:txBody>
        </p:sp>
        <p:grpSp>
          <p:nvGrpSpPr>
            <p:cNvPr id="23" name="组合 22"/>
            <p:cNvGrpSpPr/>
            <p:nvPr/>
          </p:nvGrpSpPr>
          <p:grpSpPr>
            <a:xfrm>
              <a:off x="647985" y="1927200"/>
              <a:ext cx="455799" cy="457102"/>
              <a:chOff x="1649413" y="1535114"/>
              <a:chExt cx="555625" cy="557213"/>
            </a:xfrm>
            <a:solidFill>
              <a:schemeClr val="bg1"/>
            </a:solidFill>
          </p:grpSpPr>
          <p:sp>
            <p:nvSpPr>
              <p:cNvPr id="24" name="Freeform 33"/>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25" name="Freeform 34"/>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26" name="Freeform 35"/>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27" name="Freeform 36"/>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grpSp>
      <p:cxnSp>
        <p:nvCxnSpPr>
          <p:cNvPr id="6" name="直接连接符 5"/>
          <p:cNvCxnSpPr>
            <a:cxnSpLocks/>
          </p:cNvCxnSpPr>
          <p:nvPr/>
        </p:nvCxnSpPr>
        <p:spPr>
          <a:xfrm>
            <a:off x="6339627" y="363"/>
            <a:ext cx="1530971" cy="6888118"/>
          </a:xfrm>
          <a:prstGeom prst="line">
            <a:avLst/>
          </a:prstGeom>
          <a:ln w="1079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pic>
        <p:nvPicPr>
          <p:cNvPr id="3" name="Imagem 2" descr="Uma imagem contendo Texto&#10;&#10;Descrição gerada automaticamente">
            <a:extLst>
              <a:ext uri="{FF2B5EF4-FFF2-40B4-BE49-F238E27FC236}">
                <a16:creationId xmlns:a16="http://schemas.microsoft.com/office/drawing/2014/main" id="{CD1282FD-F6BC-2532-8B5F-B43FBB110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34" y="6267288"/>
            <a:ext cx="1772433" cy="497936"/>
          </a:xfrm>
          <a:prstGeom prst="rect">
            <a:avLst/>
          </a:prstGeom>
        </p:spPr>
      </p:pic>
    </p:spTree>
    <p:extLst>
      <p:ext uri="{BB962C8B-B14F-4D97-AF65-F5344CB8AC3E}">
        <p14:creationId xmlns:p14="http://schemas.microsoft.com/office/powerpoint/2010/main" val="311519745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1219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 name="组合 5">
            <a:extLst>
              <a:ext uri="{FF2B5EF4-FFF2-40B4-BE49-F238E27FC236}">
                <a16:creationId xmlns:a16="http://schemas.microsoft.com/office/drawing/2014/main" id="{BE5A0037-9E07-98FD-6185-1CE796AFE0B9}"/>
              </a:ext>
            </a:extLst>
          </p:cNvPr>
          <p:cNvGrpSpPr/>
          <p:nvPr/>
        </p:nvGrpSpPr>
        <p:grpSpPr>
          <a:xfrm>
            <a:off x="3543098" y="294782"/>
            <a:ext cx="4820916" cy="757802"/>
            <a:chOff x="4794838" y="141635"/>
            <a:chExt cx="2442712" cy="757802"/>
          </a:xfrm>
        </p:grpSpPr>
        <p:sp>
          <p:nvSpPr>
            <p:cNvPr id="4" name="Subtitle 2">
              <a:extLst>
                <a:ext uri="{FF2B5EF4-FFF2-40B4-BE49-F238E27FC236}">
                  <a16:creationId xmlns:a16="http://schemas.microsoft.com/office/drawing/2014/main" id="{3B7FD626-4116-B85B-13F9-960474A372C7}"/>
                </a:ext>
              </a:extLst>
            </p:cNvPr>
            <p:cNvSpPr txBox="1">
              <a:spLocks/>
            </p:cNvSpPr>
            <p:nvPr/>
          </p:nvSpPr>
          <p:spPr>
            <a:xfrm>
              <a:off x="4794838" y="141635"/>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spc="3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id-ID" b="1" spc="300"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4">
              <a:extLst>
                <a:ext uri="{FF2B5EF4-FFF2-40B4-BE49-F238E27FC236}">
                  <a16:creationId xmlns:a16="http://schemas.microsoft.com/office/drawing/2014/main" id="{9297981C-E3C6-43DA-258B-EE400563B492}"/>
                </a:ext>
              </a:extLst>
            </p:cNvPr>
            <p:cNvSpPr/>
            <p:nvPr/>
          </p:nvSpPr>
          <p:spPr>
            <a:xfrm>
              <a:off x="5588860"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46" name="矩形 81">
            <a:extLst>
              <a:ext uri="{FF2B5EF4-FFF2-40B4-BE49-F238E27FC236}">
                <a16:creationId xmlns:a16="http://schemas.microsoft.com/office/drawing/2014/main" id="{EDE10EA6-E0F3-D2F5-F0F3-FED53B54FA6D}"/>
              </a:ext>
            </a:extLst>
          </p:cNvPr>
          <p:cNvSpPr/>
          <p:nvPr/>
        </p:nvSpPr>
        <p:spPr>
          <a:xfrm>
            <a:off x="266901" y="2069244"/>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7" name="矩形 81">
            <a:extLst>
              <a:ext uri="{FF2B5EF4-FFF2-40B4-BE49-F238E27FC236}">
                <a16:creationId xmlns:a16="http://schemas.microsoft.com/office/drawing/2014/main" id="{F37D71B4-5BBF-4178-C74B-702AE57E2655}"/>
              </a:ext>
            </a:extLst>
          </p:cNvPr>
          <p:cNvSpPr/>
          <p:nvPr/>
        </p:nvSpPr>
        <p:spPr>
          <a:xfrm>
            <a:off x="3218551" y="2069244"/>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8" name="矩形 81">
            <a:extLst>
              <a:ext uri="{FF2B5EF4-FFF2-40B4-BE49-F238E27FC236}">
                <a16:creationId xmlns:a16="http://schemas.microsoft.com/office/drawing/2014/main" id="{8F2A77A4-8E44-3F23-CA6E-72B86C989091}"/>
              </a:ext>
            </a:extLst>
          </p:cNvPr>
          <p:cNvSpPr/>
          <p:nvPr/>
        </p:nvSpPr>
        <p:spPr>
          <a:xfrm>
            <a:off x="6170201" y="2069243"/>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9" name="文本框 85">
            <a:extLst>
              <a:ext uri="{FF2B5EF4-FFF2-40B4-BE49-F238E27FC236}">
                <a16:creationId xmlns:a16="http://schemas.microsoft.com/office/drawing/2014/main" id="{B91F8D0A-6B72-2035-F1F5-FA66DFC49FC5}"/>
              </a:ext>
            </a:extLst>
          </p:cNvPr>
          <p:cNvSpPr txBox="1"/>
          <p:nvPr/>
        </p:nvSpPr>
        <p:spPr>
          <a:xfrm>
            <a:off x="382047" y="3705136"/>
            <a:ext cx="2628699"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restrição de movimentação</a:t>
            </a:r>
            <a:endParaRPr lang="zh-CN" altLang="en-US" sz="2400" spc="300" dirty="0">
              <a:solidFill>
                <a:schemeClr val="bg1"/>
              </a:solidFill>
              <a:latin typeface="Arial"/>
              <a:ea typeface="微软雅黑"/>
              <a:sym typeface="Arial"/>
            </a:endParaRPr>
          </a:p>
        </p:txBody>
      </p:sp>
      <p:sp>
        <p:nvSpPr>
          <p:cNvPr id="7" name="矩形 81">
            <a:extLst>
              <a:ext uri="{FF2B5EF4-FFF2-40B4-BE49-F238E27FC236}">
                <a16:creationId xmlns:a16="http://schemas.microsoft.com/office/drawing/2014/main" id="{D6F64108-3E53-DADA-4768-2D10F2067326}"/>
              </a:ext>
            </a:extLst>
          </p:cNvPr>
          <p:cNvSpPr/>
          <p:nvPr/>
        </p:nvSpPr>
        <p:spPr>
          <a:xfrm>
            <a:off x="9136650" y="2069243"/>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8" name="文本框 85">
            <a:extLst>
              <a:ext uri="{FF2B5EF4-FFF2-40B4-BE49-F238E27FC236}">
                <a16:creationId xmlns:a16="http://schemas.microsoft.com/office/drawing/2014/main" id="{DA840BEE-3B66-3718-BFBD-5E008E3DAA4A}"/>
              </a:ext>
            </a:extLst>
          </p:cNvPr>
          <p:cNvSpPr txBox="1"/>
          <p:nvPr/>
        </p:nvSpPr>
        <p:spPr>
          <a:xfrm>
            <a:off x="3329023" y="3717835"/>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retenção de queda</a:t>
            </a:r>
            <a:endParaRPr lang="zh-CN" altLang="en-US" sz="2400" spc="300" dirty="0">
              <a:solidFill>
                <a:schemeClr val="bg1"/>
              </a:solidFill>
              <a:latin typeface="Arial"/>
              <a:ea typeface="微软雅黑"/>
              <a:sym typeface="Arial"/>
            </a:endParaRPr>
          </a:p>
        </p:txBody>
      </p:sp>
      <p:sp>
        <p:nvSpPr>
          <p:cNvPr id="9" name="文本框 85">
            <a:extLst>
              <a:ext uri="{FF2B5EF4-FFF2-40B4-BE49-F238E27FC236}">
                <a16:creationId xmlns:a16="http://schemas.microsoft.com/office/drawing/2014/main" id="{BF6A22FA-B2BE-5559-6DBD-6272DF69DBD7}"/>
              </a:ext>
            </a:extLst>
          </p:cNvPr>
          <p:cNvSpPr txBox="1"/>
          <p:nvPr/>
        </p:nvSpPr>
        <p:spPr>
          <a:xfrm>
            <a:off x="6108701" y="3705136"/>
            <a:ext cx="2890418"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posicionamento no trabalho</a:t>
            </a:r>
            <a:endParaRPr lang="zh-CN" altLang="en-US" sz="2400" spc="300" dirty="0">
              <a:solidFill>
                <a:schemeClr val="bg1"/>
              </a:solidFill>
              <a:latin typeface="Arial"/>
              <a:ea typeface="微软雅黑"/>
              <a:sym typeface="Arial"/>
            </a:endParaRPr>
          </a:p>
        </p:txBody>
      </p:sp>
      <p:sp>
        <p:nvSpPr>
          <p:cNvPr id="10" name="文本框 85">
            <a:extLst>
              <a:ext uri="{FF2B5EF4-FFF2-40B4-BE49-F238E27FC236}">
                <a16:creationId xmlns:a16="http://schemas.microsoft.com/office/drawing/2014/main" id="{B8245EFD-485F-F5E7-1E08-FF623254ABBD}"/>
              </a:ext>
            </a:extLst>
          </p:cNvPr>
          <p:cNvSpPr txBox="1"/>
          <p:nvPr/>
        </p:nvSpPr>
        <p:spPr>
          <a:xfrm>
            <a:off x="9203095" y="3743235"/>
            <a:ext cx="2628699"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acesso por corda</a:t>
            </a:r>
            <a:endParaRPr lang="zh-CN" altLang="en-US" sz="2400" spc="300" dirty="0">
              <a:solidFill>
                <a:schemeClr val="bg1"/>
              </a:solidFill>
              <a:latin typeface="Arial"/>
              <a:ea typeface="微软雅黑"/>
              <a:sym typeface="Arial"/>
            </a:endParaRPr>
          </a:p>
        </p:txBody>
      </p:sp>
      <p:pic>
        <p:nvPicPr>
          <p:cNvPr id="14338" name="Picture 2" descr="Treinamento NR35: Trabalho em Altura – Camargo Seg Treinamentos">
            <a:extLst>
              <a:ext uri="{FF2B5EF4-FFF2-40B4-BE49-F238E27FC236}">
                <a16:creationId xmlns:a16="http://schemas.microsoft.com/office/drawing/2014/main" id="{6FB11518-08DE-4CD4-2C22-8743D6D12A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095" y="2069243"/>
            <a:ext cx="554785" cy="167399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descr="Texto&#10;&#10;Descrição gerada automaticamente com confiança baixa">
            <a:extLst>
              <a:ext uri="{FF2B5EF4-FFF2-40B4-BE49-F238E27FC236}">
                <a16:creationId xmlns:a16="http://schemas.microsoft.com/office/drawing/2014/main" id="{D11F05AD-AE05-B972-1FB6-664518496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165656618"/>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7289" y="1538695"/>
            <a:ext cx="6337254" cy="4297946"/>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6" name="TextBox 21"/>
          <p:cNvSpPr txBox="1"/>
          <p:nvPr/>
        </p:nvSpPr>
        <p:spPr>
          <a:xfrm>
            <a:off x="6096000" y="2590852"/>
            <a:ext cx="5649551" cy="2366738"/>
          </a:xfrm>
          <a:prstGeom prst="rect">
            <a:avLst/>
          </a:prstGeom>
          <a:noFill/>
        </p:spPr>
        <p:txBody>
          <a:bodyPr wrap="square" lIns="0" tIns="0" rIns="0" bIns="0" rtlCol="0">
            <a:spAutoFit/>
          </a:bodyPr>
          <a:lstStyle/>
          <a:p>
            <a:pPr>
              <a:lnSpc>
                <a:spcPct val="200000"/>
              </a:lnSpc>
            </a:pPr>
            <a:r>
              <a:rPr lang="pt-BR" altLang="zh-CN" sz="2000" b="1" dirty="0">
                <a:solidFill>
                  <a:schemeClr val="bg1"/>
                </a:solidFill>
                <a:latin typeface="Arial"/>
                <a:ea typeface="微软雅黑"/>
                <a:sym typeface="Arial"/>
              </a:rPr>
              <a:t>Uma vez que não seja possível eliminar o risco de queda deve ser adotado um sistema que minimize o tamanho e as consequências de uma queda.</a:t>
            </a:r>
          </a:p>
        </p:txBody>
      </p:sp>
      <p:pic>
        <p:nvPicPr>
          <p:cNvPr id="4" name="Picture 18" descr="Para os Engenheiros de Segurança do Trabalho, o futuro se constrói agora  Profissional que garante a segurança dos trabalhadores | O Futuro se  Constrói Agora | G1">
            <a:extLst>
              <a:ext uri="{FF2B5EF4-FFF2-40B4-BE49-F238E27FC236}">
                <a16:creationId xmlns:a16="http://schemas.microsoft.com/office/drawing/2014/main" id="{B8A7D76E-B35D-801C-7F8F-657DE56B6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944"/>
            <a:ext cx="5627847" cy="42979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pic>
      <p:sp>
        <p:nvSpPr>
          <p:cNvPr id="7" name="矩形 6"/>
          <p:cNvSpPr/>
          <p:nvPr/>
        </p:nvSpPr>
        <p:spPr>
          <a:xfrm>
            <a:off x="-21704" y="1144944"/>
            <a:ext cx="5649551" cy="4297946"/>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3" name="Subtitle 2">
            <a:extLst>
              <a:ext uri="{FF2B5EF4-FFF2-40B4-BE49-F238E27FC236}">
                <a16:creationId xmlns:a16="http://schemas.microsoft.com/office/drawing/2014/main" id="{EADB7D95-0662-EED6-8410-D1DFD690633E}"/>
              </a:ext>
            </a:extLst>
          </p:cNvPr>
          <p:cNvSpPr txBox="1">
            <a:spLocks/>
          </p:cNvSpPr>
          <p:nvPr/>
        </p:nvSpPr>
        <p:spPr>
          <a:xfrm>
            <a:off x="2113644" y="2940266"/>
            <a:ext cx="2501900" cy="25026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8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p>
        </p:txBody>
      </p:sp>
      <p:grpSp>
        <p:nvGrpSpPr>
          <p:cNvPr id="6" name="组合 37">
            <a:extLst>
              <a:ext uri="{FF2B5EF4-FFF2-40B4-BE49-F238E27FC236}">
                <a16:creationId xmlns:a16="http://schemas.microsoft.com/office/drawing/2014/main" id="{4C52ACDD-576E-1F99-5299-CBA7A8E4BAE7}"/>
              </a:ext>
            </a:extLst>
          </p:cNvPr>
          <p:cNvGrpSpPr/>
          <p:nvPr/>
        </p:nvGrpSpPr>
        <p:grpSpPr>
          <a:xfrm>
            <a:off x="6108356" y="1744868"/>
            <a:ext cx="455799" cy="457102"/>
            <a:chOff x="1649413" y="1535114"/>
            <a:chExt cx="555625" cy="557213"/>
          </a:xfrm>
          <a:solidFill>
            <a:schemeClr val="bg1"/>
          </a:solidFill>
        </p:grpSpPr>
        <p:sp>
          <p:nvSpPr>
            <p:cNvPr id="8" name="Freeform 33">
              <a:extLst>
                <a:ext uri="{FF2B5EF4-FFF2-40B4-BE49-F238E27FC236}">
                  <a16:creationId xmlns:a16="http://schemas.microsoft.com/office/drawing/2014/main" id="{DCB65810-BAEC-2227-7FD4-56A5D141577D}"/>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9" name="Freeform 34">
              <a:extLst>
                <a:ext uri="{FF2B5EF4-FFF2-40B4-BE49-F238E27FC236}">
                  <a16:creationId xmlns:a16="http://schemas.microsoft.com/office/drawing/2014/main" id="{61D60EF5-F717-CE45-B751-4E44AC52EDAD}"/>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0" name="Freeform 35">
              <a:extLst>
                <a:ext uri="{FF2B5EF4-FFF2-40B4-BE49-F238E27FC236}">
                  <a16:creationId xmlns:a16="http://schemas.microsoft.com/office/drawing/2014/main" id="{1B1420DA-0176-8DC2-DF29-7765E511E002}"/>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1" name="Freeform 36">
              <a:extLst>
                <a:ext uri="{FF2B5EF4-FFF2-40B4-BE49-F238E27FC236}">
                  <a16:creationId xmlns:a16="http://schemas.microsoft.com/office/drawing/2014/main" id="{24549CB0-DF7D-4559-DE8E-ADFE61DDF7F3}"/>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pic>
        <p:nvPicPr>
          <p:cNvPr id="12" name="Imagem 11" descr="Texto&#10;&#10;Descrição gerada automaticamente com confiança baixa">
            <a:extLst>
              <a:ext uri="{FF2B5EF4-FFF2-40B4-BE49-F238E27FC236}">
                <a16:creationId xmlns:a16="http://schemas.microsoft.com/office/drawing/2014/main" id="{5D92CD76-3943-07DE-68B0-72D7B5E5B9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696658387"/>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316842" y="66285"/>
            <a:ext cx="8573271" cy="6478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800" b="1"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zh-CN" altLang="en-US" sz="2000" b="1"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11" name="圆角矩形 10"/>
          <p:cNvSpPr/>
          <p:nvPr/>
        </p:nvSpPr>
        <p:spPr>
          <a:xfrm>
            <a:off x="422248" y="790424"/>
            <a:ext cx="972000"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35" name="矩形 34"/>
          <p:cNvSpPr/>
          <p:nvPr/>
        </p:nvSpPr>
        <p:spPr>
          <a:xfrm>
            <a:off x="3090671" y="1721654"/>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sp>
        <p:nvSpPr>
          <p:cNvPr id="37" name="Subtitle 2">
            <a:extLst>
              <a:ext uri="{FF2B5EF4-FFF2-40B4-BE49-F238E27FC236}">
                <a16:creationId xmlns:a16="http://schemas.microsoft.com/office/drawing/2014/main" id="{360062CF-4239-4286-B703-132EC1F0E32B}"/>
              </a:ext>
            </a:extLst>
          </p:cNvPr>
          <p:cNvSpPr txBox="1">
            <a:spLocks/>
          </p:cNvSpPr>
          <p:nvPr/>
        </p:nvSpPr>
        <p:spPr>
          <a:xfrm>
            <a:off x="700527" y="2768442"/>
            <a:ext cx="5979673" cy="2632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000" b="1" dirty="0">
                <a:solidFill>
                  <a:schemeClr val="bg1">
                    <a:lumMod val="95000"/>
                  </a:schemeClr>
                </a:solidFill>
                <a:latin typeface="Arial"/>
                <a:ea typeface="微软雅黑"/>
                <a:cs typeface="Lato" panose="020F0502020204030203" pitchFamily="34" charset="0"/>
                <a:sym typeface="Arial"/>
              </a:rPr>
              <a:t>O sistema de retenção de queda é formado por um cinturão paraquedista (obrigatoriamente), um talabarte de segurança para retenção de queda ou um trava-queda e um dispositivo de ancoragem.</a:t>
            </a:r>
            <a:endParaRPr lang="id-ID" sz="2000" dirty="0">
              <a:solidFill>
                <a:schemeClr val="bg1">
                  <a:lumMod val="95000"/>
                </a:schemeClr>
              </a:solidFill>
              <a:latin typeface="Arial"/>
              <a:ea typeface="微软雅黑"/>
              <a:cs typeface="Lato" panose="020F0502020204030203" pitchFamily="34" charset="0"/>
              <a:sym typeface="Arial"/>
            </a:endParaRPr>
          </a:p>
        </p:txBody>
      </p:sp>
      <p:sp>
        <p:nvSpPr>
          <p:cNvPr id="39" name="Freeform 33"/>
          <p:cNvSpPr>
            <a:spLocks/>
          </p:cNvSpPr>
          <p:nvPr/>
        </p:nvSpPr>
        <p:spPr bwMode="auto">
          <a:xfrm>
            <a:off x="3703436" y="1857275"/>
            <a:ext cx="46882" cy="48185"/>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0" name="Freeform 34"/>
          <p:cNvSpPr>
            <a:spLocks noEditPoints="1"/>
          </p:cNvSpPr>
          <p:nvPr/>
        </p:nvSpPr>
        <p:spPr bwMode="auto">
          <a:xfrm>
            <a:off x="3442979" y="1874204"/>
            <a:ext cx="291711" cy="291712"/>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1" name="Freeform 35"/>
          <p:cNvSpPr>
            <a:spLocks/>
          </p:cNvSpPr>
          <p:nvPr/>
        </p:nvSpPr>
        <p:spPr bwMode="auto">
          <a:xfrm>
            <a:off x="3457304" y="2109918"/>
            <a:ext cx="41673" cy="41673"/>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2" name="Freeform 36"/>
          <p:cNvSpPr>
            <a:spLocks/>
          </p:cNvSpPr>
          <p:nvPr/>
        </p:nvSpPr>
        <p:spPr bwMode="auto">
          <a:xfrm>
            <a:off x="3294519" y="1966667"/>
            <a:ext cx="346407" cy="347710"/>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pic>
        <p:nvPicPr>
          <p:cNvPr id="2" name="Picture 16" descr="Ambiente de trabalho seguro: tudo o que você precisa saber | Blog Solidus Jr">
            <a:extLst>
              <a:ext uri="{FF2B5EF4-FFF2-40B4-BE49-F238E27FC236}">
                <a16:creationId xmlns:a16="http://schemas.microsoft.com/office/drawing/2014/main" id="{E285F361-4630-825A-A2CE-5B86A94A4A9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24498"/>
          <a:stretch/>
        </p:blipFill>
        <p:spPr bwMode="auto">
          <a:xfrm>
            <a:off x="6293258" y="0"/>
            <a:ext cx="7803742" cy="6858000"/>
          </a:xfrm>
          <a:prstGeom prst="parallelogram">
            <a:avLst>
              <a:gd name="adj" fmla="val 50185"/>
            </a:avLst>
          </a:prstGeom>
          <a:noFill/>
          <a:extLst>
            <a:ext uri="{909E8E84-426E-40DD-AFC4-6F175D3DCCD1}">
              <a14:hiddenFill xmlns:a14="http://schemas.microsoft.com/office/drawing/2010/main">
                <a:solidFill>
                  <a:srgbClr val="FFFFFF"/>
                </a:solidFill>
              </a14:hiddenFill>
            </a:ext>
          </a:extLst>
        </p:spPr>
      </p:pic>
      <p:sp>
        <p:nvSpPr>
          <p:cNvPr id="8" name="平行四边形 7"/>
          <p:cNvSpPr/>
          <p:nvPr/>
        </p:nvSpPr>
        <p:spPr>
          <a:xfrm>
            <a:off x="6293258" y="2441"/>
            <a:ext cx="7803742" cy="6858000"/>
          </a:xfrm>
          <a:prstGeom prst="parallelogram">
            <a:avLst>
              <a:gd name="adj" fmla="val 50096"/>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4" name="等腰三角形 3"/>
          <p:cNvSpPr/>
          <p:nvPr/>
        </p:nvSpPr>
        <p:spPr>
          <a:xfrm>
            <a:off x="9613900" y="5181600"/>
            <a:ext cx="1756508" cy="1683221"/>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3" name="等腰三角形 3">
            <a:extLst>
              <a:ext uri="{FF2B5EF4-FFF2-40B4-BE49-F238E27FC236}">
                <a16:creationId xmlns:a16="http://schemas.microsoft.com/office/drawing/2014/main" id="{2AA7106B-8D09-B3A3-DEA0-06FA92E0CD41}"/>
              </a:ext>
            </a:extLst>
          </p:cNvPr>
          <p:cNvSpPr/>
          <p:nvPr/>
        </p:nvSpPr>
        <p:spPr>
          <a:xfrm rot="10800000">
            <a:off x="9116605" y="2441"/>
            <a:ext cx="1078524" cy="970034"/>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pic>
        <p:nvPicPr>
          <p:cNvPr id="6" name="Imagem 5" descr="Texto&#10;&#10;Descrição gerada automaticamente com confiança baixa">
            <a:extLst>
              <a:ext uri="{FF2B5EF4-FFF2-40B4-BE49-F238E27FC236}">
                <a16:creationId xmlns:a16="http://schemas.microsoft.com/office/drawing/2014/main" id="{06B9788A-978F-9BC2-26CA-D9CB613AF9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091253648"/>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SST: o que é e como realizar uma gestão eficiente">
            <a:extLst>
              <a:ext uri="{FF2B5EF4-FFF2-40B4-BE49-F238E27FC236}">
                <a16:creationId xmlns:a16="http://schemas.microsoft.com/office/drawing/2014/main" id="{A4253EE0-2D6E-7DB9-58B8-85EFCA1673C4}"/>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42234" r="11966"/>
          <a:stretch/>
        </p:blipFill>
        <p:spPr bwMode="auto">
          <a:xfrm>
            <a:off x="6758641" y="1"/>
            <a:ext cx="5435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Triângulo isósceles 18">
            <a:extLst>
              <a:ext uri="{FF2B5EF4-FFF2-40B4-BE49-F238E27FC236}">
                <a16:creationId xmlns:a16="http://schemas.microsoft.com/office/drawing/2014/main" id="{24300E82-33CD-370D-7989-FA068D9EED18}"/>
              </a:ext>
            </a:extLst>
          </p:cNvPr>
          <p:cNvSpPr/>
          <p:nvPr/>
        </p:nvSpPr>
        <p:spPr>
          <a:xfrm flipH="1" flipV="1">
            <a:off x="-2122098" y="-3"/>
            <a:ext cx="14324516" cy="6665031"/>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组合 8">
            <a:extLst>
              <a:ext uri="{FF2B5EF4-FFF2-40B4-BE49-F238E27FC236}">
                <a16:creationId xmlns:a16="http://schemas.microsoft.com/office/drawing/2014/main" id="{0F4C7131-07F0-89A7-4E59-36F232C68716}"/>
              </a:ext>
            </a:extLst>
          </p:cNvPr>
          <p:cNvGrpSpPr/>
          <p:nvPr/>
        </p:nvGrpSpPr>
        <p:grpSpPr>
          <a:xfrm>
            <a:off x="5590591" y="139328"/>
            <a:ext cx="5435600" cy="719915"/>
            <a:chOff x="4409739" y="179522"/>
            <a:chExt cx="3291839" cy="719915"/>
          </a:xfrm>
        </p:grpSpPr>
        <p:sp>
          <p:nvSpPr>
            <p:cNvPr id="4" name="Subtitle 2">
              <a:extLst>
                <a:ext uri="{FF2B5EF4-FFF2-40B4-BE49-F238E27FC236}">
                  <a16:creationId xmlns:a16="http://schemas.microsoft.com/office/drawing/2014/main" id="{175C203F-C7AB-E24F-29DA-23CE671B1271}"/>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gradFill>
                    <a:gsLst>
                      <a:gs pos="0">
                        <a:srgbClr val="FE2B56"/>
                      </a:gs>
                      <a:gs pos="100000">
                        <a:srgbClr val="FE6F3F"/>
                      </a:gs>
                    </a:gsLst>
                    <a:lin ang="5400000" scaled="0"/>
                  </a:gradFill>
                  <a:latin typeface="Arial"/>
                  <a:ea typeface="微软雅黑"/>
                  <a:cs typeface="Lato" panose="020F0502020204030203" pitchFamily="34" charset="0"/>
                  <a:sym typeface="Arial"/>
                </a:rPr>
                <a:t>Trabalho </a:t>
              </a:r>
              <a:r>
                <a:rPr lang="en-US" altLang="zh-CN" sz="3200" b="1" dirty="0" err="1">
                  <a:gradFill>
                    <a:gsLst>
                      <a:gs pos="0">
                        <a:srgbClr val="FE2B56"/>
                      </a:gs>
                      <a:gs pos="100000">
                        <a:srgbClr val="FE6F3F"/>
                      </a:gs>
                    </a:gsLst>
                    <a:lin ang="5400000" scaled="0"/>
                  </a:gradFill>
                  <a:latin typeface="Arial"/>
                  <a:ea typeface="微软雅黑"/>
                  <a:cs typeface="Lato" panose="020F0502020204030203" pitchFamily="34" charset="0"/>
                  <a:sym typeface="Arial"/>
                </a:rPr>
                <a:t>em</a:t>
              </a:r>
              <a:r>
                <a:rPr lang="en-US" altLang="zh-CN" sz="3200" b="1" dirty="0">
                  <a:gradFill>
                    <a:gsLst>
                      <a:gs pos="0">
                        <a:srgbClr val="FE2B56"/>
                      </a:gs>
                      <a:gs pos="100000">
                        <a:srgbClr val="FE6F3F"/>
                      </a:gs>
                    </a:gsLst>
                    <a:lin ang="5400000" scaled="0"/>
                  </a:gradFill>
                  <a:latin typeface="Arial"/>
                  <a:ea typeface="微软雅黑"/>
                  <a:cs typeface="Lato" panose="020F0502020204030203" pitchFamily="34" charset="0"/>
                  <a:sym typeface="Arial"/>
                </a:rPr>
                <a:t> Altura</a:t>
              </a:r>
              <a:endParaRPr lang="zh-CN" altLang="en-US" b="1"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10">
              <a:extLst>
                <a:ext uri="{FF2B5EF4-FFF2-40B4-BE49-F238E27FC236}">
                  <a16:creationId xmlns:a16="http://schemas.microsoft.com/office/drawing/2014/main" id="{E3CA15EA-90B9-7CEC-E08D-9290DBD7A946}"/>
                </a:ext>
              </a:extLst>
            </p:cNvPr>
            <p:cNvSpPr/>
            <p:nvPr/>
          </p:nvSpPr>
          <p:spPr>
            <a:xfrm>
              <a:off x="5641691"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7" name="矩形 4">
            <a:extLst>
              <a:ext uri="{FF2B5EF4-FFF2-40B4-BE49-F238E27FC236}">
                <a16:creationId xmlns:a16="http://schemas.microsoft.com/office/drawing/2014/main" id="{B0890B31-FDDE-D150-016B-5B5FB94816D2}"/>
              </a:ext>
            </a:extLst>
          </p:cNvPr>
          <p:cNvSpPr/>
          <p:nvPr/>
        </p:nvSpPr>
        <p:spPr>
          <a:xfrm>
            <a:off x="5590591" y="0"/>
            <a:ext cx="6611827" cy="6858000"/>
          </a:xfrm>
          <a:custGeom>
            <a:avLst/>
            <a:gdLst>
              <a:gd name="connsiteX0" fmla="*/ 0 w 6301254"/>
              <a:gd name="connsiteY0" fmla="*/ 0 h 6720114"/>
              <a:gd name="connsiteX1" fmla="*/ 6301254 w 6301254"/>
              <a:gd name="connsiteY1" fmla="*/ 0 h 6720114"/>
              <a:gd name="connsiteX2" fmla="*/ 6301254 w 6301254"/>
              <a:gd name="connsiteY2" fmla="*/ 6720114 h 6720114"/>
              <a:gd name="connsiteX3" fmla="*/ 0 w 6301254"/>
              <a:gd name="connsiteY3" fmla="*/ 6720114 h 6720114"/>
              <a:gd name="connsiteX4" fmla="*/ 0 w 6301254"/>
              <a:gd name="connsiteY4" fmla="*/ 0 h 6720114"/>
              <a:gd name="connsiteX0" fmla="*/ 0 w 6301254"/>
              <a:gd name="connsiteY0" fmla="*/ 6720114 h 6720114"/>
              <a:gd name="connsiteX1" fmla="*/ 6301254 w 6301254"/>
              <a:gd name="connsiteY1" fmla="*/ 0 h 6720114"/>
              <a:gd name="connsiteX2" fmla="*/ 6301254 w 6301254"/>
              <a:gd name="connsiteY2" fmla="*/ 6720114 h 6720114"/>
              <a:gd name="connsiteX3" fmla="*/ 0 w 6301254"/>
              <a:gd name="connsiteY3" fmla="*/ 6720114 h 6720114"/>
            </a:gdLst>
            <a:ahLst/>
            <a:cxnLst>
              <a:cxn ang="0">
                <a:pos x="connsiteX0" y="connsiteY0"/>
              </a:cxn>
              <a:cxn ang="0">
                <a:pos x="connsiteX1" y="connsiteY1"/>
              </a:cxn>
              <a:cxn ang="0">
                <a:pos x="connsiteX2" y="connsiteY2"/>
              </a:cxn>
              <a:cxn ang="0">
                <a:pos x="connsiteX3" y="connsiteY3"/>
              </a:cxn>
            </a:cxnLst>
            <a:rect l="l" t="t" r="r" b="b"/>
            <a:pathLst>
              <a:path w="6301254" h="6720114">
                <a:moveTo>
                  <a:pt x="0" y="6720114"/>
                </a:moveTo>
                <a:lnTo>
                  <a:pt x="6301254" y="0"/>
                </a:lnTo>
                <a:lnTo>
                  <a:pt x="6301254" y="6720114"/>
                </a:lnTo>
                <a:lnTo>
                  <a:pt x="0" y="6720114"/>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平行四边形 5">
            <a:extLst>
              <a:ext uri="{FF2B5EF4-FFF2-40B4-BE49-F238E27FC236}">
                <a16:creationId xmlns:a16="http://schemas.microsoft.com/office/drawing/2014/main" id="{61C4E62A-A6C0-AA90-F9EF-6815F7F98A86}"/>
              </a:ext>
            </a:extLst>
          </p:cNvPr>
          <p:cNvSpPr/>
          <p:nvPr/>
        </p:nvSpPr>
        <p:spPr>
          <a:xfrm>
            <a:off x="141514" y="2438400"/>
            <a:ext cx="11250386" cy="4419600"/>
          </a:xfrm>
          <a:prstGeom prst="parallelogram">
            <a:avLst>
              <a:gd name="adj" fmla="val 44622"/>
            </a:avLst>
          </a:prstGeom>
          <a:gradFill>
            <a:gsLst>
              <a:gs pos="0">
                <a:srgbClr val="FE2B56"/>
              </a:gs>
              <a:gs pos="100000">
                <a:srgbClr val="FE6F3F"/>
              </a:gs>
            </a:gsLst>
            <a:lin ang="84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8" name="组合 24">
            <a:extLst>
              <a:ext uri="{FF2B5EF4-FFF2-40B4-BE49-F238E27FC236}">
                <a16:creationId xmlns:a16="http://schemas.microsoft.com/office/drawing/2014/main" id="{7BEDB37B-240B-A47F-945D-56CE0FB4FE38}"/>
              </a:ext>
            </a:extLst>
          </p:cNvPr>
          <p:cNvGrpSpPr/>
          <p:nvPr/>
        </p:nvGrpSpPr>
        <p:grpSpPr>
          <a:xfrm>
            <a:off x="5694623" y="2607875"/>
            <a:ext cx="592938" cy="585216"/>
            <a:chOff x="8777289" y="2624138"/>
            <a:chExt cx="546100" cy="541338"/>
          </a:xfrm>
          <a:solidFill>
            <a:schemeClr val="bg1"/>
          </a:solidFill>
        </p:grpSpPr>
        <p:sp>
          <p:nvSpPr>
            <p:cNvPr id="12" name="Freeform 116">
              <a:extLst>
                <a:ext uri="{FF2B5EF4-FFF2-40B4-BE49-F238E27FC236}">
                  <a16:creationId xmlns:a16="http://schemas.microsoft.com/office/drawing/2014/main" id="{2EEB8DDA-0D91-761F-6109-D823F514BB7B}"/>
                </a:ext>
              </a:extLst>
            </p:cNvPr>
            <p:cNvSpPr>
              <a:spLocks/>
            </p:cNvSpPr>
            <p:nvPr/>
          </p:nvSpPr>
          <p:spPr bwMode="auto">
            <a:xfrm>
              <a:off x="8777289" y="2624138"/>
              <a:ext cx="546100" cy="541338"/>
            </a:xfrm>
            <a:custGeom>
              <a:avLst/>
              <a:gdLst>
                <a:gd name="T0" fmla="*/ 8 w 192"/>
                <a:gd name="T1" fmla="*/ 88 h 190"/>
                <a:gd name="T2" fmla="*/ 8 w 192"/>
                <a:gd name="T3" fmla="*/ 180 h 190"/>
                <a:gd name="T4" fmla="*/ 10 w 192"/>
                <a:gd name="T5" fmla="*/ 182 h 190"/>
                <a:gd name="T6" fmla="*/ 183 w 192"/>
                <a:gd name="T7" fmla="*/ 182 h 190"/>
                <a:gd name="T8" fmla="*/ 184 w 192"/>
                <a:gd name="T9" fmla="*/ 180 h 190"/>
                <a:gd name="T10" fmla="*/ 184 w 192"/>
                <a:gd name="T11" fmla="*/ 10 h 190"/>
                <a:gd name="T12" fmla="*/ 183 w 192"/>
                <a:gd name="T13" fmla="*/ 8 h 190"/>
                <a:gd name="T14" fmla="*/ 89 w 192"/>
                <a:gd name="T15" fmla="*/ 8 h 190"/>
                <a:gd name="T16" fmla="*/ 89 w 192"/>
                <a:gd name="T17" fmla="*/ 0 h 190"/>
                <a:gd name="T18" fmla="*/ 183 w 192"/>
                <a:gd name="T19" fmla="*/ 0 h 190"/>
                <a:gd name="T20" fmla="*/ 192 w 192"/>
                <a:gd name="T21" fmla="*/ 10 h 190"/>
                <a:gd name="T22" fmla="*/ 192 w 192"/>
                <a:gd name="T23" fmla="*/ 180 h 190"/>
                <a:gd name="T24" fmla="*/ 183 w 192"/>
                <a:gd name="T25" fmla="*/ 190 h 190"/>
                <a:gd name="T26" fmla="*/ 10 w 192"/>
                <a:gd name="T27" fmla="*/ 190 h 190"/>
                <a:gd name="T28" fmla="*/ 0 w 192"/>
                <a:gd name="T29" fmla="*/ 180 h 190"/>
                <a:gd name="T30" fmla="*/ 0 w 192"/>
                <a:gd name="T31" fmla="*/ 88 h 190"/>
                <a:gd name="T32" fmla="*/ 8 w 192"/>
                <a:gd name="T33" fmla="*/ 8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90">
                  <a:moveTo>
                    <a:pt x="8" y="88"/>
                  </a:moveTo>
                  <a:cubicBezTo>
                    <a:pt x="8" y="180"/>
                    <a:pt x="8" y="180"/>
                    <a:pt x="8" y="180"/>
                  </a:cubicBezTo>
                  <a:cubicBezTo>
                    <a:pt x="8" y="181"/>
                    <a:pt x="9" y="182"/>
                    <a:pt x="10" y="182"/>
                  </a:cubicBezTo>
                  <a:cubicBezTo>
                    <a:pt x="183" y="182"/>
                    <a:pt x="183" y="182"/>
                    <a:pt x="183" y="182"/>
                  </a:cubicBezTo>
                  <a:cubicBezTo>
                    <a:pt x="184" y="182"/>
                    <a:pt x="184" y="181"/>
                    <a:pt x="184" y="180"/>
                  </a:cubicBezTo>
                  <a:cubicBezTo>
                    <a:pt x="184" y="10"/>
                    <a:pt x="184" y="10"/>
                    <a:pt x="184" y="10"/>
                  </a:cubicBezTo>
                  <a:cubicBezTo>
                    <a:pt x="184" y="9"/>
                    <a:pt x="184" y="8"/>
                    <a:pt x="183" y="8"/>
                  </a:cubicBezTo>
                  <a:cubicBezTo>
                    <a:pt x="89" y="8"/>
                    <a:pt x="89" y="8"/>
                    <a:pt x="89" y="8"/>
                  </a:cubicBezTo>
                  <a:cubicBezTo>
                    <a:pt x="89" y="0"/>
                    <a:pt x="89" y="0"/>
                    <a:pt x="89" y="0"/>
                  </a:cubicBezTo>
                  <a:cubicBezTo>
                    <a:pt x="183" y="0"/>
                    <a:pt x="183" y="0"/>
                    <a:pt x="183" y="0"/>
                  </a:cubicBezTo>
                  <a:cubicBezTo>
                    <a:pt x="188" y="0"/>
                    <a:pt x="192" y="4"/>
                    <a:pt x="192" y="10"/>
                  </a:cubicBezTo>
                  <a:cubicBezTo>
                    <a:pt x="192" y="180"/>
                    <a:pt x="192" y="180"/>
                    <a:pt x="192" y="180"/>
                  </a:cubicBezTo>
                  <a:cubicBezTo>
                    <a:pt x="192" y="185"/>
                    <a:pt x="188" y="190"/>
                    <a:pt x="183" y="190"/>
                  </a:cubicBezTo>
                  <a:cubicBezTo>
                    <a:pt x="10" y="190"/>
                    <a:pt x="10" y="190"/>
                    <a:pt x="10" y="190"/>
                  </a:cubicBezTo>
                  <a:cubicBezTo>
                    <a:pt x="5" y="190"/>
                    <a:pt x="0" y="185"/>
                    <a:pt x="0" y="180"/>
                  </a:cubicBezTo>
                  <a:cubicBezTo>
                    <a:pt x="0" y="88"/>
                    <a:pt x="0" y="88"/>
                    <a:pt x="0" y="88"/>
                  </a:cubicBezTo>
                  <a:lnTo>
                    <a:pt x="8"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sz="1400">
                <a:latin typeface="Arial"/>
                <a:ea typeface="微软雅黑"/>
                <a:sym typeface="Arial"/>
              </a:endParaRPr>
            </a:p>
          </p:txBody>
        </p:sp>
        <p:sp>
          <p:nvSpPr>
            <p:cNvPr id="13" name="Freeform 117">
              <a:extLst>
                <a:ext uri="{FF2B5EF4-FFF2-40B4-BE49-F238E27FC236}">
                  <a16:creationId xmlns:a16="http://schemas.microsoft.com/office/drawing/2014/main" id="{40ADFECA-F88C-876A-D056-4F3807C8BB0D}"/>
                </a:ext>
              </a:extLst>
            </p:cNvPr>
            <p:cNvSpPr>
              <a:spLocks/>
            </p:cNvSpPr>
            <p:nvPr/>
          </p:nvSpPr>
          <p:spPr bwMode="auto">
            <a:xfrm>
              <a:off x="8777289" y="2624138"/>
              <a:ext cx="215900" cy="214313"/>
            </a:xfrm>
            <a:custGeom>
              <a:avLst/>
              <a:gdLst>
                <a:gd name="T0" fmla="*/ 136 w 136"/>
                <a:gd name="T1" fmla="*/ 133 h 135"/>
                <a:gd name="T2" fmla="*/ 136 w 136"/>
                <a:gd name="T3" fmla="*/ 135 h 135"/>
                <a:gd name="T4" fmla="*/ 22 w 136"/>
                <a:gd name="T5" fmla="*/ 135 h 135"/>
                <a:gd name="T6" fmla="*/ 22 w 136"/>
                <a:gd name="T7" fmla="*/ 121 h 135"/>
                <a:gd name="T8" fmla="*/ 111 w 136"/>
                <a:gd name="T9" fmla="*/ 121 h 135"/>
                <a:gd name="T10" fmla="*/ 0 w 136"/>
                <a:gd name="T11" fmla="*/ 9 h 135"/>
                <a:gd name="T12" fmla="*/ 11 w 136"/>
                <a:gd name="T13" fmla="*/ 0 h 135"/>
                <a:gd name="T14" fmla="*/ 122 w 136"/>
                <a:gd name="T15" fmla="*/ 112 h 135"/>
                <a:gd name="T16" fmla="*/ 122 w 136"/>
                <a:gd name="T17" fmla="*/ 18 h 135"/>
                <a:gd name="T18" fmla="*/ 136 w 136"/>
                <a:gd name="T19" fmla="*/ 18 h 135"/>
                <a:gd name="T20" fmla="*/ 136 w 136"/>
                <a:gd name="T21" fmla="*/ 133 h 135"/>
                <a:gd name="T22" fmla="*/ 136 w 136"/>
                <a:gd name="T23" fmla="*/ 1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5">
                  <a:moveTo>
                    <a:pt x="136" y="133"/>
                  </a:moveTo>
                  <a:lnTo>
                    <a:pt x="136" y="135"/>
                  </a:lnTo>
                  <a:lnTo>
                    <a:pt x="22" y="135"/>
                  </a:lnTo>
                  <a:lnTo>
                    <a:pt x="22" y="121"/>
                  </a:lnTo>
                  <a:lnTo>
                    <a:pt x="111" y="121"/>
                  </a:lnTo>
                  <a:lnTo>
                    <a:pt x="0" y="9"/>
                  </a:lnTo>
                  <a:lnTo>
                    <a:pt x="11" y="0"/>
                  </a:lnTo>
                  <a:lnTo>
                    <a:pt x="122" y="112"/>
                  </a:lnTo>
                  <a:lnTo>
                    <a:pt x="122" y="18"/>
                  </a:lnTo>
                  <a:lnTo>
                    <a:pt x="136" y="18"/>
                  </a:lnTo>
                  <a:lnTo>
                    <a:pt x="136" y="133"/>
                  </a:lnTo>
                  <a:lnTo>
                    <a:pt x="13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50000"/>
                </a:lnSpc>
              </a:pPr>
              <a:endParaRPr lang="zh-CN" altLang="en-US" sz="1400">
                <a:latin typeface="Arial"/>
                <a:ea typeface="微软雅黑"/>
                <a:sym typeface="Arial"/>
              </a:endParaRPr>
            </a:p>
          </p:txBody>
        </p:sp>
      </p:grpSp>
      <p:sp>
        <p:nvSpPr>
          <p:cNvPr id="9" name="TextBox 21">
            <a:extLst>
              <a:ext uri="{FF2B5EF4-FFF2-40B4-BE49-F238E27FC236}">
                <a16:creationId xmlns:a16="http://schemas.microsoft.com/office/drawing/2014/main" id="{9A736A77-2336-0FF9-51D5-53E9E54BC0B0}"/>
              </a:ext>
            </a:extLst>
          </p:cNvPr>
          <p:cNvSpPr txBox="1"/>
          <p:nvPr/>
        </p:nvSpPr>
        <p:spPr>
          <a:xfrm>
            <a:off x="2219587" y="3705744"/>
            <a:ext cx="7499543" cy="2505494"/>
          </a:xfrm>
          <a:prstGeom prst="rect">
            <a:avLst/>
          </a:prstGeom>
          <a:noFill/>
        </p:spPr>
        <p:txBody>
          <a:bodyPr wrap="square" lIns="0" tIns="0" rIns="0" bIns="0" rtlCol="0">
            <a:spAutoFit/>
          </a:bodyPr>
          <a:lstStyle/>
          <a:p>
            <a:pPr>
              <a:lnSpc>
                <a:spcPct val="150000"/>
              </a:lnSpc>
            </a:pPr>
            <a:r>
              <a:rPr lang="pt-BR" altLang="zh-CN" sz="2800" dirty="0">
                <a:solidFill>
                  <a:schemeClr val="bg1"/>
                </a:solidFill>
                <a:latin typeface="Arial"/>
                <a:ea typeface="微软雅黑"/>
                <a:sym typeface="Arial"/>
              </a:rPr>
              <a:t>O sistema deve dispor de um meio de absorção de energia para limitar as forças geradas no trabalhador e também proteger a ancoragem.</a:t>
            </a:r>
            <a:endParaRPr lang="en-US" altLang="zh-CN" sz="2800" dirty="0">
              <a:solidFill>
                <a:schemeClr val="bg1"/>
              </a:solidFill>
              <a:latin typeface="Arial"/>
              <a:ea typeface="微软雅黑"/>
              <a:sym typeface="Arial"/>
            </a:endParaRPr>
          </a:p>
        </p:txBody>
      </p:sp>
      <p:cxnSp>
        <p:nvCxnSpPr>
          <p:cNvPr id="10" name="直接连接符 34">
            <a:extLst>
              <a:ext uri="{FF2B5EF4-FFF2-40B4-BE49-F238E27FC236}">
                <a16:creationId xmlns:a16="http://schemas.microsoft.com/office/drawing/2014/main" id="{C648498A-B99C-87CC-86F9-4CF863AE8808}"/>
              </a:ext>
            </a:extLst>
          </p:cNvPr>
          <p:cNvCxnSpPr>
            <a:cxnSpLocks/>
          </p:cNvCxnSpPr>
          <p:nvPr/>
        </p:nvCxnSpPr>
        <p:spPr>
          <a:xfrm flipH="1">
            <a:off x="5683280" y="3304585"/>
            <a:ext cx="6260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m 6" descr="Texto&#10;&#10;Descrição gerada automaticamente com confiança baixa">
            <a:extLst>
              <a:ext uri="{FF2B5EF4-FFF2-40B4-BE49-F238E27FC236}">
                <a16:creationId xmlns:a16="http://schemas.microsoft.com/office/drawing/2014/main" id="{86415DF1-CBF3-F0A3-1D2A-04A1ACF259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9429" y="6211238"/>
            <a:ext cx="1921057" cy="533339"/>
          </a:xfrm>
          <a:prstGeom prst="rect">
            <a:avLst/>
          </a:prstGeom>
        </p:spPr>
      </p:pic>
    </p:spTree>
    <p:extLst>
      <p:ext uri="{BB962C8B-B14F-4D97-AF65-F5344CB8AC3E}">
        <p14:creationId xmlns:p14="http://schemas.microsoft.com/office/powerpoint/2010/main" val="353893831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1219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 name="组合 5">
            <a:extLst>
              <a:ext uri="{FF2B5EF4-FFF2-40B4-BE49-F238E27FC236}">
                <a16:creationId xmlns:a16="http://schemas.microsoft.com/office/drawing/2014/main" id="{BE5A0037-9E07-98FD-6185-1CE796AFE0B9}"/>
              </a:ext>
            </a:extLst>
          </p:cNvPr>
          <p:cNvGrpSpPr/>
          <p:nvPr/>
        </p:nvGrpSpPr>
        <p:grpSpPr>
          <a:xfrm>
            <a:off x="3543098" y="294782"/>
            <a:ext cx="4820916" cy="757802"/>
            <a:chOff x="4794838" y="141635"/>
            <a:chExt cx="2442712" cy="757802"/>
          </a:xfrm>
        </p:grpSpPr>
        <p:sp>
          <p:nvSpPr>
            <p:cNvPr id="4" name="Subtitle 2">
              <a:extLst>
                <a:ext uri="{FF2B5EF4-FFF2-40B4-BE49-F238E27FC236}">
                  <a16:creationId xmlns:a16="http://schemas.microsoft.com/office/drawing/2014/main" id="{3B7FD626-4116-B85B-13F9-960474A372C7}"/>
                </a:ext>
              </a:extLst>
            </p:cNvPr>
            <p:cNvSpPr txBox="1">
              <a:spLocks/>
            </p:cNvSpPr>
            <p:nvPr/>
          </p:nvSpPr>
          <p:spPr>
            <a:xfrm>
              <a:off x="4794838" y="141635"/>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spc="3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id-ID" b="1" spc="300"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4">
              <a:extLst>
                <a:ext uri="{FF2B5EF4-FFF2-40B4-BE49-F238E27FC236}">
                  <a16:creationId xmlns:a16="http://schemas.microsoft.com/office/drawing/2014/main" id="{9297981C-E3C6-43DA-258B-EE400563B492}"/>
                </a:ext>
              </a:extLst>
            </p:cNvPr>
            <p:cNvSpPr/>
            <p:nvPr/>
          </p:nvSpPr>
          <p:spPr>
            <a:xfrm>
              <a:off x="5588860"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46" name="矩形 81">
            <a:extLst>
              <a:ext uri="{FF2B5EF4-FFF2-40B4-BE49-F238E27FC236}">
                <a16:creationId xmlns:a16="http://schemas.microsoft.com/office/drawing/2014/main" id="{EDE10EA6-E0F3-D2F5-F0F3-FED53B54FA6D}"/>
              </a:ext>
            </a:extLst>
          </p:cNvPr>
          <p:cNvSpPr/>
          <p:nvPr/>
        </p:nvSpPr>
        <p:spPr>
          <a:xfrm>
            <a:off x="266901" y="2069244"/>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7" name="矩形 81">
            <a:extLst>
              <a:ext uri="{FF2B5EF4-FFF2-40B4-BE49-F238E27FC236}">
                <a16:creationId xmlns:a16="http://schemas.microsoft.com/office/drawing/2014/main" id="{F37D71B4-5BBF-4178-C74B-702AE57E2655}"/>
              </a:ext>
            </a:extLst>
          </p:cNvPr>
          <p:cNvSpPr/>
          <p:nvPr/>
        </p:nvSpPr>
        <p:spPr>
          <a:xfrm>
            <a:off x="3218551" y="2069244"/>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8" name="矩形 81">
            <a:extLst>
              <a:ext uri="{FF2B5EF4-FFF2-40B4-BE49-F238E27FC236}">
                <a16:creationId xmlns:a16="http://schemas.microsoft.com/office/drawing/2014/main" id="{8F2A77A4-8E44-3F23-CA6E-72B86C989091}"/>
              </a:ext>
            </a:extLst>
          </p:cNvPr>
          <p:cNvSpPr/>
          <p:nvPr/>
        </p:nvSpPr>
        <p:spPr>
          <a:xfrm>
            <a:off x="6170201" y="2069243"/>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9" name="文本框 85">
            <a:extLst>
              <a:ext uri="{FF2B5EF4-FFF2-40B4-BE49-F238E27FC236}">
                <a16:creationId xmlns:a16="http://schemas.microsoft.com/office/drawing/2014/main" id="{B91F8D0A-6B72-2035-F1F5-FA66DFC49FC5}"/>
              </a:ext>
            </a:extLst>
          </p:cNvPr>
          <p:cNvSpPr txBox="1"/>
          <p:nvPr/>
        </p:nvSpPr>
        <p:spPr>
          <a:xfrm>
            <a:off x="382047" y="3705136"/>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restrição de movimentação</a:t>
            </a:r>
            <a:endParaRPr lang="zh-CN" altLang="en-US" sz="2400" spc="300" dirty="0">
              <a:solidFill>
                <a:schemeClr val="bg1"/>
              </a:solidFill>
              <a:latin typeface="Arial"/>
              <a:ea typeface="微软雅黑"/>
              <a:sym typeface="Arial"/>
            </a:endParaRPr>
          </a:p>
        </p:txBody>
      </p:sp>
      <p:sp>
        <p:nvSpPr>
          <p:cNvPr id="7" name="矩形 81">
            <a:extLst>
              <a:ext uri="{FF2B5EF4-FFF2-40B4-BE49-F238E27FC236}">
                <a16:creationId xmlns:a16="http://schemas.microsoft.com/office/drawing/2014/main" id="{D6F64108-3E53-DADA-4768-2D10F2067326}"/>
              </a:ext>
            </a:extLst>
          </p:cNvPr>
          <p:cNvSpPr/>
          <p:nvPr/>
        </p:nvSpPr>
        <p:spPr>
          <a:xfrm>
            <a:off x="9136650" y="2069243"/>
            <a:ext cx="2758644" cy="4370511"/>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8" name="文本框 85">
            <a:extLst>
              <a:ext uri="{FF2B5EF4-FFF2-40B4-BE49-F238E27FC236}">
                <a16:creationId xmlns:a16="http://schemas.microsoft.com/office/drawing/2014/main" id="{DA840BEE-3B66-3718-BFBD-5E008E3DAA4A}"/>
              </a:ext>
            </a:extLst>
          </p:cNvPr>
          <p:cNvSpPr txBox="1"/>
          <p:nvPr/>
        </p:nvSpPr>
        <p:spPr>
          <a:xfrm>
            <a:off x="3329023" y="3717835"/>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retenção de queda</a:t>
            </a:r>
            <a:endParaRPr lang="zh-CN" altLang="en-US" sz="2400" spc="300" dirty="0">
              <a:solidFill>
                <a:schemeClr val="bg1"/>
              </a:solidFill>
              <a:latin typeface="Arial"/>
              <a:ea typeface="微软雅黑"/>
              <a:sym typeface="Arial"/>
            </a:endParaRPr>
          </a:p>
        </p:txBody>
      </p:sp>
      <p:sp>
        <p:nvSpPr>
          <p:cNvPr id="9" name="文本框 85">
            <a:extLst>
              <a:ext uri="{FF2B5EF4-FFF2-40B4-BE49-F238E27FC236}">
                <a16:creationId xmlns:a16="http://schemas.microsoft.com/office/drawing/2014/main" id="{BF6A22FA-B2BE-5559-6DBD-6272DF69DBD7}"/>
              </a:ext>
            </a:extLst>
          </p:cNvPr>
          <p:cNvSpPr txBox="1"/>
          <p:nvPr/>
        </p:nvSpPr>
        <p:spPr>
          <a:xfrm>
            <a:off x="6108701" y="3705136"/>
            <a:ext cx="2890418"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posicionamento no trabalho</a:t>
            </a:r>
            <a:endParaRPr lang="zh-CN" altLang="en-US" sz="2400" spc="300" dirty="0">
              <a:solidFill>
                <a:schemeClr val="bg1"/>
              </a:solidFill>
              <a:latin typeface="Arial"/>
              <a:ea typeface="微软雅黑"/>
              <a:sym typeface="Arial"/>
            </a:endParaRPr>
          </a:p>
        </p:txBody>
      </p:sp>
      <p:sp>
        <p:nvSpPr>
          <p:cNvPr id="10" name="文本框 85">
            <a:extLst>
              <a:ext uri="{FF2B5EF4-FFF2-40B4-BE49-F238E27FC236}">
                <a16:creationId xmlns:a16="http://schemas.microsoft.com/office/drawing/2014/main" id="{B8245EFD-485F-F5E7-1E08-FF623254ABBD}"/>
              </a:ext>
            </a:extLst>
          </p:cNvPr>
          <p:cNvSpPr txBox="1"/>
          <p:nvPr/>
        </p:nvSpPr>
        <p:spPr>
          <a:xfrm>
            <a:off x="9203095" y="3743235"/>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acesso por corda</a:t>
            </a:r>
            <a:endParaRPr lang="zh-CN" altLang="en-US" sz="2400" spc="300" dirty="0">
              <a:solidFill>
                <a:schemeClr val="bg1"/>
              </a:solidFill>
              <a:latin typeface="Arial"/>
              <a:ea typeface="微软雅黑"/>
              <a:sym typeface="Arial"/>
            </a:endParaRPr>
          </a:p>
        </p:txBody>
      </p:sp>
      <p:pic>
        <p:nvPicPr>
          <p:cNvPr id="14338" name="Picture 2" descr="Treinamento NR35: Trabalho em Altura – Camargo Seg Treinamentos">
            <a:extLst>
              <a:ext uri="{FF2B5EF4-FFF2-40B4-BE49-F238E27FC236}">
                <a16:creationId xmlns:a16="http://schemas.microsoft.com/office/drawing/2014/main" id="{6FB11518-08DE-4CD4-2C22-8743D6D12A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0481" y="1941035"/>
            <a:ext cx="554785" cy="167399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descr="Texto&#10;&#10;Descrição gerada automaticamente com confiança baixa">
            <a:extLst>
              <a:ext uri="{FF2B5EF4-FFF2-40B4-BE49-F238E27FC236}">
                <a16:creationId xmlns:a16="http://schemas.microsoft.com/office/drawing/2014/main" id="{867CB125-C4E7-B6F6-D749-E884F7351B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4124176269"/>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4">
            <a:extLst>
              <a:ext uri="{FF2B5EF4-FFF2-40B4-BE49-F238E27FC236}">
                <a16:creationId xmlns:a16="http://schemas.microsoft.com/office/drawing/2014/main" id="{92DB967D-F49F-7D35-29B2-37E8023BE231}"/>
              </a:ext>
            </a:extLst>
          </p:cNvPr>
          <p:cNvSpPr/>
          <p:nvPr/>
        </p:nvSpPr>
        <p:spPr>
          <a:xfrm>
            <a:off x="0" y="2391341"/>
            <a:ext cx="12311743" cy="2207262"/>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9" name="组合 8"/>
          <p:cNvGrpSpPr/>
          <p:nvPr/>
        </p:nvGrpSpPr>
        <p:grpSpPr>
          <a:xfrm>
            <a:off x="-685800" y="192969"/>
            <a:ext cx="3291839" cy="719915"/>
            <a:chOff x="4409739" y="179522"/>
            <a:chExt cx="3291839" cy="719915"/>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lumMod val="95000"/>
                    </a:schemeClr>
                  </a:solidFill>
                  <a:latin typeface="Arial"/>
                  <a:ea typeface="微软雅黑"/>
                  <a:cs typeface="Lato" panose="020F0502020204030203" pitchFamily="34" charset="0"/>
                  <a:sym typeface="Arial"/>
                </a:rPr>
                <a:t>NR 35</a:t>
              </a:r>
              <a:endParaRPr lang="zh-CN" altLang="en-US" b="1" dirty="0">
                <a:solidFill>
                  <a:schemeClr val="bg1">
                    <a:lumMod val="95000"/>
                  </a:schemeClr>
                </a:solidFill>
                <a:latin typeface="Arial"/>
                <a:ea typeface="微软雅黑"/>
                <a:cs typeface="Lato" panose="020F0502020204030203" pitchFamily="34" charset="0"/>
                <a:sym typeface="Arial"/>
              </a:endParaRPr>
            </a:p>
          </p:txBody>
        </p:sp>
        <p:sp>
          <p:nvSpPr>
            <p:cNvPr id="11" name="圆角矩形 10"/>
            <p:cNvSpPr/>
            <p:nvPr/>
          </p:nvSpPr>
          <p:spPr>
            <a:xfrm>
              <a:off x="5474050" y="853718"/>
              <a:ext cx="1116000"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grpSp>
      <p:sp>
        <p:nvSpPr>
          <p:cNvPr id="8" name="Subtitle 2">
            <a:extLst>
              <a:ext uri="{FF2B5EF4-FFF2-40B4-BE49-F238E27FC236}">
                <a16:creationId xmlns:a16="http://schemas.microsoft.com/office/drawing/2014/main" id="{360062CF-4239-4286-B703-132EC1F0E32B}"/>
              </a:ext>
            </a:extLst>
          </p:cNvPr>
          <p:cNvSpPr txBox="1">
            <a:spLocks/>
          </p:cNvSpPr>
          <p:nvPr/>
        </p:nvSpPr>
        <p:spPr>
          <a:xfrm>
            <a:off x="277576" y="2550663"/>
            <a:ext cx="8715428" cy="43073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pt-BR" sz="2000" b="1" i="0" dirty="0">
                <a:solidFill>
                  <a:srgbClr val="201F42"/>
                </a:solidFill>
                <a:effectLst/>
                <a:latin typeface="Arial" panose="020B0604020202020204" pitchFamily="34" charset="0"/>
                <a:cs typeface="Arial" panose="020B0604020202020204" pitchFamily="34" charset="0"/>
              </a:rPr>
              <a:t>Este sistema constituído de um cinturão de posicionamento, talabarte de posicionamento e ancoragem funciona como suporte primário do trabalhador que sempre deve ser utilizado junto a um sistema de retenção de queda.</a:t>
            </a:r>
            <a:endParaRPr lang="id-ID" sz="2800" dirty="0">
              <a:solidFill>
                <a:srgbClr val="201F42"/>
              </a:solidFill>
              <a:latin typeface="Arial" panose="020B0604020202020204" pitchFamily="34" charset="0"/>
              <a:ea typeface="微软雅黑"/>
              <a:cs typeface="Arial" panose="020B0604020202020204" pitchFamily="34" charset="0"/>
              <a:sym typeface="Arial"/>
            </a:endParaRPr>
          </a:p>
        </p:txBody>
      </p:sp>
      <p:pic>
        <p:nvPicPr>
          <p:cNvPr id="3" name="Picture 2" descr="NR 35: a importância da SST para a Construção Civil - Obra Prima">
            <a:extLst>
              <a:ext uri="{FF2B5EF4-FFF2-40B4-BE49-F238E27FC236}">
                <a16:creationId xmlns:a16="http://schemas.microsoft.com/office/drawing/2014/main" id="{CA8DCC19-0D64-B055-E696-A095B0739506}"/>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696255" y="2297747"/>
            <a:ext cx="3318739" cy="2438013"/>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5" name="Picture 4" descr="NR35 para todos os envolvidos em Trabalho em altura - Ranger SMS">
            <a:extLst>
              <a:ext uri="{FF2B5EF4-FFF2-40B4-BE49-F238E27FC236}">
                <a16:creationId xmlns:a16="http://schemas.microsoft.com/office/drawing/2014/main" id="{18AD2100-3F47-2D31-E3C9-D080636AD4DB}"/>
              </a:ext>
            </a:extLst>
          </p:cNvPr>
          <p:cNvPicPr>
            <a:picLocks noChangeAspect="1" noChangeArrowheads="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l="15102" r="18192"/>
          <a:stretch/>
        </p:blipFill>
        <p:spPr bwMode="auto">
          <a:xfrm>
            <a:off x="9696255" y="4926471"/>
            <a:ext cx="3318739" cy="2438013"/>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6" name="Imagem 5">
            <a:extLst>
              <a:ext uri="{FF2B5EF4-FFF2-40B4-BE49-F238E27FC236}">
                <a16:creationId xmlns:a16="http://schemas.microsoft.com/office/drawing/2014/main" id="{F9D199B0-683F-4D57-5DB8-B725B63ADFD5}"/>
              </a:ext>
            </a:extLst>
          </p:cNvPr>
          <p:cNvPicPr>
            <a:picLocks noChangeAspect="1"/>
          </p:cNvPicPr>
          <p:nvPr/>
        </p:nvPicPr>
        <p:blipFill rotWithShape="1">
          <a:blip r:embed="rId6">
            <a:duotone>
              <a:prstClr val="black"/>
              <a:schemeClr val="tx2">
                <a:tint val="45000"/>
                <a:satMod val="400000"/>
              </a:schemeClr>
            </a:duotone>
          </a:blip>
          <a:srcRect l="30727" r="15511"/>
          <a:stretch/>
        </p:blipFill>
        <p:spPr>
          <a:xfrm>
            <a:off x="9696255" y="-346228"/>
            <a:ext cx="3318738" cy="2477380"/>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7" name="Imagem 6" descr="Texto&#10;&#10;Descrição gerada automaticamente com confiança baixa">
            <a:extLst>
              <a:ext uri="{FF2B5EF4-FFF2-40B4-BE49-F238E27FC236}">
                <a16:creationId xmlns:a16="http://schemas.microsoft.com/office/drawing/2014/main" id="{B9ADFF86-7573-3CD0-AF16-5E5984937C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5198" y="6214217"/>
            <a:ext cx="1921057" cy="533339"/>
          </a:xfrm>
          <a:prstGeom prst="rect">
            <a:avLst/>
          </a:prstGeom>
        </p:spPr>
      </p:pic>
    </p:spTree>
    <p:extLst>
      <p:ext uri="{BB962C8B-B14F-4D97-AF65-F5344CB8AC3E}">
        <p14:creationId xmlns:p14="http://schemas.microsoft.com/office/powerpoint/2010/main" val="435036044"/>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de-de-protecao-nr-35">
            <a:extLst>
              <a:ext uri="{FF2B5EF4-FFF2-40B4-BE49-F238E27FC236}">
                <a16:creationId xmlns:a16="http://schemas.microsoft.com/office/drawing/2014/main" id="{E1D414E6-2F0D-668B-7F4B-120777156A59}"/>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156540" y="1913704"/>
            <a:ext cx="5955122" cy="389019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1923A00D-B98A-6695-5BD0-83DE96B6CD0B}"/>
              </a:ext>
            </a:extLst>
          </p:cNvPr>
          <p:cNvSpPr/>
          <p:nvPr/>
        </p:nvSpPr>
        <p:spPr>
          <a:xfrm rot="16200000">
            <a:off x="3721689" y="413924"/>
            <a:ext cx="4824823" cy="5955122"/>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平行四边形 6">
            <a:extLst>
              <a:ext uri="{FF2B5EF4-FFF2-40B4-BE49-F238E27FC236}">
                <a16:creationId xmlns:a16="http://schemas.microsoft.com/office/drawing/2014/main" id="{3DA84E64-CE00-63CF-29A1-E2645154A5A2}"/>
              </a:ext>
            </a:extLst>
          </p:cNvPr>
          <p:cNvSpPr/>
          <p:nvPr/>
        </p:nvSpPr>
        <p:spPr>
          <a:xfrm flipH="1">
            <a:off x="3156537" y="979080"/>
            <a:ext cx="5955125" cy="93462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4" name="Subtitle 2">
            <a:extLst>
              <a:ext uri="{FF2B5EF4-FFF2-40B4-BE49-F238E27FC236}">
                <a16:creationId xmlns:a16="http://schemas.microsoft.com/office/drawing/2014/main" id="{C8ECCC73-9FB9-4ED1-5D50-3732D91A2314}"/>
              </a:ext>
            </a:extLst>
          </p:cNvPr>
          <p:cNvSpPr txBox="1">
            <a:spLocks/>
          </p:cNvSpPr>
          <p:nvPr/>
        </p:nvSpPr>
        <p:spPr>
          <a:xfrm>
            <a:off x="3374717" y="1211603"/>
            <a:ext cx="5457545" cy="46430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Trabalho em Altura</a:t>
            </a:r>
          </a:p>
          <a:p>
            <a:pPr algn="l">
              <a:lnSpc>
                <a:spcPct val="130000"/>
              </a:lnSpc>
              <a:spcBef>
                <a:spcPts val="0"/>
              </a:spcBef>
              <a:defRPr/>
            </a:pPr>
            <a:endPar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30000"/>
              </a:lnSpc>
              <a:spcBef>
                <a:spcPts val="0"/>
              </a:spcBef>
              <a:defRPr/>
            </a:pPr>
            <a:endPar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30000"/>
              </a:lnSpc>
              <a:spcBef>
                <a:spcPts val="0"/>
              </a:spcBef>
              <a:defRPr/>
            </a:pPr>
            <a:r>
              <a:rPr lang="pt-BR" altLang="zh-CN" sz="2000"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O sistema de posicionamento oferece suporte parcial ou total para o trabalhador executar sua tarefa de forma estável e segura e é tido como suporte primário, caso este suporte primário venha a falhar o sistema em paralelo de retenção de queda será requisitado</a:t>
            </a:r>
            <a:endParaRPr lang="id-ID" sz="2000"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pic>
        <p:nvPicPr>
          <p:cNvPr id="4" name="Imagem 3" descr="Texto&#10;&#10;Descrição gerada automaticamente com confiança baixa">
            <a:extLst>
              <a:ext uri="{FF2B5EF4-FFF2-40B4-BE49-F238E27FC236}">
                <a16:creationId xmlns:a16="http://schemas.microsoft.com/office/drawing/2014/main" id="{30E9E4B6-7C27-AE70-31C6-DBAE188C8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99950842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50080" y="192969"/>
            <a:ext cx="3291839" cy="719915"/>
            <a:chOff x="4409739" y="179522"/>
            <a:chExt cx="3291839" cy="719915"/>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lumMod val="95000"/>
                    </a:schemeClr>
                  </a:solidFill>
                  <a:latin typeface="Arial"/>
                  <a:ea typeface="微软雅黑"/>
                  <a:cs typeface="Lato" panose="020F0502020204030203" pitchFamily="34" charset="0"/>
                  <a:sym typeface="Arial"/>
                </a:rPr>
                <a:t>NR 35</a:t>
              </a:r>
              <a:endParaRPr lang="zh-CN" altLang="en-US" b="1" dirty="0">
                <a:solidFill>
                  <a:schemeClr val="bg1">
                    <a:lumMod val="95000"/>
                  </a:schemeClr>
                </a:solidFill>
                <a:latin typeface="Arial"/>
                <a:ea typeface="微软雅黑"/>
                <a:cs typeface="Lato" panose="020F0502020204030203" pitchFamily="34" charset="0"/>
                <a:sym typeface="Arial"/>
              </a:endParaRPr>
            </a:p>
          </p:txBody>
        </p:sp>
        <p:sp>
          <p:nvSpPr>
            <p:cNvPr id="11" name="圆角矩形 10"/>
            <p:cNvSpPr/>
            <p:nvPr/>
          </p:nvSpPr>
          <p:spPr>
            <a:xfrm>
              <a:off x="5641691"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8" name="Subtitle 2">
            <a:extLst>
              <a:ext uri="{FF2B5EF4-FFF2-40B4-BE49-F238E27FC236}">
                <a16:creationId xmlns:a16="http://schemas.microsoft.com/office/drawing/2014/main" id="{360062CF-4239-4286-B703-132EC1F0E32B}"/>
              </a:ext>
            </a:extLst>
          </p:cNvPr>
          <p:cNvSpPr txBox="1">
            <a:spLocks/>
          </p:cNvSpPr>
          <p:nvPr/>
        </p:nvSpPr>
        <p:spPr>
          <a:xfrm>
            <a:off x="4513632" y="2069515"/>
            <a:ext cx="6959600" cy="38756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A Norma Regulamentadora NR-35 Trabalho em Altura contém diversas medidas de controle para </a:t>
            </a:r>
            <a:r>
              <a:rPr lang="pt-BR" altLang="zh-CN" b="1" dirty="0">
                <a:solidFill>
                  <a:srgbClr val="FE2B56"/>
                </a:solidFill>
                <a:latin typeface="Arial"/>
                <a:ea typeface="微软雅黑"/>
                <a:cs typeface="Lato" panose="020F0502020204030203" pitchFamily="34" charset="0"/>
                <a:sym typeface="Arial"/>
              </a:rPr>
              <a:t>reduzir tanto a quantidade quanto a gravidade dos acidentes envolvendo quedas em altura.</a:t>
            </a:r>
            <a:endParaRPr lang="id-ID" b="1" dirty="0">
              <a:solidFill>
                <a:srgbClr val="FE2B56"/>
              </a:solidFill>
              <a:latin typeface="Arial"/>
              <a:ea typeface="微软雅黑"/>
              <a:cs typeface="Lato" panose="020F0502020204030203" pitchFamily="34" charset="0"/>
              <a:sym typeface="Arial"/>
            </a:endParaRPr>
          </a:p>
        </p:txBody>
      </p:sp>
      <p:pic>
        <p:nvPicPr>
          <p:cNvPr id="2050" name="Picture 2" descr="NR 35: a importância da SST para a Construção Civil - Obra Prima">
            <a:extLst>
              <a:ext uri="{FF2B5EF4-FFF2-40B4-BE49-F238E27FC236}">
                <a16:creationId xmlns:a16="http://schemas.microsoft.com/office/drawing/2014/main" id="{598091C9-C6AB-90F3-A0A6-6B4B09CAE8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21" y="2454213"/>
            <a:ext cx="2608934" cy="1916576"/>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2052" name="Picture 4" descr="NR35 para todos os envolvidos em Trabalho em altura - Ranger SMS">
            <a:extLst>
              <a:ext uri="{FF2B5EF4-FFF2-40B4-BE49-F238E27FC236}">
                <a16:creationId xmlns:a16="http://schemas.microsoft.com/office/drawing/2014/main" id="{DE5B6046-A73F-5A7F-FC1C-AB5A9899808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02" r="18192"/>
          <a:stretch/>
        </p:blipFill>
        <p:spPr bwMode="auto">
          <a:xfrm>
            <a:off x="166921" y="4701937"/>
            <a:ext cx="2608934" cy="1916576"/>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3" name="Imagem 2">
            <a:extLst>
              <a:ext uri="{FF2B5EF4-FFF2-40B4-BE49-F238E27FC236}">
                <a16:creationId xmlns:a16="http://schemas.microsoft.com/office/drawing/2014/main" id="{7457B302-0E75-228D-6B95-B259EACACEF6}"/>
              </a:ext>
            </a:extLst>
          </p:cNvPr>
          <p:cNvPicPr>
            <a:picLocks noChangeAspect="1"/>
          </p:cNvPicPr>
          <p:nvPr/>
        </p:nvPicPr>
        <p:blipFill rotWithShape="1">
          <a:blip r:embed="rId6"/>
          <a:srcRect l="30727" r="15511"/>
          <a:stretch/>
        </p:blipFill>
        <p:spPr>
          <a:xfrm>
            <a:off x="166920" y="199657"/>
            <a:ext cx="2608933" cy="1947523"/>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2" name="Imagem 1" descr="Texto&#10;&#10;Descrição gerada automaticamente com confiança baixa">
            <a:extLst>
              <a:ext uri="{FF2B5EF4-FFF2-40B4-BE49-F238E27FC236}">
                <a16:creationId xmlns:a16="http://schemas.microsoft.com/office/drawing/2014/main" id="{A0EC33EF-652D-B736-7E08-71000D02EF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3292" y="192969"/>
            <a:ext cx="1715281" cy="476210"/>
          </a:xfrm>
          <a:prstGeom prst="rect">
            <a:avLst/>
          </a:prstGeom>
        </p:spPr>
      </p:pic>
    </p:spTree>
    <p:extLst>
      <p:ext uri="{BB962C8B-B14F-4D97-AF65-F5344CB8AC3E}">
        <p14:creationId xmlns:p14="http://schemas.microsoft.com/office/powerpoint/2010/main" val="2406878154"/>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2" descr="A importância da gestão de Saúde e Segurança – SST nas corporações -  INTELLIGENZA">
            <a:extLst>
              <a:ext uri="{FF2B5EF4-FFF2-40B4-BE49-F238E27FC236}">
                <a16:creationId xmlns:a16="http://schemas.microsoft.com/office/drawing/2014/main" id="{18562767-C39C-26B1-7EA0-852550A68A1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32206" b="27335"/>
          <a:stretch/>
        </p:blipFill>
        <p:spPr bwMode="auto">
          <a:xfrm>
            <a:off x="0" y="0"/>
            <a:ext cx="12192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2552699"/>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 name="组合 5">
            <a:extLst>
              <a:ext uri="{FF2B5EF4-FFF2-40B4-BE49-F238E27FC236}">
                <a16:creationId xmlns:a16="http://schemas.microsoft.com/office/drawing/2014/main" id="{BE5A0037-9E07-98FD-6185-1CE796AFE0B9}"/>
              </a:ext>
            </a:extLst>
          </p:cNvPr>
          <p:cNvGrpSpPr/>
          <p:nvPr/>
        </p:nvGrpSpPr>
        <p:grpSpPr>
          <a:xfrm>
            <a:off x="3543098" y="294782"/>
            <a:ext cx="4820916" cy="757802"/>
            <a:chOff x="4794838" y="141635"/>
            <a:chExt cx="2442712" cy="757802"/>
          </a:xfrm>
        </p:grpSpPr>
        <p:sp>
          <p:nvSpPr>
            <p:cNvPr id="4" name="Subtitle 2">
              <a:extLst>
                <a:ext uri="{FF2B5EF4-FFF2-40B4-BE49-F238E27FC236}">
                  <a16:creationId xmlns:a16="http://schemas.microsoft.com/office/drawing/2014/main" id="{3B7FD626-4116-B85B-13F9-960474A372C7}"/>
                </a:ext>
              </a:extLst>
            </p:cNvPr>
            <p:cNvSpPr txBox="1">
              <a:spLocks/>
            </p:cNvSpPr>
            <p:nvPr/>
          </p:nvSpPr>
          <p:spPr>
            <a:xfrm>
              <a:off x="4794838" y="141635"/>
              <a:ext cx="2442712"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spc="3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id-ID" b="1" spc="300"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5" name="圆角矩形 4">
              <a:extLst>
                <a:ext uri="{FF2B5EF4-FFF2-40B4-BE49-F238E27FC236}">
                  <a16:creationId xmlns:a16="http://schemas.microsoft.com/office/drawing/2014/main" id="{9297981C-E3C6-43DA-258B-EE400563B492}"/>
                </a:ext>
              </a:extLst>
            </p:cNvPr>
            <p:cNvSpPr/>
            <p:nvPr/>
          </p:nvSpPr>
          <p:spPr>
            <a:xfrm>
              <a:off x="5588860"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46" name="矩形 81">
            <a:extLst>
              <a:ext uri="{FF2B5EF4-FFF2-40B4-BE49-F238E27FC236}">
                <a16:creationId xmlns:a16="http://schemas.microsoft.com/office/drawing/2014/main" id="{EDE10EA6-E0F3-D2F5-F0F3-FED53B54FA6D}"/>
              </a:ext>
            </a:extLst>
          </p:cNvPr>
          <p:cNvSpPr/>
          <p:nvPr/>
        </p:nvSpPr>
        <p:spPr>
          <a:xfrm>
            <a:off x="266901" y="2069244"/>
            <a:ext cx="2758644" cy="4370511"/>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7" name="矩形 81">
            <a:extLst>
              <a:ext uri="{FF2B5EF4-FFF2-40B4-BE49-F238E27FC236}">
                <a16:creationId xmlns:a16="http://schemas.microsoft.com/office/drawing/2014/main" id="{F37D71B4-5BBF-4178-C74B-702AE57E2655}"/>
              </a:ext>
            </a:extLst>
          </p:cNvPr>
          <p:cNvSpPr/>
          <p:nvPr/>
        </p:nvSpPr>
        <p:spPr>
          <a:xfrm>
            <a:off x="3218551" y="2069244"/>
            <a:ext cx="2758644" cy="4370511"/>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8" name="矩形 81">
            <a:extLst>
              <a:ext uri="{FF2B5EF4-FFF2-40B4-BE49-F238E27FC236}">
                <a16:creationId xmlns:a16="http://schemas.microsoft.com/office/drawing/2014/main" id="{8F2A77A4-8E44-3F23-CA6E-72B86C989091}"/>
              </a:ext>
            </a:extLst>
          </p:cNvPr>
          <p:cNvSpPr/>
          <p:nvPr/>
        </p:nvSpPr>
        <p:spPr>
          <a:xfrm>
            <a:off x="6170201" y="2069243"/>
            <a:ext cx="2758644" cy="4370511"/>
          </a:xfrm>
          <a:prstGeom prst="rect">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49" name="文本框 85">
            <a:extLst>
              <a:ext uri="{FF2B5EF4-FFF2-40B4-BE49-F238E27FC236}">
                <a16:creationId xmlns:a16="http://schemas.microsoft.com/office/drawing/2014/main" id="{B91F8D0A-6B72-2035-F1F5-FA66DFC49FC5}"/>
              </a:ext>
            </a:extLst>
          </p:cNvPr>
          <p:cNvSpPr txBox="1"/>
          <p:nvPr/>
        </p:nvSpPr>
        <p:spPr>
          <a:xfrm>
            <a:off x="382047" y="3705136"/>
            <a:ext cx="2628699" cy="120032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restrição de movimentação</a:t>
            </a:r>
            <a:endParaRPr lang="zh-CN" altLang="en-US" sz="2400" spc="300" dirty="0">
              <a:solidFill>
                <a:schemeClr val="bg1"/>
              </a:solidFill>
              <a:latin typeface="Arial"/>
              <a:ea typeface="微软雅黑"/>
              <a:sym typeface="Arial"/>
            </a:endParaRPr>
          </a:p>
        </p:txBody>
      </p:sp>
      <p:sp>
        <p:nvSpPr>
          <p:cNvPr id="7" name="矩形 81">
            <a:extLst>
              <a:ext uri="{FF2B5EF4-FFF2-40B4-BE49-F238E27FC236}">
                <a16:creationId xmlns:a16="http://schemas.microsoft.com/office/drawing/2014/main" id="{D6F64108-3E53-DADA-4768-2D10F2067326}"/>
              </a:ext>
            </a:extLst>
          </p:cNvPr>
          <p:cNvSpPr/>
          <p:nvPr/>
        </p:nvSpPr>
        <p:spPr>
          <a:xfrm>
            <a:off x="9136650" y="2069243"/>
            <a:ext cx="2758644" cy="4370511"/>
          </a:xfrm>
          <a:prstGeom prst="rect">
            <a:avLst/>
          </a:prstGeom>
          <a:gradFill>
            <a:gsLst>
              <a:gs pos="0">
                <a:srgbClr val="FE2B56"/>
              </a:gs>
              <a:gs pos="100000">
                <a:srgbClr val="FE6F3F"/>
              </a:gs>
            </a:gsLst>
            <a:lin ang="5400000" scaled="1"/>
          </a:gra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8" name="文本框 85">
            <a:extLst>
              <a:ext uri="{FF2B5EF4-FFF2-40B4-BE49-F238E27FC236}">
                <a16:creationId xmlns:a16="http://schemas.microsoft.com/office/drawing/2014/main" id="{DA840BEE-3B66-3718-BFBD-5E008E3DAA4A}"/>
              </a:ext>
            </a:extLst>
          </p:cNvPr>
          <p:cNvSpPr txBox="1"/>
          <p:nvPr/>
        </p:nvSpPr>
        <p:spPr>
          <a:xfrm>
            <a:off x="3329023" y="3717835"/>
            <a:ext cx="2628699" cy="120032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retenção de queda</a:t>
            </a:r>
            <a:endParaRPr lang="zh-CN" altLang="en-US" sz="2400" spc="300" dirty="0">
              <a:solidFill>
                <a:schemeClr val="bg1"/>
              </a:solidFill>
              <a:latin typeface="Arial"/>
              <a:ea typeface="微软雅黑"/>
              <a:sym typeface="Arial"/>
            </a:endParaRPr>
          </a:p>
        </p:txBody>
      </p:sp>
      <p:sp>
        <p:nvSpPr>
          <p:cNvPr id="9" name="文本框 85">
            <a:extLst>
              <a:ext uri="{FF2B5EF4-FFF2-40B4-BE49-F238E27FC236}">
                <a16:creationId xmlns:a16="http://schemas.microsoft.com/office/drawing/2014/main" id="{BF6A22FA-B2BE-5559-6DBD-6272DF69DBD7}"/>
              </a:ext>
            </a:extLst>
          </p:cNvPr>
          <p:cNvSpPr txBox="1"/>
          <p:nvPr/>
        </p:nvSpPr>
        <p:spPr>
          <a:xfrm>
            <a:off x="6108701" y="3705136"/>
            <a:ext cx="2890418" cy="120032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pt-BR" altLang="zh-CN" sz="2400" spc="300" dirty="0">
                <a:solidFill>
                  <a:schemeClr val="bg1"/>
                </a:solidFill>
                <a:latin typeface="Arial"/>
                <a:ea typeface="微软雅黑"/>
                <a:sym typeface="Arial"/>
              </a:rPr>
              <a:t>Sistema de posicionamento no trabalho</a:t>
            </a:r>
            <a:endParaRPr lang="zh-CN" altLang="en-US" sz="2400" spc="300" dirty="0">
              <a:solidFill>
                <a:schemeClr val="bg1"/>
              </a:solidFill>
              <a:latin typeface="Arial"/>
              <a:ea typeface="微软雅黑"/>
              <a:sym typeface="Arial"/>
            </a:endParaRPr>
          </a:p>
        </p:txBody>
      </p:sp>
      <p:sp>
        <p:nvSpPr>
          <p:cNvPr id="10" name="文本框 85">
            <a:extLst>
              <a:ext uri="{FF2B5EF4-FFF2-40B4-BE49-F238E27FC236}">
                <a16:creationId xmlns:a16="http://schemas.microsoft.com/office/drawing/2014/main" id="{B8245EFD-485F-F5E7-1E08-FF623254ABBD}"/>
              </a:ext>
            </a:extLst>
          </p:cNvPr>
          <p:cNvSpPr txBox="1"/>
          <p:nvPr/>
        </p:nvSpPr>
        <p:spPr>
          <a:xfrm>
            <a:off x="9203095" y="3743235"/>
            <a:ext cx="2628699" cy="1200329"/>
          </a:xfrm>
          <a:prstGeom prst="rect">
            <a:avLst/>
          </a:prstGeom>
          <a:noFill/>
        </p:spPr>
        <p:txBody>
          <a:bodyPr wrap="square" rtlCol="0">
            <a:spAutoFit/>
          </a:bodyPr>
          <a:lstStyle/>
          <a:p>
            <a:pPr algn="ctr"/>
            <a:r>
              <a:rPr lang="pt-BR" altLang="zh-CN" sz="2400" spc="300" dirty="0">
                <a:solidFill>
                  <a:schemeClr val="bg1"/>
                </a:solidFill>
                <a:latin typeface="Arial"/>
                <a:ea typeface="微软雅黑"/>
                <a:sym typeface="Arial"/>
              </a:rPr>
              <a:t>Sistema de acesso por corda</a:t>
            </a:r>
            <a:endParaRPr lang="zh-CN" altLang="en-US" sz="2400" spc="300" dirty="0">
              <a:solidFill>
                <a:schemeClr val="bg1"/>
              </a:solidFill>
              <a:latin typeface="Arial"/>
              <a:ea typeface="微软雅黑"/>
              <a:sym typeface="Arial"/>
            </a:endParaRPr>
          </a:p>
        </p:txBody>
      </p:sp>
      <p:pic>
        <p:nvPicPr>
          <p:cNvPr id="14338" name="Picture 2" descr="Treinamento NR35: Trabalho em Altura – Camargo Seg Treinamentos">
            <a:extLst>
              <a:ext uri="{FF2B5EF4-FFF2-40B4-BE49-F238E27FC236}">
                <a16:creationId xmlns:a16="http://schemas.microsoft.com/office/drawing/2014/main" id="{6FB11518-08DE-4CD4-2C22-8743D6D12A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7544" y="2069243"/>
            <a:ext cx="554785" cy="167399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descr="Texto&#10;&#10;Descrição gerada automaticamente com confiança baixa">
            <a:extLst>
              <a:ext uri="{FF2B5EF4-FFF2-40B4-BE49-F238E27FC236}">
                <a16:creationId xmlns:a16="http://schemas.microsoft.com/office/drawing/2014/main" id="{99E9CAE4-4DB0-3828-3A93-CEC977E3E3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987667255"/>
      </p:ext>
    </p:extLst>
  </p:cSld>
  <p:clrMapOvr>
    <a:masterClrMapping/>
  </p:clrMapOvr>
  <mc:AlternateContent xmlns:mc="http://schemas.openxmlformats.org/markup-compatibility/2006" xmlns:p14="http://schemas.microsoft.com/office/powerpoint/2010/main">
    <mc:Choice Requires="p14">
      <p:transition spd="med" p14:dur="700" advTm="86399000">
        <p:fade/>
      </p:transition>
    </mc:Choice>
    <mc:Fallback xmlns="">
      <p:transition spd="med"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60062CF-4239-4286-B703-132EC1F0E32B}"/>
              </a:ext>
            </a:extLst>
          </p:cNvPr>
          <p:cNvSpPr txBox="1">
            <a:spLocks/>
          </p:cNvSpPr>
          <p:nvPr/>
        </p:nvSpPr>
        <p:spPr>
          <a:xfrm>
            <a:off x="2308679" y="2086317"/>
            <a:ext cx="5984421" cy="40823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É o sistema mais exigente e quem atua na área deve cumprir uma longa formação que fornece amplo suporte para atuação nas mais diferentes situações.</a:t>
            </a:r>
            <a:endParaRPr lang="id-ID" dirty="0">
              <a:solidFill>
                <a:schemeClr val="bg1">
                  <a:lumMod val="95000"/>
                </a:schemeClr>
              </a:solidFill>
              <a:latin typeface="Arial"/>
              <a:ea typeface="微软雅黑"/>
              <a:cs typeface="Lato" panose="020F0502020204030203" pitchFamily="34" charset="0"/>
              <a:sym typeface="Arial"/>
            </a:endParaRPr>
          </a:p>
        </p:txBody>
      </p:sp>
      <p:sp>
        <p:nvSpPr>
          <p:cNvPr id="3" name="等腰三角形 3">
            <a:extLst>
              <a:ext uri="{FF2B5EF4-FFF2-40B4-BE49-F238E27FC236}">
                <a16:creationId xmlns:a16="http://schemas.microsoft.com/office/drawing/2014/main" id="{829BA8FC-4312-EFB6-3FDE-A6FC1514EB47}"/>
              </a:ext>
            </a:extLst>
          </p:cNvPr>
          <p:cNvSpPr/>
          <p:nvPr/>
        </p:nvSpPr>
        <p:spPr>
          <a:xfrm rot="5400000">
            <a:off x="649471" y="2699728"/>
            <a:ext cx="1276052" cy="1147692"/>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pic>
        <p:nvPicPr>
          <p:cNvPr id="5" name="Picture 8" descr="SST: o que é e como realizar uma gestão eficiente">
            <a:extLst>
              <a:ext uri="{FF2B5EF4-FFF2-40B4-BE49-F238E27FC236}">
                <a16:creationId xmlns:a16="http://schemas.microsoft.com/office/drawing/2014/main" id="{0FC3C290-B6F8-6F35-39DB-16A099A9E39E}"/>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42234" r="11966"/>
          <a:stretch/>
        </p:blipFill>
        <p:spPr bwMode="auto">
          <a:xfrm flipH="1">
            <a:off x="7556500" y="0"/>
            <a:ext cx="4635500" cy="6858000"/>
          </a:xfrm>
          <a:prstGeom prst="rtTriangle">
            <a:avLst/>
          </a:prstGeom>
          <a:noFill/>
          <a:extLst>
            <a:ext uri="{909E8E84-426E-40DD-AFC4-6F175D3DCCD1}">
              <a14:hiddenFill xmlns:a14="http://schemas.microsoft.com/office/drawing/2010/main">
                <a:solidFill>
                  <a:srgbClr val="FFFFFF"/>
                </a:solidFill>
              </a14:hiddenFill>
            </a:ext>
          </a:extLst>
        </p:spPr>
      </p:pic>
      <p:sp>
        <p:nvSpPr>
          <p:cNvPr id="6" name="矩形 4">
            <a:extLst>
              <a:ext uri="{FF2B5EF4-FFF2-40B4-BE49-F238E27FC236}">
                <a16:creationId xmlns:a16="http://schemas.microsoft.com/office/drawing/2014/main" id="{1A8A779D-FCD8-9DC0-00C8-743118CCD304}"/>
              </a:ext>
            </a:extLst>
          </p:cNvPr>
          <p:cNvSpPr/>
          <p:nvPr/>
        </p:nvSpPr>
        <p:spPr>
          <a:xfrm>
            <a:off x="7556500" y="0"/>
            <a:ext cx="4645918" cy="6858000"/>
          </a:xfrm>
          <a:custGeom>
            <a:avLst/>
            <a:gdLst>
              <a:gd name="connsiteX0" fmla="*/ 0 w 6301254"/>
              <a:gd name="connsiteY0" fmla="*/ 0 h 6720114"/>
              <a:gd name="connsiteX1" fmla="*/ 6301254 w 6301254"/>
              <a:gd name="connsiteY1" fmla="*/ 0 h 6720114"/>
              <a:gd name="connsiteX2" fmla="*/ 6301254 w 6301254"/>
              <a:gd name="connsiteY2" fmla="*/ 6720114 h 6720114"/>
              <a:gd name="connsiteX3" fmla="*/ 0 w 6301254"/>
              <a:gd name="connsiteY3" fmla="*/ 6720114 h 6720114"/>
              <a:gd name="connsiteX4" fmla="*/ 0 w 6301254"/>
              <a:gd name="connsiteY4" fmla="*/ 0 h 6720114"/>
              <a:gd name="connsiteX0" fmla="*/ 0 w 6301254"/>
              <a:gd name="connsiteY0" fmla="*/ 6720114 h 6720114"/>
              <a:gd name="connsiteX1" fmla="*/ 6301254 w 6301254"/>
              <a:gd name="connsiteY1" fmla="*/ 0 h 6720114"/>
              <a:gd name="connsiteX2" fmla="*/ 6301254 w 6301254"/>
              <a:gd name="connsiteY2" fmla="*/ 6720114 h 6720114"/>
              <a:gd name="connsiteX3" fmla="*/ 0 w 6301254"/>
              <a:gd name="connsiteY3" fmla="*/ 6720114 h 6720114"/>
            </a:gdLst>
            <a:ahLst/>
            <a:cxnLst>
              <a:cxn ang="0">
                <a:pos x="connsiteX0" y="connsiteY0"/>
              </a:cxn>
              <a:cxn ang="0">
                <a:pos x="connsiteX1" y="connsiteY1"/>
              </a:cxn>
              <a:cxn ang="0">
                <a:pos x="connsiteX2" y="connsiteY2"/>
              </a:cxn>
              <a:cxn ang="0">
                <a:pos x="connsiteX3" y="connsiteY3"/>
              </a:cxn>
            </a:cxnLst>
            <a:rect l="l" t="t" r="r" b="b"/>
            <a:pathLst>
              <a:path w="6301254" h="6720114">
                <a:moveTo>
                  <a:pt x="0" y="6720114"/>
                </a:moveTo>
                <a:lnTo>
                  <a:pt x="6301254" y="0"/>
                </a:lnTo>
                <a:lnTo>
                  <a:pt x="6301254" y="6720114"/>
                </a:lnTo>
                <a:lnTo>
                  <a:pt x="0" y="6720114"/>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平行四边形 6">
            <a:extLst>
              <a:ext uri="{FF2B5EF4-FFF2-40B4-BE49-F238E27FC236}">
                <a16:creationId xmlns:a16="http://schemas.microsoft.com/office/drawing/2014/main" id="{B1464829-59B3-A583-0D86-B2A74CDEF073}"/>
              </a:ext>
            </a:extLst>
          </p:cNvPr>
          <p:cNvSpPr/>
          <p:nvPr/>
        </p:nvSpPr>
        <p:spPr>
          <a:xfrm rot="7435910" flipH="1">
            <a:off x="5313550" y="3356199"/>
            <a:ext cx="9121399" cy="145601"/>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pic>
        <p:nvPicPr>
          <p:cNvPr id="4" name="Imagem 3" descr="Texto&#10;&#10;Descrição gerada automaticamente com confiança baixa">
            <a:extLst>
              <a:ext uri="{FF2B5EF4-FFF2-40B4-BE49-F238E27FC236}">
                <a16:creationId xmlns:a16="http://schemas.microsoft.com/office/drawing/2014/main" id="{BAB9FF5D-A8C9-F237-9CD0-86B540239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4056" y="6095039"/>
            <a:ext cx="1921057" cy="533339"/>
          </a:xfrm>
          <a:prstGeom prst="rect">
            <a:avLst/>
          </a:prstGeom>
        </p:spPr>
      </p:pic>
    </p:spTree>
    <p:extLst>
      <p:ext uri="{BB962C8B-B14F-4D97-AF65-F5344CB8AC3E}">
        <p14:creationId xmlns:p14="http://schemas.microsoft.com/office/powerpoint/2010/main" val="2180065699"/>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reinamento Ederson Deda">
            <a:extLst>
              <a:ext uri="{FF2B5EF4-FFF2-40B4-BE49-F238E27FC236}">
                <a16:creationId xmlns:a16="http://schemas.microsoft.com/office/drawing/2014/main" id="{EF807FC6-20F4-7A7D-CB90-CCADF554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11" y="1101142"/>
            <a:ext cx="2857500" cy="507682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77800" y="5773929"/>
            <a:ext cx="3831569" cy="632319"/>
          </a:xfrm>
          <a:prstGeom prst="rect">
            <a:avLst/>
          </a:prstGeom>
          <a:gradFill>
            <a:gsLst>
              <a:gs pos="0">
                <a:srgbClr val="FE2B56">
                  <a:alpha val="91000"/>
                </a:srgbClr>
              </a:gs>
              <a:gs pos="100000">
                <a:srgbClr val="FE6F3F">
                  <a:alpha val="57000"/>
                </a:srgbClr>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1" name="Subtitle 2">
            <a:extLst>
              <a:ext uri="{FF2B5EF4-FFF2-40B4-BE49-F238E27FC236}">
                <a16:creationId xmlns:a16="http://schemas.microsoft.com/office/drawing/2014/main" id="{360062CF-4239-4286-B703-132EC1F0E32B}"/>
              </a:ext>
            </a:extLst>
          </p:cNvPr>
          <p:cNvSpPr txBox="1">
            <a:spLocks/>
          </p:cNvSpPr>
          <p:nvPr/>
        </p:nvSpPr>
        <p:spPr>
          <a:xfrm>
            <a:off x="-1104901" y="5883084"/>
            <a:ext cx="4546600"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defRPr/>
            </a:pPr>
            <a:r>
              <a:rPr lang="pt-BR" altLang="zh-CN" sz="1600" b="1" dirty="0">
                <a:solidFill>
                  <a:schemeClr val="bg1"/>
                </a:solidFill>
                <a:latin typeface="Arial"/>
                <a:ea typeface="微软雅黑"/>
                <a:cs typeface="Lato" panose="020F0502020204030203" pitchFamily="34" charset="0"/>
                <a:sym typeface="Arial"/>
              </a:rPr>
              <a:t>NR-35 Acesso por Corda</a:t>
            </a:r>
            <a:endParaRPr lang="id-ID" sz="1600" b="1" dirty="0">
              <a:solidFill>
                <a:schemeClr val="bg1"/>
              </a:solidFill>
              <a:latin typeface="Arial"/>
              <a:ea typeface="微软雅黑"/>
              <a:cs typeface="Lato" panose="020F0502020204030203" pitchFamily="34" charset="0"/>
              <a:sym typeface="Arial"/>
            </a:endParaRPr>
          </a:p>
        </p:txBody>
      </p:sp>
      <p:sp>
        <p:nvSpPr>
          <p:cNvPr id="17" name="任意多边形 14">
            <a:extLst>
              <a:ext uri="{FF2B5EF4-FFF2-40B4-BE49-F238E27FC236}">
                <a16:creationId xmlns:a16="http://schemas.microsoft.com/office/drawing/2014/main" id="{7191588E-D49D-78D4-2A9D-70AC8830C5FB}"/>
              </a:ext>
            </a:extLst>
          </p:cNvPr>
          <p:cNvSpPr/>
          <p:nvPr/>
        </p:nvSpPr>
        <p:spPr>
          <a:xfrm>
            <a:off x="8902700" y="3984725"/>
            <a:ext cx="3289300" cy="2873276"/>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8" name="Subtitle 2">
            <a:extLst>
              <a:ext uri="{FF2B5EF4-FFF2-40B4-BE49-F238E27FC236}">
                <a16:creationId xmlns:a16="http://schemas.microsoft.com/office/drawing/2014/main" id="{CFC01AD7-DAE4-A48C-8F9B-9721B207AC3F}"/>
              </a:ext>
            </a:extLst>
          </p:cNvPr>
          <p:cNvSpPr txBox="1">
            <a:spLocks/>
          </p:cNvSpPr>
          <p:nvPr/>
        </p:nvSpPr>
        <p:spPr>
          <a:xfrm>
            <a:off x="4344723" y="393700"/>
            <a:ext cx="5916877" cy="46571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50000"/>
              </a:lnSpc>
              <a:spcBef>
                <a:spcPts val="0"/>
              </a:spcBef>
              <a:defRPr/>
            </a:pPr>
            <a:r>
              <a:rPr lang="pt-BR" altLang="zh-CN" sz="2000" b="1" dirty="0">
                <a:solidFill>
                  <a:schemeClr val="bg1">
                    <a:lumMod val="95000"/>
                  </a:schemeClr>
                </a:solidFill>
                <a:latin typeface="Arial"/>
                <a:ea typeface="微软雅黑"/>
                <a:cs typeface="Lato" panose="020F0502020204030203" pitchFamily="34" charset="0"/>
                <a:sym typeface="Arial"/>
              </a:rPr>
              <a:t>Um profissional de acesso por corda pode atuar com segurança dentro dos demais sistemas, já um trabalhador capacitado apenas na utilização de sistemas de retenção de queda não deve realizar técnicas de acesso por corda sem a formação adequada.</a:t>
            </a:r>
            <a:endParaRPr lang="id-ID" sz="2000" b="1" dirty="0">
              <a:solidFill>
                <a:schemeClr val="bg1">
                  <a:lumMod val="95000"/>
                </a:schemeClr>
              </a:solidFill>
              <a:latin typeface="Arial"/>
              <a:ea typeface="微软雅黑"/>
              <a:cs typeface="Lato" panose="020F0502020204030203" pitchFamily="34" charset="0"/>
              <a:sym typeface="Arial"/>
            </a:endParaRPr>
          </a:p>
        </p:txBody>
      </p:sp>
      <p:sp>
        <p:nvSpPr>
          <p:cNvPr id="19" name="矩形 34">
            <a:extLst>
              <a:ext uri="{FF2B5EF4-FFF2-40B4-BE49-F238E27FC236}">
                <a16:creationId xmlns:a16="http://schemas.microsoft.com/office/drawing/2014/main" id="{9F8DF6A9-1D4F-7D50-77E7-85A156158EFE}"/>
              </a:ext>
            </a:extLst>
          </p:cNvPr>
          <p:cNvSpPr/>
          <p:nvPr/>
        </p:nvSpPr>
        <p:spPr>
          <a:xfrm>
            <a:off x="3072311" y="435511"/>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grpSp>
        <p:nvGrpSpPr>
          <p:cNvPr id="20" name="组合 37">
            <a:extLst>
              <a:ext uri="{FF2B5EF4-FFF2-40B4-BE49-F238E27FC236}">
                <a16:creationId xmlns:a16="http://schemas.microsoft.com/office/drawing/2014/main" id="{88EE8F97-9031-739F-9FB6-64A1B5960AB5}"/>
              </a:ext>
            </a:extLst>
          </p:cNvPr>
          <p:cNvGrpSpPr/>
          <p:nvPr/>
        </p:nvGrpSpPr>
        <p:grpSpPr>
          <a:xfrm>
            <a:off x="3276159" y="571132"/>
            <a:ext cx="455799" cy="457102"/>
            <a:chOff x="1649413" y="1535114"/>
            <a:chExt cx="555625" cy="557213"/>
          </a:xfrm>
          <a:solidFill>
            <a:schemeClr val="bg1"/>
          </a:solidFill>
        </p:grpSpPr>
        <p:sp>
          <p:nvSpPr>
            <p:cNvPr id="22" name="Freeform 33">
              <a:extLst>
                <a:ext uri="{FF2B5EF4-FFF2-40B4-BE49-F238E27FC236}">
                  <a16:creationId xmlns:a16="http://schemas.microsoft.com/office/drawing/2014/main" id="{BBE1E125-5771-C20F-74FE-DAAEB6C9FF5C}"/>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3" name="Freeform 34">
              <a:extLst>
                <a:ext uri="{FF2B5EF4-FFF2-40B4-BE49-F238E27FC236}">
                  <a16:creationId xmlns:a16="http://schemas.microsoft.com/office/drawing/2014/main" id="{073679D9-F6E0-FA1F-DF35-11AA74B48BEF}"/>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4" name="Freeform 35">
              <a:extLst>
                <a:ext uri="{FF2B5EF4-FFF2-40B4-BE49-F238E27FC236}">
                  <a16:creationId xmlns:a16="http://schemas.microsoft.com/office/drawing/2014/main" id="{F64B0AC7-A3A3-3481-ECCD-19167D5F4298}"/>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5" name="Freeform 36">
              <a:extLst>
                <a:ext uri="{FF2B5EF4-FFF2-40B4-BE49-F238E27FC236}">
                  <a16:creationId xmlns:a16="http://schemas.microsoft.com/office/drawing/2014/main" id="{1B2D8B47-CBC8-2962-2D8D-4D8FE6BDA949}"/>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sp>
        <p:nvSpPr>
          <p:cNvPr id="26" name="Shape 2619">
            <a:extLst>
              <a:ext uri="{FF2B5EF4-FFF2-40B4-BE49-F238E27FC236}">
                <a16:creationId xmlns:a16="http://schemas.microsoft.com/office/drawing/2014/main" id="{549BFE32-DE4F-EF70-FE78-9BA5A78582F9}"/>
              </a:ext>
            </a:extLst>
          </p:cNvPr>
          <p:cNvSpPr/>
          <p:nvPr/>
        </p:nvSpPr>
        <p:spPr>
          <a:xfrm>
            <a:off x="10441248" y="5325500"/>
            <a:ext cx="1280852" cy="1138800"/>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a:ea typeface="微软雅黑"/>
              <a:cs typeface="Source Sans Pro Light" charset="0"/>
              <a:sym typeface="Arial"/>
            </a:endParaRPr>
          </a:p>
        </p:txBody>
      </p:sp>
      <p:pic>
        <p:nvPicPr>
          <p:cNvPr id="3" name="Imagem 2" descr="Texto&#10;&#10;Descrição gerada automaticamente com confiança baixa">
            <a:extLst>
              <a:ext uri="{FF2B5EF4-FFF2-40B4-BE49-F238E27FC236}">
                <a16:creationId xmlns:a16="http://schemas.microsoft.com/office/drawing/2014/main" id="{59B44FDE-6F6F-69BF-1F6D-01B9A2B7B7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094060454"/>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R 35 l Trabalho em altura. Entenda as exigências dessa norma">
            <a:extLst>
              <a:ext uri="{FF2B5EF4-FFF2-40B4-BE49-F238E27FC236}">
                <a16:creationId xmlns:a16="http://schemas.microsoft.com/office/drawing/2014/main" id="{1F0D5D70-9C6A-E90A-2ED2-33810667CF6C}"/>
              </a:ext>
            </a:extLst>
          </p:cNvPr>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22494"/>
          <a:stretch/>
        </p:blipFill>
        <p:spPr bwMode="auto">
          <a:xfrm>
            <a:off x="0" y="3111500"/>
            <a:ext cx="12192000" cy="385448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0" y="3134419"/>
            <a:ext cx="12192000" cy="3831561"/>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2" name="组合 31"/>
          <p:cNvGrpSpPr/>
          <p:nvPr/>
        </p:nvGrpSpPr>
        <p:grpSpPr>
          <a:xfrm>
            <a:off x="6851764" y="685982"/>
            <a:ext cx="4741953" cy="5087621"/>
            <a:chOff x="742950" y="1690642"/>
            <a:chExt cx="2139950" cy="3829707"/>
          </a:xfrm>
        </p:grpSpPr>
        <p:sp>
          <p:nvSpPr>
            <p:cNvPr id="33" name="任意多边形 32"/>
            <p:cNvSpPr/>
            <p:nvPr/>
          </p:nvSpPr>
          <p:spPr>
            <a:xfrm>
              <a:off x="1217195" y="1690642"/>
              <a:ext cx="1665705" cy="3821158"/>
            </a:xfrm>
            <a:custGeom>
              <a:avLst/>
              <a:gdLst>
                <a:gd name="connsiteX0" fmla="*/ 209264 w 2260600"/>
                <a:gd name="connsiteY0" fmla="*/ 0 h 3821158"/>
                <a:gd name="connsiteX1" fmla="*/ 2051336 w 2260600"/>
                <a:gd name="connsiteY1" fmla="*/ 0 h 3821158"/>
                <a:gd name="connsiteX2" fmla="*/ 2260600 w 2260600"/>
                <a:gd name="connsiteY2" fmla="*/ 209264 h 3821158"/>
                <a:gd name="connsiteX3" fmla="*/ 2260600 w 2260600"/>
                <a:gd name="connsiteY3" fmla="*/ 617458 h 3821158"/>
                <a:gd name="connsiteX4" fmla="*/ 2139950 w 2260600"/>
                <a:gd name="connsiteY4" fmla="*/ 738108 h 3821158"/>
                <a:gd name="connsiteX5" fmla="*/ 2260600 w 2260600"/>
                <a:gd name="connsiteY5" fmla="*/ 858758 h 3821158"/>
                <a:gd name="connsiteX6" fmla="*/ 2260600 w 2260600"/>
                <a:gd name="connsiteY6" fmla="*/ 3611894 h 3821158"/>
                <a:gd name="connsiteX7" fmla="*/ 2051336 w 2260600"/>
                <a:gd name="connsiteY7" fmla="*/ 3821158 h 3821158"/>
                <a:gd name="connsiteX8" fmla="*/ 209264 w 2260600"/>
                <a:gd name="connsiteY8" fmla="*/ 3821158 h 3821158"/>
                <a:gd name="connsiteX9" fmla="*/ 0 w 2260600"/>
                <a:gd name="connsiteY9" fmla="*/ 3611894 h 3821158"/>
                <a:gd name="connsiteX10" fmla="*/ 0 w 2260600"/>
                <a:gd name="connsiteY10" fmla="*/ 858758 h 3821158"/>
                <a:gd name="connsiteX11" fmla="*/ 120650 w 2260600"/>
                <a:gd name="connsiteY11" fmla="*/ 738108 h 3821158"/>
                <a:gd name="connsiteX12" fmla="*/ 0 w 2260600"/>
                <a:gd name="connsiteY12" fmla="*/ 617458 h 3821158"/>
                <a:gd name="connsiteX13" fmla="*/ 0 w 2260600"/>
                <a:gd name="connsiteY13" fmla="*/ 209264 h 3821158"/>
                <a:gd name="connsiteX14" fmla="*/ 209264 w 2260600"/>
                <a:gd name="connsiteY14" fmla="*/ 0 h 38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600" h="3821158">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gradFill>
              <a:gsLst>
                <a:gs pos="0">
                  <a:srgbClr val="FE2B56"/>
                </a:gs>
                <a:gs pos="100000">
                  <a:srgbClr val="FE6F3F"/>
                </a:gs>
              </a:gsLst>
              <a:lin ang="7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cxnSp>
          <p:nvCxnSpPr>
            <p:cNvPr id="34" name="直接连接符 33"/>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360062CF-4239-4286-B703-132EC1F0E32B}"/>
                </a:ext>
              </a:extLst>
            </p:cNvPr>
            <p:cNvSpPr txBox="1">
              <a:spLocks/>
            </p:cNvSpPr>
            <p:nvPr/>
          </p:nvSpPr>
          <p:spPr>
            <a:xfrm>
              <a:off x="1238828" y="2799427"/>
              <a:ext cx="1617033" cy="272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000" dirty="0">
                  <a:solidFill>
                    <a:schemeClr val="bg1"/>
                  </a:solidFill>
                  <a:latin typeface="Arial"/>
                  <a:ea typeface="微软雅黑"/>
                  <a:cs typeface="Lato" panose="020F0502020204030203" pitchFamily="34" charset="0"/>
                  <a:sym typeface="Arial"/>
                </a:rPr>
                <a:t>Este sistema também é chamado de “técnica de acesso por corda”. O anexo I da NR-35 Trabalho em Altura traz requisitos sobre esse tema.</a:t>
              </a:r>
            </a:p>
            <a:p>
              <a:pPr algn="l">
                <a:lnSpc>
                  <a:spcPct val="130000"/>
                </a:lnSpc>
                <a:spcBef>
                  <a:spcPts val="0"/>
                </a:spcBef>
                <a:defRPr/>
              </a:pPr>
              <a:endParaRPr lang="pt-BR" altLang="zh-CN" sz="2000" dirty="0">
                <a:solidFill>
                  <a:schemeClr val="bg1"/>
                </a:solidFill>
                <a:latin typeface="Arial"/>
                <a:ea typeface="微软雅黑"/>
                <a:cs typeface="Lato" panose="020F0502020204030203" pitchFamily="34" charset="0"/>
                <a:sym typeface="Arial"/>
              </a:endParaRPr>
            </a:p>
            <a:p>
              <a:pPr algn="l">
                <a:lnSpc>
                  <a:spcPct val="130000"/>
                </a:lnSpc>
                <a:spcBef>
                  <a:spcPts val="0"/>
                </a:spcBef>
                <a:defRPr/>
              </a:pPr>
              <a:r>
                <a:rPr lang="pt-BR" altLang="zh-CN" sz="1800" dirty="0">
                  <a:solidFill>
                    <a:srgbClr val="201F42"/>
                  </a:solidFill>
                  <a:latin typeface="Arial"/>
                  <a:ea typeface="微软雅黑"/>
                  <a:cs typeface="Lato" panose="020F0502020204030203" pitchFamily="34" charset="0"/>
                  <a:sym typeface="Arial"/>
                </a:rPr>
                <a:t>(Fonte: </a:t>
              </a:r>
              <a:r>
                <a:rPr lang="pt-BR" altLang="zh-CN" sz="1800" dirty="0" err="1">
                  <a:solidFill>
                    <a:srgbClr val="201F42"/>
                  </a:solidFill>
                  <a:latin typeface="Arial"/>
                  <a:ea typeface="微软雅黑"/>
                  <a:cs typeface="Lato" panose="020F0502020204030203" pitchFamily="34" charset="0"/>
                  <a:sym typeface="Arial"/>
                </a:rPr>
                <a:t>HoneyWellSafety.Com</a:t>
              </a:r>
              <a:r>
                <a:rPr lang="pt-BR" altLang="zh-CN" sz="1800" dirty="0">
                  <a:solidFill>
                    <a:srgbClr val="201F42"/>
                  </a:solidFill>
                  <a:latin typeface="Arial"/>
                  <a:ea typeface="微软雅黑"/>
                  <a:cs typeface="Lato" panose="020F0502020204030203" pitchFamily="34" charset="0"/>
                  <a:sym typeface="Arial"/>
                </a:rPr>
                <a:t>)</a:t>
              </a:r>
            </a:p>
            <a:p>
              <a:pPr algn="l">
                <a:lnSpc>
                  <a:spcPct val="130000"/>
                </a:lnSpc>
                <a:spcBef>
                  <a:spcPts val="0"/>
                </a:spcBef>
                <a:defRPr/>
              </a:pPr>
              <a:endParaRPr lang="pt-BR" altLang="zh-CN" sz="2000" dirty="0">
                <a:solidFill>
                  <a:schemeClr val="bg1"/>
                </a:solidFill>
                <a:latin typeface="Arial"/>
                <a:ea typeface="微软雅黑"/>
                <a:cs typeface="Lato" panose="020F0502020204030203" pitchFamily="34" charset="0"/>
                <a:sym typeface="Arial"/>
              </a:endParaRPr>
            </a:p>
          </p:txBody>
        </p:sp>
        <p:sp>
          <p:nvSpPr>
            <p:cNvPr id="37" name="Subtitle 2">
              <a:extLst>
                <a:ext uri="{FF2B5EF4-FFF2-40B4-BE49-F238E27FC236}">
                  <a16:creationId xmlns:a16="http://schemas.microsoft.com/office/drawing/2014/main" id="{360062CF-4239-4286-B703-132EC1F0E32B}"/>
                </a:ext>
              </a:extLst>
            </p:cNvPr>
            <p:cNvSpPr txBox="1">
              <a:spLocks/>
            </p:cNvSpPr>
            <p:nvPr/>
          </p:nvSpPr>
          <p:spPr>
            <a:xfrm>
              <a:off x="964406" y="1858185"/>
              <a:ext cx="15763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endParaRPr lang="id-ID" sz="1800" b="1" dirty="0">
                <a:solidFill>
                  <a:schemeClr val="bg1"/>
                </a:solidFill>
                <a:latin typeface="Arial"/>
                <a:ea typeface="微软雅黑"/>
                <a:cs typeface="Lato" panose="020F0502020204030203" pitchFamily="34" charset="0"/>
                <a:sym typeface="Arial"/>
              </a:endParaRPr>
            </a:p>
          </p:txBody>
        </p:sp>
      </p:grpSp>
      <p:sp>
        <p:nvSpPr>
          <p:cNvPr id="52" name="Freeform 94"/>
          <p:cNvSpPr>
            <a:spLocks noEditPoints="1"/>
          </p:cNvSpPr>
          <p:nvPr/>
        </p:nvSpPr>
        <p:spPr bwMode="auto">
          <a:xfrm>
            <a:off x="9619284" y="761329"/>
            <a:ext cx="543205" cy="489652"/>
          </a:xfrm>
          <a:custGeom>
            <a:avLst/>
            <a:gdLst>
              <a:gd name="T0" fmla="*/ 196 w 201"/>
              <a:gd name="T1" fmla="*/ 166 h 192"/>
              <a:gd name="T2" fmla="*/ 146 w 201"/>
              <a:gd name="T3" fmla="*/ 117 h 192"/>
              <a:gd name="T4" fmla="*/ 145 w 201"/>
              <a:gd name="T5" fmla="*/ 115 h 192"/>
              <a:gd name="T6" fmla="*/ 135 w 201"/>
              <a:gd name="T7" fmla="*/ 22 h 192"/>
              <a:gd name="T8" fmla="*/ 82 w 201"/>
              <a:gd name="T9" fmla="*/ 0 h 192"/>
              <a:gd name="T10" fmla="*/ 29 w 201"/>
              <a:gd name="T11" fmla="*/ 22 h 192"/>
              <a:gd name="T12" fmla="*/ 29 w 201"/>
              <a:gd name="T13" fmla="*/ 128 h 192"/>
              <a:gd name="T14" fmla="*/ 82 w 201"/>
              <a:gd name="T15" fmla="*/ 149 h 192"/>
              <a:gd name="T16" fmla="*/ 123 w 201"/>
              <a:gd name="T17" fmla="*/ 138 h 192"/>
              <a:gd name="T18" fmla="*/ 124 w 201"/>
              <a:gd name="T19" fmla="*/ 139 h 192"/>
              <a:gd name="T20" fmla="*/ 173 w 201"/>
              <a:gd name="T21" fmla="*/ 189 h 192"/>
              <a:gd name="T22" fmla="*/ 183 w 201"/>
              <a:gd name="T23" fmla="*/ 192 h 192"/>
              <a:gd name="T24" fmla="*/ 191 w 201"/>
              <a:gd name="T25" fmla="*/ 189 h 192"/>
              <a:gd name="T26" fmla="*/ 196 w 201"/>
              <a:gd name="T27" fmla="*/ 184 h 192"/>
              <a:gd name="T28" fmla="*/ 196 w 201"/>
              <a:gd name="T29" fmla="*/ 166 h 192"/>
              <a:gd name="T30" fmla="*/ 52 w 201"/>
              <a:gd name="T31" fmla="*/ 120 h 192"/>
              <a:gd name="T32" fmla="*/ 52 w 201"/>
              <a:gd name="T33" fmla="*/ 120 h 192"/>
              <a:gd name="T34" fmla="*/ 120 w 201"/>
              <a:gd name="T35" fmla="*/ 113 h 192"/>
              <a:gd name="T36" fmla="*/ 120 w 201"/>
              <a:gd name="T37" fmla="*/ 113 h 192"/>
              <a:gd name="T38" fmla="*/ 120 w 201"/>
              <a:gd name="T39" fmla="*/ 74 h 192"/>
              <a:gd name="T40" fmla="*/ 103 w 201"/>
              <a:gd name="T41" fmla="*/ 74 h 192"/>
              <a:gd name="T42" fmla="*/ 103 w 201"/>
              <a:gd name="T43" fmla="*/ 125 h 192"/>
              <a:gd name="T44" fmla="*/ 91 w 201"/>
              <a:gd name="T45" fmla="*/ 128 h 192"/>
              <a:gd name="T46" fmla="*/ 91 w 201"/>
              <a:gd name="T47" fmla="*/ 33 h 192"/>
              <a:gd name="T48" fmla="*/ 73 w 201"/>
              <a:gd name="T49" fmla="*/ 33 h 192"/>
              <a:gd name="T50" fmla="*/ 73 w 201"/>
              <a:gd name="T51" fmla="*/ 128 h 192"/>
              <a:gd name="T52" fmla="*/ 61 w 201"/>
              <a:gd name="T53" fmla="*/ 125 h 192"/>
              <a:gd name="T54" fmla="*/ 61 w 201"/>
              <a:gd name="T55" fmla="*/ 55 h 192"/>
              <a:gd name="T56" fmla="*/ 44 w 201"/>
              <a:gd name="T57" fmla="*/ 55 h 192"/>
              <a:gd name="T58" fmla="*/ 44 w 201"/>
              <a:gd name="T59" fmla="*/ 113 h 192"/>
              <a:gd name="T60" fmla="*/ 44 w 201"/>
              <a:gd name="T61" fmla="*/ 113 h 192"/>
              <a:gd name="T62" fmla="*/ 44 w 201"/>
              <a:gd name="T63" fmla="*/ 37 h 192"/>
              <a:gd name="T64" fmla="*/ 82 w 201"/>
              <a:gd name="T65" fmla="*/ 21 h 192"/>
              <a:gd name="T66" fmla="*/ 120 w 201"/>
              <a:gd name="T67" fmla="*/ 37 h 192"/>
              <a:gd name="T68" fmla="*/ 136 w 201"/>
              <a:gd name="T69" fmla="*/ 75 h 192"/>
              <a:gd name="T70" fmla="*/ 120 w 201"/>
              <a:gd name="T71" fmla="*/ 1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192">
                <a:moveTo>
                  <a:pt x="196" y="166"/>
                </a:moveTo>
                <a:cubicBezTo>
                  <a:pt x="146" y="117"/>
                  <a:pt x="146" y="117"/>
                  <a:pt x="146" y="117"/>
                </a:cubicBezTo>
                <a:cubicBezTo>
                  <a:pt x="146" y="116"/>
                  <a:pt x="145" y="116"/>
                  <a:pt x="145" y="115"/>
                </a:cubicBezTo>
                <a:cubicBezTo>
                  <a:pt x="164" y="86"/>
                  <a:pt x="160" y="47"/>
                  <a:pt x="135" y="22"/>
                </a:cubicBezTo>
                <a:cubicBezTo>
                  <a:pt x="121" y="8"/>
                  <a:pt x="102" y="0"/>
                  <a:pt x="82" y="0"/>
                </a:cubicBezTo>
                <a:cubicBezTo>
                  <a:pt x="62" y="0"/>
                  <a:pt x="43" y="8"/>
                  <a:pt x="29" y="22"/>
                </a:cubicBezTo>
                <a:cubicBezTo>
                  <a:pt x="0" y="51"/>
                  <a:pt x="0" y="99"/>
                  <a:pt x="29" y="128"/>
                </a:cubicBezTo>
                <a:cubicBezTo>
                  <a:pt x="43" y="142"/>
                  <a:pt x="62" y="149"/>
                  <a:pt x="82" y="149"/>
                </a:cubicBezTo>
                <a:cubicBezTo>
                  <a:pt x="97" y="149"/>
                  <a:pt x="110" y="145"/>
                  <a:pt x="123" y="138"/>
                </a:cubicBezTo>
                <a:cubicBezTo>
                  <a:pt x="123" y="138"/>
                  <a:pt x="123" y="139"/>
                  <a:pt x="124" y="139"/>
                </a:cubicBezTo>
                <a:cubicBezTo>
                  <a:pt x="173" y="189"/>
                  <a:pt x="173" y="189"/>
                  <a:pt x="173" y="189"/>
                </a:cubicBezTo>
                <a:cubicBezTo>
                  <a:pt x="176" y="191"/>
                  <a:pt x="179" y="192"/>
                  <a:pt x="183" y="192"/>
                </a:cubicBezTo>
                <a:cubicBezTo>
                  <a:pt x="186" y="192"/>
                  <a:pt x="189" y="191"/>
                  <a:pt x="191" y="189"/>
                </a:cubicBezTo>
                <a:cubicBezTo>
                  <a:pt x="196" y="184"/>
                  <a:pt x="196" y="184"/>
                  <a:pt x="196" y="184"/>
                </a:cubicBezTo>
                <a:cubicBezTo>
                  <a:pt x="201" y="179"/>
                  <a:pt x="201" y="171"/>
                  <a:pt x="196" y="166"/>
                </a:cubicBezTo>
                <a:close/>
                <a:moveTo>
                  <a:pt x="52" y="120"/>
                </a:moveTo>
                <a:cubicBezTo>
                  <a:pt x="52" y="120"/>
                  <a:pt x="52" y="120"/>
                  <a:pt x="52" y="120"/>
                </a:cubicBezTo>
                <a:close/>
                <a:moveTo>
                  <a:pt x="120" y="113"/>
                </a:moveTo>
                <a:cubicBezTo>
                  <a:pt x="120" y="113"/>
                  <a:pt x="120" y="113"/>
                  <a:pt x="120" y="113"/>
                </a:cubicBezTo>
                <a:cubicBezTo>
                  <a:pt x="120" y="74"/>
                  <a:pt x="120" y="74"/>
                  <a:pt x="120" y="74"/>
                </a:cubicBezTo>
                <a:cubicBezTo>
                  <a:pt x="103" y="74"/>
                  <a:pt x="103" y="74"/>
                  <a:pt x="103" y="74"/>
                </a:cubicBezTo>
                <a:cubicBezTo>
                  <a:pt x="103" y="125"/>
                  <a:pt x="103" y="125"/>
                  <a:pt x="103" y="125"/>
                </a:cubicBezTo>
                <a:cubicBezTo>
                  <a:pt x="99" y="126"/>
                  <a:pt x="95" y="127"/>
                  <a:pt x="91" y="128"/>
                </a:cubicBezTo>
                <a:cubicBezTo>
                  <a:pt x="91" y="33"/>
                  <a:pt x="91" y="33"/>
                  <a:pt x="91" y="33"/>
                </a:cubicBezTo>
                <a:cubicBezTo>
                  <a:pt x="73" y="33"/>
                  <a:pt x="73" y="33"/>
                  <a:pt x="73" y="33"/>
                </a:cubicBezTo>
                <a:cubicBezTo>
                  <a:pt x="73" y="128"/>
                  <a:pt x="73" y="128"/>
                  <a:pt x="73" y="128"/>
                </a:cubicBezTo>
                <a:cubicBezTo>
                  <a:pt x="69" y="127"/>
                  <a:pt x="65" y="126"/>
                  <a:pt x="61" y="125"/>
                </a:cubicBezTo>
                <a:cubicBezTo>
                  <a:pt x="61" y="55"/>
                  <a:pt x="61" y="55"/>
                  <a:pt x="61" y="55"/>
                </a:cubicBezTo>
                <a:cubicBezTo>
                  <a:pt x="44" y="55"/>
                  <a:pt x="44" y="55"/>
                  <a:pt x="44" y="55"/>
                </a:cubicBezTo>
                <a:cubicBezTo>
                  <a:pt x="44" y="113"/>
                  <a:pt x="44" y="113"/>
                  <a:pt x="44" y="113"/>
                </a:cubicBezTo>
                <a:cubicBezTo>
                  <a:pt x="44" y="113"/>
                  <a:pt x="44" y="113"/>
                  <a:pt x="44" y="113"/>
                </a:cubicBezTo>
                <a:cubicBezTo>
                  <a:pt x="23" y="92"/>
                  <a:pt x="23" y="58"/>
                  <a:pt x="44" y="37"/>
                </a:cubicBezTo>
                <a:cubicBezTo>
                  <a:pt x="54" y="27"/>
                  <a:pt x="68" y="21"/>
                  <a:pt x="82" y="21"/>
                </a:cubicBezTo>
                <a:cubicBezTo>
                  <a:pt x="96" y="21"/>
                  <a:pt x="110" y="27"/>
                  <a:pt x="120" y="37"/>
                </a:cubicBezTo>
                <a:cubicBezTo>
                  <a:pt x="130" y="47"/>
                  <a:pt x="136" y="61"/>
                  <a:pt x="136" y="75"/>
                </a:cubicBezTo>
                <a:cubicBezTo>
                  <a:pt x="136" y="89"/>
                  <a:pt x="130" y="103"/>
                  <a:pt x="120"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nvGrpSpPr>
          <p:cNvPr id="3" name="组合 8">
            <a:extLst>
              <a:ext uri="{FF2B5EF4-FFF2-40B4-BE49-F238E27FC236}">
                <a16:creationId xmlns:a16="http://schemas.microsoft.com/office/drawing/2014/main" id="{1ED86113-DB8F-881B-1CF1-6D3DC669909D}"/>
              </a:ext>
            </a:extLst>
          </p:cNvPr>
          <p:cNvGrpSpPr/>
          <p:nvPr/>
        </p:nvGrpSpPr>
        <p:grpSpPr>
          <a:xfrm>
            <a:off x="477748" y="1759245"/>
            <a:ext cx="4741952" cy="827397"/>
            <a:chOff x="4409739" y="473635"/>
            <a:chExt cx="3291839" cy="425802"/>
          </a:xfrm>
        </p:grpSpPr>
        <p:sp>
          <p:nvSpPr>
            <p:cNvPr id="4" name="Subtitle 2">
              <a:extLst>
                <a:ext uri="{FF2B5EF4-FFF2-40B4-BE49-F238E27FC236}">
                  <a16:creationId xmlns:a16="http://schemas.microsoft.com/office/drawing/2014/main" id="{BB5B4EE1-D0AB-693E-B438-B43ABD638A80}"/>
                </a:ext>
              </a:extLst>
            </p:cNvPr>
            <p:cNvSpPr txBox="1">
              <a:spLocks/>
            </p:cNvSpPr>
            <p:nvPr/>
          </p:nvSpPr>
          <p:spPr>
            <a:xfrm>
              <a:off x="4409739" y="473635"/>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lumMod val="95000"/>
                    </a:schemeClr>
                  </a:solidFill>
                  <a:latin typeface="Arial"/>
                  <a:ea typeface="微软雅黑"/>
                  <a:cs typeface="Lato" panose="020F0502020204030203" pitchFamily="34" charset="0"/>
                  <a:sym typeface="Arial"/>
                </a:rPr>
                <a:t>NR 35</a:t>
              </a:r>
              <a:endParaRPr lang="zh-CN" altLang="en-US" b="1" dirty="0">
                <a:solidFill>
                  <a:schemeClr val="bg1">
                    <a:lumMod val="95000"/>
                  </a:schemeClr>
                </a:solidFill>
                <a:latin typeface="Arial"/>
                <a:ea typeface="微软雅黑"/>
                <a:cs typeface="Lato" panose="020F0502020204030203" pitchFamily="34" charset="0"/>
                <a:sym typeface="Arial"/>
              </a:endParaRPr>
            </a:p>
          </p:txBody>
        </p:sp>
        <p:sp>
          <p:nvSpPr>
            <p:cNvPr id="5" name="圆角矩形 10">
              <a:extLst>
                <a:ext uri="{FF2B5EF4-FFF2-40B4-BE49-F238E27FC236}">
                  <a16:creationId xmlns:a16="http://schemas.microsoft.com/office/drawing/2014/main" id="{CD2AE728-0A57-3910-1DCD-FDBE1AEAE06E}"/>
                </a:ext>
              </a:extLst>
            </p:cNvPr>
            <p:cNvSpPr/>
            <p:nvPr/>
          </p:nvSpPr>
          <p:spPr>
            <a:xfrm>
              <a:off x="5641691"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pic>
        <p:nvPicPr>
          <p:cNvPr id="6" name="Imagem 5" descr="Texto&#10;&#10;Descrição gerada automaticamente com confiança baixa">
            <a:extLst>
              <a:ext uri="{FF2B5EF4-FFF2-40B4-BE49-F238E27FC236}">
                <a16:creationId xmlns:a16="http://schemas.microsoft.com/office/drawing/2014/main" id="{6C865CC8-3F5A-5445-3B73-DCEE2A889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323776836"/>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or que utilizar um software de gestão de SST? - Ocupacional">
            <a:extLst>
              <a:ext uri="{FF2B5EF4-FFF2-40B4-BE49-F238E27FC236}">
                <a16:creationId xmlns:a16="http://schemas.microsoft.com/office/drawing/2014/main" id="{0D408E14-FBE4-1493-9D22-56FBF9BD1969}"/>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riângulo isósceles 4">
            <a:extLst>
              <a:ext uri="{FF2B5EF4-FFF2-40B4-BE49-F238E27FC236}">
                <a16:creationId xmlns:a16="http://schemas.microsoft.com/office/drawing/2014/main" id="{D3CA44E0-630A-70A7-1586-624464C2AD0D}"/>
              </a:ext>
            </a:extLst>
          </p:cNvPr>
          <p:cNvSpPr/>
          <p:nvPr/>
        </p:nvSpPr>
        <p:spPr>
          <a:xfrm>
            <a:off x="0" y="-6237"/>
            <a:ext cx="12192000" cy="6857999"/>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6">
            <a:extLst>
              <a:ext uri="{FF2B5EF4-FFF2-40B4-BE49-F238E27FC236}">
                <a16:creationId xmlns:a16="http://schemas.microsoft.com/office/drawing/2014/main" id="{135399E0-39B4-9E9C-DA96-5FD32F7D6FD4}"/>
              </a:ext>
            </a:extLst>
          </p:cNvPr>
          <p:cNvSpPr/>
          <p:nvPr/>
        </p:nvSpPr>
        <p:spPr>
          <a:xfrm>
            <a:off x="0" y="-124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0 w 12192000"/>
              <a:gd name="connsiteY2" fmla="*/ 6858000 h 6858000"/>
              <a:gd name="connsiteX3" fmla="*/ 0 w 12192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0" y="6858000"/>
                </a:lnTo>
                <a:lnTo>
                  <a:pt x="0" y="0"/>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cxnSp>
        <p:nvCxnSpPr>
          <p:cNvPr id="3" name="直接连接符 34">
            <a:extLst>
              <a:ext uri="{FF2B5EF4-FFF2-40B4-BE49-F238E27FC236}">
                <a16:creationId xmlns:a16="http://schemas.microsoft.com/office/drawing/2014/main" id="{F12D8AD7-976E-D140-480E-E11543E14208}"/>
              </a:ext>
            </a:extLst>
          </p:cNvPr>
          <p:cNvCxnSpPr/>
          <p:nvPr/>
        </p:nvCxnSpPr>
        <p:spPr>
          <a:xfrm flipH="1">
            <a:off x="0" y="0"/>
            <a:ext cx="12192000" cy="6858000"/>
          </a:xfrm>
          <a:prstGeom prst="line">
            <a:avLst/>
          </a:prstGeom>
          <a:ln w="10160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2" name="等腰三角形 7">
            <a:extLst>
              <a:ext uri="{FF2B5EF4-FFF2-40B4-BE49-F238E27FC236}">
                <a16:creationId xmlns:a16="http://schemas.microsoft.com/office/drawing/2014/main" id="{DDC0B5D2-19CC-FD59-A4D9-12B164AACCC5}"/>
              </a:ext>
            </a:extLst>
          </p:cNvPr>
          <p:cNvSpPr/>
          <p:nvPr/>
        </p:nvSpPr>
        <p:spPr>
          <a:xfrm>
            <a:off x="0" y="5345692"/>
            <a:ext cx="2622176" cy="1506071"/>
          </a:xfrm>
          <a:prstGeom prst="triangle">
            <a:avLst>
              <a:gd name="adj" fmla="val 0"/>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9" name="组合 43">
            <a:extLst>
              <a:ext uri="{FF2B5EF4-FFF2-40B4-BE49-F238E27FC236}">
                <a16:creationId xmlns:a16="http://schemas.microsoft.com/office/drawing/2014/main" id="{2264B7B5-9AC1-75A2-93C9-C5224B39D444}"/>
              </a:ext>
            </a:extLst>
          </p:cNvPr>
          <p:cNvGrpSpPr/>
          <p:nvPr/>
        </p:nvGrpSpPr>
        <p:grpSpPr>
          <a:xfrm>
            <a:off x="4158565" y="1647957"/>
            <a:ext cx="6497045" cy="4232143"/>
            <a:chOff x="3214098" y="4073657"/>
            <a:chExt cx="2554690" cy="1541289"/>
          </a:xfrm>
        </p:grpSpPr>
        <p:sp>
          <p:nvSpPr>
            <p:cNvPr id="10" name="圆角矩形 46">
              <a:extLst>
                <a:ext uri="{FF2B5EF4-FFF2-40B4-BE49-F238E27FC236}">
                  <a16:creationId xmlns:a16="http://schemas.microsoft.com/office/drawing/2014/main" id="{351F3217-7AD2-A37E-2396-EE16B02D622C}"/>
                </a:ext>
              </a:extLst>
            </p:cNvPr>
            <p:cNvSpPr/>
            <p:nvPr/>
          </p:nvSpPr>
          <p:spPr>
            <a:xfrm>
              <a:off x="3214098" y="4073657"/>
              <a:ext cx="2554690" cy="1541289"/>
            </a:xfrm>
            <a:prstGeom prst="roundRect">
              <a:avLst>
                <a:gd name="adj" fmla="val 10388"/>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11" name="TextBox 21">
              <a:extLst>
                <a:ext uri="{FF2B5EF4-FFF2-40B4-BE49-F238E27FC236}">
                  <a16:creationId xmlns:a16="http://schemas.microsoft.com/office/drawing/2014/main" id="{AE76A144-92B9-F54A-E14A-EF413F08AE18}"/>
                </a:ext>
              </a:extLst>
            </p:cNvPr>
            <p:cNvSpPr txBox="1"/>
            <p:nvPr/>
          </p:nvSpPr>
          <p:spPr>
            <a:xfrm>
              <a:off x="3553772" y="4468922"/>
              <a:ext cx="1980188" cy="782094"/>
            </a:xfrm>
            <a:prstGeom prst="rect">
              <a:avLst/>
            </a:prstGeom>
            <a:noFill/>
          </p:spPr>
          <p:txBody>
            <a:bodyPr wrap="square" lIns="0" tIns="0" rIns="0" bIns="0" rtlCol="0">
              <a:spAutoFit/>
            </a:bodyPr>
            <a:lstStyle/>
            <a:p>
              <a:pPr>
                <a:lnSpc>
                  <a:spcPct val="150000"/>
                </a:lnSpc>
              </a:pPr>
              <a:r>
                <a:rPr lang="pt-BR" altLang="zh-CN" sz="2400" dirty="0">
                  <a:solidFill>
                    <a:srgbClr val="201F42"/>
                  </a:solidFill>
                  <a:latin typeface="Arial"/>
                  <a:ea typeface="微软雅黑"/>
                  <a:sym typeface="Arial"/>
                </a:rPr>
                <a:t>Para finalizar esse capítulo sobre hierarquia das medidas de segurança, vamos frisar um ponto importante: o </a:t>
              </a:r>
              <a:r>
                <a:rPr lang="pt-BR" altLang="zh-CN" sz="2400" b="1" dirty="0">
                  <a:solidFill>
                    <a:srgbClr val="FE2B56"/>
                  </a:solidFill>
                  <a:latin typeface="Arial"/>
                  <a:ea typeface="微软雅黑"/>
                  <a:sym typeface="Arial"/>
                </a:rPr>
                <a:t>RESGATE.</a:t>
              </a:r>
              <a:endParaRPr lang="en-US" altLang="zh-CN" sz="2400" b="1" dirty="0">
                <a:solidFill>
                  <a:srgbClr val="FE2B56"/>
                </a:solidFill>
                <a:latin typeface="Arial"/>
                <a:ea typeface="微软雅黑"/>
                <a:sym typeface="Arial"/>
              </a:endParaRPr>
            </a:p>
          </p:txBody>
        </p:sp>
      </p:grpSp>
      <p:sp>
        <p:nvSpPr>
          <p:cNvPr id="13" name="圆角矩形 40">
            <a:extLst>
              <a:ext uri="{FF2B5EF4-FFF2-40B4-BE49-F238E27FC236}">
                <a16:creationId xmlns:a16="http://schemas.microsoft.com/office/drawing/2014/main" id="{DBCBA3A7-2451-438C-1A39-FEA167E5A0A5}"/>
              </a:ext>
            </a:extLst>
          </p:cNvPr>
          <p:cNvSpPr/>
          <p:nvPr/>
        </p:nvSpPr>
        <p:spPr>
          <a:xfrm>
            <a:off x="9799147" y="5357592"/>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pic>
        <p:nvPicPr>
          <p:cNvPr id="8" name="Imagem 7" descr="Uma imagem contendo Texto&#10;&#10;Descrição gerada automaticamente">
            <a:extLst>
              <a:ext uri="{FF2B5EF4-FFF2-40B4-BE49-F238E27FC236}">
                <a16:creationId xmlns:a16="http://schemas.microsoft.com/office/drawing/2014/main" id="{5DF36311-BF67-2B89-5BEB-1D1E77D13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64" y="6360064"/>
            <a:ext cx="1772433" cy="497936"/>
          </a:xfrm>
          <a:prstGeom prst="rect">
            <a:avLst/>
          </a:prstGeom>
        </p:spPr>
      </p:pic>
    </p:spTree>
    <p:extLst>
      <p:ext uri="{BB962C8B-B14F-4D97-AF65-F5344CB8AC3E}">
        <p14:creationId xmlns:p14="http://schemas.microsoft.com/office/powerpoint/2010/main" val="1383113816"/>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1803400" y="467714"/>
            <a:ext cx="10388600" cy="1856386"/>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1936750" y="684287"/>
            <a:ext cx="9893300" cy="16785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b="1" dirty="0">
                <a:solidFill>
                  <a:schemeClr val="bg1"/>
                </a:solidFill>
                <a:latin typeface="Arial"/>
                <a:ea typeface="微软雅黑"/>
                <a:cs typeface="Lato" panose="020F0502020204030203" pitchFamily="34" charset="0"/>
                <a:sym typeface="Arial"/>
              </a:rPr>
              <a:t>Sempre que houve um trabalho em altura, o resgate apropriado deve estar disponível. </a:t>
            </a:r>
          </a:p>
        </p:txBody>
      </p:sp>
      <p:pic>
        <p:nvPicPr>
          <p:cNvPr id="2" name="Imagem 1" descr="Texto&#10;&#10;Descrição gerada automaticamente com confiança baixa">
            <a:extLst>
              <a:ext uri="{FF2B5EF4-FFF2-40B4-BE49-F238E27FC236}">
                <a16:creationId xmlns:a16="http://schemas.microsoft.com/office/drawing/2014/main" id="{9FB105B6-7C2F-54F4-A67D-85033923C4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57" y="6259062"/>
            <a:ext cx="1937981" cy="538038"/>
          </a:xfrm>
          <a:prstGeom prst="rect">
            <a:avLst/>
          </a:prstGeom>
        </p:spPr>
      </p:pic>
    </p:spTree>
    <p:extLst>
      <p:ext uri="{BB962C8B-B14F-4D97-AF65-F5344CB8AC3E}">
        <p14:creationId xmlns:p14="http://schemas.microsoft.com/office/powerpoint/2010/main" val="2875405700"/>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50080" y="192969"/>
            <a:ext cx="3291839" cy="719915"/>
            <a:chOff x="4409739" y="179522"/>
            <a:chExt cx="3291839" cy="719915"/>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solidFill>
                  <a:latin typeface="Arial"/>
                  <a:ea typeface="微软雅黑"/>
                  <a:cs typeface="Lato" panose="020F0502020204030203" pitchFamily="34" charset="0"/>
                  <a:sym typeface="Arial"/>
                </a:rPr>
                <a:t>NR 35</a:t>
              </a:r>
              <a:endParaRPr lang="zh-CN" altLang="en-US" b="1" dirty="0">
                <a:solidFill>
                  <a:schemeClr val="bg1"/>
                </a:solidFill>
                <a:latin typeface="Arial"/>
                <a:ea typeface="微软雅黑"/>
                <a:cs typeface="Lato" panose="020F0502020204030203" pitchFamily="34" charset="0"/>
                <a:sym typeface="Arial"/>
              </a:endParaRPr>
            </a:p>
          </p:txBody>
        </p:sp>
        <p:sp>
          <p:nvSpPr>
            <p:cNvPr id="11" name="圆角矩形 10"/>
            <p:cNvSpPr/>
            <p:nvPr/>
          </p:nvSpPr>
          <p:spPr>
            <a:xfrm>
              <a:off x="5641691"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8" name="Subtitle 2">
            <a:extLst>
              <a:ext uri="{FF2B5EF4-FFF2-40B4-BE49-F238E27FC236}">
                <a16:creationId xmlns:a16="http://schemas.microsoft.com/office/drawing/2014/main" id="{360062CF-4239-4286-B703-132EC1F0E32B}"/>
              </a:ext>
            </a:extLst>
          </p:cNvPr>
          <p:cNvSpPr txBox="1">
            <a:spLocks/>
          </p:cNvSpPr>
          <p:nvPr/>
        </p:nvSpPr>
        <p:spPr>
          <a:xfrm>
            <a:off x="4513632" y="2069515"/>
            <a:ext cx="6959600" cy="38756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spcBef>
                <a:spcPts val="0"/>
              </a:spcBef>
              <a:defRPr/>
            </a:pPr>
            <a:r>
              <a:rPr lang="pt-BR" altLang="zh-CN" b="1" dirty="0">
                <a:solidFill>
                  <a:schemeClr val="bg1">
                    <a:lumMod val="95000"/>
                  </a:schemeClr>
                </a:solidFill>
                <a:latin typeface="Arial"/>
                <a:ea typeface="微软雅黑"/>
                <a:cs typeface="Lato" panose="020F0502020204030203" pitchFamily="34" charset="0"/>
                <a:sym typeface="Arial"/>
              </a:rPr>
              <a:t>Quando for feita a análise de risco, o resgate deve ser considerado. Ele deve também fazer parte do treinamento a ser realizado pelo profissional.</a:t>
            </a:r>
            <a:endParaRPr lang="id-ID" b="1" dirty="0">
              <a:solidFill>
                <a:schemeClr val="bg1">
                  <a:lumMod val="95000"/>
                </a:schemeClr>
              </a:solidFill>
              <a:latin typeface="Arial"/>
              <a:ea typeface="微软雅黑"/>
              <a:cs typeface="Lato" panose="020F0502020204030203" pitchFamily="34" charset="0"/>
              <a:sym typeface="Arial"/>
            </a:endParaRPr>
          </a:p>
        </p:txBody>
      </p:sp>
      <p:pic>
        <p:nvPicPr>
          <p:cNvPr id="2050" name="Picture 2" descr="NR 35: a importância da SST para a Construção Civil - Obra Prima">
            <a:extLst>
              <a:ext uri="{FF2B5EF4-FFF2-40B4-BE49-F238E27FC236}">
                <a16:creationId xmlns:a16="http://schemas.microsoft.com/office/drawing/2014/main" id="{598091C9-C6AB-90F3-A0A6-6B4B09CAE8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921" y="2454213"/>
            <a:ext cx="2608934" cy="1916576"/>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2052" name="Picture 4" descr="NR35 para todos os envolvidos em Trabalho em altura - Ranger SMS">
            <a:extLst>
              <a:ext uri="{FF2B5EF4-FFF2-40B4-BE49-F238E27FC236}">
                <a16:creationId xmlns:a16="http://schemas.microsoft.com/office/drawing/2014/main" id="{DE5B6046-A73F-5A7F-FC1C-AB5A9899808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02" r="18192"/>
          <a:stretch/>
        </p:blipFill>
        <p:spPr bwMode="auto">
          <a:xfrm>
            <a:off x="166921" y="4701937"/>
            <a:ext cx="2608934" cy="1916576"/>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3" name="Imagem 2">
            <a:extLst>
              <a:ext uri="{FF2B5EF4-FFF2-40B4-BE49-F238E27FC236}">
                <a16:creationId xmlns:a16="http://schemas.microsoft.com/office/drawing/2014/main" id="{7457B302-0E75-228D-6B95-B259EACACEF6}"/>
              </a:ext>
            </a:extLst>
          </p:cNvPr>
          <p:cNvPicPr>
            <a:picLocks noChangeAspect="1"/>
          </p:cNvPicPr>
          <p:nvPr/>
        </p:nvPicPr>
        <p:blipFill rotWithShape="1">
          <a:blip r:embed="rId6"/>
          <a:srcRect l="30727" r="15511"/>
          <a:stretch/>
        </p:blipFill>
        <p:spPr>
          <a:xfrm>
            <a:off x="166920" y="199657"/>
            <a:ext cx="2608933" cy="1947523"/>
          </a:xfrm>
          <a:prstGeom prst="hexagon">
            <a:avLst>
              <a:gd name="adj" fmla="val 29209"/>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5" name="Imagem 4" descr="Texto&#10;&#10;Descrição gerada automaticamente com confiança baixa">
            <a:extLst>
              <a:ext uri="{FF2B5EF4-FFF2-40B4-BE49-F238E27FC236}">
                <a16:creationId xmlns:a16="http://schemas.microsoft.com/office/drawing/2014/main" id="{9EB9CEF0-2168-CFA3-BACB-BEA12B233F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7099" y="70991"/>
            <a:ext cx="1937981" cy="538038"/>
          </a:xfrm>
          <a:prstGeom prst="rect">
            <a:avLst/>
          </a:prstGeom>
        </p:spPr>
      </p:pic>
    </p:spTree>
    <p:extLst>
      <p:ext uri="{BB962C8B-B14F-4D97-AF65-F5344CB8AC3E}">
        <p14:creationId xmlns:p14="http://schemas.microsoft.com/office/powerpoint/2010/main" val="70946956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dústria química na construção civil - SQ Quimica">
            <a:extLst>
              <a:ext uri="{FF2B5EF4-FFF2-40B4-BE49-F238E27FC236}">
                <a16:creationId xmlns:a16="http://schemas.microsoft.com/office/drawing/2014/main" id="{860E10E6-31B3-8515-76D5-EE090874D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4"/>
            <a:ext cx="12192000" cy="686294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5">
            <a:extLst>
              <a:ext uri="{FF2B5EF4-FFF2-40B4-BE49-F238E27FC236}">
                <a16:creationId xmlns:a16="http://schemas.microsoft.com/office/drawing/2014/main" id="{CD2EEDDC-5348-B5B5-D059-49ECFB489DA3}"/>
              </a:ext>
            </a:extLst>
          </p:cNvPr>
          <p:cNvSpPr/>
          <p:nvPr/>
        </p:nvSpPr>
        <p:spPr>
          <a:xfrm>
            <a:off x="0" y="1"/>
            <a:ext cx="12192000" cy="685800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6" name="圆角矩形 46">
            <a:extLst>
              <a:ext uri="{FF2B5EF4-FFF2-40B4-BE49-F238E27FC236}">
                <a16:creationId xmlns:a16="http://schemas.microsoft.com/office/drawing/2014/main" id="{A97B059A-3C78-2540-B4DB-6401D77ADADF}"/>
              </a:ext>
            </a:extLst>
          </p:cNvPr>
          <p:cNvSpPr/>
          <p:nvPr/>
        </p:nvSpPr>
        <p:spPr>
          <a:xfrm>
            <a:off x="381000" y="2744855"/>
            <a:ext cx="6218949" cy="3661026"/>
          </a:xfrm>
          <a:prstGeom prst="roundRect">
            <a:avLst>
              <a:gd name="adj" fmla="val 10388"/>
            </a:avLst>
          </a:prstGeom>
          <a:solidFill>
            <a:schemeClr val="bg1">
              <a:alpha val="79000"/>
            </a:schemeClr>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cxnSp>
        <p:nvCxnSpPr>
          <p:cNvPr id="7" name="直接连接符 8">
            <a:extLst>
              <a:ext uri="{FF2B5EF4-FFF2-40B4-BE49-F238E27FC236}">
                <a16:creationId xmlns:a16="http://schemas.microsoft.com/office/drawing/2014/main" id="{6EB76C53-6A94-07D0-C800-5C6358FD7779}"/>
              </a:ext>
            </a:extLst>
          </p:cNvPr>
          <p:cNvCxnSpPr/>
          <p:nvPr/>
        </p:nvCxnSpPr>
        <p:spPr>
          <a:xfrm>
            <a:off x="3786843" y="60308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E877B475-7486-D254-A65C-5C37CFD11F72}"/>
              </a:ext>
            </a:extLst>
          </p:cNvPr>
          <p:cNvSpPr txBox="1">
            <a:spLocks/>
          </p:cNvSpPr>
          <p:nvPr/>
        </p:nvSpPr>
        <p:spPr>
          <a:xfrm>
            <a:off x="873305" y="3981470"/>
            <a:ext cx="5112880" cy="21890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sz="2000" b="1" dirty="0">
                <a:solidFill>
                  <a:srgbClr val="201F42"/>
                </a:solidFill>
                <a:latin typeface="Arial"/>
                <a:ea typeface="微软雅黑"/>
                <a:cs typeface="Lato" panose="020F0502020204030203" pitchFamily="34" charset="0"/>
                <a:sym typeface="Arial"/>
              </a:rPr>
              <a:t>Todo profissional de SST envolvido com NR-35 Trabalho em Altura deve buscar se aprofundar nesse tema.</a:t>
            </a:r>
          </a:p>
          <a:p>
            <a:pPr algn="l">
              <a:lnSpc>
                <a:spcPct val="150000"/>
              </a:lnSpc>
              <a:spcBef>
                <a:spcPts val="0"/>
              </a:spcBef>
              <a:defRPr/>
            </a:pPr>
            <a:endParaRPr lang="pt-BR" altLang="zh-CN" sz="2000" b="1" dirty="0">
              <a:solidFill>
                <a:srgbClr val="201F42"/>
              </a:solidFill>
              <a:latin typeface="Arial"/>
              <a:ea typeface="微软雅黑"/>
              <a:cs typeface="Lato" panose="020F0502020204030203" pitchFamily="34" charset="0"/>
              <a:sym typeface="Arial"/>
            </a:endParaRPr>
          </a:p>
        </p:txBody>
      </p:sp>
      <p:grpSp>
        <p:nvGrpSpPr>
          <p:cNvPr id="10" name="组合 35">
            <a:extLst>
              <a:ext uri="{FF2B5EF4-FFF2-40B4-BE49-F238E27FC236}">
                <a16:creationId xmlns:a16="http://schemas.microsoft.com/office/drawing/2014/main" id="{D741CF14-79D2-7E34-50C4-C4EC914FED46}"/>
              </a:ext>
            </a:extLst>
          </p:cNvPr>
          <p:cNvGrpSpPr/>
          <p:nvPr/>
        </p:nvGrpSpPr>
        <p:grpSpPr>
          <a:xfrm>
            <a:off x="2610435" y="2013283"/>
            <a:ext cx="1510130" cy="1361544"/>
            <a:chOff x="7842587" y="4494001"/>
            <a:chExt cx="343825" cy="309997"/>
          </a:xfrm>
        </p:grpSpPr>
        <p:sp>
          <p:nvSpPr>
            <p:cNvPr id="12" name="Freeform 5">
              <a:extLst>
                <a:ext uri="{FF2B5EF4-FFF2-40B4-BE49-F238E27FC236}">
                  <a16:creationId xmlns:a16="http://schemas.microsoft.com/office/drawing/2014/main" id="{F5377F6F-5014-C07D-1240-7B5287FDE54C}"/>
                </a:ext>
              </a:extLst>
            </p:cNvPr>
            <p:cNvSpPr>
              <a:spLocks/>
            </p:cNvSpPr>
            <p:nvPr/>
          </p:nvSpPr>
          <p:spPr bwMode="auto">
            <a:xfrm>
              <a:off x="7842587" y="4494001"/>
              <a:ext cx="343825" cy="30999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E2B56"/>
                </a:gs>
                <a:gs pos="100000">
                  <a:srgbClr val="FE6F3F"/>
                </a:gs>
              </a:gsLst>
              <a:lin ang="5400000" scaled="0"/>
            </a:gradFill>
            <a:ln w="9525" cap="flat">
              <a:noFill/>
              <a:prstDash val="solid"/>
              <a:miter lim="800000"/>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fontAlgn="auto">
                <a:lnSpc>
                  <a:spcPct val="130000"/>
                </a:lnSpc>
                <a:buFontTx/>
                <a:buNone/>
              </a:pPr>
              <a:endParaRPr lang="zh-CN" altLang="en-US" dirty="0">
                <a:solidFill>
                  <a:srgbClr val="1C2D3D"/>
                </a:solidFill>
                <a:latin typeface="Arial"/>
                <a:ea typeface="微软雅黑"/>
                <a:sym typeface="Arial"/>
              </a:endParaRPr>
            </a:p>
          </p:txBody>
        </p:sp>
        <p:sp>
          <p:nvSpPr>
            <p:cNvPr id="13" name="Freeform 12">
              <a:extLst>
                <a:ext uri="{FF2B5EF4-FFF2-40B4-BE49-F238E27FC236}">
                  <a16:creationId xmlns:a16="http://schemas.microsoft.com/office/drawing/2014/main" id="{F4B2F671-82D0-25E8-7FFE-DFB25862E641}"/>
                </a:ext>
              </a:extLst>
            </p:cNvPr>
            <p:cNvSpPr>
              <a:spLocks noEditPoints="1"/>
            </p:cNvSpPr>
            <p:nvPr/>
          </p:nvSpPr>
          <p:spPr bwMode="auto">
            <a:xfrm>
              <a:off x="7948751" y="4587189"/>
              <a:ext cx="126640" cy="126156"/>
            </a:xfrm>
            <a:custGeom>
              <a:avLst/>
              <a:gdLst>
                <a:gd name="T0" fmla="*/ 862 w 954"/>
                <a:gd name="T1" fmla="*/ 813 h 944"/>
                <a:gd name="T2" fmla="*/ 763 w 954"/>
                <a:gd name="T3" fmla="*/ 813 h 944"/>
                <a:gd name="T4" fmla="*/ 625 w 954"/>
                <a:gd name="T5" fmla="*/ 549 h 944"/>
                <a:gd name="T6" fmla="*/ 611 w 954"/>
                <a:gd name="T7" fmla="*/ 601 h 944"/>
                <a:gd name="T8" fmla="*/ 535 w 954"/>
                <a:gd name="T9" fmla="*/ 658 h 944"/>
                <a:gd name="T10" fmla="*/ 782 w 954"/>
                <a:gd name="T11" fmla="*/ 932 h 944"/>
                <a:gd name="T12" fmla="*/ 941 w 954"/>
                <a:gd name="T13" fmla="*/ 826 h 944"/>
                <a:gd name="T14" fmla="*/ 824 w 954"/>
                <a:gd name="T15" fmla="*/ 704 h 944"/>
                <a:gd name="T16" fmla="*/ 650 w 954"/>
                <a:gd name="T17" fmla="*/ 561 h 944"/>
                <a:gd name="T18" fmla="*/ 345 w 954"/>
                <a:gd name="T19" fmla="*/ 335 h 944"/>
                <a:gd name="T20" fmla="*/ 397 w 954"/>
                <a:gd name="T21" fmla="*/ 321 h 944"/>
                <a:gd name="T22" fmla="*/ 411 w 954"/>
                <a:gd name="T23" fmla="*/ 269 h 944"/>
                <a:gd name="T24" fmla="*/ 423 w 954"/>
                <a:gd name="T25" fmla="*/ 221 h 944"/>
                <a:gd name="T26" fmla="*/ 184 w 954"/>
                <a:gd name="T27" fmla="*/ 21 h 944"/>
                <a:gd name="T28" fmla="*/ 151 w 954"/>
                <a:gd name="T29" fmla="*/ 267 h 944"/>
                <a:gd name="T30" fmla="*/ 1 w 954"/>
                <a:gd name="T31" fmla="*/ 204 h 944"/>
                <a:gd name="T32" fmla="*/ 284 w 954"/>
                <a:gd name="T33" fmla="*/ 406 h 944"/>
                <a:gd name="T34" fmla="*/ 320 w 954"/>
                <a:gd name="T35" fmla="*/ 360 h 944"/>
                <a:gd name="T36" fmla="*/ 920 w 954"/>
                <a:gd name="T37" fmla="*/ 91 h 944"/>
                <a:gd name="T38" fmla="*/ 791 w 954"/>
                <a:gd name="T39" fmla="*/ 0 h 944"/>
                <a:gd name="T40" fmla="*/ 448 w 954"/>
                <a:gd name="T41" fmla="*/ 306 h 944"/>
                <a:gd name="T42" fmla="*/ 399 w 954"/>
                <a:gd name="T43" fmla="*/ 376 h 944"/>
                <a:gd name="T44" fmla="*/ 357 w 954"/>
                <a:gd name="T45" fmla="*/ 397 h 944"/>
                <a:gd name="T46" fmla="*/ 362 w 954"/>
                <a:gd name="T47" fmla="*/ 527 h 944"/>
                <a:gd name="T48" fmla="*/ 85 w 954"/>
                <a:gd name="T49" fmla="*/ 768 h 944"/>
                <a:gd name="T50" fmla="*/ 55 w 954"/>
                <a:gd name="T51" fmla="*/ 944 h 944"/>
                <a:gd name="T52" fmla="*/ 198 w 954"/>
                <a:gd name="T53" fmla="*/ 800 h 944"/>
                <a:gd name="T54" fmla="*/ 423 w 954"/>
                <a:gd name="T55" fmla="*/ 588 h 944"/>
                <a:gd name="T56" fmla="*/ 549 w 954"/>
                <a:gd name="T57" fmla="*/ 588 h 944"/>
                <a:gd name="T58" fmla="*/ 585 w 954"/>
                <a:gd name="T59" fmla="*/ 509 h 944"/>
                <a:gd name="T60" fmla="*/ 639 w 954"/>
                <a:gd name="T61" fmla="*/ 498 h 944"/>
                <a:gd name="T62" fmla="*/ 920 w 954"/>
                <a:gd name="T63" fmla="*/ 9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944">
                  <a:moveTo>
                    <a:pt x="813" y="764"/>
                  </a:moveTo>
                  <a:cubicBezTo>
                    <a:pt x="840" y="764"/>
                    <a:pt x="862" y="786"/>
                    <a:pt x="862" y="813"/>
                  </a:cubicBezTo>
                  <a:cubicBezTo>
                    <a:pt x="862" y="841"/>
                    <a:pt x="840" y="863"/>
                    <a:pt x="813" y="863"/>
                  </a:cubicBezTo>
                  <a:cubicBezTo>
                    <a:pt x="786" y="863"/>
                    <a:pt x="763" y="841"/>
                    <a:pt x="763" y="813"/>
                  </a:cubicBezTo>
                  <a:cubicBezTo>
                    <a:pt x="763" y="786"/>
                    <a:pt x="786" y="764"/>
                    <a:pt x="813" y="764"/>
                  </a:cubicBezTo>
                  <a:close/>
                  <a:moveTo>
                    <a:pt x="625" y="549"/>
                  </a:moveTo>
                  <a:lnTo>
                    <a:pt x="637" y="574"/>
                  </a:lnTo>
                  <a:lnTo>
                    <a:pt x="611" y="601"/>
                  </a:lnTo>
                  <a:lnTo>
                    <a:pt x="586" y="625"/>
                  </a:lnTo>
                  <a:cubicBezTo>
                    <a:pt x="571" y="640"/>
                    <a:pt x="554" y="651"/>
                    <a:pt x="535" y="658"/>
                  </a:cubicBezTo>
                  <a:lnTo>
                    <a:pt x="703" y="826"/>
                  </a:lnTo>
                  <a:lnTo>
                    <a:pt x="782" y="932"/>
                  </a:lnTo>
                  <a:lnTo>
                    <a:pt x="824" y="943"/>
                  </a:lnTo>
                  <a:lnTo>
                    <a:pt x="941" y="826"/>
                  </a:lnTo>
                  <a:lnTo>
                    <a:pt x="930" y="783"/>
                  </a:lnTo>
                  <a:lnTo>
                    <a:pt x="824" y="704"/>
                  </a:lnTo>
                  <a:lnTo>
                    <a:pt x="666" y="546"/>
                  </a:lnTo>
                  <a:lnTo>
                    <a:pt x="650" y="561"/>
                  </a:lnTo>
                  <a:lnTo>
                    <a:pt x="625" y="549"/>
                  </a:lnTo>
                  <a:close/>
                  <a:moveTo>
                    <a:pt x="345" y="335"/>
                  </a:moveTo>
                  <a:lnTo>
                    <a:pt x="372" y="308"/>
                  </a:lnTo>
                  <a:lnTo>
                    <a:pt x="397" y="321"/>
                  </a:lnTo>
                  <a:lnTo>
                    <a:pt x="384" y="296"/>
                  </a:lnTo>
                  <a:lnTo>
                    <a:pt x="411" y="269"/>
                  </a:lnTo>
                  <a:lnTo>
                    <a:pt x="414" y="266"/>
                  </a:lnTo>
                  <a:cubicBezTo>
                    <a:pt x="420" y="251"/>
                    <a:pt x="423" y="235"/>
                    <a:pt x="423" y="221"/>
                  </a:cubicBezTo>
                  <a:cubicBezTo>
                    <a:pt x="423" y="108"/>
                    <a:pt x="316" y="0"/>
                    <a:pt x="204" y="1"/>
                  </a:cubicBezTo>
                  <a:cubicBezTo>
                    <a:pt x="203" y="1"/>
                    <a:pt x="191" y="14"/>
                    <a:pt x="184" y="21"/>
                  </a:cubicBezTo>
                  <a:cubicBezTo>
                    <a:pt x="274" y="111"/>
                    <a:pt x="266" y="96"/>
                    <a:pt x="266" y="151"/>
                  </a:cubicBezTo>
                  <a:cubicBezTo>
                    <a:pt x="266" y="196"/>
                    <a:pt x="195" y="267"/>
                    <a:pt x="151" y="267"/>
                  </a:cubicBezTo>
                  <a:cubicBezTo>
                    <a:pt x="94" y="267"/>
                    <a:pt x="112" y="276"/>
                    <a:pt x="20" y="184"/>
                  </a:cubicBezTo>
                  <a:cubicBezTo>
                    <a:pt x="13" y="191"/>
                    <a:pt x="1" y="204"/>
                    <a:pt x="1" y="204"/>
                  </a:cubicBezTo>
                  <a:cubicBezTo>
                    <a:pt x="2" y="316"/>
                    <a:pt x="108" y="424"/>
                    <a:pt x="220" y="424"/>
                  </a:cubicBezTo>
                  <a:cubicBezTo>
                    <a:pt x="240" y="424"/>
                    <a:pt x="262" y="417"/>
                    <a:pt x="284" y="406"/>
                  </a:cubicBezTo>
                  <a:lnTo>
                    <a:pt x="288" y="411"/>
                  </a:lnTo>
                  <a:cubicBezTo>
                    <a:pt x="295" y="392"/>
                    <a:pt x="305" y="375"/>
                    <a:pt x="320" y="360"/>
                  </a:cubicBezTo>
                  <a:lnTo>
                    <a:pt x="345" y="335"/>
                  </a:lnTo>
                  <a:close/>
                  <a:moveTo>
                    <a:pt x="920" y="91"/>
                  </a:moveTo>
                  <a:lnTo>
                    <a:pt x="854" y="26"/>
                  </a:lnTo>
                  <a:cubicBezTo>
                    <a:pt x="837" y="9"/>
                    <a:pt x="814" y="0"/>
                    <a:pt x="791" y="0"/>
                  </a:cubicBezTo>
                  <a:cubicBezTo>
                    <a:pt x="768" y="0"/>
                    <a:pt x="746" y="9"/>
                    <a:pt x="728" y="26"/>
                  </a:cubicBezTo>
                  <a:lnTo>
                    <a:pt x="448" y="306"/>
                  </a:lnTo>
                  <a:cubicBezTo>
                    <a:pt x="457" y="323"/>
                    <a:pt x="450" y="348"/>
                    <a:pt x="437" y="361"/>
                  </a:cubicBezTo>
                  <a:cubicBezTo>
                    <a:pt x="428" y="370"/>
                    <a:pt x="413" y="376"/>
                    <a:pt x="399" y="376"/>
                  </a:cubicBezTo>
                  <a:cubicBezTo>
                    <a:pt x="393" y="376"/>
                    <a:pt x="387" y="375"/>
                    <a:pt x="382" y="372"/>
                  </a:cubicBezTo>
                  <a:lnTo>
                    <a:pt x="357" y="397"/>
                  </a:lnTo>
                  <a:cubicBezTo>
                    <a:pt x="323" y="432"/>
                    <a:pt x="323" y="488"/>
                    <a:pt x="357" y="523"/>
                  </a:cubicBezTo>
                  <a:lnTo>
                    <a:pt x="362" y="527"/>
                  </a:lnTo>
                  <a:lnTo>
                    <a:pt x="143" y="746"/>
                  </a:lnTo>
                  <a:lnTo>
                    <a:pt x="85" y="768"/>
                  </a:lnTo>
                  <a:lnTo>
                    <a:pt x="0" y="889"/>
                  </a:lnTo>
                  <a:lnTo>
                    <a:pt x="55" y="944"/>
                  </a:lnTo>
                  <a:lnTo>
                    <a:pt x="176" y="859"/>
                  </a:lnTo>
                  <a:lnTo>
                    <a:pt x="198" y="800"/>
                  </a:lnTo>
                  <a:lnTo>
                    <a:pt x="416" y="582"/>
                  </a:lnTo>
                  <a:lnTo>
                    <a:pt x="423" y="588"/>
                  </a:lnTo>
                  <a:cubicBezTo>
                    <a:pt x="440" y="606"/>
                    <a:pt x="463" y="614"/>
                    <a:pt x="486" y="614"/>
                  </a:cubicBezTo>
                  <a:cubicBezTo>
                    <a:pt x="509" y="614"/>
                    <a:pt x="531" y="606"/>
                    <a:pt x="549" y="588"/>
                  </a:cubicBezTo>
                  <a:lnTo>
                    <a:pt x="574" y="564"/>
                  </a:lnTo>
                  <a:cubicBezTo>
                    <a:pt x="565" y="547"/>
                    <a:pt x="572" y="522"/>
                    <a:pt x="585" y="509"/>
                  </a:cubicBezTo>
                  <a:cubicBezTo>
                    <a:pt x="594" y="500"/>
                    <a:pt x="609" y="494"/>
                    <a:pt x="622" y="494"/>
                  </a:cubicBezTo>
                  <a:cubicBezTo>
                    <a:pt x="629" y="494"/>
                    <a:pt x="634" y="495"/>
                    <a:pt x="639" y="498"/>
                  </a:cubicBezTo>
                  <a:lnTo>
                    <a:pt x="920" y="217"/>
                  </a:lnTo>
                  <a:cubicBezTo>
                    <a:pt x="954" y="183"/>
                    <a:pt x="954" y="126"/>
                    <a:pt x="920"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30000"/>
                </a:lnSpc>
              </a:pPr>
              <a:endParaRPr lang="zh-CN" altLang="en-US" sz="1100">
                <a:latin typeface="Arial"/>
                <a:ea typeface="微软雅黑"/>
                <a:sym typeface="Arial"/>
              </a:endParaRPr>
            </a:p>
          </p:txBody>
        </p:sp>
      </p:grpSp>
      <p:pic>
        <p:nvPicPr>
          <p:cNvPr id="4" name="Imagem 3" descr="Texto&#10;&#10;Descrição gerada automaticamente com confiança baixa">
            <a:extLst>
              <a:ext uri="{FF2B5EF4-FFF2-40B4-BE49-F238E27FC236}">
                <a16:creationId xmlns:a16="http://schemas.microsoft.com/office/drawing/2014/main" id="{E096579F-FB7D-3A90-7B55-7480CBBC9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493" y="117055"/>
            <a:ext cx="1937981" cy="538038"/>
          </a:xfrm>
          <a:prstGeom prst="rect">
            <a:avLst/>
          </a:prstGeom>
        </p:spPr>
      </p:pic>
    </p:spTree>
    <p:extLst>
      <p:ext uri="{BB962C8B-B14F-4D97-AF65-F5344CB8AC3E}">
        <p14:creationId xmlns:p14="http://schemas.microsoft.com/office/powerpoint/2010/main" val="281225606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Para os Engenheiros de Segurança do Trabalho, o futuro se constrói agora  Profissional que garante a segurança dos trabalhadores | O Futuro se  Constrói Agora | G1">
            <a:extLst>
              <a:ext uri="{FF2B5EF4-FFF2-40B4-BE49-F238E27FC236}">
                <a16:creationId xmlns:a16="http://schemas.microsoft.com/office/drawing/2014/main" id="{9377642B-DD28-AD4A-AFD2-6917C2EE9ADE}"/>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92095" y="-1"/>
            <a:ext cx="1129856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uxograma: Entrada Manual 1">
            <a:extLst>
              <a:ext uri="{FF2B5EF4-FFF2-40B4-BE49-F238E27FC236}">
                <a16:creationId xmlns:a16="http://schemas.microsoft.com/office/drawing/2014/main" id="{FCF39CB4-20CE-41A1-5FCB-DDFBDEFD9E6C}"/>
              </a:ext>
            </a:extLst>
          </p:cNvPr>
          <p:cNvSpPr/>
          <p:nvPr/>
        </p:nvSpPr>
        <p:spPr>
          <a:xfrm rot="5400000" flipH="1">
            <a:off x="735587" y="-750314"/>
            <a:ext cx="6858001" cy="8358623"/>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平行四边形 6"/>
          <p:cNvSpPr/>
          <p:nvPr/>
        </p:nvSpPr>
        <p:spPr>
          <a:xfrm rot="17016130">
            <a:off x="5550156" y="2093175"/>
            <a:ext cx="4730299" cy="203668"/>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6" name="平行四边形 15"/>
          <p:cNvSpPr/>
          <p:nvPr/>
        </p:nvSpPr>
        <p:spPr>
          <a:xfrm rot="17016130">
            <a:off x="4629458" y="4561158"/>
            <a:ext cx="4730299" cy="203668"/>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0" name="TextBox 21"/>
          <p:cNvSpPr txBox="1"/>
          <p:nvPr/>
        </p:nvSpPr>
        <p:spPr>
          <a:xfrm>
            <a:off x="1250957" y="2340230"/>
            <a:ext cx="4885651" cy="1039515"/>
          </a:xfrm>
          <a:prstGeom prst="rect">
            <a:avLst/>
          </a:prstGeom>
          <a:noFill/>
        </p:spPr>
        <p:txBody>
          <a:bodyPr wrap="square" lIns="0" tIns="0" rIns="0" bIns="0" rtlCol="0">
            <a:spAutoFit/>
          </a:bodyPr>
          <a:lstStyle/>
          <a:p>
            <a:pPr>
              <a:lnSpc>
                <a:spcPct val="150000"/>
              </a:lnSpc>
            </a:pPr>
            <a:r>
              <a:rPr lang="pt-BR" altLang="zh-CN" sz="2400" b="1" dirty="0">
                <a:solidFill>
                  <a:srgbClr val="201F42"/>
                </a:solidFill>
                <a:latin typeface="Arial"/>
                <a:ea typeface="微软雅黑"/>
                <a:sym typeface="Arial"/>
              </a:rPr>
              <a:t>Vejamos agora algumas causas para esses acidentes.</a:t>
            </a:r>
          </a:p>
        </p:txBody>
      </p:sp>
      <p:sp>
        <p:nvSpPr>
          <p:cNvPr id="23" name="Subtitle 2">
            <a:extLst>
              <a:ext uri="{FF2B5EF4-FFF2-40B4-BE49-F238E27FC236}">
                <a16:creationId xmlns:a16="http://schemas.microsoft.com/office/drawing/2014/main" id="{06331D2D-8D73-4B13-9708-0E24F960723A}"/>
              </a:ext>
            </a:extLst>
          </p:cNvPr>
          <p:cNvSpPr txBox="1">
            <a:spLocks/>
          </p:cNvSpPr>
          <p:nvPr/>
        </p:nvSpPr>
        <p:spPr>
          <a:xfrm>
            <a:off x="387128" y="142774"/>
            <a:ext cx="4770498"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3600" dirty="0">
                <a:gradFill>
                  <a:gsLst>
                    <a:gs pos="0">
                      <a:srgbClr val="FE2B56"/>
                    </a:gs>
                    <a:gs pos="100000">
                      <a:srgbClr val="FE6F3F"/>
                    </a:gs>
                  </a:gsLst>
                  <a:lin ang="6000000" scaled="0"/>
                </a:gradFill>
                <a:latin typeface="Arial"/>
                <a:ea typeface="微软雅黑"/>
                <a:cs typeface="Lato Light" panose="020F0502020204030203" pitchFamily="34" charset="0"/>
                <a:sym typeface="Arial"/>
              </a:rPr>
              <a:t>NR 35</a:t>
            </a:r>
            <a:endParaRPr lang="id-ID" sz="3600" dirty="0">
              <a:gradFill>
                <a:gsLst>
                  <a:gs pos="0">
                    <a:srgbClr val="FE2B56"/>
                  </a:gs>
                  <a:gs pos="100000">
                    <a:srgbClr val="FE6F3F"/>
                  </a:gs>
                </a:gsLst>
                <a:lin ang="6000000" scaled="0"/>
              </a:gradFill>
              <a:latin typeface="Arial"/>
              <a:ea typeface="微软雅黑"/>
              <a:cs typeface="Lato Light" panose="020F0502020204030203" pitchFamily="34" charset="0"/>
              <a:sym typeface="Arial"/>
            </a:endParaRPr>
          </a:p>
        </p:txBody>
      </p:sp>
      <p:cxnSp>
        <p:nvCxnSpPr>
          <p:cNvPr id="24" name="直接连接符 23"/>
          <p:cNvCxnSpPr>
            <a:cxnSpLocks/>
          </p:cNvCxnSpPr>
          <p:nvPr/>
        </p:nvCxnSpPr>
        <p:spPr>
          <a:xfrm>
            <a:off x="486520" y="911490"/>
            <a:ext cx="1291480" cy="0"/>
          </a:xfrm>
          <a:prstGeom prst="line">
            <a:avLst/>
          </a:prstGeom>
          <a:ln w="38100">
            <a:gradFill>
              <a:gsLst>
                <a:gs pos="0">
                  <a:srgbClr val="FE2B56"/>
                </a:gs>
                <a:gs pos="100000">
                  <a:srgbClr val="FE6F3F"/>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913471" y="4662992"/>
            <a:ext cx="1404550" cy="1266352"/>
            <a:chOff x="5076056" y="2138335"/>
            <a:chExt cx="428348" cy="386204"/>
          </a:xfrm>
        </p:grpSpPr>
        <p:sp>
          <p:nvSpPr>
            <p:cNvPr id="3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E2B56"/>
                </a:gs>
                <a:gs pos="100000">
                  <a:srgbClr val="FE6F3F"/>
                </a:gs>
              </a:gsLst>
              <a:lin ang="5400000" scaled="0"/>
            </a:gradFill>
            <a:ln w="9525" cap="flat">
              <a:noFill/>
              <a:prstDash val="solid"/>
              <a:miter lim="800000"/>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fontAlgn="auto">
                <a:lnSpc>
                  <a:spcPct val="130000"/>
                </a:lnSpc>
                <a:buFontTx/>
                <a:buNone/>
              </a:pPr>
              <a:endParaRPr lang="zh-CN" altLang="en-US" dirty="0">
                <a:solidFill>
                  <a:prstClr val="black"/>
                </a:solidFill>
                <a:latin typeface="Arial"/>
                <a:ea typeface="微软雅黑"/>
                <a:sym typeface="Arial"/>
              </a:endParaRPr>
            </a:p>
          </p:txBody>
        </p:sp>
        <p:sp>
          <p:nvSpPr>
            <p:cNvPr id="34" name="KSO_Shape"/>
            <p:cNvSpPr>
              <a:spLocks/>
            </p:cNvSpPr>
            <p:nvPr/>
          </p:nvSpPr>
          <p:spPr bwMode="auto">
            <a:xfrm>
              <a:off x="5199194" y="2261667"/>
              <a:ext cx="182071" cy="155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FFFFFF"/>
                </a:solidFill>
                <a:latin typeface="Arial"/>
                <a:ea typeface="微软雅黑"/>
                <a:sym typeface="Arial"/>
              </a:endParaRPr>
            </a:p>
          </p:txBody>
        </p:sp>
      </p:grpSp>
      <p:pic>
        <p:nvPicPr>
          <p:cNvPr id="5" name="Imagem 4" descr="Texto&#10;&#10;Descrição gerada automaticamente com confiança baixa">
            <a:extLst>
              <a:ext uri="{FF2B5EF4-FFF2-40B4-BE49-F238E27FC236}">
                <a16:creationId xmlns:a16="http://schemas.microsoft.com/office/drawing/2014/main" id="{84FBC817-DCEA-5D61-4B91-844649E08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3936" y="142774"/>
            <a:ext cx="1505406" cy="417943"/>
          </a:xfrm>
          <a:prstGeom prst="rect">
            <a:avLst/>
          </a:prstGeom>
        </p:spPr>
      </p:pic>
    </p:spTree>
    <p:extLst>
      <p:ext uri="{BB962C8B-B14F-4D97-AF65-F5344CB8AC3E}">
        <p14:creationId xmlns:p14="http://schemas.microsoft.com/office/powerpoint/2010/main" val="860633347"/>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3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20"/>
                                        </p:tgtEl>
                                        <p:attrNameLst>
                                          <p:attrName>ppt_y</p:attrName>
                                        </p:attrNameLst>
                                      </p:cBhvr>
                                      <p:tavLst>
                                        <p:tav tm="0">
                                          <p:val>
                                            <p:strVal val="#ppt_y"/>
                                          </p:val>
                                        </p:tav>
                                        <p:tav tm="100000">
                                          <p:val>
                                            <p:strVal val="#ppt_y"/>
                                          </p:val>
                                        </p:tav>
                                      </p:tavLst>
                                    </p:anim>
                                    <p:anim calcmode="lin" valueType="num">
                                      <p:cBhvr>
                                        <p:cTn id="18" dur="3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20"/>
                                        </p:tgtEl>
                                      </p:cBhvr>
                                    </p:animEffect>
                                  </p:childTnLst>
                                </p:cTn>
                              </p:par>
                            </p:childTnLst>
                          </p:cTn>
                        </p:par>
                        <p:par>
                          <p:cTn id="21" fill="hold">
                            <p:stCondLst>
                              <p:cond delay="8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gurança do trabalho: 6 principais riscos na construção civil - Volk do  Brasil">
            <a:extLst>
              <a:ext uri="{FF2B5EF4-FFF2-40B4-BE49-F238E27FC236}">
                <a16:creationId xmlns:a16="http://schemas.microsoft.com/office/drawing/2014/main" id="{7B583BBC-7415-E487-30F4-7102BF53BE2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12191999" cy="6858000"/>
          </a:xfrm>
          <a:prstGeom prst="parallelogram">
            <a:avLst>
              <a:gd name="adj" fmla="val 115016"/>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571500" y="3940751"/>
            <a:ext cx="4204974" cy="881308"/>
            <a:chOff x="5267282" y="18129"/>
            <a:chExt cx="4204974" cy="881308"/>
          </a:xfrm>
        </p:grpSpPr>
        <p:sp>
          <p:nvSpPr>
            <p:cNvPr id="11" name="Subtitle 2">
              <a:extLst>
                <a:ext uri="{FF2B5EF4-FFF2-40B4-BE49-F238E27FC236}">
                  <a16:creationId xmlns:a16="http://schemas.microsoft.com/office/drawing/2014/main" id="{360062CF-4239-4286-B703-132EC1F0E32B}"/>
                </a:ext>
              </a:extLst>
            </p:cNvPr>
            <p:cNvSpPr txBox="1">
              <a:spLocks/>
            </p:cNvSpPr>
            <p:nvPr/>
          </p:nvSpPr>
          <p:spPr>
            <a:xfrm>
              <a:off x="5269568" y="18129"/>
              <a:ext cx="42026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800" b="1" dirty="0">
                  <a:solidFill>
                    <a:srgbClr val="201F42"/>
                  </a:solidFill>
                  <a:latin typeface="Arial"/>
                  <a:ea typeface="微软雅黑"/>
                  <a:cs typeface="Lato" panose="020F0502020204030203" pitchFamily="34" charset="0"/>
                  <a:sym typeface="Arial"/>
                </a:rPr>
                <a:t>04</a:t>
              </a:r>
              <a:endParaRPr lang="zh-CN" altLang="en-US" sz="4000" b="1" dirty="0">
                <a:solidFill>
                  <a:srgbClr val="201F42"/>
                </a:solidFill>
                <a:latin typeface="Arial"/>
                <a:ea typeface="微软雅黑"/>
                <a:cs typeface="Lato" panose="020F0502020204030203" pitchFamily="34" charset="0"/>
                <a:sym typeface="Arial"/>
              </a:endParaRPr>
            </a:p>
          </p:txBody>
        </p:sp>
        <p:sp>
          <p:nvSpPr>
            <p:cNvPr id="12" name="圆角矩形 11"/>
            <p:cNvSpPr/>
            <p:nvPr/>
          </p:nvSpPr>
          <p:spPr>
            <a:xfrm>
              <a:off x="5267282"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3" name="平行四边形 12"/>
          <p:cNvSpPr/>
          <p:nvPr/>
        </p:nvSpPr>
        <p:spPr>
          <a:xfrm>
            <a:off x="0" y="1"/>
            <a:ext cx="12192000" cy="6858000"/>
          </a:xfrm>
          <a:prstGeom prst="parallelogram">
            <a:avLst>
              <a:gd name="adj" fmla="val 114683"/>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a:ea typeface="微软雅黑"/>
              <a:sym typeface="Arial"/>
            </a:endParaRPr>
          </a:p>
        </p:txBody>
      </p:sp>
      <p:grpSp>
        <p:nvGrpSpPr>
          <p:cNvPr id="18" name="组合 17"/>
          <p:cNvGrpSpPr/>
          <p:nvPr/>
        </p:nvGrpSpPr>
        <p:grpSpPr>
          <a:xfrm>
            <a:off x="558800" y="427892"/>
            <a:ext cx="4724400" cy="2778370"/>
            <a:chOff x="609600" y="1875692"/>
            <a:chExt cx="4724400" cy="2778370"/>
          </a:xfrm>
        </p:grpSpPr>
        <p:sp>
          <p:nvSpPr>
            <p:cNvPr id="6" name="圆角矩形 5"/>
            <p:cNvSpPr/>
            <p:nvPr/>
          </p:nvSpPr>
          <p:spPr>
            <a:xfrm>
              <a:off x="609600" y="1875692"/>
              <a:ext cx="4724400" cy="2778370"/>
            </a:xfrm>
            <a:prstGeom prst="roundRect">
              <a:avLst>
                <a:gd name="adj" fmla="val 4852"/>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5" name="Subtitle 2">
              <a:extLst>
                <a:ext uri="{FF2B5EF4-FFF2-40B4-BE49-F238E27FC236}">
                  <a16:creationId xmlns:a16="http://schemas.microsoft.com/office/drawing/2014/main" id="{360062CF-4239-4286-B703-132EC1F0E32B}"/>
                </a:ext>
              </a:extLst>
            </p:cNvPr>
            <p:cNvSpPr txBox="1">
              <a:spLocks/>
            </p:cNvSpPr>
            <p:nvPr/>
          </p:nvSpPr>
          <p:spPr>
            <a:xfrm>
              <a:off x="634023" y="2271564"/>
              <a:ext cx="4597399" cy="22722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pt-BR" altLang="zh-CN" sz="2800" b="1" dirty="0">
                  <a:gradFill>
                    <a:gsLst>
                      <a:gs pos="0">
                        <a:srgbClr val="FE2B56"/>
                      </a:gs>
                      <a:gs pos="100000">
                        <a:srgbClr val="FE6F3F"/>
                      </a:gs>
                    </a:gsLst>
                    <a:lin ang="5400000" scaled="0"/>
                  </a:gradFill>
                  <a:latin typeface="Arial"/>
                  <a:ea typeface="微软雅黑"/>
                  <a:cs typeface="Lato" panose="020F0502020204030203" pitchFamily="34" charset="0"/>
                  <a:sym typeface="Arial"/>
                </a:rPr>
                <a:t>Fatores que contribuem para acidentes no </a:t>
              </a:r>
              <a:r>
                <a:rPr lang="pt-BR" altLang="zh-CN" sz="2800" b="1" dirty="0">
                  <a:solidFill>
                    <a:srgbClr val="201F42"/>
                  </a:solidFill>
                  <a:latin typeface="Arial"/>
                  <a:ea typeface="微软雅黑"/>
                  <a:cs typeface="Lato" panose="020F0502020204030203" pitchFamily="34" charset="0"/>
                  <a:sym typeface="Arial"/>
                </a:rPr>
                <a:t>trabalho em altura</a:t>
              </a:r>
            </a:p>
          </p:txBody>
        </p:sp>
        <p:cxnSp>
          <p:nvCxnSpPr>
            <p:cNvPr id="9" name="直接连接符 8"/>
            <p:cNvCxnSpPr/>
            <p:nvPr/>
          </p:nvCxnSpPr>
          <p:spPr>
            <a:xfrm>
              <a:off x="2491443" y="42401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 name="等腰三角形 6"/>
          <p:cNvSpPr/>
          <p:nvPr/>
        </p:nvSpPr>
        <p:spPr>
          <a:xfrm>
            <a:off x="3974123" y="1"/>
            <a:ext cx="8217877" cy="6858000"/>
          </a:xfrm>
          <a:prstGeom prst="triangle">
            <a:avLst>
              <a:gd name="adj" fmla="val 100000"/>
            </a:avLst>
          </a:prstGeom>
          <a:gradFill>
            <a:gsLst>
              <a:gs pos="0">
                <a:srgbClr val="FE2B56"/>
              </a:gs>
              <a:gs pos="100000">
                <a:srgbClr val="FE6F3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3" name="组合 18">
            <a:extLst>
              <a:ext uri="{FF2B5EF4-FFF2-40B4-BE49-F238E27FC236}">
                <a16:creationId xmlns:a16="http://schemas.microsoft.com/office/drawing/2014/main" id="{A403D50C-927E-813F-DE55-CFC41E872264}"/>
              </a:ext>
            </a:extLst>
          </p:cNvPr>
          <p:cNvGrpSpPr/>
          <p:nvPr/>
        </p:nvGrpSpPr>
        <p:grpSpPr>
          <a:xfrm>
            <a:off x="10015746" y="5147820"/>
            <a:ext cx="3350515" cy="713819"/>
            <a:chOff x="8161546" y="4601720"/>
            <a:chExt cx="3350515" cy="713819"/>
          </a:xfrm>
        </p:grpSpPr>
        <p:sp>
          <p:nvSpPr>
            <p:cNvPr id="5" name="等腰三角形 15">
              <a:extLst>
                <a:ext uri="{FF2B5EF4-FFF2-40B4-BE49-F238E27FC236}">
                  <a16:creationId xmlns:a16="http://schemas.microsoft.com/office/drawing/2014/main" id="{8BAEDEA5-BA30-8D68-26E7-4B4E20632557}"/>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F126E13B-8624-FDF5-A39B-4CEF36CB0A5C}"/>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2" name="Imagem 1" descr="Texto&#10;&#10;Descrição gerada automaticamente com confiança baixa">
            <a:extLst>
              <a:ext uri="{FF2B5EF4-FFF2-40B4-BE49-F238E27FC236}">
                <a16:creationId xmlns:a16="http://schemas.microsoft.com/office/drawing/2014/main" id="{2B2134B6-AEDF-EAB4-3258-61F9CE088D5E}"/>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9579433" y="5916167"/>
            <a:ext cx="2261621" cy="627889"/>
          </a:xfrm>
          <a:prstGeom prst="rect">
            <a:avLst/>
          </a:prstGeom>
        </p:spPr>
      </p:pic>
    </p:spTree>
    <p:extLst>
      <p:ext uri="{BB962C8B-B14F-4D97-AF65-F5344CB8AC3E}">
        <p14:creationId xmlns:p14="http://schemas.microsoft.com/office/powerpoint/2010/main" val="254691236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R35: quais as regras para o trabalho em altura e a importância dos  treinamentos! — Casa do EPI">
            <a:extLst>
              <a:ext uri="{FF2B5EF4-FFF2-40B4-BE49-F238E27FC236}">
                <a16:creationId xmlns:a16="http://schemas.microsoft.com/office/drawing/2014/main" id="{87589296-3747-05C8-CE5C-F51CE6C0751F}"/>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5801" y="0"/>
            <a:ext cx="7696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2"/>
          <p:cNvSpPr/>
          <p:nvPr/>
        </p:nvSpPr>
        <p:spPr>
          <a:xfrm>
            <a:off x="6225358" y="0"/>
            <a:ext cx="5966642" cy="6858000"/>
          </a:xfrm>
          <a:custGeom>
            <a:avLst/>
            <a:gdLst>
              <a:gd name="connsiteX0" fmla="*/ 0 w 7110549"/>
              <a:gd name="connsiteY0" fmla="*/ 0 h 6858000"/>
              <a:gd name="connsiteX1" fmla="*/ 7110549 w 7110549"/>
              <a:gd name="connsiteY1" fmla="*/ 0 h 6858000"/>
              <a:gd name="connsiteX2" fmla="*/ 7110549 w 7110549"/>
              <a:gd name="connsiteY2" fmla="*/ 6858000 h 6858000"/>
              <a:gd name="connsiteX3" fmla="*/ 0 w 7110549"/>
              <a:gd name="connsiteY3" fmla="*/ 6858000 h 6858000"/>
              <a:gd name="connsiteX4" fmla="*/ 0 w 7110549"/>
              <a:gd name="connsiteY4"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6858000 h 6858000"/>
              <a:gd name="connsiteX5" fmla="*/ 0 w 7110549"/>
              <a:gd name="connsiteY5" fmla="*/ 0 h 6858000"/>
              <a:gd name="connsiteX0" fmla="*/ 0 w 7110549"/>
              <a:gd name="connsiteY0" fmla="*/ 0 h 6858000"/>
              <a:gd name="connsiteX1" fmla="*/ 7110549 w 7110549"/>
              <a:gd name="connsiteY1" fmla="*/ 0 h 6858000"/>
              <a:gd name="connsiteX2" fmla="*/ 7110549 w 7110549"/>
              <a:gd name="connsiteY2" fmla="*/ 6858000 h 6858000"/>
              <a:gd name="connsiteX3" fmla="*/ 2024743 w 7110549"/>
              <a:gd name="connsiteY3" fmla="*/ 6844937 h 6858000"/>
              <a:gd name="connsiteX4" fmla="*/ 0 w 711054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549" h="6858000">
                <a:moveTo>
                  <a:pt x="0" y="0"/>
                </a:moveTo>
                <a:lnTo>
                  <a:pt x="7110549" y="0"/>
                </a:lnTo>
                <a:lnTo>
                  <a:pt x="7110549" y="6858000"/>
                </a:lnTo>
                <a:lnTo>
                  <a:pt x="2024743" y="6844937"/>
                </a:lnTo>
                <a:lnTo>
                  <a:pt x="0" y="0"/>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 name="Fluxograma: Entrada Manual 4">
            <a:extLst>
              <a:ext uri="{FF2B5EF4-FFF2-40B4-BE49-F238E27FC236}">
                <a16:creationId xmlns:a16="http://schemas.microsoft.com/office/drawing/2014/main" id="{FB05AE0E-12CC-16E2-6CA8-B31ABD54E6CE}"/>
              </a:ext>
            </a:extLst>
          </p:cNvPr>
          <p:cNvSpPr/>
          <p:nvPr/>
        </p:nvSpPr>
        <p:spPr>
          <a:xfrm rot="5400000">
            <a:off x="486235" y="-500963"/>
            <a:ext cx="6857998" cy="7859928"/>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圆角矩形 10"/>
          <p:cNvSpPr/>
          <p:nvPr/>
        </p:nvSpPr>
        <p:spPr>
          <a:xfrm>
            <a:off x="11075105" y="6378965"/>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8" name="组合 7"/>
          <p:cNvGrpSpPr/>
          <p:nvPr/>
        </p:nvGrpSpPr>
        <p:grpSpPr>
          <a:xfrm>
            <a:off x="588771" y="1543072"/>
            <a:ext cx="5636586" cy="1558825"/>
            <a:chOff x="444137" y="1446552"/>
            <a:chExt cx="5636586" cy="1558825"/>
          </a:xfrm>
        </p:grpSpPr>
        <p:sp>
          <p:nvSpPr>
            <p:cNvPr id="4" name="矩形 3"/>
            <p:cNvSpPr/>
            <p:nvPr/>
          </p:nvSpPr>
          <p:spPr>
            <a:xfrm>
              <a:off x="444137" y="1791579"/>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7" name="TextBox 21"/>
            <p:cNvSpPr txBox="1"/>
            <p:nvPr/>
          </p:nvSpPr>
          <p:spPr>
            <a:xfrm>
              <a:off x="1588970" y="1446552"/>
              <a:ext cx="4491753" cy="1558825"/>
            </a:xfrm>
            <a:prstGeom prst="rect">
              <a:avLst/>
            </a:prstGeom>
            <a:noFill/>
          </p:spPr>
          <p:txBody>
            <a:bodyPr wrap="square" lIns="0" tIns="0" rIns="0" bIns="0" rtlCol="0">
              <a:spAutoFit/>
            </a:bodyPr>
            <a:lstStyle/>
            <a:p>
              <a:pPr>
                <a:lnSpc>
                  <a:spcPct val="130000"/>
                </a:lnSpc>
              </a:pPr>
              <a:r>
                <a:rPr lang="pt-BR" altLang="zh-CN" sz="2000" dirty="0">
                  <a:solidFill>
                    <a:schemeClr val="tx1">
                      <a:lumMod val="50000"/>
                      <a:lumOff val="50000"/>
                    </a:schemeClr>
                  </a:solidFill>
                  <a:latin typeface="Arial"/>
                  <a:ea typeface="微软雅黑"/>
                  <a:sym typeface="Arial"/>
                </a:rPr>
                <a:t>Afinal, as quedas de altura são a maior e principal causa de morte e ferimentos entre os trabalhadores da construção civil. </a:t>
              </a:r>
            </a:p>
          </p:txBody>
        </p:sp>
        <p:grpSp>
          <p:nvGrpSpPr>
            <p:cNvPr id="23" name="组合 22"/>
            <p:cNvGrpSpPr/>
            <p:nvPr/>
          </p:nvGrpSpPr>
          <p:grpSpPr>
            <a:xfrm>
              <a:off x="647985" y="1927200"/>
              <a:ext cx="455799" cy="457102"/>
              <a:chOff x="1649413" y="1535114"/>
              <a:chExt cx="555625" cy="557213"/>
            </a:xfrm>
            <a:solidFill>
              <a:schemeClr val="bg1"/>
            </a:solidFill>
          </p:grpSpPr>
          <p:sp>
            <p:nvSpPr>
              <p:cNvPr id="24" name="Freeform 33"/>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25" name="Freeform 34"/>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26" name="Freeform 35"/>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27" name="Freeform 36"/>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grpSp>
      <p:cxnSp>
        <p:nvCxnSpPr>
          <p:cNvPr id="6" name="直接连接符 5"/>
          <p:cNvCxnSpPr>
            <a:cxnSpLocks/>
          </p:cNvCxnSpPr>
          <p:nvPr/>
        </p:nvCxnSpPr>
        <p:spPr>
          <a:xfrm>
            <a:off x="6339627" y="363"/>
            <a:ext cx="1530971" cy="6888118"/>
          </a:xfrm>
          <a:prstGeom prst="line">
            <a:avLst/>
          </a:prstGeom>
          <a:ln w="1079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7">
            <a:extLst>
              <a:ext uri="{FF2B5EF4-FFF2-40B4-BE49-F238E27FC236}">
                <a16:creationId xmlns:a16="http://schemas.microsoft.com/office/drawing/2014/main" id="{96745B76-DA7C-1FB3-BEA3-3127FD1A5970}"/>
              </a:ext>
            </a:extLst>
          </p:cNvPr>
          <p:cNvGrpSpPr/>
          <p:nvPr/>
        </p:nvGrpSpPr>
        <p:grpSpPr>
          <a:xfrm>
            <a:off x="588771" y="3859213"/>
            <a:ext cx="5636586" cy="1558825"/>
            <a:chOff x="444137" y="1395752"/>
            <a:chExt cx="5636586" cy="1558825"/>
          </a:xfrm>
        </p:grpSpPr>
        <p:sp>
          <p:nvSpPr>
            <p:cNvPr id="30" name="矩形 3">
              <a:extLst>
                <a:ext uri="{FF2B5EF4-FFF2-40B4-BE49-F238E27FC236}">
                  <a16:creationId xmlns:a16="http://schemas.microsoft.com/office/drawing/2014/main" id="{D336AB02-C02A-B12A-A472-0CF49B4853D5}"/>
                </a:ext>
              </a:extLst>
            </p:cNvPr>
            <p:cNvSpPr/>
            <p:nvPr/>
          </p:nvSpPr>
          <p:spPr>
            <a:xfrm>
              <a:off x="444137" y="1791579"/>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1" name="TextBox 21">
              <a:extLst>
                <a:ext uri="{FF2B5EF4-FFF2-40B4-BE49-F238E27FC236}">
                  <a16:creationId xmlns:a16="http://schemas.microsoft.com/office/drawing/2014/main" id="{9E4CBBBC-E669-546D-7026-5BF2C7B4573B}"/>
                </a:ext>
              </a:extLst>
            </p:cNvPr>
            <p:cNvSpPr txBox="1"/>
            <p:nvPr/>
          </p:nvSpPr>
          <p:spPr>
            <a:xfrm>
              <a:off x="1588970" y="1395752"/>
              <a:ext cx="4491753" cy="1558825"/>
            </a:xfrm>
            <a:prstGeom prst="rect">
              <a:avLst/>
            </a:prstGeom>
            <a:noFill/>
          </p:spPr>
          <p:txBody>
            <a:bodyPr wrap="square" lIns="0" tIns="0" rIns="0" bIns="0" rtlCol="0">
              <a:spAutoFit/>
            </a:bodyPr>
            <a:lstStyle/>
            <a:p>
              <a:pPr>
                <a:lnSpc>
                  <a:spcPct val="130000"/>
                </a:lnSpc>
              </a:pPr>
              <a:r>
                <a:rPr lang="pt-BR" altLang="zh-CN" sz="2000" dirty="0">
                  <a:solidFill>
                    <a:schemeClr val="tx1">
                      <a:lumMod val="50000"/>
                      <a:lumOff val="50000"/>
                    </a:schemeClr>
                  </a:solidFill>
                  <a:latin typeface="Arial"/>
                  <a:ea typeface="微软雅黑"/>
                  <a:sym typeface="Arial"/>
                </a:rPr>
                <a:t>Segundo dados da OIT, cerca de 200 trabalhadores da construção civil perdem a vida todo o ano devido a quedas.</a:t>
              </a:r>
            </a:p>
          </p:txBody>
        </p:sp>
        <p:grpSp>
          <p:nvGrpSpPr>
            <p:cNvPr id="32" name="组合 22">
              <a:extLst>
                <a:ext uri="{FF2B5EF4-FFF2-40B4-BE49-F238E27FC236}">
                  <a16:creationId xmlns:a16="http://schemas.microsoft.com/office/drawing/2014/main" id="{2E6CEC6B-D91C-745E-87E8-19C15A1EB1F2}"/>
                </a:ext>
              </a:extLst>
            </p:cNvPr>
            <p:cNvGrpSpPr/>
            <p:nvPr/>
          </p:nvGrpSpPr>
          <p:grpSpPr>
            <a:xfrm>
              <a:off x="647985" y="1927200"/>
              <a:ext cx="455799" cy="457102"/>
              <a:chOff x="1649413" y="1535114"/>
              <a:chExt cx="555625" cy="557213"/>
            </a:xfrm>
            <a:solidFill>
              <a:schemeClr val="bg1"/>
            </a:solidFill>
          </p:grpSpPr>
          <p:sp>
            <p:nvSpPr>
              <p:cNvPr id="33" name="Freeform 33">
                <a:extLst>
                  <a:ext uri="{FF2B5EF4-FFF2-40B4-BE49-F238E27FC236}">
                    <a16:creationId xmlns:a16="http://schemas.microsoft.com/office/drawing/2014/main" id="{A25569D8-D112-4CA0-D80A-243572FA07C2}"/>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34" name="Freeform 34">
                <a:extLst>
                  <a:ext uri="{FF2B5EF4-FFF2-40B4-BE49-F238E27FC236}">
                    <a16:creationId xmlns:a16="http://schemas.microsoft.com/office/drawing/2014/main" id="{BAA62142-90CB-4770-95DE-7C68E0DB365D}"/>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35" name="Freeform 35">
                <a:extLst>
                  <a:ext uri="{FF2B5EF4-FFF2-40B4-BE49-F238E27FC236}">
                    <a16:creationId xmlns:a16="http://schemas.microsoft.com/office/drawing/2014/main" id="{6E848B15-D91F-4F39-E82C-8C5CD4F7C1FC}"/>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sp>
            <p:nvSpPr>
              <p:cNvPr id="36" name="Freeform 36">
                <a:extLst>
                  <a:ext uri="{FF2B5EF4-FFF2-40B4-BE49-F238E27FC236}">
                    <a16:creationId xmlns:a16="http://schemas.microsoft.com/office/drawing/2014/main" id="{15AFFBD8-04E0-06CF-32D1-BEFA0D5EA387}"/>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grpSp>
      <p:pic>
        <p:nvPicPr>
          <p:cNvPr id="7" name="Imagem 6" descr="Uma imagem contendo Texto&#10;&#10;Descrição gerada automaticamente">
            <a:extLst>
              <a:ext uri="{FF2B5EF4-FFF2-40B4-BE49-F238E27FC236}">
                <a16:creationId xmlns:a16="http://schemas.microsoft.com/office/drawing/2014/main" id="{58DC9A8E-E628-4A48-3158-A0884E493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60" y="103110"/>
            <a:ext cx="1772433" cy="497936"/>
          </a:xfrm>
          <a:prstGeom prst="rect">
            <a:avLst/>
          </a:prstGeom>
        </p:spPr>
      </p:pic>
    </p:spTree>
    <p:extLst>
      <p:ext uri="{BB962C8B-B14F-4D97-AF65-F5344CB8AC3E}">
        <p14:creationId xmlns:p14="http://schemas.microsoft.com/office/powerpoint/2010/main" val="117454427"/>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7289" y="1538695"/>
            <a:ext cx="6337254" cy="4297946"/>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6" name="TextBox 21"/>
          <p:cNvSpPr txBox="1"/>
          <p:nvPr/>
        </p:nvSpPr>
        <p:spPr>
          <a:xfrm>
            <a:off x="6096000" y="2379699"/>
            <a:ext cx="5378991" cy="2982291"/>
          </a:xfrm>
          <a:prstGeom prst="rect">
            <a:avLst/>
          </a:prstGeom>
          <a:noFill/>
        </p:spPr>
        <p:txBody>
          <a:bodyPr wrap="square" lIns="0" tIns="0" rIns="0" bIns="0" rtlCol="0">
            <a:spAutoFit/>
          </a:bodyPr>
          <a:lstStyle/>
          <a:p>
            <a:pPr>
              <a:lnSpc>
                <a:spcPct val="200000"/>
              </a:lnSpc>
            </a:pPr>
            <a:r>
              <a:rPr lang="pt-BR" altLang="zh-CN" sz="2000" b="1" dirty="0">
                <a:solidFill>
                  <a:schemeClr val="bg1"/>
                </a:solidFill>
                <a:latin typeface="Arial"/>
                <a:ea typeface="微软雅黑"/>
                <a:sym typeface="Arial"/>
              </a:rPr>
              <a:t>Apesar de estar crescendo a conscientização sobre os riscos envolvidos nos trabalhos em altura, infelizmente, os acidentes de trabalho continuam a ocorrer com uma certa frequência.</a:t>
            </a:r>
          </a:p>
        </p:txBody>
      </p:sp>
      <p:pic>
        <p:nvPicPr>
          <p:cNvPr id="4" name="Picture 18" descr="Para os Engenheiros de Segurança do Trabalho, o futuro se constrói agora  Profissional que garante a segurança dos trabalhadores | O Futuro se  Constrói Agora | G1">
            <a:extLst>
              <a:ext uri="{FF2B5EF4-FFF2-40B4-BE49-F238E27FC236}">
                <a16:creationId xmlns:a16="http://schemas.microsoft.com/office/drawing/2014/main" id="{B8A7D76E-B35D-801C-7F8F-657DE56B6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944"/>
            <a:ext cx="5627847" cy="42979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pic>
      <p:sp>
        <p:nvSpPr>
          <p:cNvPr id="7" name="矩形 6"/>
          <p:cNvSpPr/>
          <p:nvPr/>
        </p:nvSpPr>
        <p:spPr>
          <a:xfrm>
            <a:off x="-21704" y="1144944"/>
            <a:ext cx="5649551" cy="4297946"/>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3" name="Subtitle 2">
            <a:extLst>
              <a:ext uri="{FF2B5EF4-FFF2-40B4-BE49-F238E27FC236}">
                <a16:creationId xmlns:a16="http://schemas.microsoft.com/office/drawing/2014/main" id="{EADB7D95-0662-EED6-8410-D1DFD690633E}"/>
              </a:ext>
            </a:extLst>
          </p:cNvPr>
          <p:cNvSpPr txBox="1">
            <a:spLocks/>
          </p:cNvSpPr>
          <p:nvPr/>
        </p:nvSpPr>
        <p:spPr>
          <a:xfrm>
            <a:off x="2113644" y="2940266"/>
            <a:ext cx="2501900" cy="25026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8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p>
        </p:txBody>
      </p:sp>
      <p:grpSp>
        <p:nvGrpSpPr>
          <p:cNvPr id="6" name="组合 37">
            <a:extLst>
              <a:ext uri="{FF2B5EF4-FFF2-40B4-BE49-F238E27FC236}">
                <a16:creationId xmlns:a16="http://schemas.microsoft.com/office/drawing/2014/main" id="{4C52ACDD-576E-1F99-5299-CBA7A8E4BAE7}"/>
              </a:ext>
            </a:extLst>
          </p:cNvPr>
          <p:cNvGrpSpPr/>
          <p:nvPr/>
        </p:nvGrpSpPr>
        <p:grpSpPr>
          <a:xfrm>
            <a:off x="6108356" y="1744868"/>
            <a:ext cx="455799" cy="457102"/>
            <a:chOff x="1649413" y="1535114"/>
            <a:chExt cx="555625" cy="557213"/>
          </a:xfrm>
          <a:solidFill>
            <a:schemeClr val="bg1"/>
          </a:solidFill>
        </p:grpSpPr>
        <p:sp>
          <p:nvSpPr>
            <p:cNvPr id="8" name="Freeform 33">
              <a:extLst>
                <a:ext uri="{FF2B5EF4-FFF2-40B4-BE49-F238E27FC236}">
                  <a16:creationId xmlns:a16="http://schemas.microsoft.com/office/drawing/2014/main" id="{DCB65810-BAEC-2227-7FD4-56A5D141577D}"/>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9" name="Freeform 34">
              <a:extLst>
                <a:ext uri="{FF2B5EF4-FFF2-40B4-BE49-F238E27FC236}">
                  <a16:creationId xmlns:a16="http://schemas.microsoft.com/office/drawing/2014/main" id="{61D60EF5-F717-CE45-B751-4E44AC52EDAD}"/>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0" name="Freeform 35">
              <a:extLst>
                <a:ext uri="{FF2B5EF4-FFF2-40B4-BE49-F238E27FC236}">
                  <a16:creationId xmlns:a16="http://schemas.microsoft.com/office/drawing/2014/main" id="{1B1420DA-0176-8DC2-DF29-7765E511E002}"/>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1" name="Freeform 36">
              <a:extLst>
                <a:ext uri="{FF2B5EF4-FFF2-40B4-BE49-F238E27FC236}">
                  <a16:creationId xmlns:a16="http://schemas.microsoft.com/office/drawing/2014/main" id="{24549CB0-DF7D-4559-DE8E-ADFE61DDF7F3}"/>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pic>
        <p:nvPicPr>
          <p:cNvPr id="12" name="Imagem 11" descr="Texto&#10;&#10;Descrição gerada automaticamente com confiança baixa">
            <a:extLst>
              <a:ext uri="{FF2B5EF4-FFF2-40B4-BE49-F238E27FC236}">
                <a16:creationId xmlns:a16="http://schemas.microsoft.com/office/drawing/2014/main" id="{B9DA5242-908E-2B9B-42CB-53239CBA6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3198982626"/>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316842" y="66285"/>
            <a:ext cx="8573271" cy="6478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800" b="1"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zh-CN" altLang="en-US" sz="2000" b="1"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11" name="圆角矩形 10"/>
          <p:cNvSpPr/>
          <p:nvPr/>
        </p:nvSpPr>
        <p:spPr>
          <a:xfrm>
            <a:off x="422248" y="790424"/>
            <a:ext cx="972000"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35" name="矩形 34"/>
          <p:cNvSpPr/>
          <p:nvPr/>
        </p:nvSpPr>
        <p:spPr>
          <a:xfrm>
            <a:off x="3090671" y="1721654"/>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sp>
        <p:nvSpPr>
          <p:cNvPr id="37" name="Subtitle 2">
            <a:extLst>
              <a:ext uri="{FF2B5EF4-FFF2-40B4-BE49-F238E27FC236}">
                <a16:creationId xmlns:a16="http://schemas.microsoft.com/office/drawing/2014/main" id="{360062CF-4239-4286-B703-132EC1F0E32B}"/>
              </a:ext>
            </a:extLst>
          </p:cNvPr>
          <p:cNvSpPr txBox="1">
            <a:spLocks/>
          </p:cNvSpPr>
          <p:nvPr/>
        </p:nvSpPr>
        <p:spPr>
          <a:xfrm>
            <a:off x="646019" y="3077592"/>
            <a:ext cx="5979673" cy="2632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000" b="1" dirty="0">
                <a:solidFill>
                  <a:schemeClr val="bg1">
                    <a:lumMod val="95000"/>
                  </a:schemeClr>
                </a:solidFill>
                <a:latin typeface="Arial"/>
                <a:ea typeface="微软雅黑"/>
                <a:cs typeface="Lato" panose="020F0502020204030203" pitchFamily="34" charset="0"/>
                <a:sym typeface="Arial"/>
              </a:rPr>
              <a:t>Por isso, além de seguir os preceitos da NR-35 Trabalho em Altura, é importante também entendermos as causas para que possamos atuar sobre elas.</a:t>
            </a:r>
            <a:endParaRPr lang="id-ID" sz="2000" dirty="0">
              <a:solidFill>
                <a:schemeClr val="bg1">
                  <a:lumMod val="95000"/>
                </a:schemeClr>
              </a:solidFill>
              <a:latin typeface="Arial"/>
              <a:ea typeface="微软雅黑"/>
              <a:cs typeface="Lato" panose="020F0502020204030203" pitchFamily="34" charset="0"/>
              <a:sym typeface="Arial"/>
            </a:endParaRPr>
          </a:p>
        </p:txBody>
      </p:sp>
      <p:sp>
        <p:nvSpPr>
          <p:cNvPr id="39" name="Freeform 33"/>
          <p:cNvSpPr>
            <a:spLocks/>
          </p:cNvSpPr>
          <p:nvPr/>
        </p:nvSpPr>
        <p:spPr bwMode="auto">
          <a:xfrm>
            <a:off x="3703436" y="1857275"/>
            <a:ext cx="46882" cy="48185"/>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0" name="Freeform 34"/>
          <p:cNvSpPr>
            <a:spLocks noEditPoints="1"/>
          </p:cNvSpPr>
          <p:nvPr/>
        </p:nvSpPr>
        <p:spPr bwMode="auto">
          <a:xfrm>
            <a:off x="3442979" y="1874204"/>
            <a:ext cx="291711" cy="291712"/>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1" name="Freeform 35"/>
          <p:cNvSpPr>
            <a:spLocks/>
          </p:cNvSpPr>
          <p:nvPr/>
        </p:nvSpPr>
        <p:spPr bwMode="auto">
          <a:xfrm>
            <a:off x="3457304" y="2109918"/>
            <a:ext cx="41673" cy="41673"/>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2" name="Freeform 36"/>
          <p:cNvSpPr>
            <a:spLocks/>
          </p:cNvSpPr>
          <p:nvPr/>
        </p:nvSpPr>
        <p:spPr bwMode="auto">
          <a:xfrm>
            <a:off x="3294519" y="1966667"/>
            <a:ext cx="346407" cy="347710"/>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pic>
        <p:nvPicPr>
          <p:cNvPr id="2" name="Picture 16" descr="Ambiente de trabalho seguro: tudo o que você precisa saber | Blog Solidus Jr">
            <a:extLst>
              <a:ext uri="{FF2B5EF4-FFF2-40B4-BE49-F238E27FC236}">
                <a16:creationId xmlns:a16="http://schemas.microsoft.com/office/drawing/2014/main" id="{E285F361-4630-825A-A2CE-5B86A94A4A9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24498"/>
          <a:stretch/>
        </p:blipFill>
        <p:spPr bwMode="auto">
          <a:xfrm>
            <a:off x="6293258" y="0"/>
            <a:ext cx="7803742" cy="6858000"/>
          </a:xfrm>
          <a:prstGeom prst="parallelogram">
            <a:avLst>
              <a:gd name="adj" fmla="val 50185"/>
            </a:avLst>
          </a:prstGeom>
          <a:noFill/>
          <a:extLst>
            <a:ext uri="{909E8E84-426E-40DD-AFC4-6F175D3DCCD1}">
              <a14:hiddenFill xmlns:a14="http://schemas.microsoft.com/office/drawing/2010/main">
                <a:solidFill>
                  <a:srgbClr val="FFFFFF"/>
                </a:solidFill>
              </a14:hiddenFill>
            </a:ext>
          </a:extLst>
        </p:spPr>
      </p:pic>
      <p:sp>
        <p:nvSpPr>
          <p:cNvPr id="8" name="平行四边形 7"/>
          <p:cNvSpPr/>
          <p:nvPr/>
        </p:nvSpPr>
        <p:spPr>
          <a:xfrm>
            <a:off x="6293258" y="2441"/>
            <a:ext cx="7803742" cy="6858000"/>
          </a:xfrm>
          <a:prstGeom prst="parallelogram">
            <a:avLst>
              <a:gd name="adj" fmla="val 50096"/>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4" name="等腰三角形 3"/>
          <p:cNvSpPr/>
          <p:nvPr/>
        </p:nvSpPr>
        <p:spPr>
          <a:xfrm>
            <a:off x="9613900" y="5181600"/>
            <a:ext cx="1756508" cy="1683221"/>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3" name="等腰三角形 3">
            <a:extLst>
              <a:ext uri="{FF2B5EF4-FFF2-40B4-BE49-F238E27FC236}">
                <a16:creationId xmlns:a16="http://schemas.microsoft.com/office/drawing/2014/main" id="{2AA7106B-8D09-B3A3-DEA0-06FA92E0CD41}"/>
              </a:ext>
            </a:extLst>
          </p:cNvPr>
          <p:cNvSpPr/>
          <p:nvPr/>
        </p:nvSpPr>
        <p:spPr>
          <a:xfrm rot="10800000">
            <a:off x="9116605" y="2441"/>
            <a:ext cx="1078524" cy="970034"/>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pic>
        <p:nvPicPr>
          <p:cNvPr id="6" name="Imagem 5" descr="Texto&#10;&#10;Descrição gerada automaticamente com confiança baixa">
            <a:extLst>
              <a:ext uri="{FF2B5EF4-FFF2-40B4-BE49-F238E27FC236}">
                <a16:creationId xmlns:a16="http://schemas.microsoft.com/office/drawing/2014/main" id="{9307CDE1-E677-FB5E-BFA0-C3855DF477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3641214177"/>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4">
            <a:extLst>
              <a:ext uri="{FF2B5EF4-FFF2-40B4-BE49-F238E27FC236}">
                <a16:creationId xmlns:a16="http://schemas.microsoft.com/office/drawing/2014/main" id="{92DB967D-F49F-7D35-29B2-37E8023BE231}"/>
              </a:ext>
            </a:extLst>
          </p:cNvPr>
          <p:cNvSpPr/>
          <p:nvPr/>
        </p:nvSpPr>
        <p:spPr>
          <a:xfrm>
            <a:off x="0" y="2391341"/>
            <a:ext cx="12311743" cy="2207262"/>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9" name="组合 8"/>
          <p:cNvGrpSpPr/>
          <p:nvPr/>
        </p:nvGrpSpPr>
        <p:grpSpPr>
          <a:xfrm>
            <a:off x="-685800" y="192969"/>
            <a:ext cx="3291839" cy="719915"/>
            <a:chOff x="4409739" y="179522"/>
            <a:chExt cx="3291839" cy="719915"/>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4409739" y="179522"/>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lumMod val="95000"/>
                    </a:schemeClr>
                  </a:solidFill>
                  <a:latin typeface="Arial"/>
                  <a:ea typeface="微软雅黑"/>
                  <a:cs typeface="Lato" panose="020F0502020204030203" pitchFamily="34" charset="0"/>
                  <a:sym typeface="Arial"/>
                </a:rPr>
                <a:t>NR 35</a:t>
              </a:r>
              <a:endParaRPr lang="zh-CN" altLang="en-US" b="1" dirty="0">
                <a:solidFill>
                  <a:schemeClr val="bg1">
                    <a:lumMod val="95000"/>
                  </a:schemeClr>
                </a:solidFill>
                <a:latin typeface="Arial"/>
                <a:ea typeface="微软雅黑"/>
                <a:cs typeface="Lato" panose="020F0502020204030203" pitchFamily="34" charset="0"/>
                <a:sym typeface="Arial"/>
              </a:endParaRPr>
            </a:p>
          </p:txBody>
        </p:sp>
        <p:sp>
          <p:nvSpPr>
            <p:cNvPr id="11" name="圆角矩形 10"/>
            <p:cNvSpPr/>
            <p:nvPr/>
          </p:nvSpPr>
          <p:spPr>
            <a:xfrm>
              <a:off x="5474050" y="853718"/>
              <a:ext cx="1116000"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grpSp>
      <p:sp>
        <p:nvSpPr>
          <p:cNvPr id="8" name="Subtitle 2">
            <a:extLst>
              <a:ext uri="{FF2B5EF4-FFF2-40B4-BE49-F238E27FC236}">
                <a16:creationId xmlns:a16="http://schemas.microsoft.com/office/drawing/2014/main" id="{360062CF-4239-4286-B703-132EC1F0E32B}"/>
              </a:ext>
            </a:extLst>
          </p:cNvPr>
          <p:cNvSpPr txBox="1">
            <a:spLocks/>
          </p:cNvSpPr>
          <p:nvPr/>
        </p:nvSpPr>
        <p:spPr>
          <a:xfrm>
            <a:off x="277576" y="2880863"/>
            <a:ext cx="8715428" cy="13736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pt-BR" b="1" i="0" dirty="0">
                <a:solidFill>
                  <a:srgbClr val="201F42"/>
                </a:solidFill>
                <a:effectLst/>
                <a:latin typeface="Arial" panose="020B0604020202020204" pitchFamily="34" charset="0"/>
                <a:cs typeface="Arial" panose="020B0604020202020204" pitchFamily="34" charset="0"/>
              </a:rPr>
              <a:t>A lista a seguir foi baseada no artigo “Esforço conjunto”, na Revista Proteção, edição 366, página 44.</a:t>
            </a:r>
            <a:endParaRPr lang="id-ID" sz="3200" dirty="0">
              <a:solidFill>
                <a:srgbClr val="201F42"/>
              </a:solidFill>
              <a:latin typeface="Arial" panose="020B0604020202020204" pitchFamily="34" charset="0"/>
              <a:ea typeface="微软雅黑"/>
              <a:cs typeface="Arial" panose="020B0604020202020204" pitchFamily="34" charset="0"/>
              <a:sym typeface="Arial"/>
            </a:endParaRPr>
          </a:p>
        </p:txBody>
      </p:sp>
      <p:pic>
        <p:nvPicPr>
          <p:cNvPr id="3" name="Picture 2" descr="NR 35: a importância da SST para a Construção Civil - Obra Prima">
            <a:extLst>
              <a:ext uri="{FF2B5EF4-FFF2-40B4-BE49-F238E27FC236}">
                <a16:creationId xmlns:a16="http://schemas.microsoft.com/office/drawing/2014/main" id="{CA8DCC19-0D64-B055-E696-A095B0739506}"/>
              </a:ext>
            </a:extLst>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696255" y="2297747"/>
            <a:ext cx="3318739" cy="2438013"/>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5" name="Picture 4" descr="NR35 para todos os envolvidos em Trabalho em altura - Ranger SMS">
            <a:extLst>
              <a:ext uri="{FF2B5EF4-FFF2-40B4-BE49-F238E27FC236}">
                <a16:creationId xmlns:a16="http://schemas.microsoft.com/office/drawing/2014/main" id="{18AD2100-3F47-2D31-E3C9-D080636AD4DB}"/>
              </a:ext>
            </a:extLst>
          </p:cNvPr>
          <p:cNvPicPr>
            <a:picLocks noChangeAspect="1" noChangeArrowheads="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l="15102" r="18192"/>
          <a:stretch/>
        </p:blipFill>
        <p:spPr bwMode="auto">
          <a:xfrm>
            <a:off x="9696255" y="4926471"/>
            <a:ext cx="3318739" cy="2438013"/>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pic>
        <p:nvPicPr>
          <p:cNvPr id="6" name="Imagem 5">
            <a:extLst>
              <a:ext uri="{FF2B5EF4-FFF2-40B4-BE49-F238E27FC236}">
                <a16:creationId xmlns:a16="http://schemas.microsoft.com/office/drawing/2014/main" id="{F9D199B0-683F-4D57-5DB8-B725B63ADFD5}"/>
              </a:ext>
            </a:extLst>
          </p:cNvPr>
          <p:cNvPicPr>
            <a:picLocks noChangeAspect="1"/>
          </p:cNvPicPr>
          <p:nvPr/>
        </p:nvPicPr>
        <p:blipFill rotWithShape="1">
          <a:blip r:embed="rId6">
            <a:duotone>
              <a:prstClr val="black"/>
              <a:schemeClr val="tx2">
                <a:tint val="45000"/>
                <a:satMod val="400000"/>
              </a:schemeClr>
            </a:duotone>
          </a:blip>
          <a:srcRect l="30727" r="15511"/>
          <a:stretch/>
        </p:blipFill>
        <p:spPr>
          <a:xfrm>
            <a:off x="9696255" y="-346228"/>
            <a:ext cx="3318738" cy="2477380"/>
          </a:xfrm>
          <a:prstGeom prst="hexagon">
            <a:avLst>
              <a:gd name="adj" fmla="val 29209"/>
              <a:gd name="vf" fmla="val 115470"/>
            </a:avLst>
          </a:prstGeom>
          <a:blipFill dpi="0" rotWithShape="0">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a:blipFill>
          <a:ln w="3175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pic>
    </p:spTree>
    <p:extLst>
      <p:ext uri="{BB962C8B-B14F-4D97-AF65-F5344CB8AC3E}">
        <p14:creationId xmlns:p14="http://schemas.microsoft.com/office/powerpoint/2010/main" val="129094574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0" y="15880"/>
            <a:ext cx="368300" cy="6826240"/>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789989" y="1103387"/>
            <a:ext cx="10749763" cy="4717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Negligência</a:t>
            </a:r>
          </a:p>
          <a:p>
            <a:pPr algn="l">
              <a:lnSpc>
                <a:spcPct val="150000"/>
              </a:lnSpc>
              <a:spcBef>
                <a:spcPts val="0"/>
              </a:spcBef>
              <a:defRPr/>
            </a:pPr>
            <a:endPar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50000"/>
              </a:lnSpc>
              <a:spcBef>
                <a:spcPts val="0"/>
              </a:spcBef>
              <a:defRPr/>
            </a:pPr>
            <a:r>
              <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Segundo o dicionário negligência significa “falta de cuidado”. É quando não damos a devida atenção ao risco, ou não, não levamos o risco a sério. Em outras palavras, é aquela velha história: “nunca vai acontecer comigo”. Os empregadores e os funcionários devem seguir as instruções de operação corretamente e tomar precauções para evitar acidentes.</a:t>
            </a:r>
          </a:p>
        </p:txBody>
      </p:sp>
      <p:pic>
        <p:nvPicPr>
          <p:cNvPr id="2" name="Imagem 1" descr="Texto&#10;&#10;Descrição gerada automaticamente com confiança baixa">
            <a:extLst>
              <a:ext uri="{FF2B5EF4-FFF2-40B4-BE49-F238E27FC236}">
                <a16:creationId xmlns:a16="http://schemas.microsoft.com/office/drawing/2014/main" id="{C9A9CA61-D101-D1BF-6909-1BBB1B42E1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0431" y="456246"/>
            <a:ext cx="2091263" cy="580593"/>
          </a:xfrm>
          <a:prstGeom prst="rect">
            <a:avLst/>
          </a:prstGeom>
        </p:spPr>
      </p:pic>
    </p:spTree>
    <p:extLst>
      <p:ext uri="{BB962C8B-B14F-4D97-AF65-F5344CB8AC3E}">
        <p14:creationId xmlns:p14="http://schemas.microsoft.com/office/powerpoint/2010/main" val="33008707"/>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0" y="15880"/>
            <a:ext cx="368300" cy="6826240"/>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815389" y="503500"/>
            <a:ext cx="11211511" cy="4717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ausência de cultura de SST e baixa disciplina operacional</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falta de projeto e planejamento e consequente improvisação</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falta de clareza na definição de responsabilidades</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liderança não comprometida</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visão de que SST é apenas obrigação</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crença de que prevenção é responsabilidade apenas da equipe de SST</a:t>
            </a:r>
            <a:endPar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pic>
        <p:nvPicPr>
          <p:cNvPr id="2" name="Imagem 1" descr="Texto&#10;&#10;Descrição gerada automaticamente com confiança baixa">
            <a:extLst>
              <a:ext uri="{FF2B5EF4-FFF2-40B4-BE49-F238E27FC236}">
                <a16:creationId xmlns:a16="http://schemas.microsoft.com/office/drawing/2014/main" id="{891468B8-4191-C730-56D4-3BE60EA0F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8187" y="120966"/>
            <a:ext cx="2091263" cy="580593"/>
          </a:xfrm>
          <a:prstGeom prst="rect">
            <a:avLst/>
          </a:prstGeom>
        </p:spPr>
      </p:pic>
    </p:spTree>
    <p:extLst>
      <p:ext uri="{BB962C8B-B14F-4D97-AF65-F5344CB8AC3E}">
        <p14:creationId xmlns:p14="http://schemas.microsoft.com/office/powerpoint/2010/main" val="252680483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0" y="15880"/>
            <a:ext cx="368300" cy="6826240"/>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789989" y="1103387"/>
            <a:ext cx="10749763" cy="4717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falta de manutenção</a:t>
            </a:r>
          </a:p>
          <a:p>
            <a:pPr algn="l">
              <a:lnSpc>
                <a:spcPct val="150000"/>
              </a:lnSpc>
              <a:spcBef>
                <a:spcPts val="0"/>
              </a:spcBef>
              <a:defRPr/>
            </a:pPr>
            <a:endPar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50000"/>
              </a:lnSpc>
              <a:spcBef>
                <a:spcPts val="0"/>
              </a:spcBef>
              <a:defRPr/>
            </a:pPr>
            <a:r>
              <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A falta de manutenção é outro fator que contribui para os acidentes de trabalho. Os equipamentos de trabalho em altura devem ser mantidos em boas condições de operação, e a manutenção deve ser realizada por pessoal qualificado.</a:t>
            </a:r>
          </a:p>
        </p:txBody>
      </p:sp>
      <p:pic>
        <p:nvPicPr>
          <p:cNvPr id="2" name="Imagem 1" descr="Texto&#10;&#10;Descrição gerada automaticamente com confiança baixa">
            <a:extLst>
              <a:ext uri="{FF2B5EF4-FFF2-40B4-BE49-F238E27FC236}">
                <a16:creationId xmlns:a16="http://schemas.microsoft.com/office/drawing/2014/main" id="{C8072E82-C89E-4D4C-8E9B-038DAD89ED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1703654731"/>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0" y="15880"/>
            <a:ext cx="368300" cy="6826240"/>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866189" y="1341700"/>
            <a:ext cx="11211511" cy="4717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pressa para produzir</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direito de recusa não estabelecido</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complacência dos gestores</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falta ou inadequação do planejamento e avaliação de riscos</a:t>
            </a:r>
            <a:endPar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pic>
        <p:nvPicPr>
          <p:cNvPr id="2" name="Imagem 1" descr="Texto&#10;&#10;Descrição gerada automaticamente com confiança baixa">
            <a:extLst>
              <a:ext uri="{FF2B5EF4-FFF2-40B4-BE49-F238E27FC236}">
                <a16:creationId xmlns:a16="http://schemas.microsoft.com/office/drawing/2014/main" id="{F19D5A03-950C-19A1-C002-AB009980E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3523112929"/>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0" y="15880"/>
            <a:ext cx="368300" cy="6826240"/>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789989" y="1103387"/>
            <a:ext cx="10749763" cy="4717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Supervisão inadequada</a:t>
            </a:r>
          </a:p>
          <a:p>
            <a:pPr algn="l">
              <a:lnSpc>
                <a:spcPct val="150000"/>
              </a:lnSpc>
              <a:spcBef>
                <a:spcPts val="0"/>
              </a:spcBef>
              <a:defRPr/>
            </a:pPr>
            <a:endPar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a:p>
            <a:pPr algn="l">
              <a:lnSpc>
                <a:spcPct val="150000"/>
              </a:lnSpc>
              <a:spcBef>
                <a:spcPts val="0"/>
              </a:spcBef>
              <a:defRPr/>
            </a:pPr>
            <a:r>
              <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A falta de supervisão também é um fator importante que contribui para os acidentes de trabalho. Os empregadores devem designar supervisor adequados para as equipes que trabalham em altura e garantir que esses supervisores permaneçam vigilantes durante toda a operação.</a:t>
            </a:r>
          </a:p>
        </p:txBody>
      </p:sp>
      <p:pic>
        <p:nvPicPr>
          <p:cNvPr id="2" name="Imagem 1" descr="Texto&#10;&#10;Descrição gerada automaticamente com confiança baixa">
            <a:extLst>
              <a:ext uri="{FF2B5EF4-FFF2-40B4-BE49-F238E27FC236}">
                <a16:creationId xmlns:a16="http://schemas.microsoft.com/office/drawing/2014/main" id="{48ACF1AF-7CA4-00D2-426F-29B04F0BE1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67895756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0" y="15880"/>
            <a:ext cx="368300" cy="6826240"/>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866189" y="1341700"/>
            <a:ext cx="11211511" cy="4717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treinamentos insuficientes</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opções incorretas de proteção ou equipamentos</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especificação ou uso incorreto de máquinas, equipamentos ou ferramentas</a:t>
            </a:r>
            <a:endPar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pic>
        <p:nvPicPr>
          <p:cNvPr id="2" name="Imagem 1" descr="Texto&#10;&#10;Descrição gerada automaticamente com confiança baixa">
            <a:extLst>
              <a:ext uri="{FF2B5EF4-FFF2-40B4-BE49-F238E27FC236}">
                <a16:creationId xmlns:a16="http://schemas.microsoft.com/office/drawing/2014/main" id="{90F840D6-D8AC-1239-E8B8-6967D5B267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1493548507"/>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0" y="15880"/>
            <a:ext cx="368300" cy="6826240"/>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925142" y="1913200"/>
            <a:ext cx="11211511" cy="4717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especificação ou uso incorreto de EPI</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relutância em mudar a forma como uma tarefa é realizada</a:t>
            </a:r>
          </a:p>
          <a:p>
            <a:pPr marL="342900" indent="-342900" algn="l">
              <a:lnSpc>
                <a:spcPct val="250000"/>
              </a:lnSpc>
              <a:spcBef>
                <a:spcPts val="0"/>
              </a:spcBef>
              <a:buFont typeface="Arial" panose="020B0604020202020204" pitchFamily="34" charset="0"/>
              <a:buChar char="•"/>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indisponibilidade de equipamento adequado.</a:t>
            </a:r>
            <a:endParaRPr lang="pt-BR" altLang="zh-CN"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pic>
        <p:nvPicPr>
          <p:cNvPr id="2" name="Imagem 1" descr="Texto&#10;&#10;Descrição gerada automaticamente com confiança baixa">
            <a:extLst>
              <a:ext uri="{FF2B5EF4-FFF2-40B4-BE49-F238E27FC236}">
                <a16:creationId xmlns:a16="http://schemas.microsoft.com/office/drawing/2014/main" id="{E40E8042-D091-3A80-4F18-FA1DE578A0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1195552661"/>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35 Trabalho Em Altura] Guia do Profissional SST">
            <a:extLst>
              <a:ext uri="{FF2B5EF4-FFF2-40B4-BE49-F238E27FC236}">
                <a16:creationId xmlns:a16="http://schemas.microsoft.com/office/drawing/2014/main" id="{A579422A-2073-58C3-A9F5-CD2AC676CCA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7940"/>
            <a:ext cx="12192000" cy="685006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2000" cy="684212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圆角矩形 10"/>
          <p:cNvSpPr/>
          <p:nvPr/>
        </p:nvSpPr>
        <p:spPr>
          <a:xfrm>
            <a:off x="10683290" y="6308781"/>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5" name="矩形 14"/>
          <p:cNvSpPr/>
          <p:nvPr/>
        </p:nvSpPr>
        <p:spPr>
          <a:xfrm>
            <a:off x="1803400" y="467714"/>
            <a:ext cx="10388600" cy="1856386"/>
          </a:xfrm>
          <a:prstGeom prst="rect">
            <a:avLst/>
          </a:prstGeom>
          <a:gradFill>
            <a:gsLst>
              <a:gs pos="0">
                <a:srgbClr val="FE2B56">
                  <a:alpha val="80000"/>
                </a:srgbClr>
              </a:gs>
              <a:gs pos="100000">
                <a:srgbClr val="FE6F3F">
                  <a:alpha val="70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4" name="Subtitle 2">
            <a:extLst>
              <a:ext uri="{FF2B5EF4-FFF2-40B4-BE49-F238E27FC236}">
                <a16:creationId xmlns:a16="http://schemas.microsoft.com/office/drawing/2014/main" id="{360062CF-4239-4286-B703-132EC1F0E32B}"/>
              </a:ext>
            </a:extLst>
          </p:cNvPr>
          <p:cNvSpPr txBox="1">
            <a:spLocks/>
          </p:cNvSpPr>
          <p:nvPr/>
        </p:nvSpPr>
        <p:spPr>
          <a:xfrm>
            <a:off x="1936750" y="684287"/>
            <a:ext cx="9893300" cy="16785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b="1" dirty="0">
                <a:solidFill>
                  <a:schemeClr val="bg1"/>
                </a:solidFill>
                <a:latin typeface="Arial"/>
                <a:ea typeface="微软雅黑"/>
                <a:cs typeface="Lato" panose="020F0502020204030203" pitchFamily="34" charset="0"/>
                <a:sym typeface="Arial"/>
              </a:rPr>
              <a:t>Mas, em outros setores também se registram acidentes desse tipo, como serviços de manutenção e fabricação de barcos e navios.</a:t>
            </a:r>
          </a:p>
        </p:txBody>
      </p:sp>
      <p:pic>
        <p:nvPicPr>
          <p:cNvPr id="2" name="Imagem 1" descr="Texto&#10;&#10;Descrição gerada automaticamente com confiança baixa">
            <a:extLst>
              <a:ext uri="{FF2B5EF4-FFF2-40B4-BE49-F238E27FC236}">
                <a16:creationId xmlns:a16="http://schemas.microsoft.com/office/drawing/2014/main" id="{2C5D3BED-159A-A325-F991-80B3C6C6E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8429" y="5362978"/>
            <a:ext cx="2261621" cy="627889"/>
          </a:xfrm>
          <a:prstGeom prst="rect">
            <a:avLst/>
          </a:prstGeom>
        </p:spPr>
      </p:pic>
    </p:spTree>
    <p:extLst>
      <p:ext uri="{BB962C8B-B14F-4D97-AF65-F5344CB8AC3E}">
        <p14:creationId xmlns:p14="http://schemas.microsoft.com/office/powerpoint/2010/main" val="2402011833"/>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R-35 Trabalho em Altura - Construção Civil">
            <a:extLst>
              <a:ext uri="{FF2B5EF4-FFF2-40B4-BE49-F238E27FC236}">
                <a16:creationId xmlns:a16="http://schemas.microsoft.com/office/drawing/2014/main" id="{6604B1C4-8C84-0918-D6E0-1364642254CC}"/>
              </a:ext>
            </a:extLst>
          </p:cNvPr>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30749" b="7770"/>
          <a:stretch/>
        </p:blipFill>
        <p:spPr bwMode="auto">
          <a:xfrm>
            <a:off x="-1" y="2036535"/>
            <a:ext cx="12191999" cy="295430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2">
            <a:extLst>
              <a:ext uri="{FF2B5EF4-FFF2-40B4-BE49-F238E27FC236}">
                <a16:creationId xmlns:a16="http://schemas.microsoft.com/office/drawing/2014/main" id="{0CF4A0C7-C4EE-1024-C006-CB164ABC593C}"/>
              </a:ext>
            </a:extLst>
          </p:cNvPr>
          <p:cNvSpPr/>
          <p:nvPr/>
        </p:nvSpPr>
        <p:spPr>
          <a:xfrm>
            <a:off x="0" y="2046769"/>
            <a:ext cx="12192000" cy="2944072"/>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3" name="Subtitle 2">
            <a:extLst>
              <a:ext uri="{FF2B5EF4-FFF2-40B4-BE49-F238E27FC236}">
                <a16:creationId xmlns:a16="http://schemas.microsoft.com/office/drawing/2014/main" id="{360062CF-4239-4286-B703-132EC1F0E32B}"/>
              </a:ext>
            </a:extLst>
          </p:cNvPr>
          <p:cNvSpPr txBox="1">
            <a:spLocks/>
          </p:cNvSpPr>
          <p:nvPr/>
        </p:nvSpPr>
        <p:spPr>
          <a:xfrm>
            <a:off x="2463801" y="2798200"/>
            <a:ext cx="7899400" cy="17251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rPr>
              <a:t>Trabalhos em altura são grande gerador de acidentes e só com formação qualificada será possível melhorar esses indicadores.</a:t>
            </a:r>
            <a:endParaRPr lang="id-ID" b="1" dirty="0">
              <a:solidFill>
                <a:schemeClr val="bg1"/>
              </a:solidFill>
              <a:effectLst>
                <a:outerShdw blurRad="38100" dist="38100" dir="2700000" algn="tl">
                  <a:srgbClr val="000000">
                    <a:alpha val="43137"/>
                  </a:srgbClr>
                </a:outerShdw>
              </a:effectLst>
              <a:latin typeface="Arial"/>
              <a:ea typeface="微软雅黑"/>
              <a:cs typeface="Lato" panose="020F0502020204030203" pitchFamily="34" charset="0"/>
              <a:sym typeface="Arial"/>
            </a:endParaRPr>
          </a:p>
        </p:txBody>
      </p:sp>
      <p:grpSp>
        <p:nvGrpSpPr>
          <p:cNvPr id="33" name="组合 32"/>
          <p:cNvGrpSpPr/>
          <p:nvPr/>
        </p:nvGrpSpPr>
        <p:grpSpPr>
          <a:xfrm>
            <a:off x="1382137" y="4527517"/>
            <a:ext cx="914400" cy="914400"/>
            <a:chOff x="6944737" y="3338414"/>
            <a:chExt cx="914400" cy="914400"/>
          </a:xfrm>
        </p:grpSpPr>
        <p:sp>
          <p:nvSpPr>
            <p:cNvPr id="21" name="椭圆 20"/>
            <p:cNvSpPr/>
            <p:nvPr/>
          </p:nvSpPr>
          <p:spPr>
            <a:xfrm>
              <a:off x="6944737" y="3338414"/>
              <a:ext cx="914400" cy="914400"/>
            </a:xfrm>
            <a:prstGeom prst="ellipse">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28" name="Shape 2619"/>
            <p:cNvSpPr/>
            <p:nvPr/>
          </p:nvSpPr>
          <p:spPr>
            <a:xfrm>
              <a:off x="7238684" y="3632362"/>
              <a:ext cx="326506" cy="326504"/>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a:ea typeface="微软雅黑"/>
                <a:cs typeface="Source Sans Pro Light" charset="0"/>
                <a:sym typeface="Arial"/>
              </a:endParaRPr>
            </a:p>
          </p:txBody>
        </p:sp>
      </p:grpSp>
      <p:grpSp>
        <p:nvGrpSpPr>
          <p:cNvPr id="9" name="组合 32">
            <a:extLst>
              <a:ext uri="{FF2B5EF4-FFF2-40B4-BE49-F238E27FC236}">
                <a16:creationId xmlns:a16="http://schemas.microsoft.com/office/drawing/2014/main" id="{B88D4699-36B9-45D4-4DE2-6AE671AF2986}"/>
              </a:ext>
            </a:extLst>
          </p:cNvPr>
          <p:cNvGrpSpPr/>
          <p:nvPr/>
        </p:nvGrpSpPr>
        <p:grpSpPr>
          <a:xfrm>
            <a:off x="9906001" y="1589852"/>
            <a:ext cx="914400" cy="914400"/>
            <a:chOff x="6944737" y="3338414"/>
            <a:chExt cx="914400" cy="914400"/>
          </a:xfrm>
        </p:grpSpPr>
        <p:sp>
          <p:nvSpPr>
            <p:cNvPr id="13" name="椭圆 20">
              <a:extLst>
                <a:ext uri="{FF2B5EF4-FFF2-40B4-BE49-F238E27FC236}">
                  <a16:creationId xmlns:a16="http://schemas.microsoft.com/office/drawing/2014/main" id="{CD5A20A5-E841-0EA1-F04E-C6298915931D}"/>
                </a:ext>
              </a:extLst>
            </p:cNvPr>
            <p:cNvSpPr/>
            <p:nvPr/>
          </p:nvSpPr>
          <p:spPr>
            <a:xfrm>
              <a:off x="6944737" y="3338414"/>
              <a:ext cx="914400" cy="914400"/>
            </a:xfrm>
            <a:prstGeom prst="ellipse">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6" name="Shape 2619">
              <a:extLst>
                <a:ext uri="{FF2B5EF4-FFF2-40B4-BE49-F238E27FC236}">
                  <a16:creationId xmlns:a16="http://schemas.microsoft.com/office/drawing/2014/main" id="{5FE83B71-0606-6B4F-7320-3B49AC1D0F99}"/>
                </a:ext>
              </a:extLst>
            </p:cNvPr>
            <p:cNvSpPr/>
            <p:nvPr/>
          </p:nvSpPr>
          <p:spPr>
            <a:xfrm>
              <a:off x="7238684" y="3632362"/>
              <a:ext cx="326506" cy="326504"/>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Arial"/>
                <a:ea typeface="微软雅黑"/>
                <a:cs typeface="Source Sans Pro Light" charset="0"/>
                <a:sym typeface="Arial"/>
              </a:endParaRPr>
            </a:p>
          </p:txBody>
        </p:sp>
      </p:grpSp>
      <p:pic>
        <p:nvPicPr>
          <p:cNvPr id="2" name="Imagem 1" descr="Texto&#10;&#10;Descrição gerada automaticamente com confiança baixa">
            <a:extLst>
              <a:ext uri="{FF2B5EF4-FFF2-40B4-BE49-F238E27FC236}">
                <a16:creationId xmlns:a16="http://schemas.microsoft.com/office/drawing/2014/main" id="{F955FBBA-95ED-E95D-06C9-98B8B00AAD87}"/>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a:off x="5452972" y="5883788"/>
            <a:ext cx="1921057" cy="533339"/>
          </a:xfrm>
          <a:prstGeom prst="rect">
            <a:avLst/>
          </a:prstGeom>
        </p:spPr>
      </p:pic>
    </p:spTree>
    <p:extLst>
      <p:ext uri="{BB962C8B-B14F-4D97-AF65-F5344CB8AC3E}">
        <p14:creationId xmlns:p14="http://schemas.microsoft.com/office/powerpoint/2010/main" val="458374764"/>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gurança do trabalho: 6 principais riscos na construção civil - Volk do  Brasil">
            <a:extLst>
              <a:ext uri="{FF2B5EF4-FFF2-40B4-BE49-F238E27FC236}">
                <a16:creationId xmlns:a16="http://schemas.microsoft.com/office/drawing/2014/main" id="{7B583BBC-7415-E487-30F4-7102BF53BE2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12191999" cy="6858000"/>
          </a:xfrm>
          <a:prstGeom prst="parallelogram">
            <a:avLst>
              <a:gd name="adj" fmla="val 115016"/>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571500" y="3940751"/>
            <a:ext cx="4204974" cy="881308"/>
            <a:chOff x="5267282" y="18129"/>
            <a:chExt cx="4204974" cy="881308"/>
          </a:xfrm>
        </p:grpSpPr>
        <p:sp>
          <p:nvSpPr>
            <p:cNvPr id="11" name="Subtitle 2">
              <a:extLst>
                <a:ext uri="{FF2B5EF4-FFF2-40B4-BE49-F238E27FC236}">
                  <a16:creationId xmlns:a16="http://schemas.microsoft.com/office/drawing/2014/main" id="{360062CF-4239-4286-B703-132EC1F0E32B}"/>
                </a:ext>
              </a:extLst>
            </p:cNvPr>
            <p:cNvSpPr txBox="1">
              <a:spLocks/>
            </p:cNvSpPr>
            <p:nvPr/>
          </p:nvSpPr>
          <p:spPr>
            <a:xfrm>
              <a:off x="5269568" y="18129"/>
              <a:ext cx="42026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800" b="1" dirty="0">
                  <a:solidFill>
                    <a:srgbClr val="201F42"/>
                  </a:solidFill>
                  <a:latin typeface="Arial"/>
                  <a:ea typeface="微软雅黑"/>
                  <a:cs typeface="Lato" panose="020F0502020204030203" pitchFamily="34" charset="0"/>
                  <a:sym typeface="Arial"/>
                </a:rPr>
                <a:t>05</a:t>
              </a:r>
              <a:endParaRPr lang="zh-CN" altLang="en-US" sz="4000" b="1" dirty="0">
                <a:solidFill>
                  <a:srgbClr val="201F42"/>
                </a:solidFill>
                <a:latin typeface="Arial"/>
                <a:ea typeface="微软雅黑"/>
                <a:cs typeface="Lato" panose="020F0502020204030203" pitchFamily="34" charset="0"/>
                <a:sym typeface="Arial"/>
              </a:endParaRPr>
            </a:p>
          </p:txBody>
        </p:sp>
        <p:sp>
          <p:nvSpPr>
            <p:cNvPr id="12" name="圆角矩形 11"/>
            <p:cNvSpPr/>
            <p:nvPr/>
          </p:nvSpPr>
          <p:spPr>
            <a:xfrm>
              <a:off x="5267282"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3" name="平行四边形 12"/>
          <p:cNvSpPr/>
          <p:nvPr/>
        </p:nvSpPr>
        <p:spPr>
          <a:xfrm>
            <a:off x="0" y="1"/>
            <a:ext cx="12192000" cy="6858000"/>
          </a:xfrm>
          <a:prstGeom prst="parallelogram">
            <a:avLst>
              <a:gd name="adj" fmla="val 114683"/>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a:ea typeface="微软雅黑"/>
              <a:sym typeface="Arial"/>
            </a:endParaRPr>
          </a:p>
        </p:txBody>
      </p:sp>
      <p:grpSp>
        <p:nvGrpSpPr>
          <p:cNvPr id="18" name="组合 17"/>
          <p:cNvGrpSpPr/>
          <p:nvPr/>
        </p:nvGrpSpPr>
        <p:grpSpPr>
          <a:xfrm>
            <a:off x="558800" y="427892"/>
            <a:ext cx="4724400" cy="2778370"/>
            <a:chOff x="609600" y="1875692"/>
            <a:chExt cx="4724400" cy="2778370"/>
          </a:xfrm>
        </p:grpSpPr>
        <p:sp>
          <p:nvSpPr>
            <p:cNvPr id="6" name="圆角矩形 5"/>
            <p:cNvSpPr/>
            <p:nvPr/>
          </p:nvSpPr>
          <p:spPr>
            <a:xfrm>
              <a:off x="609600" y="1875692"/>
              <a:ext cx="4724400" cy="2778370"/>
            </a:xfrm>
            <a:prstGeom prst="roundRect">
              <a:avLst>
                <a:gd name="adj" fmla="val 4852"/>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5" name="Subtitle 2">
              <a:extLst>
                <a:ext uri="{FF2B5EF4-FFF2-40B4-BE49-F238E27FC236}">
                  <a16:creationId xmlns:a16="http://schemas.microsoft.com/office/drawing/2014/main" id="{360062CF-4239-4286-B703-132EC1F0E32B}"/>
                </a:ext>
              </a:extLst>
            </p:cNvPr>
            <p:cNvSpPr txBox="1">
              <a:spLocks/>
            </p:cNvSpPr>
            <p:nvPr/>
          </p:nvSpPr>
          <p:spPr>
            <a:xfrm>
              <a:off x="634023" y="2271564"/>
              <a:ext cx="4597399" cy="22722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pt-BR" altLang="zh-CN" sz="3600" b="1" dirty="0">
                  <a:gradFill>
                    <a:gsLst>
                      <a:gs pos="0">
                        <a:srgbClr val="FE2B56"/>
                      </a:gs>
                      <a:gs pos="100000">
                        <a:srgbClr val="FE6F3F"/>
                      </a:gs>
                    </a:gsLst>
                    <a:lin ang="5400000" scaled="0"/>
                  </a:gradFill>
                  <a:latin typeface="Arial"/>
                  <a:ea typeface="微软雅黑"/>
                  <a:cs typeface="Lato" panose="020F0502020204030203" pitchFamily="34" charset="0"/>
                  <a:sym typeface="Arial"/>
                </a:rPr>
                <a:t>Requisitos de Capacitação</a:t>
              </a:r>
              <a:endParaRPr lang="pt-BR" altLang="zh-CN" sz="3600" b="1" dirty="0">
                <a:solidFill>
                  <a:srgbClr val="201F42"/>
                </a:solidFill>
                <a:latin typeface="Arial"/>
                <a:ea typeface="微软雅黑"/>
                <a:cs typeface="Lato" panose="020F0502020204030203" pitchFamily="34" charset="0"/>
                <a:sym typeface="Arial"/>
              </a:endParaRPr>
            </a:p>
          </p:txBody>
        </p:sp>
        <p:cxnSp>
          <p:nvCxnSpPr>
            <p:cNvPr id="9" name="直接连接符 8"/>
            <p:cNvCxnSpPr/>
            <p:nvPr/>
          </p:nvCxnSpPr>
          <p:spPr>
            <a:xfrm>
              <a:off x="2491443" y="42401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 name="等腰三角形 6"/>
          <p:cNvSpPr/>
          <p:nvPr/>
        </p:nvSpPr>
        <p:spPr>
          <a:xfrm>
            <a:off x="3974123" y="1"/>
            <a:ext cx="8217877" cy="6858000"/>
          </a:xfrm>
          <a:prstGeom prst="triangle">
            <a:avLst>
              <a:gd name="adj" fmla="val 100000"/>
            </a:avLst>
          </a:prstGeom>
          <a:gradFill>
            <a:gsLst>
              <a:gs pos="0">
                <a:srgbClr val="FE2B56"/>
              </a:gs>
              <a:gs pos="100000">
                <a:srgbClr val="FE6F3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3" name="组合 18">
            <a:extLst>
              <a:ext uri="{FF2B5EF4-FFF2-40B4-BE49-F238E27FC236}">
                <a16:creationId xmlns:a16="http://schemas.microsoft.com/office/drawing/2014/main" id="{A403D50C-927E-813F-DE55-CFC41E872264}"/>
              </a:ext>
            </a:extLst>
          </p:cNvPr>
          <p:cNvGrpSpPr/>
          <p:nvPr/>
        </p:nvGrpSpPr>
        <p:grpSpPr>
          <a:xfrm>
            <a:off x="10015746" y="5147820"/>
            <a:ext cx="3350515" cy="713819"/>
            <a:chOff x="8161546" y="4601720"/>
            <a:chExt cx="3350515" cy="713819"/>
          </a:xfrm>
        </p:grpSpPr>
        <p:sp>
          <p:nvSpPr>
            <p:cNvPr id="5" name="等腰三角形 15">
              <a:extLst>
                <a:ext uri="{FF2B5EF4-FFF2-40B4-BE49-F238E27FC236}">
                  <a16:creationId xmlns:a16="http://schemas.microsoft.com/office/drawing/2014/main" id="{8BAEDEA5-BA30-8D68-26E7-4B4E20632557}"/>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F126E13B-8624-FDF5-A39B-4CEF36CB0A5C}"/>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2" name="Imagem 1" descr="Texto&#10;&#10;Descrição gerada automaticamente com confiança baixa">
            <a:extLst>
              <a:ext uri="{FF2B5EF4-FFF2-40B4-BE49-F238E27FC236}">
                <a16:creationId xmlns:a16="http://schemas.microsoft.com/office/drawing/2014/main" id="{ADDCEB1C-1AF9-D814-6F32-C543F905C5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5397" y="6057992"/>
            <a:ext cx="1921057" cy="533339"/>
          </a:xfrm>
          <a:prstGeom prst="rect">
            <a:avLst/>
          </a:prstGeom>
        </p:spPr>
      </p:pic>
    </p:spTree>
    <p:extLst>
      <p:ext uri="{BB962C8B-B14F-4D97-AF65-F5344CB8AC3E}">
        <p14:creationId xmlns:p14="http://schemas.microsoft.com/office/powerpoint/2010/main" val="1827708727"/>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Para os Engenheiros de Segurança do Trabalho, o futuro se constrói agora  Profissional que garante a segurança dos trabalhadores | O Futuro se  Constrói Agora | G1">
            <a:extLst>
              <a:ext uri="{FF2B5EF4-FFF2-40B4-BE49-F238E27FC236}">
                <a16:creationId xmlns:a16="http://schemas.microsoft.com/office/drawing/2014/main" id="{9377642B-DD28-AD4A-AFD2-6917C2EE9ADE}"/>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92095" y="-1"/>
            <a:ext cx="1129856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Fluxograma: Entrada Manual 1">
            <a:extLst>
              <a:ext uri="{FF2B5EF4-FFF2-40B4-BE49-F238E27FC236}">
                <a16:creationId xmlns:a16="http://schemas.microsoft.com/office/drawing/2014/main" id="{FCF39CB4-20CE-41A1-5FCB-DDFBDEFD9E6C}"/>
              </a:ext>
            </a:extLst>
          </p:cNvPr>
          <p:cNvSpPr/>
          <p:nvPr/>
        </p:nvSpPr>
        <p:spPr>
          <a:xfrm rot="5400000" flipH="1">
            <a:off x="735587" y="-750314"/>
            <a:ext cx="6858001" cy="8358623"/>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平行四边形 6"/>
          <p:cNvSpPr/>
          <p:nvPr/>
        </p:nvSpPr>
        <p:spPr>
          <a:xfrm rot="17016130">
            <a:off x="5550156" y="2093175"/>
            <a:ext cx="4730299" cy="203668"/>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6" name="平行四边形 15"/>
          <p:cNvSpPr/>
          <p:nvPr/>
        </p:nvSpPr>
        <p:spPr>
          <a:xfrm rot="17016130">
            <a:off x="4629458" y="4561158"/>
            <a:ext cx="4730299" cy="203668"/>
          </a:xfrm>
          <a:prstGeom prst="parallelogram">
            <a:avLst>
              <a:gd name="adj" fmla="val 132064"/>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20" name="TextBox 21"/>
          <p:cNvSpPr txBox="1"/>
          <p:nvPr/>
        </p:nvSpPr>
        <p:spPr>
          <a:xfrm>
            <a:off x="460073" y="1596987"/>
            <a:ext cx="6207427" cy="2701509"/>
          </a:xfrm>
          <a:prstGeom prst="rect">
            <a:avLst/>
          </a:prstGeom>
          <a:noFill/>
        </p:spPr>
        <p:txBody>
          <a:bodyPr wrap="square" lIns="0" tIns="0" rIns="0" bIns="0" rtlCol="0">
            <a:spAutoFit/>
          </a:bodyPr>
          <a:lstStyle/>
          <a:p>
            <a:pPr>
              <a:lnSpc>
                <a:spcPct val="150000"/>
              </a:lnSpc>
            </a:pPr>
            <a:r>
              <a:rPr lang="pt-BR" altLang="zh-CN" sz="2400" b="1" dirty="0">
                <a:solidFill>
                  <a:srgbClr val="201F42"/>
                </a:solidFill>
                <a:latin typeface="Arial"/>
                <a:ea typeface="微软雅黑"/>
                <a:sym typeface="Arial"/>
              </a:rPr>
              <a:t>Neste tópico é importante mencionar sobre o que a lei diz em relação à capacitação e treinamento de profissionais para realizar este trabalho. Vejamos o que diz a NR:</a:t>
            </a:r>
          </a:p>
        </p:txBody>
      </p:sp>
      <p:sp>
        <p:nvSpPr>
          <p:cNvPr id="23" name="Subtitle 2">
            <a:extLst>
              <a:ext uri="{FF2B5EF4-FFF2-40B4-BE49-F238E27FC236}">
                <a16:creationId xmlns:a16="http://schemas.microsoft.com/office/drawing/2014/main" id="{06331D2D-8D73-4B13-9708-0E24F960723A}"/>
              </a:ext>
            </a:extLst>
          </p:cNvPr>
          <p:cNvSpPr txBox="1">
            <a:spLocks/>
          </p:cNvSpPr>
          <p:nvPr/>
        </p:nvSpPr>
        <p:spPr>
          <a:xfrm>
            <a:off x="387128" y="142774"/>
            <a:ext cx="4770498" cy="5792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3600" dirty="0">
                <a:gradFill>
                  <a:gsLst>
                    <a:gs pos="0">
                      <a:srgbClr val="FE2B56"/>
                    </a:gs>
                    <a:gs pos="100000">
                      <a:srgbClr val="FE6F3F"/>
                    </a:gs>
                  </a:gsLst>
                  <a:lin ang="6000000" scaled="0"/>
                </a:gradFill>
                <a:latin typeface="Arial"/>
                <a:ea typeface="微软雅黑"/>
                <a:cs typeface="Lato Light" panose="020F0502020204030203" pitchFamily="34" charset="0"/>
                <a:sym typeface="Arial"/>
              </a:rPr>
              <a:t>NR 35</a:t>
            </a:r>
            <a:endParaRPr lang="id-ID" sz="3600" dirty="0">
              <a:gradFill>
                <a:gsLst>
                  <a:gs pos="0">
                    <a:srgbClr val="FE2B56"/>
                  </a:gs>
                  <a:gs pos="100000">
                    <a:srgbClr val="FE6F3F"/>
                  </a:gs>
                </a:gsLst>
                <a:lin ang="6000000" scaled="0"/>
              </a:gradFill>
              <a:latin typeface="Arial"/>
              <a:ea typeface="微软雅黑"/>
              <a:cs typeface="Lato Light" panose="020F0502020204030203" pitchFamily="34" charset="0"/>
              <a:sym typeface="Arial"/>
            </a:endParaRPr>
          </a:p>
        </p:txBody>
      </p:sp>
      <p:cxnSp>
        <p:nvCxnSpPr>
          <p:cNvPr id="24" name="直接连接符 23"/>
          <p:cNvCxnSpPr>
            <a:cxnSpLocks/>
          </p:cNvCxnSpPr>
          <p:nvPr/>
        </p:nvCxnSpPr>
        <p:spPr>
          <a:xfrm>
            <a:off x="486520" y="911490"/>
            <a:ext cx="1291480" cy="0"/>
          </a:xfrm>
          <a:prstGeom prst="line">
            <a:avLst/>
          </a:prstGeom>
          <a:ln w="38100">
            <a:gradFill>
              <a:gsLst>
                <a:gs pos="0">
                  <a:srgbClr val="FE2B56"/>
                </a:gs>
                <a:gs pos="100000">
                  <a:srgbClr val="FE6F3F"/>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2468971" y="5183692"/>
            <a:ext cx="1404550" cy="1266352"/>
            <a:chOff x="5076056" y="2138335"/>
            <a:chExt cx="428348" cy="386204"/>
          </a:xfrm>
        </p:grpSpPr>
        <p:sp>
          <p:nvSpPr>
            <p:cNvPr id="33"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FE2B56"/>
                </a:gs>
                <a:gs pos="100000">
                  <a:srgbClr val="FE6F3F"/>
                </a:gs>
              </a:gsLst>
              <a:lin ang="5400000" scaled="0"/>
            </a:gradFill>
            <a:ln w="9525" cap="flat">
              <a:noFill/>
              <a:prstDash val="solid"/>
              <a:miter lim="800000"/>
              <a:headEnd/>
              <a:tailEnd/>
            </a:ln>
            <a:effectLst>
              <a:outerShdw blurRad="254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pPr fontAlgn="auto">
                <a:lnSpc>
                  <a:spcPct val="130000"/>
                </a:lnSpc>
                <a:buFontTx/>
                <a:buNone/>
              </a:pPr>
              <a:endParaRPr lang="zh-CN" altLang="en-US" dirty="0">
                <a:solidFill>
                  <a:prstClr val="black"/>
                </a:solidFill>
                <a:latin typeface="Arial"/>
                <a:ea typeface="微软雅黑"/>
                <a:sym typeface="Arial"/>
              </a:endParaRPr>
            </a:p>
          </p:txBody>
        </p:sp>
        <p:sp>
          <p:nvSpPr>
            <p:cNvPr id="34" name="KSO_Shape"/>
            <p:cNvSpPr>
              <a:spLocks/>
            </p:cNvSpPr>
            <p:nvPr/>
          </p:nvSpPr>
          <p:spPr bwMode="auto">
            <a:xfrm>
              <a:off x="5199194" y="2261667"/>
              <a:ext cx="182071" cy="15506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lnSpc>
                  <a:spcPct val="130000"/>
                </a:lnSpc>
                <a:buFontTx/>
                <a:buNone/>
                <a:defRPr/>
              </a:pPr>
              <a:endParaRPr lang="zh-CN" altLang="en-US" dirty="0">
                <a:solidFill>
                  <a:srgbClr val="FFFFFF"/>
                </a:solidFill>
                <a:latin typeface="Arial"/>
                <a:ea typeface="微软雅黑"/>
                <a:sym typeface="Arial"/>
              </a:endParaRPr>
            </a:p>
          </p:txBody>
        </p:sp>
      </p:grpSp>
      <p:pic>
        <p:nvPicPr>
          <p:cNvPr id="3" name="Imagem 2" descr="Texto&#10;&#10;Descrição gerada automaticamente com confiança baixa">
            <a:extLst>
              <a:ext uri="{FF2B5EF4-FFF2-40B4-BE49-F238E27FC236}">
                <a16:creationId xmlns:a16="http://schemas.microsoft.com/office/drawing/2014/main" id="{0741F611-3A98-C05C-5315-9286DC1BC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3636213439"/>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3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300" fill="hold"/>
                                        <p:tgtEl>
                                          <p:spTgt spid="20"/>
                                        </p:tgtEl>
                                        <p:attrNameLst>
                                          <p:attrName>ppt_y</p:attrName>
                                        </p:attrNameLst>
                                      </p:cBhvr>
                                      <p:tavLst>
                                        <p:tav tm="0">
                                          <p:val>
                                            <p:strVal val="#ppt_y"/>
                                          </p:val>
                                        </p:tav>
                                        <p:tav tm="100000">
                                          <p:val>
                                            <p:strVal val="#ppt_y"/>
                                          </p:val>
                                        </p:tav>
                                      </p:tavLst>
                                    </p:anim>
                                    <p:anim calcmode="lin" valueType="num">
                                      <p:cBhvr>
                                        <p:cTn id="18" dur="3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3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300" tmFilter="0,0; .5, 1; 1, 1"/>
                                        <p:tgtEl>
                                          <p:spTgt spid="20"/>
                                        </p:tgtEl>
                                      </p:cBhvr>
                                    </p:animEffect>
                                  </p:childTnLst>
                                </p:cTn>
                              </p:par>
                            </p:childTnLst>
                          </p:cTn>
                        </p:par>
                        <p:par>
                          <p:cTn id="21" fill="hold">
                            <p:stCondLst>
                              <p:cond delay="8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or que utilizar um software de gestão de SST? - Ocupacional">
            <a:extLst>
              <a:ext uri="{FF2B5EF4-FFF2-40B4-BE49-F238E27FC236}">
                <a16:creationId xmlns:a16="http://schemas.microsoft.com/office/drawing/2014/main" id="{0D408E14-FBE4-1493-9D22-56FBF9BD1969}"/>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riângulo isósceles 4">
            <a:extLst>
              <a:ext uri="{FF2B5EF4-FFF2-40B4-BE49-F238E27FC236}">
                <a16:creationId xmlns:a16="http://schemas.microsoft.com/office/drawing/2014/main" id="{D3CA44E0-630A-70A7-1586-624464C2AD0D}"/>
              </a:ext>
            </a:extLst>
          </p:cNvPr>
          <p:cNvSpPr/>
          <p:nvPr/>
        </p:nvSpPr>
        <p:spPr>
          <a:xfrm>
            <a:off x="0" y="-6237"/>
            <a:ext cx="12192000" cy="6857999"/>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6">
            <a:extLst>
              <a:ext uri="{FF2B5EF4-FFF2-40B4-BE49-F238E27FC236}">
                <a16:creationId xmlns:a16="http://schemas.microsoft.com/office/drawing/2014/main" id="{135399E0-39B4-9E9C-DA96-5FD32F7D6FD4}"/>
              </a:ext>
            </a:extLst>
          </p:cNvPr>
          <p:cNvSpPr/>
          <p:nvPr/>
        </p:nvSpPr>
        <p:spPr>
          <a:xfrm>
            <a:off x="0" y="-124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0 w 12192000"/>
              <a:gd name="connsiteY2" fmla="*/ 6858000 h 6858000"/>
              <a:gd name="connsiteX3" fmla="*/ 0 w 12192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0" y="6858000"/>
                </a:lnTo>
                <a:lnTo>
                  <a:pt x="0" y="0"/>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cxnSp>
        <p:nvCxnSpPr>
          <p:cNvPr id="3" name="直接连接符 34">
            <a:extLst>
              <a:ext uri="{FF2B5EF4-FFF2-40B4-BE49-F238E27FC236}">
                <a16:creationId xmlns:a16="http://schemas.microsoft.com/office/drawing/2014/main" id="{F12D8AD7-976E-D140-480E-E11543E14208}"/>
              </a:ext>
            </a:extLst>
          </p:cNvPr>
          <p:cNvCxnSpPr/>
          <p:nvPr/>
        </p:nvCxnSpPr>
        <p:spPr>
          <a:xfrm flipH="1">
            <a:off x="0" y="0"/>
            <a:ext cx="12192000" cy="6858000"/>
          </a:xfrm>
          <a:prstGeom prst="line">
            <a:avLst/>
          </a:prstGeom>
          <a:ln w="10160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2" name="等腰三角形 7">
            <a:extLst>
              <a:ext uri="{FF2B5EF4-FFF2-40B4-BE49-F238E27FC236}">
                <a16:creationId xmlns:a16="http://schemas.microsoft.com/office/drawing/2014/main" id="{DDC0B5D2-19CC-FD59-A4D9-12B164AACCC5}"/>
              </a:ext>
            </a:extLst>
          </p:cNvPr>
          <p:cNvSpPr/>
          <p:nvPr/>
        </p:nvSpPr>
        <p:spPr>
          <a:xfrm>
            <a:off x="0" y="5345692"/>
            <a:ext cx="2622176" cy="1506071"/>
          </a:xfrm>
          <a:prstGeom prst="triangle">
            <a:avLst>
              <a:gd name="adj" fmla="val 0"/>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9" name="组合 43">
            <a:extLst>
              <a:ext uri="{FF2B5EF4-FFF2-40B4-BE49-F238E27FC236}">
                <a16:creationId xmlns:a16="http://schemas.microsoft.com/office/drawing/2014/main" id="{2264B7B5-9AC1-75A2-93C9-C5224B39D444}"/>
              </a:ext>
            </a:extLst>
          </p:cNvPr>
          <p:cNvGrpSpPr/>
          <p:nvPr/>
        </p:nvGrpSpPr>
        <p:grpSpPr>
          <a:xfrm>
            <a:off x="4158565" y="1647957"/>
            <a:ext cx="6497045" cy="4232143"/>
            <a:chOff x="3214098" y="4073657"/>
            <a:chExt cx="2554690" cy="1541289"/>
          </a:xfrm>
        </p:grpSpPr>
        <p:sp>
          <p:nvSpPr>
            <p:cNvPr id="10" name="圆角矩形 46">
              <a:extLst>
                <a:ext uri="{FF2B5EF4-FFF2-40B4-BE49-F238E27FC236}">
                  <a16:creationId xmlns:a16="http://schemas.microsoft.com/office/drawing/2014/main" id="{351F3217-7AD2-A37E-2396-EE16B02D622C}"/>
                </a:ext>
              </a:extLst>
            </p:cNvPr>
            <p:cNvSpPr/>
            <p:nvPr/>
          </p:nvSpPr>
          <p:spPr>
            <a:xfrm>
              <a:off x="3214098" y="4073657"/>
              <a:ext cx="2554690" cy="1541289"/>
            </a:xfrm>
            <a:prstGeom prst="roundRect">
              <a:avLst>
                <a:gd name="adj" fmla="val 10388"/>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11" name="TextBox 21">
              <a:extLst>
                <a:ext uri="{FF2B5EF4-FFF2-40B4-BE49-F238E27FC236}">
                  <a16:creationId xmlns:a16="http://schemas.microsoft.com/office/drawing/2014/main" id="{AE76A144-92B9-F54A-E14A-EF413F08AE18}"/>
                </a:ext>
              </a:extLst>
            </p:cNvPr>
            <p:cNvSpPr txBox="1"/>
            <p:nvPr/>
          </p:nvSpPr>
          <p:spPr>
            <a:xfrm>
              <a:off x="3526476" y="4171074"/>
              <a:ext cx="2044840" cy="1324297"/>
            </a:xfrm>
            <a:prstGeom prst="rect">
              <a:avLst/>
            </a:prstGeom>
            <a:noFill/>
          </p:spPr>
          <p:txBody>
            <a:bodyPr wrap="square" lIns="0" tIns="0" rIns="0" bIns="0" rtlCol="0">
              <a:spAutoFit/>
            </a:bodyPr>
            <a:lstStyle/>
            <a:p>
              <a:pPr>
                <a:lnSpc>
                  <a:spcPct val="150000"/>
                </a:lnSpc>
              </a:pPr>
              <a:r>
                <a:rPr lang="pt-BR" altLang="zh-CN" sz="2000" b="1" dirty="0">
                  <a:solidFill>
                    <a:srgbClr val="201F42"/>
                  </a:solidFill>
                  <a:latin typeface="Arial"/>
                  <a:ea typeface="微软雅黑"/>
                  <a:sym typeface="Arial"/>
                </a:rPr>
                <a:t>35.3.2</a:t>
              </a:r>
              <a:r>
                <a:rPr lang="pt-BR" altLang="zh-CN" sz="2000" dirty="0">
                  <a:solidFill>
                    <a:srgbClr val="201F42"/>
                  </a:solidFill>
                  <a:latin typeface="Arial"/>
                  <a:ea typeface="微软雅黑"/>
                  <a:sym typeface="Arial"/>
                </a:rPr>
                <a:t> </a:t>
              </a:r>
            </a:p>
            <a:p>
              <a:pPr>
                <a:lnSpc>
                  <a:spcPct val="150000"/>
                </a:lnSpc>
              </a:pPr>
              <a:endParaRPr lang="pt-BR" altLang="zh-CN" sz="2000" dirty="0">
                <a:solidFill>
                  <a:srgbClr val="201F42"/>
                </a:solidFill>
                <a:latin typeface="Arial"/>
                <a:ea typeface="微软雅黑"/>
                <a:sym typeface="Arial"/>
              </a:endParaRPr>
            </a:p>
            <a:p>
              <a:pPr>
                <a:lnSpc>
                  <a:spcPct val="150000"/>
                </a:lnSpc>
              </a:pPr>
              <a:r>
                <a:rPr lang="pt-BR" altLang="zh-CN" sz="2000" dirty="0">
                  <a:solidFill>
                    <a:srgbClr val="201F42"/>
                  </a:solidFill>
                  <a:latin typeface="Arial"/>
                  <a:ea typeface="微软雅黑"/>
                  <a:sym typeface="Arial"/>
                </a:rPr>
                <a:t>Considera-se trabalhador capacitado para trabalho em altura aquele que foi submetido e aprovado em treinamento, teórico e prático, com carga horária mínima de oito horas, cujo conteúdo programático deve, no mínimo, incluir:</a:t>
              </a:r>
              <a:endParaRPr lang="en-US" altLang="zh-CN" sz="2000" b="1" dirty="0">
                <a:solidFill>
                  <a:srgbClr val="201F42"/>
                </a:solidFill>
                <a:latin typeface="Arial"/>
                <a:ea typeface="微软雅黑"/>
                <a:sym typeface="Arial"/>
              </a:endParaRPr>
            </a:p>
          </p:txBody>
        </p:sp>
      </p:grpSp>
      <p:sp>
        <p:nvSpPr>
          <p:cNvPr id="7" name="TextBox 21">
            <a:extLst>
              <a:ext uri="{FF2B5EF4-FFF2-40B4-BE49-F238E27FC236}">
                <a16:creationId xmlns:a16="http://schemas.microsoft.com/office/drawing/2014/main" id="{FC193CAB-818B-ED3F-C61C-E3B59A5E25E8}"/>
              </a:ext>
            </a:extLst>
          </p:cNvPr>
          <p:cNvSpPr txBox="1"/>
          <p:nvPr/>
        </p:nvSpPr>
        <p:spPr>
          <a:xfrm>
            <a:off x="4120775" y="1553365"/>
            <a:ext cx="7588936" cy="5109091"/>
          </a:xfrm>
          <a:prstGeom prst="rect">
            <a:avLst/>
          </a:prstGeom>
          <a:noFill/>
        </p:spPr>
        <p:txBody>
          <a:bodyPr wrap="square" lIns="0" tIns="0" rIns="0" bIns="0" rtlCol="0">
            <a:spAutoFit/>
          </a:bodyPr>
          <a:lstStyle/>
          <a:p>
            <a:r>
              <a:rPr lang="pt-BR" altLang="zh-CN" sz="16600" dirty="0">
                <a:solidFill>
                  <a:srgbClr val="FE2B56"/>
                </a:solidFill>
                <a:latin typeface="Arial"/>
                <a:ea typeface="微软雅黑"/>
                <a:sym typeface="Arial"/>
              </a:rPr>
              <a:t>“ </a:t>
            </a:r>
          </a:p>
          <a:p>
            <a:r>
              <a:rPr lang="pt-BR" altLang="zh-CN" sz="16600" dirty="0">
                <a:solidFill>
                  <a:srgbClr val="FE2B56"/>
                </a:solidFill>
                <a:latin typeface="Arial"/>
                <a:ea typeface="微软雅黑"/>
                <a:sym typeface="Arial"/>
              </a:rPr>
              <a:t>          ”</a:t>
            </a:r>
            <a:endParaRPr lang="en-US" altLang="zh-CN" sz="16600" dirty="0">
              <a:solidFill>
                <a:srgbClr val="FE2B56"/>
              </a:solidFill>
              <a:latin typeface="Arial"/>
              <a:ea typeface="微软雅黑"/>
              <a:sym typeface="Arial"/>
            </a:endParaRPr>
          </a:p>
        </p:txBody>
      </p:sp>
      <p:pic>
        <p:nvPicPr>
          <p:cNvPr id="8" name="Imagem 7" descr="Texto&#10;&#10;Descrição gerada automaticamente com confiança baixa">
            <a:extLst>
              <a:ext uri="{FF2B5EF4-FFF2-40B4-BE49-F238E27FC236}">
                <a16:creationId xmlns:a16="http://schemas.microsoft.com/office/drawing/2014/main" id="{7C4B112A-C0B8-BFE6-8B93-829E4B0C9B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7" y="153548"/>
            <a:ext cx="1921057" cy="533339"/>
          </a:xfrm>
          <a:prstGeom prst="rect">
            <a:avLst/>
          </a:prstGeom>
        </p:spPr>
      </p:pic>
    </p:spTree>
    <p:extLst>
      <p:ext uri="{BB962C8B-B14F-4D97-AF65-F5344CB8AC3E}">
        <p14:creationId xmlns:p14="http://schemas.microsoft.com/office/powerpoint/2010/main" val="2338619692"/>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o controlar treinamentos dos colaboradores com tecnologias móveis">
            <a:extLst>
              <a:ext uri="{FF2B5EF4-FFF2-40B4-BE49-F238E27FC236}">
                <a16:creationId xmlns:a16="http://schemas.microsoft.com/office/drawing/2014/main" id="{0723A8C0-CE12-62F6-6A1B-871617EED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03946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5">
            <a:extLst>
              <a:ext uri="{FF2B5EF4-FFF2-40B4-BE49-F238E27FC236}">
                <a16:creationId xmlns:a16="http://schemas.microsoft.com/office/drawing/2014/main" id="{2102F3BB-D5A1-B406-CF58-E90CF0710040}"/>
              </a:ext>
            </a:extLst>
          </p:cNvPr>
          <p:cNvSpPr/>
          <p:nvPr/>
        </p:nvSpPr>
        <p:spPr>
          <a:xfrm>
            <a:off x="0" y="0"/>
            <a:ext cx="12192000" cy="503946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3" name="圆角矩形 7">
            <a:extLst>
              <a:ext uri="{FF2B5EF4-FFF2-40B4-BE49-F238E27FC236}">
                <a16:creationId xmlns:a16="http://schemas.microsoft.com/office/drawing/2014/main" id="{6FAD3BBC-87E6-C643-67DC-D38FA0A52B6F}"/>
              </a:ext>
            </a:extLst>
          </p:cNvPr>
          <p:cNvSpPr/>
          <p:nvPr/>
        </p:nvSpPr>
        <p:spPr>
          <a:xfrm>
            <a:off x="296872" y="4206140"/>
            <a:ext cx="1482321" cy="1569920"/>
          </a:xfrm>
          <a:prstGeom prst="roundRect">
            <a:avLst>
              <a:gd name="adj" fmla="val 3819"/>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4" name="矩形 34">
            <a:extLst>
              <a:ext uri="{FF2B5EF4-FFF2-40B4-BE49-F238E27FC236}">
                <a16:creationId xmlns:a16="http://schemas.microsoft.com/office/drawing/2014/main" id="{1AA59E5E-AEA2-5F1B-B24B-4BFFBEB842C5}"/>
              </a:ext>
            </a:extLst>
          </p:cNvPr>
          <p:cNvSpPr/>
          <p:nvPr/>
        </p:nvSpPr>
        <p:spPr>
          <a:xfrm>
            <a:off x="614171" y="4600198"/>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grpSp>
        <p:nvGrpSpPr>
          <p:cNvPr id="17" name="组合 37">
            <a:extLst>
              <a:ext uri="{FF2B5EF4-FFF2-40B4-BE49-F238E27FC236}">
                <a16:creationId xmlns:a16="http://schemas.microsoft.com/office/drawing/2014/main" id="{318ECE0F-6560-929A-3ADF-14C0CE85D8D1}"/>
              </a:ext>
            </a:extLst>
          </p:cNvPr>
          <p:cNvGrpSpPr/>
          <p:nvPr/>
        </p:nvGrpSpPr>
        <p:grpSpPr>
          <a:xfrm>
            <a:off x="818019" y="4735819"/>
            <a:ext cx="455799" cy="457102"/>
            <a:chOff x="1649413" y="1535114"/>
            <a:chExt cx="555625" cy="557213"/>
          </a:xfrm>
          <a:solidFill>
            <a:schemeClr val="bg1"/>
          </a:solidFill>
        </p:grpSpPr>
        <p:sp>
          <p:nvSpPr>
            <p:cNvPr id="18" name="Freeform 33">
              <a:extLst>
                <a:ext uri="{FF2B5EF4-FFF2-40B4-BE49-F238E27FC236}">
                  <a16:creationId xmlns:a16="http://schemas.microsoft.com/office/drawing/2014/main" id="{67108010-1873-FCA5-632A-35DA200EE2C4}"/>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9" name="Freeform 34">
              <a:extLst>
                <a:ext uri="{FF2B5EF4-FFF2-40B4-BE49-F238E27FC236}">
                  <a16:creationId xmlns:a16="http://schemas.microsoft.com/office/drawing/2014/main" id="{E0065F19-7178-615D-3949-AE02D438DBDE}"/>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3" name="Freeform 35">
              <a:extLst>
                <a:ext uri="{FF2B5EF4-FFF2-40B4-BE49-F238E27FC236}">
                  <a16:creationId xmlns:a16="http://schemas.microsoft.com/office/drawing/2014/main" id="{8E0FCA20-5693-42A7-33FF-581106D3000B}"/>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4" name="Freeform 36">
              <a:extLst>
                <a:ext uri="{FF2B5EF4-FFF2-40B4-BE49-F238E27FC236}">
                  <a16:creationId xmlns:a16="http://schemas.microsoft.com/office/drawing/2014/main" id="{CC0EE447-BC8B-3F4E-3DB6-8C0957D7D774}"/>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sp>
        <p:nvSpPr>
          <p:cNvPr id="25" name="Subtitle 2">
            <a:extLst>
              <a:ext uri="{FF2B5EF4-FFF2-40B4-BE49-F238E27FC236}">
                <a16:creationId xmlns:a16="http://schemas.microsoft.com/office/drawing/2014/main" id="{293D5073-E929-FABD-C5BA-C6A9F5EAEAEE}"/>
              </a:ext>
            </a:extLst>
          </p:cNvPr>
          <p:cNvSpPr txBox="1">
            <a:spLocks/>
          </p:cNvSpPr>
          <p:nvPr/>
        </p:nvSpPr>
        <p:spPr>
          <a:xfrm>
            <a:off x="2076065" y="5101561"/>
            <a:ext cx="10107359" cy="13489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b="1" dirty="0">
                <a:gradFill>
                  <a:gsLst>
                    <a:gs pos="0">
                      <a:srgbClr val="FE2B56"/>
                    </a:gs>
                    <a:gs pos="100000">
                      <a:srgbClr val="FE6F3F"/>
                    </a:gs>
                  </a:gsLst>
                  <a:lin ang="5400000" scaled="0"/>
                </a:gradFill>
                <a:latin typeface="Arial"/>
                <a:ea typeface="微软雅黑"/>
                <a:cs typeface="Lato" panose="020F0502020204030203" pitchFamily="34" charset="0"/>
                <a:sym typeface="Arial"/>
              </a:rPr>
              <a:t>Eu penso que 8 horas para treinamento de trabalho em altura é insuficiente em algumas situações. </a:t>
            </a:r>
            <a:endParaRPr lang="pt-BR" altLang="zh-CN" dirty="0">
              <a:solidFill>
                <a:srgbClr val="201F42"/>
              </a:solidFill>
              <a:latin typeface="Arial"/>
              <a:ea typeface="微软雅黑"/>
              <a:cs typeface="Lato" panose="020F0502020204030203" pitchFamily="34" charset="0"/>
              <a:sym typeface="Arial"/>
            </a:endParaRPr>
          </a:p>
        </p:txBody>
      </p:sp>
      <p:pic>
        <p:nvPicPr>
          <p:cNvPr id="3" name="Imagem 2" descr="Texto&#10;&#10;Descrição gerada automaticamente com confiança baixa">
            <a:extLst>
              <a:ext uri="{FF2B5EF4-FFF2-40B4-BE49-F238E27FC236}">
                <a16:creationId xmlns:a16="http://schemas.microsoft.com/office/drawing/2014/main" id="{A749E83C-8DB4-E425-0FCB-64A4797D03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3200990526"/>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6">
            <a:extLst>
              <a:ext uri="{FF2B5EF4-FFF2-40B4-BE49-F238E27FC236}">
                <a16:creationId xmlns:a16="http://schemas.microsoft.com/office/drawing/2014/main" id="{63671E68-10E6-1F5F-1B90-32C354FB2A75}"/>
              </a:ext>
            </a:extLst>
          </p:cNvPr>
          <p:cNvSpPr/>
          <p:nvPr/>
        </p:nvSpPr>
        <p:spPr>
          <a:xfrm>
            <a:off x="2338614" y="1409700"/>
            <a:ext cx="7315199" cy="3794549"/>
          </a:xfrm>
          <a:prstGeom prst="rect">
            <a:avLst/>
          </a:prstGeom>
          <a:gradFill>
            <a:gsLst>
              <a:gs pos="0">
                <a:srgbClr val="FE2B56">
                  <a:alpha val="80000"/>
                </a:srgbClr>
              </a:gs>
              <a:gs pos="100000">
                <a:srgbClr val="FE6F3F">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 name="Subtitle 2">
            <a:extLst>
              <a:ext uri="{FF2B5EF4-FFF2-40B4-BE49-F238E27FC236}">
                <a16:creationId xmlns:a16="http://schemas.microsoft.com/office/drawing/2014/main" id="{52DB07AD-2672-6F3A-F73D-FED1B57AB4BD}"/>
              </a:ext>
            </a:extLst>
          </p:cNvPr>
          <p:cNvSpPr txBox="1">
            <a:spLocks/>
          </p:cNvSpPr>
          <p:nvPr/>
        </p:nvSpPr>
        <p:spPr>
          <a:xfrm>
            <a:off x="2620727" y="1653751"/>
            <a:ext cx="7033086" cy="4042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sz="2800" b="0" i="0" dirty="0">
                <a:solidFill>
                  <a:srgbClr val="000000"/>
                </a:solidFill>
                <a:effectLst/>
                <a:latin typeface="Poppins" panose="00000500000000000000" pitchFamily="2" charset="0"/>
              </a:rPr>
              <a:t>Mas a NR estabelece os requisitos mínimos. </a:t>
            </a:r>
          </a:p>
          <a:p>
            <a:pPr algn="l">
              <a:lnSpc>
                <a:spcPct val="150000"/>
              </a:lnSpc>
              <a:spcBef>
                <a:spcPts val="0"/>
              </a:spcBef>
              <a:defRPr/>
            </a:pPr>
            <a:endParaRPr lang="pt-BR" sz="2800" dirty="0">
              <a:solidFill>
                <a:srgbClr val="000000"/>
              </a:solidFill>
              <a:latin typeface="Poppins" panose="00000500000000000000" pitchFamily="2" charset="0"/>
            </a:endParaRPr>
          </a:p>
          <a:p>
            <a:pPr algn="l">
              <a:lnSpc>
                <a:spcPct val="150000"/>
              </a:lnSpc>
              <a:spcBef>
                <a:spcPts val="0"/>
              </a:spcBef>
              <a:defRPr/>
            </a:pPr>
            <a:r>
              <a:rPr lang="pt-BR" sz="2800" b="0" i="0" dirty="0">
                <a:solidFill>
                  <a:srgbClr val="000000"/>
                </a:solidFill>
                <a:effectLst/>
                <a:latin typeface="Poppins" panose="00000500000000000000" pitchFamily="2" charset="0"/>
              </a:rPr>
              <a:t>Então, se for necessário, acrescente mais horas. 🕐</a:t>
            </a:r>
            <a:endParaRPr lang="pt-BR" altLang="zh-CN" sz="2800" dirty="0">
              <a:solidFill>
                <a:srgbClr val="201F42"/>
              </a:solidFill>
              <a:latin typeface="Arial"/>
              <a:ea typeface="微软雅黑"/>
              <a:cs typeface="Lato" panose="020F0502020204030203" pitchFamily="34" charset="0"/>
              <a:sym typeface="Arial"/>
            </a:endParaRPr>
          </a:p>
        </p:txBody>
      </p:sp>
      <p:sp>
        <p:nvSpPr>
          <p:cNvPr id="2" name="任意多边形 14">
            <a:extLst>
              <a:ext uri="{FF2B5EF4-FFF2-40B4-BE49-F238E27FC236}">
                <a16:creationId xmlns:a16="http://schemas.microsoft.com/office/drawing/2014/main" id="{5A4CB824-EE27-014A-7229-9B34E9E0DE5F}"/>
              </a:ext>
            </a:extLst>
          </p:cNvPr>
          <p:cNvSpPr/>
          <p:nvPr/>
        </p:nvSpPr>
        <p:spPr>
          <a:xfrm>
            <a:off x="10689770" y="5301343"/>
            <a:ext cx="1502229" cy="1556657"/>
          </a:xfrm>
          <a:custGeom>
            <a:avLst/>
            <a:gdLst>
              <a:gd name="connsiteX0" fmla="*/ 3438769 w 3438769"/>
              <a:gd name="connsiteY0" fmla="*/ 0 h 3440635"/>
              <a:gd name="connsiteX1" fmla="*/ 3438769 w 3438769"/>
              <a:gd name="connsiteY1" fmla="*/ 3440635 h 3440635"/>
              <a:gd name="connsiteX2" fmla="*/ 47 w 3438769"/>
              <a:gd name="connsiteY2" fmla="*/ 3440635 h 3440635"/>
              <a:gd name="connsiteX3" fmla="*/ 0 w 3438769"/>
              <a:gd name="connsiteY3" fmla="*/ 3438769 h 3440635"/>
              <a:gd name="connsiteX4" fmla="*/ 3438769 w 3438769"/>
              <a:gd name="connsiteY4" fmla="*/ 0 h 344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769" h="3440635">
                <a:moveTo>
                  <a:pt x="3438769" y="0"/>
                </a:moveTo>
                <a:lnTo>
                  <a:pt x="3438769" y="3440635"/>
                </a:lnTo>
                <a:lnTo>
                  <a:pt x="47" y="3440635"/>
                </a:lnTo>
                <a:lnTo>
                  <a:pt x="0" y="3438769"/>
                </a:lnTo>
                <a:cubicBezTo>
                  <a:pt x="0" y="1539589"/>
                  <a:pt x="1539589" y="0"/>
                  <a:pt x="3438769" y="0"/>
                </a:cubicBezTo>
                <a:close/>
              </a:path>
            </a:pathLst>
          </a:cu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6" name="组合 18">
            <a:extLst>
              <a:ext uri="{FF2B5EF4-FFF2-40B4-BE49-F238E27FC236}">
                <a16:creationId xmlns:a16="http://schemas.microsoft.com/office/drawing/2014/main" id="{A5443CAE-EEE8-7B51-3329-3664E13BA08A}"/>
              </a:ext>
            </a:extLst>
          </p:cNvPr>
          <p:cNvGrpSpPr/>
          <p:nvPr/>
        </p:nvGrpSpPr>
        <p:grpSpPr>
          <a:xfrm>
            <a:off x="11260346" y="5926468"/>
            <a:ext cx="3350515" cy="713819"/>
            <a:chOff x="8161546" y="4601720"/>
            <a:chExt cx="3350515" cy="713819"/>
          </a:xfrm>
        </p:grpSpPr>
        <p:sp>
          <p:nvSpPr>
            <p:cNvPr id="7" name="等腰三角形 15">
              <a:extLst>
                <a:ext uri="{FF2B5EF4-FFF2-40B4-BE49-F238E27FC236}">
                  <a16:creationId xmlns:a16="http://schemas.microsoft.com/office/drawing/2014/main" id="{B75F0B37-33B3-F2B5-3630-88B3589A27B3}"/>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45B581CA-E1A7-F0E0-B25A-4F2E77788D27}"/>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9" name="Imagem 8" descr="Texto&#10;&#10;Descrição gerada automaticamente com confiança baixa">
            <a:extLst>
              <a:ext uri="{FF2B5EF4-FFF2-40B4-BE49-F238E27FC236}">
                <a16:creationId xmlns:a16="http://schemas.microsoft.com/office/drawing/2014/main" id="{95F9C4F1-BC3D-10EA-8491-A56A7A955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77331492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gurança do trabalho: 6 principais riscos na construção civil - Volk do  Brasil">
            <a:extLst>
              <a:ext uri="{FF2B5EF4-FFF2-40B4-BE49-F238E27FC236}">
                <a16:creationId xmlns:a16="http://schemas.microsoft.com/office/drawing/2014/main" id="{7B583BBC-7415-E487-30F4-7102BF53BE2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12191999" cy="6858000"/>
          </a:xfrm>
          <a:prstGeom prst="parallelogram">
            <a:avLst>
              <a:gd name="adj" fmla="val 115016"/>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571500" y="3940751"/>
            <a:ext cx="4204974" cy="881308"/>
            <a:chOff x="5267282" y="18129"/>
            <a:chExt cx="4204974" cy="881308"/>
          </a:xfrm>
        </p:grpSpPr>
        <p:sp>
          <p:nvSpPr>
            <p:cNvPr id="11" name="Subtitle 2">
              <a:extLst>
                <a:ext uri="{FF2B5EF4-FFF2-40B4-BE49-F238E27FC236}">
                  <a16:creationId xmlns:a16="http://schemas.microsoft.com/office/drawing/2014/main" id="{360062CF-4239-4286-B703-132EC1F0E32B}"/>
                </a:ext>
              </a:extLst>
            </p:cNvPr>
            <p:cNvSpPr txBox="1">
              <a:spLocks/>
            </p:cNvSpPr>
            <p:nvPr/>
          </p:nvSpPr>
          <p:spPr>
            <a:xfrm>
              <a:off x="5269568" y="18129"/>
              <a:ext cx="42026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en-US" altLang="zh-CN" sz="4800" b="1" dirty="0">
                  <a:solidFill>
                    <a:srgbClr val="201F42"/>
                  </a:solidFill>
                  <a:latin typeface="Arial"/>
                  <a:ea typeface="微软雅黑"/>
                  <a:cs typeface="Lato" panose="020F0502020204030203" pitchFamily="34" charset="0"/>
                  <a:sym typeface="Arial"/>
                </a:rPr>
                <a:t>06</a:t>
              </a:r>
              <a:endParaRPr lang="zh-CN" altLang="en-US" sz="4000" b="1" dirty="0">
                <a:solidFill>
                  <a:srgbClr val="201F42"/>
                </a:solidFill>
                <a:latin typeface="Arial"/>
                <a:ea typeface="微软雅黑"/>
                <a:cs typeface="Lato" panose="020F0502020204030203" pitchFamily="34" charset="0"/>
                <a:sym typeface="Arial"/>
              </a:endParaRPr>
            </a:p>
          </p:txBody>
        </p:sp>
        <p:sp>
          <p:nvSpPr>
            <p:cNvPr id="12" name="圆角矩形 11"/>
            <p:cNvSpPr/>
            <p:nvPr/>
          </p:nvSpPr>
          <p:spPr>
            <a:xfrm>
              <a:off x="5267282"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sp>
        <p:nvSpPr>
          <p:cNvPr id="13" name="平行四边形 12"/>
          <p:cNvSpPr/>
          <p:nvPr/>
        </p:nvSpPr>
        <p:spPr>
          <a:xfrm>
            <a:off x="0" y="1"/>
            <a:ext cx="12192000" cy="6858000"/>
          </a:xfrm>
          <a:prstGeom prst="parallelogram">
            <a:avLst>
              <a:gd name="adj" fmla="val 114683"/>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a:ea typeface="微软雅黑"/>
              <a:sym typeface="Arial"/>
            </a:endParaRPr>
          </a:p>
        </p:txBody>
      </p:sp>
      <p:grpSp>
        <p:nvGrpSpPr>
          <p:cNvPr id="18" name="组合 17"/>
          <p:cNvGrpSpPr/>
          <p:nvPr/>
        </p:nvGrpSpPr>
        <p:grpSpPr>
          <a:xfrm>
            <a:off x="558800" y="427892"/>
            <a:ext cx="4724400" cy="2778370"/>
            <a:chOff x="609600" y="1875692"/>
            <a:chExt cx="4724400" cy="2778370"/>
          </a:xfrm>
        </p:grpSpPr>
        <p:sp>
          <p:nvSpPr>
            <p:cNvPr id="6" name="圆角矩形 5"/>
            <p:cNvSpPr/>
            <p:nvPr/>
          </p:nvSpPr>
          <p:spPr>
            <a:xfrm>
              <a:off x="609600" y="1875692"/>
              <a:ext cx="4724400" cy="2778370"/>
            </a:xfrm>
            <a:prstGeom prst="roundRect">
              <a:avLst>
                <a:gd name="adj" fmla="val 4852"/>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5" name="Subtitle 2">
              <a:extLst>
                <a:ext uri="{FF2B5EF4-FFF2-40B4-BE49-F238E27FC236}">
                  <a16:creationId xmlns:a16="http://schemas.microsoft.com/office/drawing/2014/main" id="{360062CF-4239-4286-B703-132EC1F0E32B}"/>
                </a:ext>
              </a:extLst>
            </p:cNvPr>
            <p:cNvSpPr txBox="1">
              <a:spLocks/>
            </p:cNvSpPr>
            <p:nvPr/>
          </p:nvSpPr>
          <p:spPr>
            <a:xfrm>
              <a:off x="622300" y="2170452"/>
              <a:ext cx="4597399" cy="22722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pt-BR" altLang="zh-CN" sz="3200" b="1" dirty="0">
                  <a:gradFill>
                    <a:gsLst>
                      <a:gs pos="0">
                        <a:srgbClr val="FE2B56"/>
                      </a:gs>
                      <a:gs pos="100000">
                        <a:srgbClr val="FE6F3F"/>
                      </a:gs>
                    </a:gsLst>
                    <a:lin ang="5400000" scaled="0"/>
                  </a:gradFill>
                  <a:latin typeface="Arial"/>
                  <a:ea typeface="微软雅黑"/>
                  <a:cs typeface="Lato" panose="020F0502020204030203" pitchFamily="34" charset="0"/>
                  <a:sym typeface="Arial"/>
                </a:rPr>
                <a:t>Principais riscos de quedas nos canteiros de obras</a:t>
              </a:r>
              <a:endParaRPr lang="pt-BR" altLang="zh-CN" sz="3200" b="1" dirty="0">
                <a:solidFill>
                  <a:srgbClr val="201F42"/>
                </a:solidFill>
                <a:latin typeface="Arial"/>
                <a:ea typeface="微软雅黑"/>
                <a:cs typeface="Lato" panose="020F0502020204030203" pitchFamily="34" charset="0"/>
                <a:sym typeface="Arial"/>
              </a:endParaRPr>
            </a:p>
          </p:txBody>
        </p:sp>
        <p:cxnSp>
          <p:nvCxnSpPr>
            <p:cNvPr id="9" name="直接连接符 8"/>
            <p:cNvCxnSpPr/>
            <p:nvPr/>
          </p:nvCxnSpPr>
          <p:spPr>
            <a:xfrm>
              <a:off x="2491443" y="4240116"/>
              <a:ext cx="2842557" cy="0"/>
            </a:xfrm>
            <a:prstGeom prst="line">
              <a:avLst/>
            </a:prstGeom>
            <a:ln w="19050">
              <a:gradFill>
                <a:gsLst>
                  <a:gs pos="0">
                    <a:srgbClr val="FE2B56"/>
                  </a:gs>
                  <a:gs pos="100000">
                    <a:srgbClr val="FE6F3F"/>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7" name="等腰三角形 6"/>
          <p:cNvSpPr/>
          <p:nvPr/>
        </p:nvSpPr>
        <p:spPr>
          <a:xfrm>
            <a:off x="3974123" y="1"/>
            <a:ext cx="8217877" cy="6858000"/>
          </a:xfrm>
          <a:prstGeom prst="triangle">
            <a:avLst>
              <a:gd name="adj" fmla="val 100000"/>
            </a:avLst>
          </a:prstGeom>
          <a:gradFill>
            <a:gsLst>
              <a:gs pos="0">
                <a:srgbClr val="FE2B56"/>
              </a:gs>
              <a:gs pos="100000">
                <a:srgbClr val="FE6F3F"/>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grpSp>
        <p:nvGrpSpPr>
          <p:cNvPr id="3" name="组合 18">
            <a:extLst>
              <a:ext uri="{FF2B5EF4-FFF2-40B4-BE49-F238E27FC236}">
                <a16:creationId xmlns:a16="http://schemas.microsoft.com/office/drawing/2014/main" id="{A403D50C-927E-813F-DE55-CFC41E872264}"/>
              </a:ext>
            </a:extLst>
          </p:cNvPr>
          <p:cNvGrpSpPr/>
          <p:nvPr/>
        </p:nvGrpSpPr>
        <p:grpSpPr>
          <a:xfrm>
            <a:off x="10015746" y="5147820"/>
            <a:ext cx="3350515" cy="713819"/>
            <a:chOff x="8161546" y="4601720"/>
            <a:chExt cx="3350515" cy="713819"/>
          </a:xfrm>
        </p:grpSpPr>
        <p:sp>
          <p:nvSpPr>
            <p:cNvPr id="5" name="等腰三角形 15">
              <a:extLst>
                <a:ext uri="{FF2B5EF4-FFF2-40B4-BE49-F238E27FC236}">
                  <a16:creationId xmlns:a16="http://schemas.microsoft.com/office/drawing/2014/main" id="{8BAEDEA5-BA30-8D68-26E7-4B4E20632557}"/>
                </a:ext>
              </a:extLst>
            </p:cNvPr>
            <p:cNvSpPr/>
            <p:nvPr/>
          </p:nvSpPr>
          <p:spPr>
            <a:xfrm rot="10800000">
              <a:off x="8453646" y="4601720"/>
              <a:ext cx="216161" cy="1944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bg1"/>
                </a:solidFill>
                <a:latin typeface="Arial"/>
                <a:ea typeface="微软雅黑"/>
                <a:sym typeface="Arial"/>
              </a:endParaRPr>
            </a:p>
          </p:txBody>
        </p:sp>
        <p:sp>
          <p:nvSpPr>
            <p:cNvPr id="8" name="TextBox 21">
              <a:extLst>
                <a:ext uri="{FF2B5EF4-FFF2-40B4-BE49-F238E27FC236}">
                  <a16:creationId xmlns:a16="http://schemas.microsoft.com/office/drawing/2014/main" id="{F126E13B-8624-FDF5-A39B-4CEF36CB0A5C}"/>
                </a:ext>
              </a:extLst>
            </p:cNvPr>
            <p:cNvSpPr txBox="1"/>
            <p:nvPr/>
          </p:nvSpPr>
          <p:spPr>
            <a:xfrm>
              <a:off x="8161546" y="4987821"/>
              <a:ext cx="3350515" cy="327718"/>
            </a:xfrm>
            <a:prstGeom prst="rect">
              <a:avLst/>
            </a:prstGeom>
            <a:noFill/>
          </p:spPr>
          <p:txBody>
            <a:bodyPr wrap="square" lIns="0" tIns="0" rIns="0" bIns="0" rtlCol="0">
              <a:spAutoFit/>
            </a:bodyPr>
            <a:lstStyle/>
            <a:p>
              <a:pPr>
                <a:lnSpc>
                  <a:spcPts val="2800"/>
                </a:lnSpc>
              </a:pPr>
              <a:r>
                <a:rPr lang="en-US" altLang="zh-CN" sz="2000" dirty="0">
                  <a:solidFill>
                    <a:schemeClr val="bg1"/>
                  </a:solidFill>
                  <a:latin typeface="Arial"/>
                  <a:ea typeface="微软雅黑"/>
                  <a:sym typeface="Arial"/>
                </a:rPr>
                <a:t>NR 35</a:t>
              </a:r>
            </a:p>
          </p:txBody>
        </p:sp>
      </p:grpSp>
      <p:pic>
        <p:nvPicPr>
          <p:cNvPr id="2" name="Imagem 1" descr="Texto&#10;&#10;Descrição gerada automaticamente com confiança baixa">
            <a:extLst>
              <a:ext uri="{FF2B5EF4-FFF2-40B4-BE49-F238E27FC236}">
                <a16:creationId xmlns:a16="http://schemas.microsoft.com/office/drawing/2014/main" id="{E354079A-B9B7-E4AB-2EA7-9A30DBF235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0414" y="161222"/>
            <a:ext cx="1921057" cy="533339"/>
          </a:xfrm>
          <a:prstGeom prst="rect">
            <a:avLst/>
          </a:prstGeom>
        </p:spPr>
      </p:pic>
    </p:spTree>
    <p:extLst>
      <p:ext uri="{BB962C8B-B14F-4D97-AF65-F5344CB8AC3E}">
        <p14:creationId xmlns:p14="http://schemas.microsoft.com/office/powerpoint/2010/main" val="2919496113"/>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7289" y="1538695"/>
            <a:ext cx="6337254" cy="4297946"/>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16" name="TextBox 21"/>
          <p:cNvSpPr txBox="1"/>
          <p:nvPr/>
        </p:nvSpPr>
        <p:spPr>
          <a:xfrm>
            <a:off x="6070601" y="2603552"/>
            <a:ext cx="5486400" cy="2366738"/>
          </a:xfrm>
          <a:prstGeom prst="rect">
            <a:avLst/>
          </a:prstGeom>
          <a:noFill/>
        </p:spPr>
        <p:txBody>
          <a:bodyPr wrap="square" lIns="0" tIns="0" rIns="0" bIns="0" rtlCol="0">
            <a:spAutoFit/>
          </a:bodyPr>
          <a:lstStyle/>
          <a:p>
            <a:pPr>
              <a:lnSpc>
                <a:spcPct val="200000"/>
              </a:lnSpc>
            </a:pPr>
            <a:r>
              <a:rPr lang="pt-BR" altLang="zh-CN" sz="2000" b="1" dirty="0">
                <a:solidFill>
                  <a:schemeClr val="bg1"/>
                </a:solidFill>
                <a:latin typeface="Arial"/>
                <a:ea typeface="微软雅黑"/>
                <a:sym typeface="Arial"/>
              </a:rPr>
              <a:t>Quedas podem acontecer nos mais variados setores da economia. Mas, a construção civil é um setor que registra boa quantidade de acidentes devido a quedas.</a:t>
            </a:r>
          </a:p>
        </p:txBody>
      </p:sp>
      <p:pic>
        <p:nvPicPr>
          <p:cNvPr id="4" name="Picture 18" descr="Para os Engenheiros de Segurança do Trabalho, o futuro se constrói agora  Profissional que garante a segurança dos trabalhadores | O Futuro se  Constrói Agora | G1">
            <a:extLst>
              <a:ext uri="{FF2B5EF4-FFF2-40B4-BE49-F238E27FC236}">
                <a16:creationId xmlns:a16="http://schemas.microsoft.com/office/drawing/2014/main" id="{B8A7D76E-B35D-801C-7F8F-657DE56B6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944"/>
            <a:ext cx="5627847" cy="42979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254000" dist="63500" dir="2700000" algn="tl" rotWithShape="0">
              <a:prstClr val="black">
                <a:alpha val="30000"/>
              </a:prstClr>
            </a:outerShdw>
          </a:effectLst>
        </p:spPr>
      </p:pic>
      <p:sp>
        <p:nvSpPr>
          <p:cNvPr id="7" name="矩形 6"/>
          <p:cNvSpPr/>
          <p:nvPr/>
        </p:nvSpPr>
        <p:spPr>
          <a:xfrm>
            <a:off x="-21704" y="1144944"/>
            <a:ext cx="5649551" cy="4297946"/>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3" name="Subtitle 2">
            <a:extLst>
              <a:ext uri="{FF2B5EF4-FFF2-40B4-BE49-F238E27FC236}">
                <a16:creationId xmlns:a16="http://schemas.microsoft.com/office/drawing/2014/main" id="{EADB7D95-0662-EED6-8410-D1DFD690633E}"/>
              </a:ext>
            </a:extLst>
          </p:cNvPr>
          <p:cNvSpPr txBox="1">
            <a:spLocks/>
          </p:cNvSpPr>
          <p:nvPr/>
        </p:nvSpPr>
        <p:spPr>
          <a:xfrm>
            <a:off x="1507695" y="2737066"/>
            <a:ext cx="2501900" cy="25026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6000"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p>
        </p:txBody>
      </p:sp>
      <p:grpSp>
        <p:nvGrpSpPr>
          <p:cNvPr id="6" name="组合 37">
            <a:extLst>
              <a:ext uri="{FF2B5EF4-FFF2-40B4-BE49-F238E27FC236}">
                <a16:creationId xmlns:a16="http://schemas.microsoft.com/office/drawing/2014/main" id="{4C52ACDD-576E-1F99-5299-CBA7A8E4BAE7}"/>
              </a:ext>
            </a:extLst>
          </p:cNvPr>
          <p:cNvGrpSpPr/>
          <p:nvPr/>
        </p:nvGrpSpPr>
        <p:grpSpPr>
          <a:xfrm>
            <a:off x="6108356" y="1744868"/>
            <a:ext cx="455799" cy="457102"/>
            <a:chOff x="1649413" y="1535114"/>
            <a:chExt cx="555625" cy="557213"/>
          </a:xfrm>
          <a:solidFill>
            <a:schemeClr val="bg1"/>
          </a:solidFill>
        </p:grpSpPr>
        <p:sp>
          <p:nvSpPr>
            <p:cNvPr id="8" name="Freeform 33">
              <a:extLst>
                <a:ext uri="{FF2B5EF4-FFF2-40B4-BE49-F238E27FC236}">
                  <a16:creationId xmlns:a16="http://schemas.microsoft.com/office/drawing/2014/main" id="{DCB65810-BAEC-2227-7FD4-56A5D141577D}"/>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9" name="Freeform 34">
              <a:extLst>
                <a:ext uri="{FF2B5EF4-FFF2-40B4-BE49-F238E27FC236}">
                  <a16:creationId xmlns:a16="http://schemas.microsoft.com/office/drawing/2014/main" id="{61D60EF5-F717-CE45-B751-4E44AC52EDAD}"/>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0" name="Freeform 35">
              <a:extLst>
                <a:ext uri="{FF2B5EF4-FFF2-40B4-BE49-F238E27FC236}">
                  <a16:creationId xmlns:a16="http://schemas.microsoft.com/office/drawing/2014/main" id="{1B1420DA-0176-8DC2-DF29-7765E511E002}"/>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1" name="Freeform 36">
              <a:extLst>
                <a:ext uri="{FF2B5EF4-FFF2-40B4-BE49-F238E27FC236}">
                  <a16:creationId xmlns:a16="http://schemas.microsoft.com/office/drawing/2014/main" id="{24549CB0-DF7D-4559-DE8E-ADFE61DDF7F3}"/>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pic>
        <p:nvPicPr>
          <p:cNvPr id="5" name="Imagem 4" descr="Texto&#10;&#10;Descrição gerada automaticamente com confiança baixa">
            <a:extLst>
              <a:ext uri="{FF2B5EF4-FFF2-40B4-BE49-F238E27FC236}">
                <a16:creationId xmlns:a16="http://schemas.microsoft.com/office/drawing/2014/main" id="{DAB7E95E-806A-D80C-9E7A-FF046F3B4B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8453" y="206258"/>
            <a:ext cx="1921057" cy="533339"/>
          </a:xfrm>
          <a:prstGeom prst="rect">
            <a:avLst/>
          </a:prstGeom>
        </p:spPr>
      </p:pic>
    </p:spTree>
    <p:extLst>
      <p:ext uri="{BB962C8B-B14F-4D97-AF65-F5344CB8AC3E}">
        <p14:creationId xmlns:p14="http://schemas.microsoft.com/office/powerpoint/2010/main" val="3866041223"/>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60062CF-4239-4286-B703-132EC1F0E32B}"/>
              </a:ext>
            </a:extLst>
          </p:cNvPr>
          <p:cNvSpPr txBox="1">
            <a:spLocks/>
          </p:cNvSpPr>
          <p:nvPr/>
        </p:nvSpPr>
        <p:spPr>
          <a:xfrm>
            <a:off x="316842" y="66285"/>
            <a:ext cx="8573271" cy="6478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800" b="1" dirty="0">
                <a:gradFill>
                  <a:gsLst>
                    <a:gs pos="0">
                      <a:srgbClr val="FE2B56"/>
                    </a:gs>
                    <a:gs pos="100000">
                      <a:srgbClr val="FE6F3F"/>
                    </a:gs>
                  </a:gsLst>
                  <a:lin ang="5400000" scaled="0"/>
                </a:gradFill>
                <a:latin typeface="Arial"/>
                <a:ea typeface="微软雅黑"/>
                <a:cs typeface="Lato" panose="020F0502020204030203" pitchFamily="34" charset="0"/>
                <a:sym typeface="Arial"/>
              </a:rPr>
              <a:t>NR 35</a:t>
            </a:r>
            <a:endParaRPr lang="zh-CN" altLang="en-US" sz="2000" b="1" dirty="0">
              <a:gradFill>
                <a:gsLst>
                  <a:gs pos="0">
                    <a:srgbClr val="FE2B56"/>
                  </a:gs>
                  <a:gs pos="100000">
                    <a:srgbClr val="FE6F3F"/>
                  </a:gs>
                </a:gsLst>
                <a:lin ang="5400000" scaled="0"/>
              </a:gradFill>
              <a:latin typeface="Arial"/>
              <a:ea typeface="微软雅黑"/>
              <a:cs typeface="Lato" panose="020F0502020204030203" pitchFamily="34" charset="0"/>
              <a:sym typeface="Arial"/>
            </a:endParaRPr>
          </a:p>
        </p:txBody>
      </p:sp>
      <p:sp>
        <p:nvSpPr>
          <p:cNvPr id="11" name="圆角矩形 10"/>
          <p:cNvSpPr/>
          <p:nvPr/>
        </p:nvSpPr>
        <p:spPr>
          <a:xfrm>
            <a:off x="422248" y="790424"/>
            <a:ext cx="972000"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35" name="矩形 34"/>
          <p:cNvSpPr/>
          <p:nvPr/>
        </p:nvSpPr>
        <p:spPr>
          <a:xfrm>
            <a:off x="3090671" y="1721654"/>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sp>
        <p:nvSpPr>
          <p:cNvPr id="37" name="Subtitle 2">
            <a:extLst>
              <a:ext uri="{FF2B5EF4-FFF2-40B4-BE49-F238E27FC236}">
                <a16:creationId xmlns:a16="http://schemas.microsoft.com/office/drawing/2014/main" id="{360062CF-4239-4286-B703-132EC1F0E32B}"/>
              </a:ext>
            </a:extLst>
          </p:cNvPr>
          <p:cNvSpPr txBox="1">
            <a:spLocks/>
          </p:cNvSpPr>
          <p:nvPr/>
        </p:nvSpPr>
        <p:spPr>
          <a:xfrm>
            <a:off x="700527" y="2768442"/>
            <a:ext cx="5916173" cy="2632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30000"/>
              </a:lnSpc>
              <a:spcBef>
                <a:spcPts val="0"/>
              </a:spcBef>
              <a:defRPr/>
            </a:pPr>
            <a:r>
              <a:rPr lang="pt-BR" altLang="zh-CN" sz="2000" b="1" dirty="0">
                <a:solidFill>
                  <a:schemeClr val="bg1">
                    <a:lumMod val="95000"/>
                  </a:schemeClr>
                </a:solidFill>
                <a:latin typeface="Arial"/>
                <a:ea typeface="微软雅黑"/>
                <a:cs typeface="Lato" panose="020F0502020204030203" pitchFamily="34" charset="0"/>
                <a:sym typeface="Arial"/>
              </a:rPr>
              <a:t>Vejamos agora os locais ou situações que merecem nosso foco:</a:t>
            </a:r>
          </a:p>
          <a:p>
            <a:pPr algn="l">
              <a:lnSpc>
                <a:spcPct val="130000"/>
              </a:lnSpc>
              <a:spcBef>
                <a:spcPts val="0"/>
              </a:spcBef>
              <a:defRPr/>
            </a:pPr>
            <a:endParaRPr lang="pt-BR" altLang="zh-CN" sz="2000" b="1" dirty="0">
              <a:solidFill>
                <a:schemeClr val="bg1">
                  <a:lumMod val="95000"/>
                </a:schemeClr>
              </a:solidFill>
              <a:latin typeface="Arial"/>
              <a:ea typeface="微软雅黑"/>
              <a:cs typeface="Lato" panose="020F0502020204030203" pitchFamily="34" charset="0"/>
              <a:sym typeface="Arial"/>
            </a:endParaRPr>
          </a:p>
          <a:p>
            <a:pPr marL="457200" indent="-457200" algn="l">
              <a:lnSpc>
                <a:spcPct val="130000"/>
              </a:lnSpc>
              <a:spcBef>
                <a:spcPts val="0"/>
              </a:spcBef>
              <a:buFont typeface="+mj-lt"/>
              <a:buAutoNum type="arabicPeriod"/>
              <a:defRPr/>
            </a:pPr>
            <a:r>
              <a:rPr lang="pt-BR" altLang="zh-CN" sz="2000" dirty="0">
                <a:solidFill>
                  <a:schemeClr val="bg1">
                    <a:lumMod val="95000"/>
                  </a:schemeClr>
                </a:solidFill>
                <a:latin typeface="Arial"/>
                <a:ea typeface="微软雅黑"/>
                <a:cs typeface="Lato" panose="020F0502020204030203" pitchFamily="34" charset="0"/>
                <a:sym typeface="Arial"/>
              </a:rPr>
              <a:t>periferias ou bordas de lajes</a:t>
            </a:r>
          </a:p>
          <a:p>
            <a:pPr marL="457200" indent="-457200" algn="l">
              <a:lnSpc>
                <a:spcPct val="130000"/>
              </a:lnSpc>
              <a:spcBef>
                <a:spcPts val="0"/>
              </a:spcBef>
              <a:buFont typeface="+mj-lt"/>
              <a:buAutoNum type="arabicPeriod"/>
              <a:defRPr/>
            </a:pPr>
            <a:r>
              <a:rPr lang="pt-BR" altLang="zh-CN" sz="2000" dirty="0">
                <a:solidFill>
                  <a:schemeClr val="bg1">
                    <a:lumMod val="95000"/>
                  </a:schemeClr>
                </a:solidFill>
                <a:latin typeface="Arial"/>
                <a:ea typeface="微软雅黑"/>
                <a:cs typeface="Lato" panose="020F0502020204030203" pitchFamily="34" charset="0"/>
                <a:sym typeface="Arial"/>
              </a:rPr>
              <a:t>aberturas em pisos</a:t>
            </a:r>
          </a:p>
          <a:p>
            <a:pPr marL="457200" indent="-457200" algn="l">
              <a:lnSpc>
                <a:spcPct val="130000"/>
              </a:lnSpc>
              <a:spcBef>
                <a:spcPts val="0"/>
              </a:spcBef>
              <a:buFont typeface="+mj-lt"/>
              <a:buAutoNum type="arabicPeriod"/>
              <a:defRPr/>
            </a:pPr>
            <a:r>
              <a:rPr lang="pt-BR" altLang="zh-CN" sz="2000" dirty="0">
                <a:solidFill>
                  <a:schemeClr val="bg1">
                    <a:lumMod val="95000"/>
                  </a:schemeClr>
                </a:solidFill>
                <a:latin typeface="Arial"/>
                <a:ea typeface="微软雅黑"/>
                <a:cs typeface="Lato" panose="020F0502020204030203" pitchFamily="34" charset="0"/>
                <a:sym typeface="Arial"/>
              </a:rPr>
              <a:t>vãos de caixas de elevadores ou escadas</a:t>
            </a:r>
          </a:p>
          <a:p>
            <a:pPr marL="457200" indent="-457200" algn="l">
              <a:lnSpc>
                <a:spcPct val="130000"/>
              </a:lnSpc>
              <a:spcBef>
                <a:spcPts val="0"/>
              </a:spcBef>
              <a:buFont typeface="+mj-lt"/>
              <a:buAutoNum type="arabicPeriod"/>
              <a:defRPr/>
            </a:pPr>
            <a:r>
              <a:rPr lang="pt-BR" altLang="zh-CN" sz="2000" dirty="0">
                <a:solidFill>
                  <a:schemeClr val="bg1">
                    <a:lumMod val="95000"/>
                  </a:schemeClr>
                </a:solidFill>
                <a:latin typeface="Arial"/>
                <a:ea typeface="微软雅黑"/>
                <a:cs typeface="Lato" panose="020F0502020204030203" pitchFamily="34" charset="0"/>
                <a:sym typeface="Arial"/>
              </a:rPr>
              <a:t>escadas, rampas e passarelas</a:t>
            </a:r>
          </a:p>
          <a:p>
            <a:pPr marL="457200" indent="-457200" algn="l">
              <a:lnSpc>
                <a:spcPct val="130000"/>
              </a:lnSpc>
              <a:spcBef>
                <a:spcPts val="0"/>
              </a:spcBef>
              <a:buFont typeface="+mj-lt"/>
              <a:buAutoNum type="arabicPeriod"/>
              <a:defRPr/>
            </a:pPr>
            <a:r>
              <a:rPr lang="pt-BR" altLang="zh-CN" sz="2000" dirty="0">
                <a:solidFill>
                  <a:schemeClr val="bg1">
                    <a:lumMod val="95000"/>
                  </a:schemeClr>
                </a:solidFill>
                <a:latin typeface="Arial"/>
                <a:ea typeface="微软雅黑"/>
                <a:cs typeface="Lato" panose="020F0502020204030203" pitchFamily="34" charset="0"/>
                <a:sym typeface="Arial"/>
              </a:rPr>
              <a:t>telhados</a:t>
            </a:r>
            <a:endParaRPr lang="id-ID" sz="2000" dirty="0">
              <a:solidFill>
                <a:schemeClr val="bg1">
                  <a:lumMod val="95000"/>
                </a:schemeClr>
              </a:solidFill>
              <a:latin typeface="Arial"/>
              <a:ea typeface="微软雅黑"/>
              <a:cs typeface="Lato" panose="020F0502020204030203" pitchFamily="34" charset="0"/>
              <a:sym typeface="Arial"/>
            </a:endParaRPr>
          </a:p>
        </p:txBody>
      </p:sp>
      <p:sp>
        <p:nvSpPr>
          <p:cNvPr id="39" name="Freeform 33"/>
          <p:cNvSpPr>
            <a:spLocks/>
          </p:cNvSpPr>
          <p:nvPr/>
        </p:nvSpPr>
        <p:spPr bwMode="auto">
          <a:xfrm>
            <a:off x="3703436" y="1857275"/>
            <a:ext cx="46882" cy="48185"/>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0" name="Freeform 34"/>
          <p:cNvSpPr>
            <a:spLocks noEditPoints="1"/>
          </p:cNvSpPr>
          <p:nvPr/>
        </p:nvSpPr>
        <p:spPr bwMode="auto">
          <a:xfrm>
            <a:off x="3442979" y="1874204"/>
            <a:ext cx="291711" cy="291712"/>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1" name="Freeform 35"/>
          <p:cNvSpPr>
            <a:spLocks/>
          </p:cNvSpPr>
          <p:nvPr/>
        </p:nvSpPr>
        <p:spPr bwMode="auto">
          <a:xfrm>
            <a:off x="3457304" y="2109918"/>
            <a:ext cx="41673" cy="41673"/>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42" name="Freeform 36"/>
          <p:cNvSpPr>
            <a:spLocks/>
          </p:cNvSpPr>
          <p:nvPr/>
        </p:nvSpPr>
        <p:spPr bwMode="auto">
          <a:xfrm>
            <a:off x="3294519" y="1966667"/>
            <a:ext cx="346407" cy="347710"/>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pic>
        <p:nvPicPr>
          <p:cNvPr id="2" name="Picture 16" descr="Ambiente de trabalho seguro: tudo o que você precisa saber | Blog Solidus Jr">
            <a:extLst>
              <a:ext uri="{FF2B5EF4-FFF2-40B4-BE49-F238E27FC236}">
                <a16:creationId xmlns:a16="http://schemas.microsoft.com/office/drawing/2014/main" id="{E285F361-4630-825A-A2CE-5B86A94A4A9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24498"/>
          <a:stretch/>
        </p:blipFill>
        <p:spPr bwMode="auto">
          <a:xfrm>
            <a:off x="6293258" y="0"/>
            <a:ext cx="7803742" cy="6858000"/>
          </a:xfrm>
          <a:prstGeom prst="parallelogram">
            <a:avLst>
              <a:gd name="adj" fmla="val 50185"/>
            </a:avLst>
          </a:prstGeom>
          <a:noFill/>
          <a:extLst>
            <a:ext uri="{909E8E84-426E-40DD-AFC4-6F175D3DCCD1}">
              <a14:hiddenFill xmlns:a14="http://schemas.microsoft.com/office/drawing/2010/main">
                <a:solidFill>
                  <a:srgbClr val="FFFFFF"/>
                </a:solidFill>
              </a14:hiddenFill>
            </a:ext>
          </a:extLst>
        </p:spPr>
      </p:pic>
      <p:sp>
        <p:nvSpPr>
          <p:cNvPr id="8" name="平行四边形 7"/>
          <p:cNvSpPr/>
          <p:nvPr/>
        </p:nvSpPr>
        <p:spPr>
          <a:xfrm>
            <a:off x="6293258" y="2441"/>
            <a:ext cx="7803742" cy="6858000"/>
          </a:xfrm>
          <a:prstGeom prst="parallelogram">
            <a:avLst>
              <a:gd name="adj" fmla="val 50096"/>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4" name="等腰三角形 3"/>
          <p:cNvSpPr/>
          <p:nvPr/>
        </p:nvSpPr>
        <p:spPr>
          <a:xfrm>
            <a:off x="9613900" y="5181600"/>
            <a:ext cx="1756508" cy="1683221"/>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sp>
        <p:nvSpPr>
          <p:cNvPr id="3" name="等腰三角形 3">
            <a:extLst>
              <a:ext uri="{FF2B5EF4-FFF2-40B4-BE49-F238E27FC236}">
                <a16:creationId xmlns:a16="http://schemas.microsoft.com/office/drawing/2014/main" id="{2AA7106B-8D09-B3A3-DEA0-06FA92E0CD41}"/>
              </a:ext>
            </a:extLst>
          </p:cNvPr>
          <p:cNvSpPr/>
          <p:nvPr/>
        </p:nvSpPr>
        <p:spPr>
          <a:xfrm rot="10800000">
            <a:off x="9116605" y="2441"/>
            <a:ext cx="1078524" cy="970034"/>
          </a:xfrm>
          <a:prstGeom prst="triangle">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Arial"/>
              <a:ea typeface="微软雅黑"/>
              <a:sym typeface="Arial"/>
            </a:endParaRPr>
          </a:p>
        </p:txBody>
      </p:sp>
      <p:pic>
        <p:nvPicPr>
          <p:cNvPr id="5" name="Imagem 4" descr="Texto&#10;&#10;Descrição gerada automaticamente com confiança baixa">
            <a:extLst>
              <a:ext uri="{FF2B5EF4-FFF2-40B4-BE49-F238E27FC236}">
                <a16:creationId xmlns:a16="http://schemas.microsoft.com/office/drawing/2014/main" id="{F61985FB-18A0-ABDC-9279-DBC0877067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915" y="66285"/>
            <a:ext cx="1921057" cy="533339"/>
          </a:xfrm>
          <a:prstGeom prst="rect">
            <a:avLst/>
          </a:prstGeom>
        </p:spPr>
      </p:pic>
    </p:spTree>
    <p:extLst>
      <p:ext uri="{BB962C8B-B14F-4D97-AF65-F5344CB8AC3E}">
        <p14:creationId xmlns:p14="http://schemas.microsoft.com/office/powerpoint/2010/main" val="164195950"/>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CCA228B-D636-1F51-6FBE-01DE2EFD2398}"/>
              </a:ext>
            </a:extLst>
          </p:cNvPr>
          <p:cNvSpPr/>
          <p:nvPr/>
        </p:nvSpPr>
        <p:spPr>
          <a:xfrm>
            <a:off x="-90742" y="0"/>
            <a:ext cx="1225561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微软雅黑" panose="020F0502020204030204"/>
              <a:ea typeface="微软雅黑"/>
              <a:cs typeface="+mn-cs"/>
            </a:endParaRPr>
          </a:p>
        </p:txBody>
      </p:sp>
      <p:sp>
        <p:nvSpPr>
          <p:cNvPr id="11" name="Content Placeholder 6">
            <a:extLst>
              <a:ext uri="{FF2B5EF4-FFF2-40B4-BE49-F238E27FC236}">
                <a16:creationId xmlns:a16="http://schemas.microsoft.com/office/drawing/2014/main" id="{8E7C29AA-89D2-3078-236E-A0D899084727}"/>
              </a:ext>
            </a:extLst>
          </p:cNvPr>
          <p:cNvSpPr txBox="1">
            <a:spLocks/>
          </p:cNvSpPr>
          <p:nvPr/>
        </p:nvSpPr>
        <p:spPr>
          <a:xfrm>
            <a:off x="5977108" y="6029447"/>
            <a:ext cx="5941471" cy="673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微软雅黑" panose="020F0502020204030204"/>
                <a:ea typeface="微软雅黑"/>
                <a:cs typeface="+mn-cs"/>
              </a:rPr>
              <a:t>contato@centraldecursosdobrasil.com.br</a:t>
            </a:r>
          </a:p>
        </p:txBody>
      </p:sp>
      <p:sp>
        <p:nvSpPr>
          <p:cNvPr id="13" name="Rectangle 2">
            <a:extLst>
              <a:ext uri="{FF2B5EF4-FFF2-40B4-BE49-F238E27FC236}">
                <a16:creationId xmlns:a16="http://schemas.microsoft.com/office/drawing/2014/main" id="{213E900B-9D94-E952-8D15-8085105CCA9F}"/>
              </a:ext>
            </a:extLst>
          </p:cNvPr>
          <p:cNvSpPr/>
          <p:nvPr/>
        </p:nvSpPr>
        <p:spPr>
          <a:xfrm>
            <a:off x="-63610" y="2333200"/>
            <a:ext cx="12255610" cy="1004858"/>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
        <p:nvSpPr>
          <p:cNvPr id="17" name="Title 4">
            <a:extLst>
              <a:ext uri="{FF2B5EF4-FFF2-40B4-BE49-F238E27FC236}">
                <a16:creationId xmlns:a16="http://schemas.microsoft.com/office/drawing/2014/main" id="{96A125D6-65C1-BF8D-453E-799F9ADB303D}"/>
              </a:ext>
            </a:extLst>
          </p:cNvPr>
          <p:cNvSpPr txBox="1">
            <a:spLocks/>
          </p:cNvSpPr>
          <p:nvPr/>
        </p:nvSpPr>
        <p:spPr>
          <a:xfrm>
            <a:off x="5481700" y="2485769"/>
            <a:ext cx="6212115" cy="95066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white">
                    <a:lumMod val="95000"/>
                  </a:prstClr>
                </a:solidFill>
                <a:effectLst/>
                <a:uLnTx/>
                <a:uFillTx/>
                <a:latin typeface="微软雅黑" panose="020F0502020204030204"/>
                <a:ea typeface="微软雅黑"/>
                <a:cs typeface="+mj-cs"/>
              </a:rPr>
              <a:t>Central de Cursos</a:t>
            </a:r>
          </a:p>
        </p:txBody>
      </p:sp>
      <p:sp>
        <p:nvSpPr>
          <p:cNvPr id="21" name="Rectangle 11">
            <a:extLst>
              <a:ext uri="{FF2B5EF4-FFF2-40B4-BE49-F238E27FC236}">
                <a16:creationId xmlns:a16="http://schemas.microsoft.com/office/drawing/2014/main" id="{1CED3AE6-3962-F1AB-664D-5B90E33F5889}"/>
              </a:ext>
            </a:extLst>
          </p:cNvPr>
          <p:cNvSpPr/>
          <p:nvPr/>
        </p:nvSpPr>
        <p:spPr>
          <a:xfrm>
            <a:off x="-63610" y="2333200"/>
            <a:ext cx="2655735" cy="1004858"/>
          </a:xfrm>
          <a:prstGeom prst="rec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2" name="Picture 5">
            <a:extLst>
              <a:ext uri="{FF2B5EF4-FFF2-40B4-BE49-F238E27FC236}">
                <a16:creationId xmlns:a16="http://schemas.microsoft.com/office/drawing/2014/main" id="{1D274DA4-3F8B-BA30-24C5-AD4A1E06F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669" y="753221"/>
            <a:ext cx="7135410" cy="5351557"/>
          </a:xfrm>
          <a:prstGeom prst="rect">
            <a:avLst/>
          </a:prstGeom>
        </p:spPr>
      </p:pic>
      <p:pic>
        <p:nvPicPr>
          <p:cNvPr id="26" name="Imagem 25" descr="Fundo preto com letras brancas&#10;&#10;Descrição gerada automaticamente com confiança média">
            <a:extLst>
              <a:ext uri="{FF2B5EF4-FFF2-40B4-BE49-F238E27FC236}">
                <a16:creationId xmlns:a16="http://schemas.microsoft.com/office/drawing/2014/main" id="{A236C3B0-EDEC-0962-D595-3FF02FE21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8719" y="3165413"/>
            <a:ext cx="2676149" cy="1252731"/>
          </a:xfrm>
          <a:prstGeom prst="rect">
            <a:avLst/>
          </a:prstGeom>
        </p:spPr>
      </p:pic>
      <p:pic>
        <p:nvPicPr>
          <p:cNvPr id="27" name="Picture 8">
            <a:extLst>
              <a:ext uri="{FF2B5EF4-FFF2-40B4-BE49-F238E27FC236}">
                <a16:creationId xmlns:a16="http://schemas.microsoft.com/office/drawing/2014/main" id="{013BB10D-4DD7-3B9F-21CC-E60A6D5AEA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5526" y="128448"/>
            <a:ext cx="903053" cy="981630"/>
          </a:xfrm>
          <a:prstGeom prst="rect">
            <a:avLst/>
          </a:prstGeom>
        </p:spPr>
      </p:pic>
      <p:sp>
        <p:nvSpPr>
          <p:cNvPr id="28" name="Content Placeholder 6">
            <a:extLst>
              <a:ext uri="{FF2B5EF4-FFF2-40B4-BE49-F238E27FC236}">
                <a16:creationId xmlns:a16="http://schemas.microsoft.com/office/drawing/2014/main" id="{27CCE978-E7F1-D85C-5C23-BA48134C9A39}"/>
              </a:ext>
            </a:extLst>
          </p:cNvPr>
          <p:cNvSpPr txBox="1">
            <a:spLocks/>
          </p:cNvSpPr>
          <p:nvPr/>
        </p:nvSpPr>
        <p:spPr>
          <a:xfrm>
            <a:off x="5938075" y="5016211"/>
            <a:ext cx="6521407" cy="3152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微软雅黑" panose="020F0502020204030204"/>
                <a:ea typeface="微软雅黑"/>
                <a:cs typeface="+mn-cs"/>
              </a:rPr>
              <a:t>Av. Floriano Peixoto, 615 - Centro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微软雅黑" panose="020F0502020204030204"/>
                <a:ea typeface="微软雅黑"/>
                <a:cs typeface="+mn-cs"/>
              </a:rPr>
              <a:t>CEP 38402-100 – Uberlândia/MG</a:t>
            </a:r>
          </a:p>
        </p:txBody>
      </p:sp>
      <p:sp>
        <p:nvSpPr>
          <p:cNvPr id="29" name="Subtitle 5">
            <a:extLst>
              <a:ext uri="{FF2B5EF4-FFF2-40B4-BE49-F238E27FC236}">
                <a16:creationId xmlns:a16="http://schemas.microsoft.com/office/drawing/2014/main" id="{3271064F-9A18-70E0-9B66-53DFBC1FA54A}"/>
              </a:ext>
            </a:extLst>
          </p:cNvPr>
          <p:cNvSpPr txBox="1">
            <a:spLocks/>
          </p:cNvSpPr>
          <p:nvPr/>
        </p:nvSpPr>
        <p:spPr>
          <a:xfrm>
            <a:off x="8627676" y="1712610"/>
            <a:ext cx="4496463" cy="5918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微软雅黑" panose="020F0502020204030204"/>
                <a:ea typeface="微软雅黑"/>
                <a:cs typeface="+mn-cs"/>
              </a:rPr>
              <a:t>FALE CONOSCO</a:t>
            </a:r>
          </a:p>
        </p:txBody>
      </p:sp>
    </p:spTree>
    <p:extLst>
      <p:ext uri="{BB962C8B-B14F-4D97-AF65-F5344CB8AC3E}">
        <p14:creationId xmlns:p14="http://schemas.microsoft.com/office/powerpoint/2010/main" val="2731868271"/>
      </p:ext>
    </p:extLst>
  </p:cSld>
  <p:clrMapOvr>
    <a:masterClrMapping/>
  </p:clrMapOvr>
  <mc:AlternateContent xmlns:mc="http://schemas.openxmlformats.org/markup-compatibility/2006" xmlns:p14="http://schemas.microsoft.com/office/powerpoint/2010/main">
    <mc:Choice Requires="p14">
      <p:transition spd="slow" p14:dur="2000" advTm="5555000"/>
    </mc:Choice>
    <mc:Fallback xmlns="">
      <p:transition spd="slow" advTm="5555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1000">
                                      <p:stCondLst>
                                        <p:cond delay="1200"/>
                                      </p:stCondLst>
                                      <p:childTnLst>
                                        <p:set>
                                          <p:cBhvr>
                                            <p:cTn id="6" dur="1" fill="hold">
                                              <p:stCondLst>
                                                <p:cond delay="0"/>
                                              </p:stCondLst>
                                            </p:cTn>
                                            <p:tgtEl>
                                              <p:spTgt spid="17"/>
                                            </p:tgtEl>
                                            <p:attrNameLst>
                                              <p:attrName>style.visibility</p:attrName>
                                            </p:attrNameLst>
                                          </p:cBhvr>
                                          <p:to>
                                            <p:strVal val="visible"/>
                                          </p:to>
                                        </p:set>
                                        <p:anim calcmode="lin" valueType="num" p14:bounceEnd="41000">
                                          <p:cBhvr additive="base">
                                            <p:cTn id="7" dur="1300" fill="hold"/>
                                            <p:tgtEl>
                                              <p:spTgt spid="17"/>
                                            </p:tgtEl>
                                            <p:attrNameLst>
                                              <p:attrName>ppt_x</p:attrName>
                                            </p:attrNameLst>
                                          </p:cBhvr>
                                          <p:tavLst>
                                            <p:tav tm="0">
                                              <p:val>
                                                <p:strVal val="0-#ppt_w/2"/>
                                              </p:val>
                                            </p:tav>
                                            <p:tav tm="100000">
                                              <p:val>
                                                <p:strVal val="#ppt_x"/>
                                              </p:val>
                                            </p:tav>
                                          </p:tavLst>
                                        </p:anim>
                                        <p:anim calcmode="lin" valueType="num" p14:bounceEnd="41000">
                                          <p:cBhvr additive="base">
                                            <p:cTn id="8" dur="1300" fill="hold"/>
                                            <p:tgtEl>
                                              <p:spTgt spid="1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4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300" fill="hold"/>
                                            <p:tgtEl>
                                              <p:spTgt spid="27"/>
                                            </p:tgtEl>
                                            <p:attrNameLst>
                                              <p:attrName>ppt_w</p:attrName>
                                            </p:attrNameLst>
                                          </p:cBhvr>
                                          <p:tavLst>
                                            <p:tav tm="0">
                                              <p:val>
                                                <p:fltVal val="0"/>
                                              </p:val>
                                            </p:tav>
                                            <p:tav tm="100000">
                                              <p:val>
                                                <p:strVal val="#ppt_w"/>
                                              </p:val>
                                            </p:tav>
                                          </p:tavLst>
                                        </p:anim>
                                        <p:anim calcmode="lin" valueType="num">
                                          <p:cBhvr>
                                            <p:cTn id="12" dur="300" fill="hold"/>
                                            <p:tgtEl>
                                              <p:spTgt spid="27"/>
                                            </p:tgtEl>
                                            <p:attrNameLst>
                                              <p:attrName>ppt_h</p:attrName>
                                            </p:attrNameLst>
                                          </p:cBhvr>
                                          <p:tavLst>
                                            <p:tav tm="0">
                                              <p:val>
                                                <p:fltVal val="0"/>
                                              </p:val>
                                            </p:tav>
                                            <p:tav tm="100000">
                                              <p:val>
                                                <p:strVal val="#ppt_h"/>
                                              </p:val>
                                            </p:tav>
                                          </p:tavLst>
                                        </p:anim>
                                        <p:animEffect transition="in" filter="fade">
                                          <p:cBhvr>
                                            <p:cTn id="13" dur="300"/>
                                            <p:tgtEl>
                                              <p:spTgt spid="27"/>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300" fill="hold"/>
                                            <p:tgtEl>
                                              <p:spTgt spid="17"/>
                                            </p:tgtEl>
                                            <p:attrNameLst>
                                              <p:attrName>ppt_x</p:attrName>
                                            </p:attrNameLst>
                                          </p:cBhvr>
                                          <p:tavLst>
                                            <p:tav tm="0">
                                              <p:val>
                                                <p:strVal val="0-#ppt_w/2"/>
                                              </p:val>
                                            </p:tav>
                                            <p:tav tm="100000">
                                              <p:val>
                                                <p:strVal val="#ppt_x"/>
                                              </p:val>
                                            </p:tav>
                                          </p:tavLst>
                                        </p:anim>
                                        <p:anim calcmode="lin" valueType="num">
                                          <p:cBhvr additive="base">
                                            <p:cTn id="8" dur="1300" fill="hold"/>
                                            <p:tgtEl>
                                              <p:spTgt spid="1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4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300" fill="hold"/>
                                            <p:tgtEl>
                                              <p:spTgt spid="27"/>
                                            </p:tgtEl>
                                            <p:attrNameLst>
                                              <p:attrName>ppt_w</p:attrName>
                                            </p:attrNameLst>
                                          </p:cBhvr>
                                          <p:tavLst>
                                            <p:tav tm="0">
                                              <p:val>
                                                <p:fltVal val="0"/>
                                              </p:val>
                                            </p:tav>
                                            <p:tav tm="100000">
                                              <p:val>
                                                <p:strVal val="#ppt_w"/>
                                              </p:val>
                                            </p:tav>
                                          </p:tavLst>
                                        </p:anim>
                                        <p:anim calcmode="lin" valueType="num">
                                          <p:cBhvr>
                                            <p:cTn id="12" dur="300" fill="hold"/>
                                            <p:tgtEl>
                                              <p:spTgt spid="27"/>
                                            </p:tgtEl>
                                            <p:attrNameLst>
                                              <p:attrName>ppt_h</p:attrName>
                                            </p:attrNameLst>
                                          </p:cBhvr>
                                          <p:tavLst>
                                            <p:tav tm="0">
                                              <p:val>
                                                <p:fltVal val="0"/>
                                              </p:val>
                                            </p:tav>
                                            <p:tav tm="100000">
                                              <p:val>
                                                <p:strVal val="#ppt_h"/>
                                              </p:val>
                                            </p:tav>
                                          </p:tavLst>
                                        </p:anim>
                                        <p:animEffect transition="in" filter="fade">
                                          <p:cBhvr>
                                            <p:cTn id="13" dur="300"/>
                                            <p:tgtEl>
                                              <p:spTgt spid="27"/>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build="p"/>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R 35 l Trabalho em altura. Entenda as exigências dessa norma">
            <a:extLst>
              <a:ext uri="{FF2B5EF4-FFF2-40B4-BE49-F238E27FC236}">
                <a16:creationId xmlns:a16="http://schemas.microsoft.com/office/drawing/2014/main" id="{1F0D5D70-9C6A-E90A-2ED2-33810667CF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94"/>
          <a:stretch/>
        </p:blipFill>
        <p:spPr bwMode="auto">
          <a:xfrm>
            <a:off x="0" y="3111500"/>
            <a:ext cx="12192000" cy="385448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0" y="6519321"/>
            <a:ext cx="12192000" cy="3854481"/>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nvGrpSpPr>
          <p:cNvPr id="32" name="组合 31"/>
          <p:cNvGrpSpPr/>
          <p:nvPr/>
        </p:nvGrpSpPr>
        <p:grpSpPr>
          <a:xfrm>
            <a:off x="6811124" y="479603"/>
            <a:ext cx="4463601" cy="5692597"/>
            <a:chOff x="742950" y="1690642"/>
            <a:chExt cx="2139950" cy="3821158"/>
          </a:xfrm>
        </p:grpSpPr>
        <p:sp>
          <p:nvSpPr>
            <p:cNvPr id="33" name="任意多边形 32"/>
            <p:cNvSpPr/>
            <p:nvPr/>
          </p:nvSpPr>
          <p:spPr>
            <a:xfrm>
              <a:off x="1217195" y="1690642"/>
              <a:ext cx="1665705" cy="3821158"/>
            </a:xfrm>
            <a:custGeom>
              <a:avLst/>
              <a:gdLst>
                <a:gd name="connsiteX0" fmla="*/ 209264 w 2260600"/>
                <a:gd name="connsiteY0" fmla="*/ 0 h 3821158"/>
                <a:gd name="connsiteX1" fmla="*/ 2051336 w 2260600"/>
                <a:gd name="connsiteY1" fmla="*/ 0 h 3821158"/>
                <a:gd name="connsiteX2" fmla="*/ 2260600 w 2260600"/>
                <a:gd name="connsiteY2" fmla="*/ 209264 h 3821158"/>
                <a:gd name="connsiteX3" fmla="*/ 2260600 w 2260600"/>
                <a:gd name="connsiteY3" fmla="*/ 617458 h 3821158"/>
                <a:gd name="connsiteX4" fmla="*/ 2139950 w 2260600"/>
                <a:gd name="connsiteY4" fmla="*/ 738108 h 3821158"/>
                <a:gd name="connsiteX5" fmla="*/ 2260600 w 2260600"/>
                <a:gd name="connsiteY5" fmla="*/ 858758 h 3821158"/>
                <a:gd name="connsiteX6" fmla="*/ 2260600 w 2260600"/>
                <a:gd name="connsiteY6" fmla="*/ 3611894 h 3821158"/>
                <a:gd name="connsiteX7" fmla="*/ 2051336 w 2260600"/>
                <a:gd name="connsiteY7" fmla="*/ 3821158 h 3821158"/>
                <a:gd name="connsiteX8" fmla="*/ 209264 w 2260600"/>
                <a:gd name="connsiteY8" fmla="*/ 3821158 h 3821158"/>
                <a:gd name="connsiteX9" fmla="*/ 0 w 2260600"/>
                <a:gd name="connsiteY9" fmla="*/ 3611894 h 3821158"/>
                <a:gd name="connsiteX10" fmla="*/ 0 w 2260600"/>
                <a:gd name="connsiteY10" fmla="*/ 858758 h 3821158"/>
                <a:gd name="connsiteX11" fmla="*/ 120650 w 2260600"/>
                <a:gd name="connsiteY11" fmla="*/ 738108 h 3821158"/>
                <a:gd name="connsiteX12" fmla="*/ 0 w 2260600"/>
                <a:gd name="connsiteY12" fmla="*/ 617458 h 3821158"/>
                <a:gd name="connsiteX13" fmla="*/ 0 w 2260600"/>
                <a:gd name="connsiteY13" fmla="*/ 209264 h 3821158"/>
                <a:gd name="connsiteX14" fmla="*/ 209264 w 2260600"/>
                <a:gd name="connsiteY14" fmla="*/ 0 h 382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600" h="3821158">
                  <a:moveTo>
                    <a:pt x="209264" y="0"/>
                  </a:moveTo>
                  <a:lnTo>
                    <a:pt x="2051336" y="0"/>
                  </a:lnTo>
                  <a:cubicBezTo>
                    <a:pt x="2166909" y="0"/>
                    <a:pt x="2260600" y="93691"/>
                    <a:pt x="2260600" y="209264"/>
                  </a:cubicBezTo>
                  <a:lnTo>
                    <a:pt x="2260600" y="617458"/>
                  </a:lnTo>
                  <a:cubicBezTo>
                    <a:pt x="2193967" y="617458"/>
                    <a:pt x="2139950" y="671475"/>
                    <a:pt x="2139950" y="738108"/>
                  </a:cubicBezTo>
                  <a:cubicBezTo>
                    <a:pt x="2139950" y="804741"/>
                    <a:pt x="2193967" y="858758"/>
                    <a:pt x="2260600" y="858758"/>
                  </a:cubicBezTo>
                  <a:lnTo>
                    <a:pt x="2260600" y="3611894"/>
                  </a:lnTo>
                  <a:cubicBezTo>
                    <a:pt x="2260600" y="3727467"/>
                    <a:pt x="2166909" y="3821158"/>
                    <a:pt x="2051336" y="3821158"/>
                  </a:cubicBezTo>
                  <a:lnTo>
                    <a:pt x="209264" y="3821158"/>
                  </a:lnTo>
                  <a:cubicBezTo>
                    <a:pt x="93691" y="3821158"/>
                    <a:pt x="0" y="3727467"/>
                    <a:pt x="0" y="3611894"/>
                  </a:cubicBezTo>
                  <a:lnTo>
                    <a:pt x="0" y="858758"/>
                  </a:lnTo>
                  <a:cubicBezTo>
                    <a:pt x="66633" y="858758"/>
                    <a:pt x="120650" y="804741"/>
                    <a:pt x="120650" y="738108"/>
                  </a:cubicBezTo>
                  <a:cubicBezTo>
                    <a:pt x="120650" y="671475"/>
                    <a:pt x="66633" y="617458"/>
                    <a:pt x="0" y="617458"/>
                  </a:cubicBezTo>
                  <a:lnTo>
                    <a:pt x="0" y="209264"/>
                  </a:lnTo>
                  <a:cubicBezTo>
                    <a:pt x="0" y="93691"/>
                    <a:pt x="93691" y="0"/>
                    <a:pt x="209264" y="0"/>
                  </a:cubicBezTo>
                  <a:close/>
                </a:path>
              </a:pathLst>
            </a:custGeom>
            <a:gradFill>
              <a:gsLst>
                <a:gs pos="0">
                  <a:srgbClr val="FE2B56"/>
                </a:gs>
                <a:gs pos="100000">
                  <a:srgbClr val="FE6F3F"/>
                </a:gs>
              </a:gsLst>
              <a:lin ang="72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cxnSp>
          <p:nvCxnSpPr>
            <p:cNvPr id="34" name="直接连接符 33"/>
            <p:cNvCxnSpPr/>
            <p:nvPr/>
          </p:nvCxnSpPr>
          <p:spPr>
            <a:xfrm>
              <a:off x="742950" y="2428750"/>
              <a:ext cx="2019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360062CF-4239-4286-B703-132EC1F0E32B}"/>
                </a:ext>
              </a:extLst>
            </p:cNvPr>
            <p:cNvSpPr txBox="1">
              <a:spLocks/>
            </p:cNvSpPr>
            <p:nvPr/>
          </p:nvSpPr>
          <p:spPr>
            <a:xfrm>
              <a:off x="1315569" y="2428383"/>
              <a:ext cx="1446681" cy="272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pt-BR" altLang="zh-CN" dirty="0">
                  <a:solidFill>
                    <a:schemeClr val="bg1"/>
                  </a:solidFill>
                  <a:latin typeface="Arial"/>
                  <a:ea typeface="微软雅黑"/>
                  <a:cs typeface="Lato" panose="020F0502020204030203" pitchFamily="34" charset="0"/>
                  <a:sym typeface="Arial"/>
                </a:rPr>
                <a:t>Por isso, é importante que todos estejam sempre atentos às medidas de segurança e utilizem os equipamentos adequados para cada situação.</a:t>
              </a:r>
              <a:endParaRPr lang="id-ID" dirty="0">
                <a:solidFill>
                  <a:schemeClr val="bg1"/>
                </a:solidFill>
                <a:latin typeface="Arial"/>
                <a:ea typeface="微软雅黑"/>
                <a:cs typeface="Lato" panose="020F0502020204030203" pitchFamily="34" charset="0"/>
                <a:sym typeface="Arial"/>
              </a:endParaRPr>
            </a:p>
          </p:txBody>
        </p:sp>
        <p:sp>
          <p:nvSpPr>
            <p:cNvPr id="37" name="Subtitle 2">
              <a:extLst>
                <a:ext uri="{FF2B5EF4-FFF2-40B4-BE49-F238E27FC236}">
                  <a16:creationId xmlns:a16="http://schemas.microsoft.com/office/drawing/2014/main" id="{360062CF-4239-4286-B703-132EC1F0E32B}"/>
                </a:ext>
              </a:extLst>
            </p:cNvPr>
            <p:cNvSpPr txBox="1">
              <a:spLocks/>
            </p:cNvSpPr>
            <p:nvPr/>
          </p:nvSpPr>
          <p:spPr>
            <a:xfrm>
              <a:off x="964406" y="1858185"/>
              <a:ext cx="1576388"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endParaRPr lang="id-ID" sz="1800" b="1" dirty="0">
                <a:solidFill>
                  <a:schemeClr val="bg1"/>
                </a:solidFill>
                <a:latin typeface="Arial"/>
                <a:ea typeface="微软雅黑"/>
                <a:cs typeface="Lato" panose="020F0502020204030203" pitchFamily="34" charset="0"/>
                <a:sym typeface="Arial"/>
              </a:endParaRPr>
            </a:p>
          </p:txBody>
        </p:sp>
      </p:grpSp>
      <p:sp>
        <p:nvSpPr>
          <p:cNvPr id="52" name="Freeform 94"/>
          <p:cNvSpPr>
            <a:spLocks noEditPoints="1"/>
          </p:cNvSpPr>
          <p:nvPr/>
        </p:nvSpPr>
        <p:spPr bwMode="auto">
          <a:xfrm>
            <a:off x="9619284" y="761329"/>
            <a:ext cx="543205" cy="489652"/>
          </a:xfrm>
          <a:custGeom>
            <a:avLst/>
            <a:gdLst>
              <a:gd name="T0" fmla="*/ 196 w 201"/>
              <a:gd name="T1" fmla="*/ 166 h 192"/>
              <a:gd name="T2" fmla="*/ 146 w 201"/>
              <a:gd name="T3" fmla="*/ 117 h 192"/>
              <a:gd name="T4" fmla="*/ 145 w 201"/>
              <a:gd name="T5" fmla="*/ 115 h 192"/>
              <a:gd name="T6" fmla="*/ 135 w 201"/>
              <a:gd name="T7" fmla="*/ 22 h 192"/>
              <a:gd name="T8" fmla="*/ 82 w 201"/>
              <a:gd name="T9" fmla="*/ 0 h 192"/>
              <a:gd name="T10" fmla="*/ 29 w 201"/>
              <a:gd name="T11" fmla="*/ 22 h 192"/>
              <a:gd name="T12" fmla="*/ 29 w 201"/>
              <a:gd name="T13" fmla="*/ 128 h 192"/>
              <a:gd name="T14" fmla="*/ 82 w 201"/>
              <a:gd name="T15" fmla="*/ 149 h 192"/>
              <a:gd name="T16" fmla="*/ 123 w 201"/>
              <a:gd name="T17" fmla="*/ 138 h 192"/>
              <a:gd name="T18" fmla="*/ 124 w 201"/>
              <a:gd name="T19" fmla="*/ 139 h 192"/>
              <a:gd name="T20" fmla="*/ 173 w 201"/>
              <a:gd name="T21" fmla="*/ 189 h 192"/>
              <a:gd name="T22" fmla="*/ 183 w 201"/>
              <a:gd name="T23" fmla="*/ 192 h 192"/>
              <a:gd name="T24" fmla="*/ 191 w 201"/>
              <a:gd name="T25" fmla="*/ 189 h 192"/>
              <a:gd name="T26" fmla="*/ 196 w 201"/>
              <a:gd name="T27" fmla="*/ 184 h 192"/>
              <a:gd name="T28" fmla="*/ 196 w 201"/>
              <a:gd name="T29" fmla="*/ 166 h 192"/>
              <a:gd name="T30" fmla="*/ 52 w 201"/>
              <a:gd name="T31" fmla="*/ 120 h 192"/>
              <a:gd name="T32" fmla="*/ 52 w 201"/>
              <a:gd name="T33" fmla="*/ 120 h 192"/>
              <a:gd name="T34" fmla="*/ 120 w 201"/>
              <a:gd name="T35" fmla="*/ 113 h 192"/>
              <a:gd name="T36" fmla="*/ 120 w 201"/>
              <a:gd name="T37" fmla="*/ 113 h 192"/>
              <a:gd name="T38" fmla="*/ 120 w 201"/>
              <a:gd name="T39" fmla="*/ 74 h 192"/>
              <a:gd name="T40" fmla="*/ 103 w 201"/>
              <a:gd name="T41" fmla="*/ 74 h 192"/>
              <a:gd name="T42" fmla="*/ 103 w 201"/>
              <a:gd name="T43" fmla="*/ 125 h 192"/>
              <a:gd name="T44" fmla="*/ 91 w 201"/>
              <a:gd name="T45" fmla="*/ 128 h 192"/>
              <a:gd name="T46" fmla="*/ 91 w 201"/>
              <a:gd name="T47" fmla="*/ 33 h 192"/>
              <a:gd name="T48" fmla="*/ 73 w 201"/>
              <a:gd name="T49" fmla="*/ 33 h 192"/>
              <a:gd name="T50" fmla="*/ 73 w 201"/>
              <a:gd name="T51" fmla="*/ 128 h 192"/>
              <a:gd name="T52" fmla="*/ 61 w 201"/>
              <a:gd name="T53" fmla="*/ 125 h 192"/>
              <a:gd name="T54" fmla="*/ 61 w 201"/>
              <a:gd name="T55" fmla="*/ 55 h 192"/>
              <a:gd name="T56" fmla="*/ 44 w 201"/>
              <a:gd name="T57" fmla="*/ 55 h 192"/>
              <a:gd name="T58" fmla="*/ 44 w 201"/>
              <a:gd name="T59" fmla="*/ 113 h 192"/>
              <a:gd name="T60" fmla="*/ 44 w 201"/>
              <a:gd name="T61" fmla="*/ 113 h 192"/>
              <a:gd name="T62" fmla="*/ 44 w 201"/>
              <a:gd name="T63" fmla="*/ 37 h 192"/>
              <a:gd name="T64" fmla="*/ 82 w 201"/>
              <a:gd name="T65" fmla="*/ 21 h 192"/>
              <a:gd name="T66" fmla="*/ 120 w 201"/>
              <a:gd name="T67" fmla="*/ 37 h 192"/>
              <a:gd name="T68" fmla="*/ 136 w 201"/>
              <a:gd name="T69" fmla="*/ 75 h 192"/>
              <a:gd name="T70" fmla="*/ 120 w 201"/>
              <a:gd name="T71" fmla="*/ 1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 h="192">
                <a:moveTo>
                  <a:pt x="196" y="166"/>
                </a:moveTo>
                <a:cubicBezTo>
                  <a:pt x="146" y="117"/>
                  <a:pt x="146" y="117"/>
                  <a:pt x="146" y="117"/>
                </a:cubicBezTo>
                <a:cubicBezTo>
                  <a:pt x="146" y="116"/>
                  <a:pt x="145" y="116"/>
                  <a:pt x="145" y="115"/>
                </a:cubicBezTo>
                <a:cubicBezTo>
                  <a:pt x="164" y="86"/>
                  <a:pt x="160" y="47"/>
                  <a:pt x="135" y="22"/>
                </a:cubicBezTo>
                <a:cubicBezTo>
                  <a:pt x="121" y="8"/>
                  <a:pt x="102" y="0"/>
                  <a:pt x="82" y="0"/>
                </a:cubicBezTo>
                <a:cubicBezTo>
                  <a:pt x="62" y="0"/>
                  <a:pt x="43" y="8"/>
                  <a:pt x="29" y="22"/>
                </a:cubicBezTo>
                <a:cubicBezTo>
                  <a:pt x="0" y="51"/>
                  <a:pt x="0" y="99"/>
                  <a:pt x="29" y="128"/>
                </a:cubicBezTo>
                <a:cubicBezTo>
                  <a:pt x="43" y="142"/>
                  <a:pt x="62" y="149"/>
                  <a:pt x="82" y="149"/>
                </a:cubicBezTo>
                <a:cubicBezTo>
                  <a:pt x="97" y="149"/>
                  <a:pt x="110" y="145"/>
                  <a:pt x="123" y="138"/>
                </a:cubicBezTo>
                <a:cubicBezTo>
                  <a:pt x="123" y="138"/>
                  <a:pt x="123" y="139"/>
                  <a:pt x="124" y="139"/>
                </a:cubicBezTo>
                <a:cubicBezTo>
                  <a:pt x="173" y="189"/>
                  <a:pt x="173" y="189"/>
                  <a:pt x="173" y="189"/>
                </a:cubicBezTo>
                <a:cubicBezTo>
                  <a:pt x="176" y="191"/>
                  <a:pt x="179" y="192"/>
                  <a:pt x="183" y="192"/>
                </a:cubicBezTo>
                <a:cubicBezTo>
                  <a:pt x="186" y="192"/>
                  <a:pt x="189" y="191"/>
                  <a:pt x="191" y="189"/>
                </a:cubicBezTo>
                <a:cubicBezTo>
                  <a:pt x="196" y="184"/>
                  <a:pt x="196" y="184"/>
                  <a:pt x="196" y="184"/>
                </a:cubicBezTo>
                <a:cubicBezTo>
                  <a:pt x="201" y="179"/>
                  <a:pt x="201" y="171"/>
                  <a:pt x="196" y="166"/>
                </a:cubicBezTo>
                <a:close/>
                <a:moveTo>
                  <a:pt x="52" y="120"/>
                </a:moveTo>
                <a:cubicBezTo>
                  <a:pt x="52" y="120"/>
                  <a:pt x="52" y="120"/>
                  <a:pt x="52" y="120"/>
                </a:cubicBezTo>
                <a:close/>
                <a:moveTo>
                  <a:pt x="120" y="113"/>
                </a:moveTo>
                <a:cubicBezTo>
                  <a:pt x="120" y="113"/>
                  <a:pt x="120" y="113"/>
                  <a:pt x="120" y="113"/>
                </a:cubicBezTo>
                <a:cubicBezTo>
                  <a:pt x="120" y="74"/>
                  <a:pt x="120" y="74"/>
                  <a:pt x="120" y="74"/>
                </a:cubicBezTo>
                <a:cubicBezTo>
                  <a:pt x="103" y="74"/>
                  <a:pt x="103" y="74"/>
                  <a:pt x="103" y="74"/>
                </a:cubicBezTo>
                <a:cubicBezTo>
                  <a:pt x="103" y="125"/>
                  <a:pt x="103" y="125"/>
                  <a:pt x="103" y="125"/>
                </a:cubicBezTo>
                <a:cubicBezTo>
                  <a:pt x="99" y="126"/>
                  <a:pt x="95" y="127"/>
                  <a:pt x="91" y="128"/>
                </a:cubicBezTo>
                <a:cubicBezTo>
                  <a:pt x="91" y="33"/>
                  <a:pt x="91" y="33"/>
                  <a:pt x="91" y="33"/>
                </a:cubicBezTo>
                <a:cubicBezTo>
                  <a:pt x="73" y="33"/>
                  <a:pt x="73" y="33"/>
                  <a:pt x="73" y="33"/>
                </a:cubicBezTo>
                <a:cubicBezTo>
                  <a:pt x="73" y="128"/>
                  <a:pt x="73" y="128"/>
                  <a:pt x="73" y="128"/>
                </a:cubicBezTo>
                <a:cubicBezTo>
                  <a:pt x="69" y="127"/>
                  <a:pt x="65" y="126"/>
                  <a:pt x="61" y="125"/>
                </a:cubicBezTo>
                <a:cubicBezTo>
                  <a:pt x="61" y="55"/>
                  <a:pt x="61" y="55"/>
                  <a:pt x="61" y="55"/>
                </a:cubicBezTo>
                <a:cubicBezTo>
                  <a:pt x="44" y="55"/>
                  <a:pt x="44" y="55"/>
                  <a:pt x="44" y="55"/>
                </a:cubicBezTo>
                <a:cubicBezTo>
                  <a:pt x="44" y="113"/>
                  <a:pt x="44" y="113"/>
                  <a:pt x="44" y="113"/>
                </a:cubicBezTo>
                <a:cubicBezTo>
                  <a:pt x="44" y="113"/>
                  <a:pt x="44" y="113"/>
                  <a:pt x="44" y="113"/>
                </a:cubicBezTo>
                <a:cubicBezTo>
                  <a:pt x="23" y="92"/>
                  <a:pt x="23" y="58"/>
                  <a:pt x="44" y="37"/>
                </a:cubicBezTo>
                <a:cubicBezTo>
                  <a:pt x="54" y="27"/>
                  <a:pt x="68" y="21"/>
                  <a:pt x="82" y="21"/>
                </a:cubicBezTo>
                <a:cubicBezTo>
                  <a:pt x="96" y="21"/>
                  <a:pt x="110" y="27"/>
                  <a:pt x="120" y="37"/>
                </a:cubicBezTo>
                <a:cubicBezTo>
                  <a:pt x="130" y="47"/>
                  <a:pt x="136" y="61"/>
                  <a:pt x="136" y="75"/>
                </a:cubicBezTo>
                <a:cubicBezTo>
                  <a:pt x="136" y="89"/>
                  <a:pt x="130" y="103"/>
                  <a:pt x="120"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Arial"/>
              <a:ea typeface="微软雅黑"/>
              <a:sym typeface="Arial"/>
            </a:endParaRPr>
          </a:p>
        </p:txBody>
      </p:sp>
      <p:grpSp>
        <p:nvGrpSpPr>
          <p:cNvPr id="3" name="组合 8">
            <a:extLst>
              <a:ext uri="{FF2B5EF4-FFF2-40B4-BE49-F238E27FC236}">
                <a16:creationId xmlns:a16="http://schemas.microsoft.com/office/drawing/2014/main" id="{1ED86113-DB8F-881B-1CF1-6D3DC669909D}"/>
              </a:ext>
            </a:extLst>
          </p:cNvPr>
          <p:cNvGrpSpPr/>
          <p:nvPr/>
        </p:nvGrpSpPr>
        <p:grpSpPr>
          <a:xfrm>
            <a:off x="477748" y="1759245"/>
            <a:ext cx="4741952" cy="827397"/>
            <a:chOff x="4409739" y="473635"/>
            <a:chExt cx="3291839" cy="425802"/>
          </a:xfrm>
        </p:grpSpPr>
        <p:sp>
          <p:nvSpPr>
            <p:cNvPr id="4" name="Subtitle 2">
              <a:extLst>
                <a:ext uri="{FF2B5EF4-FFF2-40B4-BE49-F238E27FC236}">
                  <a16:creationId xmlns:a16="http://schemas.microsoft.com/office/drawing/2014/main" id="{BB5B4EE1-D0AB-693E-B438-B43ABD638A80}"/>
                </a:ext>
              </a:extLst>
            </p:cNvPr>
            <p:cNvSpPr txBox="1">
              <a:spLocks/>
            </p:cNvSpPr>
            <p:nvPr/>
          </p:nvSpPr>
          <p:spPr>
            <a:xfrm>
              <a:off x="4409739" y="473635"/>
              <a:ext cx="3291839" cy="414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0000"/>
                </a:lnSpc>
                <a:spcBef>
                  <a:spcPts val="0"/>
                </a:spcBef>
                <a:defRPr/>
              </a:pPr>
              <a:r>
                <a:rPr lang="en-US" altLang="zh-CN" sz="3200" b="1" dirty="0">
                  <a:solidFill>
                    <a:schemeClr val="bg1">
                      <a:lumMod val="95000"/>
                    </a:schemeClr>
                  </a:solidFill>
                  <a:latin typeface="Arial"/>
                  <a:ea typeface="微软雅黑"/>
                  <a:cs typeface="Lato" panose="020F0502020204030203" pitchFamily="34" charset="0"/>
                  <a:sym typeface="Arial"/>
                </a:rPr>
                <a:t>NR 35</a:t>
              </a:r>
              <a:endParaRPr lang="zh-CN" altLang="en-US" b="1" dirty="0">
                <a:solidFill>
                  <a:schemeClr val="bg1">
                    <a:lumMod val="95000"/>
                  </a:schemeClr>
                </a:solidFill>
                <a:latin typeface="Arial"/>
                <a:ea typeface="微软雅黑"/>
                <a:cs typeface="Lato" panose="020F0502020204030203" pitchFamily="34" charset="0"/>
                <a:sym typeface="Arial"/>
              </a:endParaRPr>
            </a:p>
          </p:txBody>
        </p:sp>
        <p:sp>
          <p:nvSpPr>
            <p:cNvPr id="5" name="圆角矩形 10">
              <a:extLst>
                <a:ext uri="{FF2B5EF4-FFF2-40B4-BE49-F238E27FC236}">
                  <a16:creationId xmlns:a16="http://schemas.microsoft.com/office/drawing/2014/main" id="{CD2AE728-0A57-3910-1DCD-FDBE1AEAE06E}"/>
                </a:ext>
              </a:extLst>
            </p:cNvPr>
            <p:cNvSpPr/>
            <p:nvPr/>
          </p:nvSpPr>
          <p:spPr>
            <a:xfrm>
              <a:off x="5641691" y="853718"/>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grpSp>
      <p:pic>
        <p:nvPicPr>
          <p:cNvPr id="6" name="Imagem 5" descr="Texto&#10;&#10;Descrição gerada automaticamente com confiança baixa">
            <a:extLst>
              <a:ext uri="{FF2B5EF4-FFF2-40B4-BE49-F238E27FC236}">
                <a16:creationId xmlns:a16="http://schemas.microsoft.com/office/drawing/2014/main" id="{548D4E0D-FA87-8817-990D-CD8BB91C6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3623" y="82428"/>
            <a:ext cx="1431271" cy="397361"/>
          </a:xfrm>
          <a:prstGeom prst="rect">
            <a:avLst/>
          </a:prstGeom>
        </p:spPr>
      </p:pic>
    </p:spTree>
    <p:extLst>
      <p:ext uri="{BB962C8B-B14F-4D97-AF65-F5344CB8AC3E}">
        <p14:creationId xmlns:p14="http://schemas.microsoft.com/office/powerpoint/2010/main" val="1239969581"/>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or que utilizar um software de gestão de SST? - Ocupacional">
            <a:extLst>
              <a:ext uri="{FF2B5EF4-FFF2-40B4-BE49-F238E27FC236}">
                <a16:creationId xmlns:a16="http://schemas.microsoft.com/office/drawing/2014/main" id="{0D408E14-FBE4-1493-9D22-56FBF9BD1969}"/>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riângulo isósceles 4">
            <a:extLst>
              <a:ext uri="{FF2B5EF4-FFF2-40B4-BE49-F238E27FC236}">
                <a16:creationId xmlns:a16="http://schemas.microsoft.com/office/drawing/2014/main" id="{D3CA44E0-630A-70A7-1586-624464C2AD0D}"/>
              </a:ext>
            </a:extLst>
          </p:cNvPr>
          <p:cNvSpPr/>
          <p:nvPr/>
        </p:nvSpPr>
        <p:spPr>
          <a:xfrm>
            <a:off x="0" y="-6237"/>
            <a:ext cx="12192000" cy="6857999"/>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矩形 6">
            <a:extLst>
              <a:ext uri="{FF2B5EF4-FFF2-40B4-BE49-F238E27FC236}">
                <a16:creationId xmlns:a16="http://schemas.microsoft.com/office/drawing/2014/main" id="{135399E0-39B4-9E9C-DA96-5FD32F7D6FD4}"/>
              </a:ext>
            </a:extLst>
          </p:cNvPr>
          <p:cNvSpPr/>
          <p:nvPr/>
        </p:nvSpPr>
        <p:spPr>
          <a:xfrm>
            <a:off x="0" y="-12475"/>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0 w 12192000"/>
              <a:gd name="connsiteY2" fmla="*/ 6858000 h 6858000"/>
              <a:gd name="connsiteX3" fmla="*/ 0 w 12192000"/>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0" y="6858000"/>
                </a:lnTo>
                <a:lnTo>
                  <a:pt x="0" y="0"/>
                </a:lnTo>
                <a:close/>
              </a:path>
            </a:pathLst>
          </a:cu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sym typeface="Arial"/>
            </a:endParaRPr>
          </a:p>
        </p:txBody>
      </p:sp>
      <p:cxnSp>
        <p:nvCxnSpPr>
          <p:cNvPr id="3" name="直接连接符 34">
            <a:extLst>
              <a:ext uri="{FF2B5EF4-FFF2-40B4-BE49-F238E27FC236}">
                <a16:creationId xmlns:a16="http://schemas.microsoft.com/office/drawing/2014/main" id="{F12D8AD7-976E-D140-480E-E11543E14208}"/>
              </a:ext>
            </a:extLst>
          </p:cNvPr>
          <p:cNvCxnSpPr/>
          <p:nvPr/>
        </p:nvCxnSpPr>
        <p:spPr>
          <a:xfrm flipH="1">
            <a:off x="0" y="0"/>
            <a:ext cx="12192000" cy="6858000"/>
          </a:xfrm>
          <a:prstGeom prst="line">
            <a:avLst/>
          </a:prstGeom>
          <a:ln w="101600">
            <a:gradFill>
              <a:gsLst>
                <a:gs pos="0">
                  <a:srgbClr val="FE2B56"/>
                </a:gs>
                <a:gs pos="100000">
                  <a:srgbClr val="FE6F3F"/>
                </a:gs>
              </a:gsLst>
              <a:lin ang="5400000" scaled="1"/>
            </a:gradFill>
          </a:ln>
          <a:effectLst>
            <a:outerShdw blurRad="254000" dist="635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2" name="等腰三角形 7">
            <a:extLst>
              <a:ext uri="{FF2B5EF4-FFF2-40B4-BE49-F238E27FC236}">
                <a16:creationId xmlns:a16="http://schemas.microsoft.com/office/drawing/2014/main" id="{DDC0B5D2-19CC-FD59-A4D9-12B164AACCC5}"/>
              </a:ext>
            </a:extLst>
          </p:cNvPr>
          <p:cNvSpPr/>
          <p:nvPr/>
        </p:nvSpPr>
        <p:spPr>
          <a:xfrm>
            <a:off x="0" y="5345692"/>
            <a:ext cx="2622176" cy="1506071"/>
          </a:xfrm>
          <a:prstGeom prst="triangle">
            <a:avLst>
              <a:gd name="adj" fmla="val 0"/>
            </a:avLst>
          </a:prstGeom>
          <a:gradFill>
            <a:gsLst>
              <a:gs pos="0">
                <a:srgbClr val="FE2B56"/>
              </a:gs>
              <a:gs pos="100000">
                <a:srgbClr val="FE6F3F"/>
              </a:gs>
            </a:gsLst>
            <a:lin ang="6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9" name="组合 43">
            <a:extLst>
              <a:ext uri="{FF2B5EF4-FFF2-40B4-BE49-F238E27FC236}">
                <a16:creationId xmlns:a16="http://schemas.microsoft.com/office/drawing/2014/main" id="{2264B7B5-9AC1-75A2-93C9-C5224B39D444}"/>
              </a:ext>
            </a:extLst>
          </p:cNvPr>
          <p:cNvGrpSpPr/>
          <p:nvPr/>
        </p:nvGrpSpPr>
        <p:grpSpPr>
          <a:xfrm>
            <a:off x="4158565" y="1647957"/>
            <a:ext cx="6497045" cy="4232143"/>
            <a:chOff x="3214098" y="4073657"/>
            <a:chExt cx="2554690" cy="1541289"/>
          </a:xfrm>
        </p:grpSpPr>
        <p:sp>
          <p:nvSpPr>
            <p:cNvPr id="10" name="圆角矩形 46">
              <a:extLst>
                <a:ext uri="{FF2B5EF4-FFF2-40B4-BE49-F238E27FC236}">
                  <a16:creationId xmlns:a16="http://schemas.microsoft.com/office/drawing/2014/main" id="{351F3217-7AD2-A37E-2396-EE16B02D622C}"/>
                </a:ext>
              </a:extLst>
            </p:cNvPr>
            <p:cNvSpPr/>
            <p:nvPr/>
          </p:nvSpPr>
          <p:spPr>
            <a:xfrm>
              <a:off x="3214098" y="4073657"/>
              <a:ext cx="2554690" cy="1541289"/>
            </a:xfrm>
            <a:prstGeom prst="roundRect">
              <a:avLst>
                <a:gd name="adj" fmla="val 10388"/>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a:ea typeface="微软雅黑"/>
                <a:sym typeface="Arial"/>
              </a:endParaRPr>
            </a:p>
          </p:txBody>
        </p:sp>
        <p:sp>
          <p:nvSpPr>
            <p:cNvPr id="11" name="TextBox 21">
              <a:extLst>
                <a:ext uri="{FF2B5EF4-FFF2-40B4-BE49-F238E27FC236}">
                  <a16:creationId xmlns:a16="http://schemas.microsoft.com/office/drawing/2014/main" id="{AE76A144-92B9-F54A-E14A-EF413F08AE18}"/>
                </a:ext>
              </a:extLst>
            </p:cNvPr>
            <p:cNvSpPr txBox="1"/>
            <p:nvPr/>
          </p:nvSpPr>
          <p:spPr>
            <a:xfrm>
              <a:off x="3393098" y="4431115"/>
              <a:ext cx="2207306" cy="819901"/>
            </a:xfrm>
            <a:prstGeom prst="rect">
              <a:avLst/>
            </a:prstGeom>
            <a:noFill/>
          </p:spPr>
          <p:txBody>
            <a:bodyPr wrap="square" lIns="0" tIns="0" rIns="0" bIns="0" rtlCol="0">
              <a:spAutoFit/>
            </a:bodyPr>
            <a:lstStyle/>
            <a:p>
              <a:pPr>
                <a:lnSpc>
                  <a:spcPct val="150000"/>
                </a:lnSpc>
              </a:pPr>
              <a:r>
                <a:rPr lang="pt-BR" altLang="zh-CN" sz="2000" dirty="0">
                  <a:solidFill>
                    <a:srgbClr val="201F42"/>
                  </a:solidFill>
                  <a:latin typeface="Arial"/>
                  <a:ea typeface="微软雅黑"/>
                  <a:sym typeface="Arial"/>
                </a:rPr>
                <a:t>Mesmo com todas as precauções, acidentes podem acontecer. </a:t>
              </a:r>
            </a:p>
            <a:p>
              <a:pPr>
                <a:lnSpc>
                  <a:spcPct val="150000"/>
                </a:lnSpc>
              </a:pPr>
              <a:endParaRPr lang="pt-BR" altLang="zh-CN" sz="2000" dirty="0">
                <a:solidFill>
                  <a:srgbClr val="201F42"/>
                </a:solidFill>
                <a:latin typeface="Arial"/>
                <a:ea typeface="微软雅黑"/>
                <a:sym typeface="Arial"/>
              </a:endParaRPr>
            </a:p>
            <a:p>
              <a:pPr>
                <a:lnSpc>
                  <a:spcPct val="150000"/>
                </a:lnSpc>
              </a:pPr>
              <a:r>
                <a:rPr lang="pt-BR" altLang="zh-CN" sz="2000" b="1" dirty="0">
                  <a:solidFill>
                    <a:srgbClr val="201F42"/>
                  </a:solidFill>
                  <a:latin typeface="Arial"/>
                  <a:ea typeface="微软雅黑"/>
                  <a:sym typeface="Arial"/>
                </a:rPr>
                <a:t>Por isso, é fundamental ter um plano B para caso algo inesperado ocorra.</a:t>
              </a:r>
              <a:endParaRPr lang="en-US" altLang="zh-CN" sz="2000" b="1" dirty="0">
                <a:solidFill>
                  <a:srgbClr val="201F42"/>
                </a:solidFill>
                <a:latin typeface="Arial"/>
                <a:ea typeface="微软雅黑"/>
                <a:sym typeface="Arial"/>
              </a:endParaRPr>
            </a:p>
          </p:txBody>
        </p:sp>
      </p:grpSp>
      <p:sp>
        <p:nvSpPr>
          <p:cNvPr id="13" name="圆角矩形 40">
            <a:extLst>
              <a:ext uri="{FF2B5EF4-FFF2-40B4-BE49-F238E27FC236}">
                <a16:creationId xmlns:a16="http://schemas.microsoft.com/office/drawing/2014/main" id="{DBCBA3A7-2451-438C-1A39-FEA167E5A0A5}"/>
              </a:ext>
            </a:extLst>
          </p:cNvPr>
          <p:cNvSpPr/>
          <p:nvPr/>
        </p:nvSpPr>
        <p:spPr>
          <a:xfrm>
            <a:off x="9799147" y="5357592"/>
            <a:ext cx="856463" cy="45719"/>
          </a:xfrm>
          <a:prstGeom prst="roundRect">
            <a:avLst>
              <a:gd name="adj" fmla="val 50000"/>
            </a:avLst>
          </a:prstGeom>
          <a:gradFill>
            <a:gsLst>
              <a:gs pos="0">
                <a:srgbClr val="FE2B56"/>
              </a:gs>
              <a:gs pos="100000">
                <a:srgbClr val="FE6F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pic>
        <p:nvPicPr>
          <p:cNvPr id="8" name="Imagem 7" descr="Uma imagem contendo Texto&#10;&#10;Descrição gerada automaticamente">
            <a:extLst>
              <a:ext uri="{FF2B5EF4-FFF2-40B4-BE49-F238E27FC236}">
                <a16:creationId xmlns:a16="http://schemas.microsoft.com/office/drawing/2014/main" id="{7AD2CF3B-FD43-DEF3-1FCA-121A15A98B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1545" y="6337016"/>
            <a:ext cx="1772433" cy="497936"/>
          </a:xfrm>
          <a:prstGeom prst="rect">
            <a:avLst/>
          </a:prstGeom>
        </p:spPr>
      </p:pic>
    </p:spTree>
    <p:extLst>
      <p:ext uri="{BB962C8B-B14F-4D97-AF65-F5344CB8AC3E}">
        <p14:creationId xmlns:p14="http://schemas.microsoft.com/office/powerpoint/2010/main" val="1411868121"/>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o controlar treinamentos dos colaboradores com tecnologias móveis">
            <a:extLst>
              <a:ext uri="{FF2B5EF4-FFF2-40B4-BE49-F238E27FC236}">
                <a16:creationId xmlns:a16="http://schemas.microsoft.com/office/drawing/2014/main" id="{0723A8C0-CE12-62F6-6A1B-871617EED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03946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5">
            <a:extLst>
              <a:ext uri="{FF2B5EF4-FFF2-40B4-BE49-F238E27FC236}">
                <a16:creationId xmlns:a16="http://schemas.microsoft.com/office/drawing/2014/main" id="{2102F3BB-D5A1-B406-CF58-E90CF0710040}"/>
              </a:ext>
            </a:extLst>
          </p:cNvPr>
          <p:cNvSpPr/>
          <p:nvPr/>
        </p:nvSpPr>
        <p:spPr>
          <a:xfrm>
            <a:off x="0" y="0"/>
            <a:ext cx="12192000" cy="5039460"/>
          </a:xfrm>
          <a:prstGeom prst="rect">
            <a:avLst/>
          </a:prstGeom>
          <a:solidFill>
            <a:srgbClr val="140F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3" name="圆角矩形 7">
            <a:extLst>
              <a:ext uri="{FF2B5EF4-FFF2-40B4-BE49-F238E27FC236}">
                <a16:creationId xmlns:a16="http://schemas.microsoft.com/office/drawing/2014/main" id="{6FAD3BBC-87E6-C643-67DC-D38FA0A52B6F}"/>
              </a:ext>
            </a:extLst>
          </p:cNvPr>
          <p:cNvSpPr/>
          <p:nvPr/>
        </p:nvSpPr>
        <p:spPr>
          <a:xfrm>
            <a:off x="296872" y="4206140"/>
            <a:ext cx="1482321" cy="1569920"/>
          </a:xfrm>
          <a:prstGeom prst="roundRect">
            <a:avLst>
              <a:gd name="adj" fmla="val 3819"/>
            </a:avLst>
          </a:prstGeom>
          <a:solidFill>
            <a:schemeClr val="bg1"/>
          </a:solidFill>
          <a:ln>
            <a:noFill/>
          </a:ln>
          <a:effectLst>
            <a:outerShdw blurRad="2540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sym typeface="Arial"/>
            </a:endParaRPr>
          </a:p>
        </p:txBody>
      </p:sp>
      <p:sp>
        <p:nvSpPr>
          <p:cNvPr id="14" name="矩形 34">
            <a:extLst>
              <a:ext uri="{FF2B5EF4-FFF2-40B4-BE49-F238E27FC236}">
                <a16:creationId xmlns:a16="http://schemas.microsoft.com/office/drawing/2014/main" id="{1AA59E5E-AEA2-5F1B-B24B-4BFFBEB842C5}"/>
              </a:ext>
            </a:extLst>
          </p:cNvPr>
          <p:cNvSpPr/>
          <p:nvPr/>
        </p:nvSpPr>
        <p:spPr>
          <a:xfrm>
            <a:off x="614171" y="4600198"/>
            <a:ext cx="829186" cy="781804"/>
          </a:xfrm>
          <a:prstGeom prst="rect">
            <a:avLst/>
          </a:prstGeom>
          <a:gradFill>
            <a:gsLst>
              <a:gs pos="0">
                <a:srgbClr val="FE2B56"/>
              </a:gs>
              <a:gs pos="100000">
                <a:srgbClr val="FE6F3F"/>
              </a:gs>
            </a:gsLst>
            <a:lin ang="60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a:ea typeface="微软雅黑"/>
              <a:sym typeface="Arial"/>
            </a:endParaRPr>
          </a:p>
        </p:txBody>
      </p:sp>
      <p:grpSp>
        <p:nvGrpSpPr>
          <p:cNvPr id="17" name="组合 37">
            <a:extLst>
              <a:ext uri="{FF2B5EF4-FFF2-40B4-BE49-F238E27FC236}">
                <a16:creationId xmlns:a16="http://schemas.microsoft.com/office/drawing/2014/main" id="{318ECE0F-6560-929A-3ADF-14C0CE85D8D1}"/>
              </a:ext>
            </a:extLst>
          </p:cNvPr>
          <p:cNvGrpSpPr/>
          <p:nvPr/>
        </p:nvGrpSpPr>
        <p:grpSpPr>
          <a:xfrm>
            <a:off x="818019" y="4735819"/>
            <a:ext cx="455799" cy="457102"/>
            <a:chOff x="1649413" y="1535114"/>
            <a:chExt cx="555625" cy="557213"/>
          </a:xfrm>
          <a:solidFill>
            <a:schemeClr val="bg1"/>
          </a:solidFill>
        </p:grpSpPr>
        <p:sp>
          <p:nvSpPr>
            <p:cNvPr id="18" name="Freeform 33">
              <a:extLst>
                <a:ext uri="{FF2B5EF4-FFF2-40B4-BE49-F238E27FC236}">
                  <a16:creationId xmlns:a16="http://schemas.microsoft.com/office/drawing/2014/main" id="{67108010-1873-FCA5-632A-35DA200EE2C4}"/>
                </a:ext>
              </a:extLst>
            </p:cNvPr>
            <p:cNvSpPr>
              <a:spLocks/>
            </p:cNvSpPr>
            <p:nvPr/>
          </p:nvSpPr>
          <p:spPr bwMode="auto">
            <a:xfrm>
              <a:off x="2147888" y="1535114"/>
              <a:ext cx="57150" cy="58738"/>
            </a:xfrm>
            <a:custGeom>
              <a:avLst/>
              <a:gdLst>
                <a:gd name="T0" fmla="*/ 0 w 20"/>
                <a:gd name="T1" fmla="*/ 9 h 20"/>
                <a:gd name="T2" fmla="*/ 11 w 20"/>
                <a:gd name="T3" fmla="*/ 20 h 20"/>
                <a:gd name="T4" fmla="*/ 14 w 20"/>
                <a:gd name="T5" fmla="*/ 5 h 20"/>
                <a:gd name="T6" fmla="*/ 0 w 20"/>
                <a:gd name="T7" fmla="*/ 9 h 20"/>
              </a:gdLst>
              <a:ahLst/>
              <a:cxnLst>
                <a:cxn ang="0">
                  <a:pos x="T0" y="T1"/>
                </a:cxn>
                <a:cxn ang="0">
                  <a:pos x="T2" y="T3"/>
                </a:cxn>
                <a:cxn ang="0">
                  <a:pos x="T4" y="T5"/>
                </a:cxn>
                <a:cxn ang="0">
                  <a:pos x="T6" y="T7"/>
                </a:cxn>
              </a:cxnLst>
              <a:rect l="0" t="0" r="r" b="b"/>
              <a:pathLst>
                <a:path w="20" h="20">
                  <a:moveTo>
                    <a:pt x="0" y="9"/>
                  </a:moveTo>
                  <a:cubicBezTo>
                    <a:pt x="11" y="20"/>
                    <a:pt x="11" y="20"/>
                    <a:pt x="11" y="20"/>
                  </a:cubicBezTo>
                  <a:cubicBezTo>
                    <a:pt x="18" y="13"/>
                    <a:pt x="20" y="11"/>
                    <a:pt x="14" y="5"/>
                  </a:cubicBezTo>
                  <a:cubicBezTo>
                    <a:pt x="9" y="0"/>
                    <a:pt x="7" y="2"/>
                    <a:pt x="0"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19" name="Freeform 34">
              <a:extLst>
                <a:ext uri="{FF2B5EF4-FFF2-40B4-BE49-F238E27FC236}">
                  <a16:creationId xmlns:a16="http://schemas.microsoft.com/office/drawing/2014/main" id="{E0065F19-7178-615D-3949-AE02D438DBDE}"/>
                </a:ext>
              </a:extLst>
            </p:cNvPr>
            <p:cNvSpPr>
              <a:spLocks noEditPoints="1"/>
            </p:cNvSpPr>
            <p:nvPr/>
          </p:nvSpPr>
          <p:spPr bwMode="auto">
            <a:xfrm>
              <a:off x="1830388" y="1555751"/>
              <a:ext cx="355600" cy="355600"/>
            </a:xfrm>
            <a:custGeom>
              <a:avLst/>
              <a:gdLst>
                <a:gd name="T0" fmla="*/ 0 w 224"/>
                <a:gd name="T1" fmla="*/ 224 h 224"/>
                <a:gd name="T2" fmla="*/ 20 w 224"/>
                <a:gd name="T3" fmla="*/ 175 h 224"/>
                <a:gd name="T4" fmla="*/ 197 w 224"/>
                <a:gd name="T5" fmla="*/ 0 h 224"/>
                <a:gd name="T6" fmla="*/ 224 w 224"/>
                <a:gd name="T7" fmla="*/ 27 h 224"/>
                <a:gd name="T8" fmla="*/ 45 w 224"/>
                <a:gd name="T9" fmla="*/ 206 h 224"/>
                <a:gd name="T10" fmla="*/ 0 w 224"/>
                <a:gd name="T11" fmla="*/ 224 h 224"/>
                <a:gd name="T12" fmla="*/ 29 w 224"/>
                <a:gd name="T13" fmla="*/ 184 h 224"/>
                <a:gd name="T14" fmla="*/ 22 w 224"/>
                <a:gd name="T15" fmla="*/ 201 h 224"/>
                <a:gd name="T16" fmla="*/ 40 w 224"/>
                <a:gd name="T17" fmla="*/ 193 h 224"/>
                <a:gd name="T18" fmla="*/ 206 w 224"/>
                <a:gd name="T19" fmla="*/ 27 h 224"/>
                <a:gd name="T20" fmla="*/ 197 w 224"/>
                <a:gd name="T21" fmla="*/ 16 h 224"/>
                <a:gd name="T22" fmla="*/ 29 w 224"/>
                <a:gd name="T23"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24">
                  <a:moveTo>
                    <a:pt x="0" y="224"/>
                  </a:moveTo>
                  <a:lnTo>
                    <a:pt x="20" y="175"/>
                  </a:lnTo>
                  <a:lnTo>
                    <a:pt x="197" y="0"/>
                  </a:lnTo>
                  <a:lnTo>
                    <a:pt x="224" y="27"/>
                  </a:lnTo>
                  <a:lnTo>
                    <a:pt x="45" y="206"/>
                  </a:lnTo>
                  <a:lnTo>
                    <a:pt x="0" y="224"/>
                  </a:lnTo>
                  <a:close/>
                  <a:moveTo>
                    <a:pt x="29" y="184"/>
                  </a:moveTo>
                  <a:lnTo>
                    <a:pt x="22" y="201"/>
                  </a:lnTo>
                  <a:lnTo>
                    <a:pt x="40" y="193"/>
                  </a:lnTo>
                  <a:lnTo>
                    <a:pt x="206" y="27"/>
                  </a:lnTo>
                  <a:lnTo>
                    <a:pt x="197" y="16"/>
                  </a:lnTo>
                  <a:lnTo>
                    <a:pt x="29" y="18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3" name="Freeform 35">
              <a:extLst>
                <a:ext uri="{FF2B5EF4-FFF2-40B4-BE49-F238E27FC236}">
                  <a16:creationId xmlns:a16="http://schemas.microsoft.com/office/drawing/2014/main" id="{8E0FCA20-5693-42A7-33FF-581106D3000B}"/>
                </a:ext>
              </a:extLst>
            </p:cNvPr>
            <p:cNvSpPr>
              <a:spLocks/>
            </p:cNvSpPr>
            <p:nvPr/>
          </p:nvSpPr>
          <p:spPr bwMode="auto">
            <a:xfrm>
              <a:off x="1847850" y="1843089"/>
              <a:ext cx="50800" cy="50800"/>
            </a:xfrm>
            <a:custGeom>
              <a:avLst/>
              <a:gdLst>
                <a:gd name="T0" fmla="*/ 32 w 32"/>
                <a:gd name="T1" fmla="*/ 18 h 32"/>
                <a:gd name="T2" fmla="*/ 0 w 32"/>
                <a:gd name="T3" fmla="*/ 32 h 32"/>
                <a:gd name="T4" fmla="*/ 0 w 32"/>
                <a:gd name="T5" fmla="*/ 32 h 32"/>
                <a:gd name="T6" fmla="*/ 12 w 32"/>
                <a:gd name="T7" fmla="*/ 0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0" y="32"/>
                  </a:lnTo>
                  <a:lnTo>
                    <a:pt x="0" y="32"/>
                  </a:lnTo>
                  <a:lnTo>
                    <a:pt x="12" y="0"/>
                  </a:lnTo>
                  <a:lnTo>
                    <a:pt x="32" y="1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sp>
          <p:nvSpPr>
            <p:cNvPr id="24" name="Freeform 36">
              <a:extLst>
                <a:ext uri="{FF2B5EF4-FFF2-40B4-BE49-F238E27FC236}">
                  <a16:creationId xmlns:a16="http://schemas.microsoft.com/office/drawing/2014/main" id="{CC0EE447-BC8B-3F4E-3DB6-8C0957D7D774}"/>
                </a:ext>
              </a:extLst>
            </p:cNvPr>
            <p:cNvSpPr>
              <a:spLocks/>
            </p:cNvSpPr>
            <p:nvPr/>
          </p:nvSpPr>
          <p:spPr bwMode="auto">
            <a:xfrm>
              <a:off x="1649413" y="1668464"/>
              <a:ext cx="422275" cy="423863"/>
            </a:xfrm>
            <a:custGeom>
              <a:avLst/>
              <a:gdLst>
                <a:gd name="T0" fmla="*/ 266 w 266"/>
                <a:gd name="T1" fmla="*/ 267 h 267"/>
                <a:gd name="T2" fmla="*/ 0 w 266"/>
                <a:gd name="T3" fmla="*/ 267 h 267"/>
                <a:gd name="T4" fmla="*/ 0 w 266"/>
                <a:gd name="T5" fmla="*/ 0 h 267"/>
                <a:gd name="T6" fmla="*/ 219 w 266"/>
                <a:gd name="T7" fmla="*/ 0 h 267"/>
                <a:gd name="T8" fmla="*/ 219 w 266"/>
                <a:gd name="T9" fmla="*/ 12 h 267"/>
                <a:gd name="T10" fmla="*/ 11 w 266"/>
                <a:gd name="T11" fmla="*/ 12 h 267"/>
                <a:gd name="T12" fmla="*/ 11 w 266"/>
                <a:gd name="T13" fmla="*/ 254 h 267"/>
                <a:gd name="T14" fmla="*/ 255 w 266"/>
                <a:gd name="T15" fmla="*/ 254 h 267"/>
                <a:gd name="T16" fmla="*/ 255 w 266"/>
                <a:gd name="T17" fmla="*/ 47 h 267"/>
                <a:gd name="T18" fmla="*/ 266 w 266"/>
                <a:gd name="T19" fmla="*/ 47 h 267"/>
                <a:gd name="T20" fmla="*/ 266 w 266"/>
                <a:gd name="T21"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267">
                  <a:moveTo>
                    <a:pt x="266" y="267"/>
                  </a:moveTo>
                  <a:lnTo>
                    <a:pt x="0" y="267"/>
                  </a:lnTo>
                  <a:lnTo>
                    <a:pt x="0" y="0"/>
                  </a:lnTo>
                  <a:lnTo>
                    <a:pt x="219" y="0"/>
                  </a:lnTo>
                  <a:lnTo>
                    <a:pt x="219" y="12"/>
                  </a:lnTo>
                  <a:lnTo>
                    <a:pt x="11" y="12"/>
                  </a:lnTo>
                  <a:lnTo>
                    <a:pt x="11" y="254"/>
                  </a:lnTo>
                  <a:lnTo>
                    <a:pt x="255" y="254"/>
                  </a:lnTo>
                  <a:lnTo>
                    <a:pt x="255" y="47"/>
                  </a:lnTo>
                  <a:lnTo>
                    <a:pt x="266" y="47"/>
                  </a:lnTo>
                  <a:lnTo>
                    <a:pt x="266" y="26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sz="2400">
                <a:latin typeface="Arial"/>
                <a:ea typeface="微软雅黑"/>
                <a:sym typeface="Arial"/>
              </a:endParaRPr>
            </a:p>
          </p:txBody>
        </p:sp>
      </p:grpSp>
      <p:sp>
        <p:nvSpPr>
          <p:cNvPr id="25" name="Subtitle 2">
            <a:extLst>
              <a:ext uri="{FF2B5EF4-FFF2-40B4-BE49-F238E27FC236}">
                <a16:creationId xmlns:a16="http://schemas.microsoft.com/office/drawing/2014/main" id="{293D5073-E929-FABD-C5BA-C6A9F5EAEAEE}"/>
              </a:ext>
            </a:extLst>
          </p:cNvPr>
          <p:cNvSpPr txBox="1">
            <a:spLocks/>
          </p:cNvSpPr>
          <p:nvPr/>
        </p:nvSpPr>
        <p:spPr>
          <a:xfrm>
            <a:off x="2076065" y="5382002"/>
            <a:ext cx="10107359" cy="29217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defRPr/>
            </a:pPr>
            <a:r>
              <a:rPr lang="pt-BR" altLang="zh-CN" b="1" dirty="0">
                <a:gradFill>
                  <a:gsLst>
                    <a:gs pos="0">
                      <a:srgbClr val="FE2B56"/>
                    </a:gs>
                    <a:gs pos="100000">
                      <a:srgbClr val="FE6F3F"/>
                    </a:gs>
                  </a:gsLst>
                  <a:lin ang="5400000" scaled="0"/>
                </a:gradFill>
                <a:latin typeface="Arial"/>
                <a:ea typeface="微软雅黑"/>
                <a:cs typeface="Lato" panose="020F0502020204030203" pitchFamily="34" charset="0"/>
                <a:sym typeface="Arial"/>
              </a:rPr>
              <a:t>Agora que você já sabe do que se trata a NR-35 Trabalho em Altura e o seu objetivo, vejamos a estrutura de tópicos desta norma.</a:t>
            </a:r>
            <a:endParaRPr lang="pt-BR" altLang="zh-CN" dirty="0">
              <a:solidFill>
                <a:srgbClr val="201F42"/>
              </a:solidFill>
              <a:latin typeface="Arial"/>
              <a:ea typeface="微软雅黑"/>
              <a:cs typeface="Lato" panose="020F0502020204030203" pitchFamily="34" charset="0"/>
              <a:sym typeface="Arial"/>
            </a:endParaRPr>
          </a:p>
        </p:txBody>
      </p:sp>
      <p:pic>
        <p:nvPicPr>
          <p:cNvPr id="4" name="Imagem 3" descr="Texto&#10;&#10;Descrição gerada automaticamente com confiança baixa">
            <a:extLst>
              <a:ext uri="{FF2B5EF4-FFF2-40B4-BE49-F238E27FC236}">
                <a16:creationId xmlns:a16="http://schemas.microsoft.com/office/drawing/2014/main" id="{75B98FE7-43EA-CF02-E740-9A1258A2F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837" y="82428"/>
            <a:ext cx="1921057" cy="533339"/>
          </a:xfrm>
          <a:prstGeom prst="rect">
            <a:avLst/>
          </a:prstGeom>
        </p:spPr>
      </p:pic>
    </p:spTree>
    <p:extLst>
      <p:ext uri="{BB962C8B-B14F-4D97-AF65-F5344CB8AC3E}">
        <p14:creationId xmlns:p14="http://schemas.microsoft.com/office/powerpoint/2010/main" val="2271630055"/>
      </p:ext>
    </p:extLst>
  </p:cSld>
  <p:clrMapOvr>
    <a:masterClrMapping/>
  </p:clrMapOvr>
  <mc:AlternateContent xmlns:mc="http://schemas.openxmlformats.org/markup-compatibility/2006" xmlns:p14="http://schemas.microsoft.com/office/powerpoint/2010/main">
    <mc:Choice Requires="p14">
      <p:transition spd="slow" p14:dur="1250" advTm="86399000">
        <p14:switch dir="r"/>
      </p:transition>
    </mc:Choice>
    <mc:Fallback xmlns="">
      <p:transition spd="slow" advTm="8639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3AF447F-104D-4C1C-924C-F1CB9AA18317"/>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商业计划书"/>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5.0.2"/>
  <p:tag name="RESOURCELIBID" val="432"/>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hezr5lw">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6683</TotalTime>
  <Words>1961</Words>
  <Application>Microsoft Office PowerPoint</Application>
  <PresentationFormat>Widescreen</PresentationFormat>
  <Paragraphs>287</Paragraphs>
  <Slides>69</Slides>
  <Notes>68</Notes>
  <HiddenSlides>0</HiddenSlides>
  <MMClips>0</MMClips>
  <ScaleCrop>false</ScaleCrop>
  <HeadingPairs>
    <vt:vector size="6" baseType="variant">
      <vt:variant>
        <vt:lpstr>Fontes usadas</vt:lpstr>
      </vt:variant>
      <vt:variant>
        <vt:i4>6</vt:i4>
      </vt:variant>
      <vt:variant>
        <vt:lpstr>Tema</vt:lpstr>
      </vt:variant>
      <vt:variant>
        <vt:i4>3</vt:i4>
      </vt:variant>
      <vt:variant>
        <vt:lpstr>Títulos de slides</vt:lpstr>
      </vt:variant>
      <vt:variant>
        <vt:i4>69</vt:i4>
      </vt:variant>
    </vt:vector>
  </HeadingPairs>
  <TitlesOfParts>
    <vt:vector size="78" baseType="lpstr">
      <vt:lpstr>微软雅黑</vt:lpstr>
      <vt:lpstr>Arial</vt:lpstr>
      <vt:lpstr>Calibri</vt:lpstr>
      <vt:lpstr>Calibri Light</vt:lpstr>
      <vt:lpstr>Gisha</vt:lpstr>
      <vt:lpstr>Poppins</vt:lpstr>
      <vt:lpstr>www.jpppt.com</vt:lpstr>
      <vt:lpstr>1_www.jpppt.com</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Treinamentos</dc:title>
  <dc:subject>Normas Regulamentadoras</dc:subject>
  <dc:creator>Herbert Bento - Escola da Prevenção</dc:creator>
  <cp:lastModifiedBy>RODRIGO GARCIA</cp:lastModifiedBy>
  <cp:revision>7</cp:revision>
  <dcterms:created xsi:type="dcterms:W3CDTF">2017-08-18T03:02:00Z</dcterms:created>
  <dcterms:modified xsi:type="dcterms:W3CDTF">2024-02-29T22:15:33Z</dcterms:modified>
</cp:coreProperties>
</file>