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13"/>
  </p:notesMasterIdLst>
  <p:sldIdLst>
    <p:sldId id="300" r:id="rId2"/>
    <p:sldId id="458" r:id="rId3"/>
    <p:sldId id="329" r:id="rId4"/>
    <p:sldId id="460" r:id="rId5"/>
    <p:sldId id="685" r:id="rId6"/>
    <p:sldId id="687" r:id="rId7"/>
    <p:sldId id="688" r:id="rId8"/>
    <p:sldId id="461" r:id="rId9"/>
    <p:sldId id="816" r:id="rId10"/>
    <p:sldId id="689" r:id="rId11"/>
    <p:sldId id="818" r:id="rId12"/>
    <p:sldId id="819" r:id="rId13"/>
    <p:sldId id="820" r:id="rId14"/>
    <p:sldId id="822" r:id="rId15"/>
    <p:sldId id="821" r:id="rId16"/>
    <p:sldId id="814" r:id="rId17"/>
    <p:sldId id="690" r:id="rId18"/>
    <p:sldId id="823" r:id="rId19"/>
    <p:sldId id="824" r:id="rId20"/>
    <p:sldId id="825" r:id="rId21"/>
    <p:sldId id="826" r:id="rId22"/>
    <p:sldId id="817" r:id="rId23"/>
    <p:sldId id="827" r:id="rId24"/>
    <p:sldId id="828" r:id="rId25"/>
    <p:sldId id="829" r:id="rId26"/>
    <p:sldId id="831" r:id="rId27"/>
    <p:sldId id="830" r:id="rId28"/>
    <p:sldId id="832" r:id="rId29"/>
    <p:sldId id="833" r:id="rId30"/>
    <p:sldId id="835" r:id="rId31"/>
    <p:sldId id="834" r:id="rId32"/>
    <p:sldId id="836" r:id="rId33"/>
    <p:sldId id="838" r:id="rId34"/>
    <p:sldId id="837" r:id="rId35"/>
    <p:sldId id="839" r:id="rId36"/>
    <p:sldId id="840" r:id="rId37"/>
    <p:sldId id="841" r:id="rId38"/>
    <p:sldId id="842" r:id="rId39"/>
    <p:sldId id="843" r:id="rId40"/>
    <p:sldId id="844" r:id="rId41"/>
    <p:sldId id="845" r:id="rId42"/>
    <p:sldId id="846" r:id="rId43"/>
    <p:sldId id="847" r:id="rId44"/>
    <p:sldId id="848" r:id="rId45"/>
    <p:sldId id="849" r:id="rId46"/>
    <p:sldId id="850" r:id="rId47"/>
    <p:sldId id="851" r:id="rId48"/>
    <p:sldId id="852" r:id="rId49"/>
    <p:sldId id="853" r:id="rId50"/>
    <p:sldId id="854" r:id="rId51"/>
    <p:sldId id="855" r:id="rId52"/>
    <p:sldId id="856" r:id="rId53"/>
    <p:sldId id="857" r:id="rId54"/>
    <p:sldId id="858" r:id="rId55"/>
    <p:sldId id="859" r:id="rId56"/>
    <p:sldId id="860" r:id="rId57"/>
    <p:sldId id="861" r:id="rId58"/>
    <p:sldId id="862" r:id="rId59"/>
    <p:sldId id="863" r:id="rId60"/>
    <p:sldId id="864" r:id="rId61"/>
    <p:sldId id="865" r:id="rId62"/>
    <p:sldId id="866" r:id="rId63"/>
    <p:sldId id="867" r:id="rId64"/>
    <p:sldId id="868" r:id="rId65"/>
    <p:sldId id="869" r:id="rId66"/>
    <p:sldId id="870" r:id="rId67"/>
    <p:sldId id="871" r:id="rId68"/>
    <p:sldId id="872" r:id="rId69"/>
    <p:sldId id="873" r:id="rId70"/>
    <p:sldId id="874" r:id="rId71"/>
    <p:sldId id="875" r:id="rId72"/>
    <p:sldId id="876" r:id="rId73"/>
    <p:sldId id="877" r:id="rId74"/>
    <p:sldId id="878" r:id="rId75"/>
    <p:sldId id="879" r:id="rId76"/>
    <p:sldId id="882" r:id="rId77"/>
    <p:sldId id="880" r:id="rId78"/>
    <p:sldId id="881" r:id="rId79"/>
    <p:sldId id="883" r:id="rId80"/>
    <p:sldId id="884" r:id="rId81"/>
    <p:sldId id="885" r:id="rId82"/>
    <p:sldId id="886" r:id="rId83"/>
    <p:sldId id="887" r:id="rId84"/>
    <p:sldId id="888" r:id="rId85"/>
    <p:sldId id="889" r:id="rId86"/>
    <p:sldId id="890" r:id="rId87"/>
    <p:sldId id="891" r:id="rId88"/>
    <p:sldId id="892" r:id="rId89"/>
    <p:sldId id="893" r:id="rId90"/>
    <p:sldId id="894" r:id="rId91"/>
    <p:sldId id="895" r:id="rId92"/>
    <p:sldId id="896" r:id="rId93"/>
    <p:sldId id="897" r:id="rId94"/>
    <p:sldId id="898" r:id="rId95"/>
    <p:sldId id="899" r:id="rId96"/>
    <p:sldId id="900" r:id="rId97"/>
    <p:sldId id="901" r:id="rId98"/>
    <p:sldId id="902" r:id="rId99"/>
    <p:sldId id="903" r:id="rId100"/>
    <p:sldId id="904" r:id="rId101"/>
    <p:sldId id="905" r:id="rId102"/>
    <p:sldId id="906" r:id="rId103"/>
    <p:sldId id="907" r:id="rId104"/>
    <p:sldId id="911" r:id="rId105"/>
    <p:sldId id="909" r:id="rId106"/>
    <p:sldId id="910" r:id="rId107"/>
    <p:sldId id="908" r:id="rId108"/>
    <p:sldId id="912" r:id="rId109"/>
    <p:sldId id="913" r:id="rId110"/>
    <p:sldId id="914" r:id="rId111"/>
    <p:sldId id="1182" r:id="rId1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9D80023-5B0A-4226-A529-04842E8E796E}">
          <p14:sldIdLst>
            <p14:sldId id="300"/>
            <p14:sldId id="458"/>
            <p14:sldId id="329"/>
            <p14:sldId id="460"/>
            <p14:sldId id="685"/>
            <p14:sldId id="687"/>
            <p14:sldId id="688"/>
            <p14:sldId id="461"/>
            <p14:sldId id="816"/>
            <p14:sldId id="689"/>
            <p14:sldId id="818"/>
            <p14:sldId id="819"/>
            <p14:sldId id="820"/>
            <p14:sldId id="822"/>
            <p14:sldId id="821"/>
            <p14:sldId id="814"/>
            <p14:sldId id="690"/>
            <p14:sldId id="823"/>
            <p14:sldId id="824"/>
            <p14:sldId id="825"/>
            <p14:sldId id="826"/>
            <p14:sldId id="817"/>
            <p14:sldId id="827"/>
            <p14:sldId id="828"/>
            <p14:sldId id="829"/>
            <p14:sldId id="831"/>
            <p14:sldId id="830"/>
            <p14:sldId id="832"/>
            <p14:sldId id="833"/>
            <p14:sldId id="835"/>
            <p14:sldId id="834"/>
            <p14:sldId id="836"/>
            <p14:sldId id="838"/>
            <p14:sldId id="837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71"/>
            <p14:sldId id="872"/>
            <p14:sldId id="873"/>
            <p14:sldId id="874"/>
            <p14:sldId id="875"/>
            <p14:sldId id="876"/>
            <p14:sldId id="877"/>
            <p14:sldId id="878"/>
            <p14:sldId id="879"/>
            <p14:sldId id="882"/>
            <p14:sldId id="880"/>
            <p14:sldId id="881"/>
            <p14:sldId id="883"/>
            <p14:sldId id="884"/>
            <p14:sldId id="885"/>
            <p14:sldId id="886"/>
            <p14:sldId id="887"/>
            <p14:sldId id="888"/>
            <p14:sldId id="889"/>
            <p14:sldId id="890"/>
            <p14:sldId id="891"/>
            <p14:sldId id="892"/>
            <p14:sldId id="893"/>
            <p14:sldId id="894"/>
            <p14:sldId id="895"/>
            <p14:sldId id="896"/>
            <p14:sldId id="897"/>
            <p14:sldId id="898"/>
            <p14:sldId id="899"/>
            <p14:sldId id="900"/>
            <p14:sldId id="901"/>
            <p14:sldId id="902"/>
            <p14:sldId id="903"/>
            <p14:sldId id="904"/>
            <p14:sldId id="905"/>
            <p14:sldId id="906"/>
            <p14:sldId id="907"/>
            <p14:sldId id="911"/>
            <p14:sldId id="909"/>
            <p14:sldId id="910"/>
            <p14:sldId id="908"/>
            <p14:sldId id="912"/>
            <p14:sldId id="913"/>
          </p14:sldIdLst>
        </p14:section>
        <p14:section name="Seção sem Título" id="{A6CAD09E-0F31-40DD-A50E-944F96318C01}">
          <p14:sldIdLst>
            <p14:sldId id="914"/>
            <p14:sldId id="11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552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o Luiz Nicelatchi" initials="BLN" lastIdx="2" clrIdx="0">
    <p:extLst>
      <p:ext uri="{19B8F6BF-5375-455C-9EA6-DF929625EA0E}">
        <p15:presenceInfo xmlns:p15="http://schemas.microsoft.com/office/powerpoint/2012/main" userId="364116c18e4823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0FA"/>
    <a:srgbClr val="444444"/>
    <a:srgbClr val="616161"/>
    <a:srgbClr val="383838"/>
    <a:srgbClr val="EEB500"/>
    <a:srgbClr val="26262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18DAF-CC29-4524-82B7-609405962858}" v="875" dt="2023-10-17T05:52:59.3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10" autoAdjust="0"/>
    <p:restoredTop sz="69444" autoAdjust="0"/>
  </p:normalViewPr>
  <p:slideViewPr>
    <p:cSldViewPr snapToGrid="0" showGuides="1">
      <p:cViewPr varScale="1">
        <p:scale>
          <a:sx n="87" d="100"/>
          <a:sy n="87" d="100"/>
        </p:scale>
        <p:origin x="114" y="750"/>
      </p:cViewPr>
      <p:guideLst>
        <p:guide orient="horz" pos="2232"/>
        <p:guide pos="3840"/>
        <p:guide pos="168"/>
        <p:guide pos="7512"/>
        <p:guide orient="horz" pos="552"/>
        <p:guide orient="horz"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567F2-87B9-4C1F-9761-A575B049F2D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FB0BEC-8161-46E4-9BE6-3391BC6FA6CD}">
      <dgm:prSet/>
      <dgm:spPr/>
      <dgm:t>
        <a:bodyPr/>
        <a:lstStyle/>
        <a:p>
          <a:r>
            <a:rPr lang="pt-BR"/>
            <a:t>A chaira fica segura no antebraço a 90° e a faca na outra mão. </a:t>
          </a:r>
          <a:endParaRPr lang="en-US"/>
        </a:p>
      </dgm:t>
    </dgm:pt>
    <dgm:pt modelId="{E7A86C87-BD8C-4A62-A6A0-8D53F7E02436}" type="parTrans" cxnId="{E1B6C864-E135-4198-A87F-81993723135F}">
      <dgm:prSet/>
      <dgm:spPr/>
      <dgm:t>
        <a:bodyPr/>
        <a:lstStyle/>
        <a:p>
          <a:endParaRPr lang="en-US"/>
        </a:p>
      </dgm:t>
    </dgm:pt>
    <dgm:pt modelId="{4BF9F400-44FB-463B-BEF9-2BB391CB00A4}" type="sibTrans" cxnId="{E1B6C864-E135-4198-A87F-81993723135F}">
      <dgm:prSet/>
      <dgm:spPr/>
      <dgm:t>
        <a:bodyPr/>
        <a:lstStyle/>
        <a:p>
          <a:endParaRPr lang="en-US"/>
        </a:p>
      </dgm:t>
    </dgm:pt>
    <dgm:pt modelId="{780D893C-265F-45A4-B2F9-B069F176851E}">
      <dgm:prSet/>
      <dgm:spPr/>
      <dgm:t>
        <a:bodyPr/>
        <a:lstStyle/>
        <a:p>
          <a:r>
            <a:rPr lang="pt-BR"/>
            <a:t>A chaira fica voltada para cima.</a:t>
          </a:r>
          <a:endParaRPr lang="en-US"/>
        </a:p>
      </dgm:t>
    </dgm:pt>
    <dgm:pt modelId="{74144032-CBE7-49F6-B193-FFB7C56C5A80}" type="parTrans" cxnId="{E7A6C824-DB7E-4359-82C2-1305792ED182}">
      <dgm:prSet/>
      <dgm:spPr/>
      <dgm:t>
        <a:bodyPr/>
        <a:lstStyle/>
        <a:p>
          <a:endParaRPr lang="en-US"/>
        </a:p>
      </dgm:t>
    </dgm:pt>
    <dgm:pt modelId="{C336E98C-7A8B-4F55-BFBC-9408A4C9F88E}" type="sibTrans" cxnId="{E7A6C824-DB7E-4359-82C2-1305792ED182}">
      <dgm:prSet/>
      <dgm:spPr/>
      <dgm:t>
        <a:bodyPr/>
        <a:lstStyle/>
        <a:p>
          <a:endParaRPr lang="en-US"/>
        </a:p>
      </dgm:t>
    </dgm:pt>
    <dgm:pt modelId="{7A4B4C3A-2C0A-46E4-A5F0-1F1CA36848F4}">
      <dgm:prSet/>
      <dgm:spPr/>
      <dgm:t>
        <a:bodyPr/>
        <a:lstStyle/>
        <a:p>
          <a:r>
            <a:rPr lang="pt-BR"/>
            <a:t>Existem cabos alargados de chaira, protetores e ainda assim é adequado o uso de EPI como luva específica.</a:t>
          </a:r>
          <a:endParaRPr lang="en-US"/>
        </a:p>
      </dgm:t>
    </dgm:pt>
    <dgm:pt modelId="{7F119A15-DB4E-4886-8046-DC20823FCBA8}" type="parTrans" cxnId="{984F32E0-A459-469A-AA83-0E6D31CD5A39}">
      <dgm:prSet/>
      <dgm:spPr/>
      <dgm:t>
        <a:bodyPr/>
        <a:lstStyle/>
        <a:p>
          <a:endParaRPr lang="en-US"/>
        </a:p>
      </dgm:t>
    </dgm:pt>
    <dgm:pt modelId="{D7CEAB07-D620-44D0-9128-30D60F511F8D}" type="sibTrans" cxnId="{984F32E0-A459-469A-AA83-0E6D31CD5A39}">
      <dgm:prSet/>
      <dgm:spPr/>
      <dgm:t>
        <a:bodyPr/>
        <a:lstStyle/>
        <a:p>
          <a:endParaRPr lang="en-US"/>
        </a:p>
      </dgm:t>
    </dgm:pt>
    <dgm:pt modelId="{5945000E-E60E-486C-8C70-CDD0CF54FE11}" type="pres">
      <dgm:prSet presAssocID="{99F567F2-87B9-4C1F-9761-A575B049F2DE}" presName="vert0" presStyleCnt="0">
        <dgm:presLayoutVars>
          <dgm:dir/>
          <dgm:animOne val="branch"/>
          <dgm:animLvl val="lvl"/>
        </dgm:presLayoutVars>
      </dgm:prSet>
      <dgm:spPr/>
    </dgm:pt>
    <dgm:pt modelId="{7F67FB26-CCD9-4576-B64B-052E67E797D5}" type="pres">
      <dgm:prSet presAssocID="{51FB0BEC-8161-46E4-9BE6-3391BC6FA6CD}" presName="thickLine" presStyleLbl="alignNode1" presStyleIdx="0" presStyleCnt="3"/>
      <dgm:spPr/>
    </dgm:pt>
    <dgm:pt modelId="{DA21E674-9A36-48AB-9953-ABCE3B9D0BE5}" type="pres">
      <dgm:prSet presAssocID="{51FB0BEC-8161-46E4-9BE6-3391BC6FA6CD}" presName="horz1" presStyleCnt="0"/>
      <dgm:spPr/>
    </dgm:pt>
    <dgm:pt modelId="{69BE46AD-7F0B-4773-960E-C360BD5B320A}" type="pres">
      <dgm:prSet presAssocID="{51FB0BEC-8161-46E4-9BE6-3391BC6FA6CD}" presName="tx1" presStyleLbl="revTx" presStyleIdx="0" presStyleCnt="3"/>
      <dgm:spPr/>
    </dgm:pt>
    <dgm:pt modelId="{5899CC5D-95A7-49FB-BEAE-D604081E4753}" type="pres">
      <dgm:prSet presAssocID="{51FB0BEC-8161-46E4-9BE6-3391BC6FA6CD}" presName="vert1" presStyleCnt="0"/>
      <dgm:spPr/>
    </dgm:pt>
    <dgm:pt modelId="{7A4C2FF7-5B57-4331-84AA-2C16A830AA72}" type="pres">
      <dgm:prSet presAssocID="{780D893C-265F-45A4-B2F9-B069F176851E}" presName="thickLine" presStyleLbl="alignNode1" presStyleIdx="1" presStyleCnt="3"/>
      <dgm:spPr/>
    </dgm:pt>
    <dgm:pt modelId="{47F9DD32-F60F-4E34-8B83-AA4C1906D633}" type="pres">
      <dgm:prSet presAssocID="{780D893C-265F-45A4-B2F9-B069F176851E}" presName="horz1" presStyleCnt="0"/>
      <dgm:spPr/>
    </dgm:pt>
    <dgm:pt modelId="{C31915D3-2B07-43BA-B74D-ADC5027127E6}" type="pres">
      <dgm:prSet presAssocID="{780D893C-265F-45A4-B2F9-B069F176851E}" presName="tx1" presStyleLbl="revTx" presStyleIdx="1" presStyleCnt="3"/>
      <dgm:spPr/>
    </dgm:pt>
    <dgm:pt modelId="{C805DD5F-E752-4E84-8361-6D6F19A3BBCF}" type="pres">
      <dgm:prSet presAssocID="{780D893C-265F-45A4-B2F9-B069F176851E}" presName="vert1" presStyleCnt="0"/>
      <dgm:spPr/>
    </dgm:pt>
    <dgm:pt modelId="{7FBD46D1-1BB7-4DC0-A06B-E1DBE3F4A3E6}" type="pres">
      <dgm:prSet presAssocID="{7A4B4C3A-2C0A-46E4-A5F0-1F1CA36848F4}" presName="thickLine" presStyleLbl="alignNode1" presStyleIdx="2" presStyleCnt="3"/>
      <dgm:spPr/>
    </dgm:pt>
    <dgm:pt modelId="{F46601E4-FD12-438E-8DDE-76A7E7456557}" type="pres">
      <dgm:prSet presAssocID="{7A4B4C3A-2C0A-46E4-A5F0-1F1CA36848F4}" presName="horz1" presStyleCnt="0"/>
      <dgm:spPr/>
    </dgm:pt>
    <dgm:pt modelId="{ED529C87-20B4-4815-A904-B7DBDD9782B4}" type="pres">
      <dgm:prSet presAssocID="{7A4B4C3A-2C0A-46E4-A5F0-1F1CA36848F4}" presName="tx1" presStyleLbl="revTx" presStyleIdx="2" presStyleCnt="3"/>
      <dgm:spPr/>
    </dgm:pt>
    <dgm:pt modelId="{B9FE558C-7EB4-438B-AD3B-B86C8C6E859B}" type="pres">
      <dgm:prSet presAssocID="{7A4B4C3A-2C0A-46E4-A5F0-1F1CA36848F4}" presName="vert1" presStyleCnt="0"/>
      <dgm:spPr/>
    </dgm:pt>
  </dgm:ptLst>
  <dgm:cxnLst>
    <dgm:cxn modelId="{E7A6C824-DB7E-4359-82C2-1305792ED182}" srcId="{99F567F2-87B9-4C1F-9761-A575B049F2DE}" destId="{780D893C-265F-45A4-B2F9-B069F176851E}" srcOrd="1" destOrd="0" parTransId="{74144032-CBE7-49F6-B193-FFB7C56C5A80}" sibTransId="{C336E98C-7A8B-4F55-BFBC-9408A4C9F88E}"/>
    <dgm:cxn modelId="{E1B6C864-E135-4198-A87F-81993723135F}" srcId="{99F567F2-87B9-4C1F-9761-A575B049F2DE}" destId="{51FB0BEC-8161-46E4-9BE6-3391BC6FA6CD}" srcOrd="0" destOrd="0" parTransId="{E7A86C87-BD8C-4A62-A6A0-8D53F7E02436}" sibTransId="{4BF9F400-44FB-463B-BEF9-2BB391CB00A4}"/>
    <dgm:cxn modelId="{9D593A4C-04E9-460C-A796-ED224FE88948}" type="presOf" srcId="{99F567F2-87B9-4C1F-9761-A575B049F2DE}" destId="{5945000E-E60E-486C-8C70-CDD0CF54FE11}" srcOrd="0" destOrd="0" presId="urn:microsoft.com/office/officeart/2008/layout/LinedList"/>
    <dgm:cxn modelId="{E7A914AA-09F4-43FD-8A51-E93839974CA9}" type="presOf" srcId="{780D893C-265F-45A4-B2F9-B069F176851E}" destId="{C31915D3-2B07-43BA-B74D-ADC5027127E6}" srcOrd="0" destOrd="0" presId="urn:microsoft.com/office/officeart/2008/layout/LinedList"/>
    <dgm:cxn modelId="{E3CA96B3-F212-4192-A149-8A077D8CCA6F}" type="presOf" srcId="{7A4B4C3A-2C0A-46E4-A5F0-1F1CA36848F4}" destId="{ED529C87-20B4-4815-A904-B7DBDD9782B4}" srcOrd="0" destOrd="0" presId="urn:microsoft.com/office/officeart/2008/layout/LinedList"/>
    <dgm:cxn modelId="{4FFEDCC7-B91C-4CBD-ACB6-D28C7455C5B2}" type="presOf" srcId="{51FB0BEC-8161-46E4-9BE6-3391BC6FA6CD}" destId="{69BE46AD-7F0B-4773-960E-C360BD5B320A}" srcOrd="0" destOrd="0" presId="urn:microsoft.com/office/officeart/2008/layout/LinedList"/>
    <dgm:cxn modelId="{984F32E0-A459-469A-AA83-0E6D31CD5A39}" srcId="{99F567F2-87B9-4C1F-9761-A575B049F2DE}" destId="{7A4B4C3A-2C0A-46E4-A5F0-1F1CA36848F4}" srcOrd="2" destOrd="0" parTransId="{7F119A15-DB4E-4886-8046-DC20823FCBA8}" sibTransId="{D7CEAB07-D620-44D0-9128-30D60F511F8D}"/>
    <dgm:cxn modelId="{979B8D1E-4307-4C2C-927B-1CFEFC356C41}" type="presParOf" srcId="{5945000E-E60E-486C-8C70-CDD0CF54FE11}" destId="{7F67FB26-CCD9-4576-B64B-052E67E797D5}" srcOrd="0" destOrd="0" presId="urn:microsoft.com/office/officeart/2008/layout/LinedList"/>
    <dgm:cxn modelId="{9ADCEFA2-E8CF-427C-837F-318AB7B82BAF}" type="presParOf" srcId="{5945000E-E60E-486C-8C70-CDD0CF54FE11}" destId="{DA21E674-9A36-48AB-9953-ABCE3B9D0BE5}" srcOrd="1" destOrd="0" presId="urn:microsoft.com/office/officeart/2008/layout/LinedList"/>
    <dgm:cxn modelId="{874E2457-6676-4D64-8B6E-16C0D65C539B}" type="presParOf" srcId="{DA21E674-9A36-48AB-9953-ABCE3B9D0BE5}" destId="{69BE46AD-7F0B-4773-960E-C360BD5B320A}" srcOrd="0" destOrd="0" presId="urn:microsoft.com/office/officeart/2008/layout/LinedList"/>
    <dgm:cxn modelId="{FB013F7F-DBC7-4288-8A88-1C2DF00F975E}" type="presParOf" srcId="{DA21E674-9A36-48AB-9953-ABCE3B9D0BE5}" destId="{5899CC5D-95A7-49FB-BEAE-D604081E4753}" srcOrd="1" destOrd="0" presId="urn:microsoft.com/office/officeart/2008/layout/LinedList"/>
    <dgm:cxn modelId="{6667A643-D6D7-48D2-9826-73D7031C9AF6}" type="presParOf" srcId="{5945000E-E60E-486C-8C70-CDD0CF54FE11}" destId="{7A4C2FF7-5B57-4331-84AA-2C16A830AA72}" srcOrd="2" destOrd="0" presId="urn:microsoft.com/office/officeart/2008/layout/LinedList"/>
    <dgm:cxn modelId="{CD312AA6-A8BB-4101-B4D0-9A763DF8BD25}" type="presParOf" srcId="{5945000E-E60E-486C-8C70-CDD0CF54FE11}" destId="{47F9DD32-F60F-4E34-8B83-AA4C1906D633}" srcOrd="3" destOrd="0" presId="urn:microsoft.com/office/officeart/2008/layout/LinedList"/>
    <dgm:cxn modelId="{453C2DEB-E72A-46DF-8753-45A0E21EE4E6}" type="presParOf" srcId="{47F9DD32-F60F-4E34-8B83-AA4C1906D633}" destId="{C31915D3-2B07-43BA-B74D-ADC5027127E6}" srcOrd="0" destOrd="0" presId="urn:microsoft.com/office/officeart/2008/layout/LinedList"/>
    <dgm:cxn modelId="{FC539F1C-9649-4F19-B6FF-01B7A5C4B531}" type="presParOf" srcId="{47F9DD32-F60F-4E34-8B83-AA4C1906D633}" destId="{C805DD5F-E752-4E84-8361-6D6F19A3BBCF}" srcOrd="1" destOrd="0" presId="urn:microsoft.com/office/officeart/2008/layout/LinedList"/>
    <dgm:cxn modelId="{AAADB689-1C95-469D-8875-E533D17A614B}" type="presParOf" srcId="{5945000E-E60E-486C-8C70-CDD0CF54FE11}" destId="{7FBD46D1-1BB7-4DC0-A06B-E1DBE3F4A3E6}" srcOrd="4" destOrd="0" presId="urn:microsoft.com/office/officeart/2008/layout/LinedList"/>
    <dgm:cxn modelId="{26556616-ACB7-4A09-A0F5-D4A62DA4E89D}" type="presParOf" srcId="{5945000E-E60E-486C-8C70-CDD0CF54FE11}" destId="{F46601E4-FD12-438E-8DDE-76A7E7456557}" srcOrd="5" destOrd="0" presId="urn:microsoft.com/office/officeart/2008/layout/LinedList"/>
    <dgm:cxn modelId="{D8569AE1-DD4A-4084-B2C7-1BBE78A8499B}" type="presParOf" srcId="{F46601E4-FD12-438E-8DDE-76A7E7456557}" destId="{ED529C87-20B4-4815-A904-B7DBDD9782B4}" srcOrd="0" destOrd="0" presId="urn:microsoft.com/office/officeart/2008/layout/LinedList"/>
    <dgm:cxn modelId="{AEA16551-6612-4814-82D3-F46C7A8FC1C1}" type="presParOf" srcId="{F46601E4-FD12-438E-8DDE-76A7E7456557}" destId="{B9FE558C-7EB4-438B-AD3B-B86C8C6E85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7FB26-CCD9-4576-B64B-052E67E797D5}">
      <dsp:nvSpPr>
        <dsp:cNvPr id="0" name=""/>
        <dsp:cNvSpPr/>
      </dsp:nvSpPr>
      <dsp:spPr>
        <a:xfrm>
          <a:off x="0" y="2492"/>
          <a:ext cx="53507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E46AD-7F0B-4773-960E-C360BD5B320A}">
      <dsp:nvSpPr>
        <dsp:cNvPr id="0" name=""/>
        <dsp:cNvSpPr/>
      </dsp:nvSpPr>
      <dsp:spPr>
        <a:xfrm>
          <a:off x="0" y="2492"/>
          <a:ext cx="5350782" cy="169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A chaira fica segura no antebraço a 90° e a faca na outra mão. </a:t>
          </a:r>
          <a:endParaRPr lang="en-US" sz="2600" kern="1200"/>
        </a:p>
      </dsp:txBody>
      <dsp:txXfrm>
        <a:off x="0" y="2492"/>
        <a:ext cx="5350782" cy="1699616"/>
      </dsp:txXfrm>
    </dsp:sp>
    <dsp:sp modelId="{7A4C2FF7-5B57-4331-84AA-2C16A830AA72}">
      <dsp:nvSpPr>
        <dsp:cNvPr id="0" name=""/>
        <dsp:cNvSpPr/>
      </dsp:nvSpPr>
      <dsp:spPr>
        <a:xfrm>
          <a:off x="0" y="1702108"/>
          <a:ext cx="53507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915D3-2B07-43BA-B74D-ADC5027127E6}">
      <dsp:nvSpPr>
        <dsp:cNvPr id="0" name=""/>
        <dsp:cNvSpPr/>
      </dsp:nvSpPr>
      <dsp:spPr>
        <a:xfrm>
          <a:off x="0" y="1702108"/>
          <a:ext cx="5350782" cy="169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A chaira fica voltada para cima.</a:t>
          </a:r>
          <a:endParaRPr lang="en-US" sz="2600" kern="1200"/>
        </a:p>
      </dsp:txBody>
      <dsp:txXfrm>
        <a:off x="0" y="1702108"/>
        <a:ext cx="5350782" cy="1699616"/>
      </dsp:txXfrm>
    </dsp:sp>
    <dsp:sp modelId="{7FBD46D1-1BB7-4DC0-A06B-E1DBE3F4A3E6}">
      <dsp:nvSpPr>
        <dsp:cNvPr id="0" name=""/>
        <dsp:cNvSpPr/>
      </dsp:nvSpPr>
      <dsp:spPr>
        <a:xfrm>
          <a:off x="0" y="3401724"/>
          <a:ext cx="53507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29C87-20B4-4815-A904-B7DBDD9782B4}">
      <dsp:nvSpPr>
        <dsp:cNvPr id="0" name=""/>
        <dsp:cNvSpPr/>
      </dsp:nvSpPr>
      <dsp:spPr>
        <a:xfrm>
          <a:off x="0" y="3401724"/>
          <a:ext cx="5350782" cy="169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Existem cabos alargados de chaira, protetores e ainda assim é adequado o uso de EPI como luva específica.</a:t>
          </a:r>
          <a:endParaRPr lang="en-US" sz="2600" kern="1200"/>
        </a:p>
      </dsp:txBody>
      <dsp:txXfrm>
        <a:off x="0" y="3401724"/>
        <a:ext cx="5350782" cy="1699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21822-D768-4E48-82D8-844806F1B53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F1BA-718C-46C7-8F24-1C406E3445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0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5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37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556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81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06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23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8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3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3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0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1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8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EA5E1A6-557F-46DB-B554-CC4A3332FE6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0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61" r:id="rId18"/>
    <p:sldLayoutId id="2147483662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2.jpe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gsnc.com.br/2018/10/norma-regulamentadora-n17-alterada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D1EAE6-EE34-44F1-A1C7-B16AB446DD67}"/>
              </a:ext>
            </a:extLst>
          </p:cNvPr>
          <p:cNvSpPr txBox="1"/>
          <p:nvPr/>
        </p:nvSpPr>
        <p:spPr>
          <a:xfrm>
            <a:off x="118024" y="965420"/>
            <a:ext cx="11981707" cy="49244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Uso e escolha de facas e chairas para corte de carnes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Imagem 1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F6D4829E-A333-4D9D-59C4-124B1632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41" y="1457863"/>
            <a:ext cx="5769091" cy="5400137"/>
          </a:xfrm>
          <a:prstGeom prst="rect">
            <a:avLst/>
          </a:prstGeom>
        </p:spPr>
      </p:pic>
      <p:pic>
        <p:nvPicPr>
          <p:cNvPr id="6" name="Imagem 5" descr="Placa com desenho&#10;&#10;Descrição gerada automaticamente com confiança média">
            <a:extLst>
              <a:ext uri="{FF2B5EF4-FFF2-40B4-BE49-F238E27FC236}">
                <a16:creationId xmlns:a16="http://schemas.microsoft.com/office/drawing/2014/main" id="{79218BD8-F520-BEFE-F999-E23CD33BD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" y="248559"/>
            <a:ext cx="1873428" cy="186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0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</a:t>
            </a:fld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096000" y="685002"/>
            <a:ext cx="5382884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Chairas são objetos utilizados na manutenção das facas. </a:t>
            </a:r>
            <a:r>
              <a:rPr lang="pt-BR" sz="2400" dirty="0"/>
              <a:t>Elas possuem um formato mais alongado e espesso do que as facas (cilíndrico) e não possuem fio.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sp>
        <p:nvSpPr>
          <p:cNvPr id="10" name="矩形 13">
            <a:extLst>
              <a:ext uri="{FF2B5EF4-FFF2-40B4-BE49-F238E27FC236}">
                <a16:creationId xmlns:a16="http://schemas.microsoft.com/office/drawing/2014/main" id="{24412872-F782-CEBB-D521-EF09AB8B866F}"/>
              </a:ext>
            </a:extLst>
          </p:cNvPr>
          <p:cNvSpPr/>
          <p:nvPr/>
        </p:nvSpPr>
        <p:spPr>
          <a:xfrm>
            <a:off x="6740929" y="3412159"/>
            <a:ext cx="4133899" cy="2925154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" name="Imagem 7" descr="Chaira profissional amolador de facas estriada afiador 31,5cm ck4646 - Meu  Canto Shop">
            <a:extLst>
              <a:ext uri="{FF2B5EF4-FFF2-40B4-BE49-F238E27FC236}">
                <a16:creationId xmlns:a16="http://schemas.microsoft.com/office/drawing/2014/main" id="{E8A786C8-211B-1D2D-3B24-763CD37DC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89" y="3571670"/>
            <a:ext cx="4038707" cy="292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CD4E836A-C9F9-AF20-9D2C-54644489C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7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100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709181" y="760639"/>
            <a:ext cx="719455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Fim da vida útil de facas e reciclagem</a:t>
            </a:r>
          </a:p>
          <a:p>
            <a:endParaRPr lang="pt-BR" sz="20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Como quaisquer objetos produtivos, existe uma vida útil para facas e chairas, não identificada pelos fabricantes porque varia conforme os cuidados de uso e manutenção. Apesar de que haja a manipulação de matéria orgânica, são facas frequentemente limpas, que permitem a reciclagem.</a:t>
            </a:r>
          </a:p>
        </p:txBody>
      </p:sp>
      <p:pic>
        <p:nvPicPr>
          <p:cNvPr id="4" name="Imagem 3" descr="Sucata de Aço Inoxidável em Mauá – Compra e Venda | Maxiligas">
            <a:extLst>
              <a:ext uri="{FF2B5EF4-FFF2-40B4-BE49-F238E27FC236}">
                <a16:creationId xmlns:a16="http://schemas.microsoft.com/office/drawing/2014/main" id="{FEF30609-E128-93E2-2991-FD52D9E3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90" y="3063806"/>
            <a:ext cx="4198620" cy="262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52978C2E-03E2-0D14-D606-FB3C0938BB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1">
            <a:extLst>
              <a:ext uri="{FF2B5EF4-FFF2-40B4-BE49-F238E27FC236}">
                <a16:creationId xmlns:a16="http://schemas.microsoft.com/office/drawing/2014/main" id="{ABE8D6AD-676B-1BA7-AF8D-735F8E8687FE}"/>
              </a:ext>
            </a:extLst>
          </p:cNvPr>
          <p:cNvSpPr txBox="1"/>
          <p:nvPr/>
        </p:nvSpPr>
        <p:spPr>
          <a:xfrm>
            <a:off x="3238500" y="2269228"/>
            <a:ext cx="5359402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Cabos e lâminas podem ser desmontados e cada um possui uma destinação. O plástico pode ser misturado em pequenas quantidades a material virgem e ser usado em outros produtos plásticos que não serão usados com alimentos. A lâmina pode ser reaproveitada pelas indústrias siderúrgicas.</a:t>
            </a:r>
          </a:p>
        </p:txBody>
      </p:sp>
      <p:pic>
        <p:nvPicPr>
          <p:cNvPr id="9" name="Picture 83">
            <a:extLst>
              <a:ext uri="{FF2B5EF4-FFF2-40B4-BE49-F238E27FC236}">
                <a16:creationId xmlns:a16="http://schemas.microsoft.com/office/drawing/2014/main" id="{EB669195-04A0-B9A0-DD2C-C25672237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10" name="Oval 102">
            <a:extLst>
              <a:ext uri="{FF2B5EF4-FFF2-40B4-BE49-F238E27FC236}">
                <a16:creationId xmlns:a16="http://schemas.microsoft.com/office/drawing/2014/main" id="{05410D25-4517-13B7-AD95-DD978E253B98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36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74FD330-2796-E2CC-C5C3-BB3F5DD82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102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159892" y="3138853"/>
            <a:ext cx="5157342" cy="31839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Alguns fabricantes não apenas indicam que seus produtos são recicláveis, como permitem que os compradores encaminhem para esses próprios fabricantes os seus resíduos. Para saber dessa opção, é preciso perguntar a cada fornecedor, nos setores de assistência técnica ou catálogos de produtos.</a:t>
            </a:r>
            <a:endParaRPr lang="en-US" sz="20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16129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8746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E3C3370-9F14-6D2B-04EF-8F3708E0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t="7667" r="11651" b="7009"/>
          <a:stretch/>
        </p:blipFill>
        <p:spPr>
          <a:xfrm>
            <a:off x="217191" y="1143000"/>
            <a:ext cx="5458552" cy="5439549"/>
          </a:xfrm>
          <a:prstGeom prst="rect">
            <a:avLst/>
          </a:prstGeom>
        </p:spPr>
      </p:pic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6C6DFA61-C8DE-5A74-F732-D77D1D5E8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526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D441796-7318-7FFF-59CE-C80DE056FC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luxograma: Atraso 7">
            <a:extLst>
              <a:ext uri="{FF2B5EF4-FFF2-40B4-BE49-F238E27FC236}">
                <a16:creationId xmlns:a16="http://schemas.microsoft.com/office/drawing/2014/main" id="{489D1367-584E-102A-BE97-DD03CF95131E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87084" y="1566640"/>
            <a:ext cx="6466115" cy="327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600" b="1" dirty="0">
                <a:latin typeface="Poppins" panose="00000500000000000000" pitchFamily="2" charset="0"/>
                <a:cs typeface="Poppins" panose="00000500000000000000" pitchFamily="2" charset="0"/>
              </a:rPr>
              <a:t>PARTE 08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</a:rPr>
              <a:t>Conclusão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944BA47-390E-4E4F-594B-FFF414D5A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10" name="Imagem 9" descr="Pessoas sentadas ao redor da cabeça&#10;&#10;Descrição gerada automaticamente com confiança baixa">
            <a:extLst>
              <a:ext uri="{FF2B5EF4-FFF2-40B4-BE49-F238E27FC236}">
                <a16:creationId xmlns:a16="http://schemas.microsoft.com/office/drawing/2014/main" id="{2AACB9C3-B8E7-F977-CF34-FFC9002D1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4" y="2258266"/>
            <a:ext cx="7377357" cy="46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5972864" y="1715795"/>
            <a:ext cx="5473363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Conclusão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Facas e chairas são objetos fundamentais no trabalho em frigoríficos. Desde a sangria até as toaletes e obtenção de cortes são feitas com o uso das facas.</a:t>
            </a: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548FF821-4D1B-BB0D-18DD-2169777A2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  <p:pic>
        <p:nvPicPr>
          <p:cNvPr id="9" name="Imagem 8" descr="Pessoa de uniforme com chapéu&#10;&#10;Descrição gerada automaticamente com confiança média">
            <a:extLst>
              <a:ext uri="{FF2B5EF4-FFF2-40B4-BE49-F238E27FC236}">
                <a16:creationId xmlns:a16="http://schemas.microsoft.com/office/drawing/2014/main" id="{CC6310EA-7048-6558-17FD-8FC6DB34C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7" y="2028825"/>
            <a:ext cx="46863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6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105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31985" y="3606762"/>
            <a:ext cx="4826000" cy="2034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rgbClr val="1200FA"/>
                </a:solidFill>
              </a:rPr>
              <a:t>Vimos algumas dicas de facas de acordo com o corte a ser realizado e segundo o animal (bovino, suíno e aves). Conferimos ainda que existem facas muito específicas, como a faca </a:t>
            </a:r>
            <a:r>
              <a:rPr lang="pt-BR" dirty="0" err="1">
                <a:solidFill>
                  <a:srgbClr val="1200FA"/>
                </a:solidFill>
              </a:rPr>
              <a:t>Scimitarra</a:t>
            </a:r>
            <a:r>
              <a:rPr lang="pt-BR" dirty="0">
                <a:solidFill>
                  <a:srgbClr val="1200FA"/>
                </a:solidFill>
              </a:rPr>
              <a:t> para a produção de cortes do frango </a:t>
            </a:r>
            <a:r>
              <a:rPr lang="pt-BR" dirty="0" err="1">
                <a:solidFill>
                  <a:srgbClr val="1200FA"/>
                </a:solidFill>
              </a:rPr>
              <a:t>halal</a:t>
            </a:r>
            <a:r>
              <a:rPr lang="pt-BR" dirty="0">
                <a:solidFill>
                  <a:srgbClr val="1200FA"/>
                </a:solidFill>
              </a:rPr>
              <a:t>.</a:t>
            </a:r>
            <a:endParaRPr lang="en-US" dirty="0">
              <a:solidFill>
                <a:srgbClr val="1200FA"/>
              </a:solidFill>
            </a:endParaRPr>
          </a:p>
        </p:txBody>
      </p:sp>
      <p:pic>
        <p:nvPicPr>
          <p:cNvPr id="9" name="Imagem 8" descr="Frigoríficos: o que é e qual a importância para a sociedade? - Blog  Preveoeste">
            <a:extLst>
              <a:ext uri="{FF2B5EF4-FFF2-40B4-BE49-F238E27FC236}">
                <a16:creationId xmlns:a16="http://schemas.microsoft.com/office/drawing/2014/main" id="{628BCFAF-98B3-58BE-D75C-C082E679A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24896"/>
            <a:ext cx="4826000" cy="2837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3C5FD018-8331-5F12-6913-24E2DC32E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764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064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74" y="3009900"/>
            <a:ext cx="48371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106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753201" y="1923762"/>
            <a:ext cx="5537099" cy="3281026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</a:rPr>
              <a:t>A ergonomia no uso das facas envolve o próprio design da faca em si e a forma com que o trabalhador segura o objeto. Calçar a lâmina, mesmo por cima, com o dedo polegar, não é uma prática recomendada. </a:t>
            </a: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</a:rPr>
              <a:t>A presença do gavião alongado nas facas ajuda em mais força no corte. O ângulo de afiação também afeta a usabilidade das facas.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166FADEC-9340-71F2-05A2-A7344852D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FA15EB-42BD-6487-8738-EBC4A2A11F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73589" cy="6858000"/>
          </a:xfrm>
          <a:prstGeom prst="rect">
            <a:avLst/>
          </a:prstGeom>
        </p:spPr>
      </p:pic>
      <p:sp>
        <p:nvSpPr>
          <p:cNvPr id="8" name="TextBox 61">
            <a:extLst>
              <a:ext uri="{FF2B5EF4-FFF2-40B4-BE49-F238E27FC236}">
                <a16:creationId xmlns:a16="http://schemas.microsoft.com/office/drawing/2014/main" id="{ABE8D6AD-676B-1BA7-AF8D-735F8E8687FE}"/>
              </a:ext>
            </a:extLst>
          </p:cNvPr>
          <p:cNvSpPr txBox="1"/>
          <p:nvPr/>
        </p:nvSpPr>
        <p:spPr>
          <a:xfrm>
            <a:off x="3327400" y="2541371"/>
            <a:ext cx="5359402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Na manutenção, devem existir cuidados de limpeza e desinfecção que garantam a eliminação de microrganismos sem inutilizar as facas. Temperaturas muito altas na higienização e por tempo prolongado podem danificar cabos. </a:t>
            </a:r>
          </a:p>
        </p:txBody>
      </p:sp>
      <p:pic>
        <p:nvPicPr>
          <p:cNvPr id="9" name="Picture 83">
            <a:extLst>
              <a:ext uri="{FF2B5EF4-FFF2-40B4-BE49-F238E27FC236}">
                <a16:creationId xmlns:a16="http://schemas.microsoft.com/office/drawing/2014/main" id="{EB669195-04A0-B9A0-DD2C-C25672237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10" name="Oval 102">
            <a:extLst>
              <a:ext uri="{FF2B5EF4-FFF2-40B4-BE49-F238E27FC236}">
                <a16:creationId xmlns:a16="http://schemas.microsoft.com/office/drawing/2014/main" id="{05410D25-4517-13B7-AD95-DD978E253B98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36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FC16746-8D96-D73B-BE85-F14E367C8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108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4462134" y="1739644"/>
            <a:ext cx="6835548" cy="4457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Ao amolar, a queima do fio pode fazer com que se perda as propriedades dos tratamentos térmicos de fábrica. 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endParaRPr lang="pt-BR" sz="28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 alguns casos, o polimento e alinhamento de fio são suficientes para recuperar o poder de corte.</a:t>
            </a:r>
            <a:endParaRPr lang="pt-BR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4" name="Imagem 53" descr="Homem segurando objeto laranja&#10;&#10;Descrição gerada automaticamente com confiança baixa">
            <a:extLst>
              <a:ext uri="{FF2B5EF4-FFF2-40B4-BE49-F238E27FC236}">
                <a16:creationId xmlns:a16="http://schemas.microsoft.com/office/drawing/2014/main" id="{8EB54EEC-956E-74FA-D1E9-BCAE440D7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86" y="0"/>
            <a:ext cx="4732020" cy="6858000"/>
          </a:xfrm>
          <a:prstGeom prst="rect">
            <a:avLst/>
          </a:prstGeom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77348EF-0D91-5C6B-6EB9-29524AFC3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683000" y="3855933"/>
            <a:ext cx="4826000" cy="2034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rgbClr val="00B0F0"/>
                </a:solidFill>
              </a:rPr>
              <a:t>Esperamos que você tenha aprendido muito com essa apostila e possa fazer seu trabalho com facas e chairas da melhor forma possível. Lembra que ficou um desafio para você? A resposta dele você pode conferir logo a seguir.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Imagem 5" descr="Saiba como alcançar a eficiência produtiva no seu frigorífico | Frigo-Data  Informática">
            <a:extLst>
              <a:ext uri="{FF2B5EF4-FFF2-40B4-BE49-F238E27FC236}">
                <a16:creationId xmlns:a16="http://schemas.microsoft.com/office/drawing/2014/main" id="{650A0F3F-C246-0996-B121-9C6729F5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69721"/>
            <a:ext cx="4826000" cy="31727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6AFD9FD6-33AF-5E1D-56AB-1FA02ECEF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0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NR-36 Aplicação no Abate e Processamento de Carnes e Derivados | ISC  Treinamentos">
            <a:extLst>
              <a:ext uri="{FF2B5EF4-FFF2-40B4-BE49-F238E27FC236}">
                <a16:creationId xmlns:a16="http://schemas.microsoft.com/office/drawing/2014/main" id="{13125516-0D43-B5B2-B73A-5DB371D0C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/>
          <a:stretch/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666507" y="-971463"/>
            <a:ext cx="2251353" cy="5584374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1200FA">
              <a:alpha val="90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175751" y="1337754"/>
            <a:ext cx="5299763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Quanto à superfície das facas, elas podem ser estriadas/</a:t>
            </a:r>
            <a:r>
              <a:rPr lang="pt-BR" sz="2400" b="1" dirty="0" err="1"/>
              <a:t>ranhuradas</a:t>
            </a:r>
            <a:r>
              <a:rPr lang="pt-BR" sz="2400" b="1" dirty="0"/>
              <a:t> ou lisas: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778" y="150534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122715" y="518834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A3E78ACD-2397-5FE4-F50F-928741FC6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110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499394" y="446901"/>
            <a:ext cx="5368006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Resposta do desafio</a:t>
            </a:r>
          </a:p>
          <a:p>
            <a:pPr>
              <a:lnSpc>
                <a:spcPct val="150000"/>
              </a:lnSpc>
            </a:pPr>
            <a:r>
              <a:rPr lang="pt-BR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 figura mostrada, o trabalhador não usa luvas em uma das mãos e está com o dedão (dedo polegar) além do gavião frontal da faca.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716E43-D353-4147-4352-6A005404A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" y="3466139"/>
            <a:ext cx="4320540" cy="28727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59C8A2B-CEA5-6021-18DD-5B93AA0A0AC1}"/>
              </a:ext>
            </a:extLst>
          </p:cNvPr>
          <p:cNvSpPr txBox="1"/>
          <p:nvPr/>
        </p:nvSpPr>
        <p:spPr>
          <a:xfrm>
            <a:off x="1860550" y="6104591"/>
            <a:ext cx="609600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detalhes </a:t>
            </a:r>
            <a:r>
              <a:rPr lang="pt-BR" sz="1400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foram</a:t>
            </a:r>
            <a:r>
              <a:rPr lang="pt-BR" sz="1400" kern="1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destacados</a:t>
            </a:r>
            <a:r>
              <a:rPr lang="pt-BR" sz="14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roxo.</a:t>
            </a:r>
          </a:p>
        </p:txBody>
      </p:sp>
      <p:pic>
        <p:nvPicPr>
          <p:cNvPr id="10" name="Imagem 9" descr="Homem de chapéu e camisa verde&#10;&#10;Descrição gerada automaticamente">
            <a:extLst>
              <a:ext uri="{FF2B5EF4-FFF2-40B4-BE49-F238E27FC236}">
                <a16:creationId xmlns:a16="http://schemas.microsoft.com/office/drawing/2014/main" id="{08A1E59E-F8B8-F271-51D8-39222D41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94" y="44450"/>
            <a:ext cx="4587627" cy="6858000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DE7F2EE-5C15-79EC-F0D0-2AA8B6697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935" y="825406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5972864" y="1715795"/>
            <a:ext cx="5473363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Chaira estriada ou </a:t>
            </a:r>
            <a:r>
              <a:rPr lang="pt-BR" sz="2400" b="1" dirty="0" err="1"/>
              <a:t>ranhurada</a:t>
            </a:r>
            <a:r>
              <a:rPr lang="pt-BR" sz="2400" b="1" dirty="0"/>
              <a:t>:</a:t>
            </a:r>
            <a:r>
              <a:rPr lang="pt-BR" sz="2400" dirty="0"/>
              <a:t> essa chaira possui ranhuras, sendo parecida com uma lima, isto é, removendo uma pequena quantidade de aço da faca. É usada quando começam a surgir “dentes” na faca, para formar um novo fio de corte.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2C6BE71-4E1A-8F44-6CFD-0B763F372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4" y="91864"/>
            <a:ext cx="2261621" cy="627889"/>
          </a:xfrm>
          <a:prstGeom prst="rect">
            <a:avLst/>
          </a:prstGeom>
        </p:spPr>
      </p:pic>
      <p:pic>
        <p:nvPicPr>
          <p:cNvPr id="6146" name="Picture 2" descr="Quem Somos - Plena Alimentos">
            <a:extLst>
              <a:ext uri="{FF2B5EF4-FFF2-40B4-BE49-F238E27FC236}">
                <a16:creationId xmlns:a16="http://schemas.microsoft.com/office/drawing/2014/main" id="{AF82A2CA-A440-C280-3529-C2B0935D5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2" y="1001712"/>
            <a:ext cx="531495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9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5092652" y="1682501"/>
            <a:ext cx="7020999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Ela é feita com material imantado para aderir bem à superfície da faca e reter pequenas partículas de aço que se formam na afiação. Surgem mais dentes quando a faca possui contato mais frequente com osso (desossa).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3" name="Imagem 52" descr="Texto&#10;&#10;Descrição gerada automaticamente com confiança baixa">
            <a:extLst>
              <a:ext uri="{FF2B5EF4-FFF2-40B4-BE49-F238E27FC236}">
                <a16:creationId xmlns:a16="http://schemas.microsoft.com/office/drawing/2014/main" id="{C838EA87-3B75-A81D-222B-9C8208CA1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55" name="Imagem 54" descr="Homem de chapéu segurando raquete&#10;&#10;Descrição gerada automaticamente">
            <a:extLst>
              <a:ext uri="{FF2B5EF4-FFF2-40B4-BE49-F238E27FC236}">
                <a16:creationId xmlns:a16="http://schemas.microsoft.com/office/drawing/2014/main" id="{2356FA02-F4DC-2A91-D505-29988EF3A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119" y="1532085"/>
            <a:ext cx="7887535" cy="52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R 36: O trabalhador no frigorífico - Como proteger? | Prometal EPIs">
            <a:extLst>
              <a:ext uri="{FF2B5EF4-FFF2-40B4-BE49-F238E27FC236}">
                <a16:creationId xmlns:a16="http://schemas.microsoft.com/office/drawing/2014/main" id="{5C4B3CE4-2954-3792-B590-8DD253E4E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6" b="16715"/>
          <a:stretch/>
        </p:blipFill>
        <p:spPr bwMode="auto">
          <a:xfrm>
            <a:off x="0" y="-3696"/>
            <a:ext cx="12192000" cy="40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2C165C41-F8EA-3A07-50D9-AB421779BCF2}"/>
              </a:ext>
            </a:extLst>
          </p:cNvPr>
          <p:cNvSpPr txBox="1"/>
          <p:nvPr/>
        </p:nvSpPr>
        <p:spPr>
          <a:xfrm>
            <a:off x="778532" y="5099512"/>
            <a:ext cx="103212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Chaira lisa: </a:t>
            </a:r>
            <a:r>
              <a:rPr lang="pt-BR" sz="2400" dirty="0">
                <a:solidFill>
                  <a:schemeClr val="bg1"/>
                </a:solidFill>
              </a:rPr>
              <a:t>amola o fio a faca, isto é, não afia a lâmina e alinha o fio existente porque ele dobra com uso frequente da faca. Há melhora do poder de corte. </a:t>
            </a:r>
          </a:p>
        </p:txBody>
      </p:sp>
      <p:grpSp>
        <p:nvGrpSpPr>
          <p:cNvPr id="13" name="组合 28">
            <a:extLst>
              <a:ext uri="{FF2B5EF4-FFF2-40B4-BE49-F238E27FC236}">
                <a16:creationId xmlns:a16="http://schemas.microsoft.com/office/drawing/2014/main" id="{4CA53CF7-5CB7-1BB5-6785-66A206DBE681}"/>
              </a:ext>
            </a:extLst>
          </p:cNvPr>
          <p:cNvGrpSpPr/>
          <p:nvPr/>
        </p:nvGrpSpPr>
        <p:grpSpPr>
          <a:xfrm>
            <a:off x="5351653" y="3383590"/>
            <a:ext cx="1143000" cy="1143000"/>
            <a:chOff x="2051084" y="3619500"/>
            <a:chExt cx="1143000" cy="114300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D5B6FF08-B99F-D77A-5F49-9917EAA6E822}"/>
                </a:ext>
              </a:extLst>
            </p:cNvPr>
            <p:cNvSpPr/>
            <p:nvPr/>
          </p:nvSpPr>
          <p:spPr>
            <a:xfrm>
              <a:off x="2051084" y="3619500"/>
              <a:ext cx="1143000" cy="1143000"/>
            </a:xfrm>
            <a:prstGeom prst="roundRect">
              <a:avLst/>
            </a:prstGeom>
            <a:solidFill>
              <a:srgbClr val="FE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B25C64FD-4212-A2E6-7B48-37142925F9C8}"/>
                </a:ext>
              </a:extLst>
            </p:cNvPr>
            <p:cNvSpPr/>
            <p:nvPr/>
          </p:nvSpPr>
          <p:spPr>
            <a:xfrm>
              <a:off x="2383101" y="3997352"/>
              <a:ext cx="478966" cy="387296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CEC00A8A-D424-9EE4-120E-5F347C65F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" y="117744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524532" y="2721812"/>
            <a:ext cx="5457168" cy="2518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Esse tipo de chaira ajuda a dar manutenção para facas com menos contato com ossos, ou seja, usadas em trabalhos de corte em geral.</a:t>
            </a:r>
            <a:endParaRPr lang="en-US" sz="28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614697" y="805557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759274" y="953925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010524" y="1215672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E1AB33D8-51AF-BB4D-1782-132CBC075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16" name="Imagem 15" descr="Pessoas dentro de caixa de pizza&#10;&#10;Descrição gerada automaticamente">
            <a:extLst>
              <a:ext uri="{FF2B5EF4-FFF2-40B4-BE49-F238E27FC236}">
                <a16:creationId xmlns:a16="http://schemas.microsoft.com/office/drawing/2014/main" id="{6A5FF292-888D-D871-2426-653505A4C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73" y="3524250"/>
            <a:ext cx="6781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7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16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10213" y="4071258"/>
            <a:ext cx="4826000" cy="1619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rgbClr val="1200FA"/>
                </a:solidFill>
              </a:rPr>
              <a:t>Em frigoríficos, geralmente se recomenda o uso de chaira lisa ao invés da estriada. Isso se deve ao fato de que ao amolar uma faca, resíduos são gerados e pode haver alguma contaminação da carne depois</a:t>
            </a:r>
            <a:r>
              <a:rPr lang="pt-BR" dirty="0"/>
              <a:t>.</a:t>
            </a:r>
            <a:endParaRPr lang="en-US" dirty="0"/>
          </a:p>
        </p:txBody>
      </p:sp>
      <p:pic>
        <p:nvPicPr>
          <p:cNvPr id="6" name="Imagem 5" descr="Saiba como alcançar a eficiência produtiva no seu frigorífico | Frigo-Data  Informática">
            <a:extLst>
              <a:ext uri="{FF2B5EF4-FFF2-40B4-BE49-F238E27FC236}">
                <a16:creationId xmlns:a16="http://schemas.microsoft.com/office/drawing/2014/main" id="{650A0F3F-C246-0996-B121-9C6729F5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69721"/>
            <a:ext cx="4826000" cy="31727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72ED31E7-2F61-B34F-66A0-F6B55B66B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6896101" y="1473002"/>
            <a:ext cx="4013199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421147" y="2120339"/>
            <a:ext cx="5368006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Caso seja usada a chaira </a:t>
            </a:r>
            <a:r>
              <a:rPr lang="pt-BR" sz="2400" dirty="0" err="1">
                <a:solidFill>
                  <a:schemeClr val="bg1"/>
                </a:solidFill>
              </a:rPr>
              <a:t>ranhurada</a:t>
            </a:r>
            <a:r>
              <a:rPr lang="pt-BR" sz="2400" dirty="0">
                <a:solidFill>
                  <a:schemeClr val="bg1"/>
                </a:solidFill>
              </a:rPr>
              <a:t> primeiro, depois é preciso usar a chaira lisa. Isso é necessário porque existe um desalinho gerado no uso da chaira </a:t>
            </a:r>
            <a:r>
              <a:rPr lang="pt-BR" sz="2400" dirty="0" err="1">
                <a:solidFill>
                  <a:schemeClr val="bg1"/>
                </a:solidFill>
              </a:rPr>
              <a:t>ranhurada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8" name="Imagem 7" descr="Homem com chapéu&#10;&#10;Descrição gerada automaticamente">
            <a:extLst>
              <a:ext uri="{FF2B5EF4-FFF2-40B4-BE49-F238E27FC236}">
                <a16:creationId xmlns:a16="http://schemas.microsoft.com/office/drawing/2014/main" id="{02884804-F883-0FE2-DECC-8FDB9B2C4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75" y="174427"/>
            <a:ext cx="56483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8868" y="64861"/>
            <a:ext cx="12200325" cy="11771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18</a:t>
            </a:fld>
            <a:endParaRPr lang="en-US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147BDBF-2574-2843-35E8-7E1D5DAB6B48}"/>
              </a:ext>
            </a:extLst>
          </p:cNvPr>
          <p:cNvGrpSpPr/>
          <p:nvPr/>
        </p:nvGrpSpPr>
        <p:grpSpPr>
          <a:xfrm>
            <a:off x="277577" y="87085"/>
            <a:ext cx="1202880" cy="1922346"/>
            <a:chOff x="727075" y="1636307"/>
            <a:chExt cx="2119313" cy="3367087"/>
          </a:xfrm>
        </p:grpSpPr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B63D8EED-9D22-AA62-E2EE-555D494C35CA}"/>
                </a:ext>
              </a:extLst>
            </p:cNvPr>
            <p:cNvSpPr/>
            <p:nvPr/>
          </p:nvSpPr>
          <p:spPr bwMode="auto">
            <a:xfrm>
              <a:off x="727075" y="1636307"/>
              <a:ext cx="2119313" cy="2498725"/>
            </a:xfrm>
            <a:custGeom>
              <a:avLst/>
              <a:gdLst>
                <a:gd name="T0" fmla="*/ 0 w 3429026"/>
                <a:gd name="T1" fmla="*/ 328410 h 4334706"/>
                <a:gd name="T2" fmla="*/ 118556 w 3429026"/>
                <a:gd name="T3" fmla="*/ 96189 h 4334706"/>
                <a:gd name="T4" fmla="*/ 404776 w 3429026"/>
                <a:gd name="T5" fmla="*/ 1 h 4334706"/>
                <a:gd name="T6" fmla="*/ 690995 w 3429026"/>
                <a:gd name="T7" fmla="*/ 96190 h 4334706"/>
                <a:gd name="T8" fmla="*/ 809550 w 3429026"/>
                <a:gd name="T9" fmla="*/ 328411 h 4334706"/>
                <a:gd name="T10" fmla="*/ 655005 w 3429026"/>
                <a:gd name="T11" fmla="*/ 571395 h 4334706"/>
                <a:gd name="T12" fmla="*/ 408373 w 3429026"/>
                <a:gd name="T13" fmla="*/ 805331 h 4334706"/>
                <a:gd name="T14" fmla="*/ 140361 w 3429026"/>
                <a:gd name="T15" fmla="*/ 566470 h 4334706"/>
                <a:gd name="T16" fmla="*/ 1 w 3429026"/>
                <a:gd name="T17" fmla="*/ 328411 h 4334706"/>
                <a:gd name="T18" fmla="*/ 0 w 3429026"/>
                <a:gd name="T19" fmla="*/ 328410 h 43347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29026" h="4334706">
                  <a:moveTo>
                    <a:pt x="0" y="1714511"/>
                  </a:moveTo>
                  <a:cubicBezTo>
                    <a:pt x="1" y="1259794"/>
                    <a:pt x="180637" y="823701"/>
                    <a:pt x="502171" y="502168"/>
                  </a:cubicBezTo>
                  <a:cubicBezTo>
                    <a:pt x="823705" y="180635"/>
                    <a:pt x="1259798" y="0"/>
                    <a:pt x="1714515" y="1"/>
                  </a:cubicBezTo>
                  <a:cubicBezTo>
                    <a:pt x="2169232" y="2"/>
                    <a:pt x="2605325" y="180638"/>
                    <a:pt x="2926858" y="502172"/>
                  </a:cubicBezTo>
                  <a:cubicBezTo>
                    <a:pt x="3248391" y="823706"/>
                    <a:pt x="3429026" y="1259799"/>
                    <a:pt x="3429025" y="1714516"/>
                  </a:cubicBezTo>
                  <a:cubicBezTo>
                    <a:pt x="3429025" y="2169233"/>
                    <a:pt x="3126785" y="2616140"/>
                    <a:pt x="2774416" y="2983049"/>
                  </a:cubicBezTo>
                  <a:cubicBezTo>
                    <a:pt x="2491204" y="3398020"/>
                    <a:pt x="2607357" y="4334706"/>
                    <a:pt x="1729752" y="4204344"/>
                  </a:cubicBezTo>
                  <a:cubicBezTo>
                    <a:pt x="662645" y="4320420"/>
                    <a:pt x="882823" y="3372310"/>
                    <a:pt x="594531" y="2957338"/>
                  </a:cubicBezTo>
                  <a:cubicBezTo>
                    <a:pt x="306239" y="2542366"/>
                    <a:pt x="1" y="2169231"/>
                    <a:pt x="1" y="1714514"/>
                  </a:cubicBezTo>
                  <a:cubicBezTo>
                    <a:pt x="1" y="1714513"/>
                    <a:pt x="0" y="1714512"/>
                    <a:pt x="0" y="1714511"/>
                  </a:cubicBezTo>
                  <a:close/>
                </a:path>
              </a:pathLst>
            </a:custGeom>
            <a:solidFill>
              <a:srgbClr val="FCFCFC"/>
            </a:solidFill>
            <a:ln w="57150" cap="flat" cmpd="sng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dist="127000" dir="8400007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圆角矩形 12">
              <a:extLst>
                <a:ext uri="{FF2B5EF4-FFF2-40B4-BE49-F238E27FC236}">
                  <a16:creationId xmlns:a16="http://schemas.microsoft.com/office/drawing/2014/main" id="{ABD6E3B1-1F85-0E2F-E9CF-53343E9BD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538" y="4189007"/>
              <a:ext cx="760412" cy="163512"/>
            </a:xfrm>
            <a:prstGeom prst="roundRect">
              <a:avLst>
                <a:gd name="adj" fmla="val 50000"/>
              </a:avLst>
            </a:prstGeom>
            <a:solidFill>
              <a:srgbClr val="8C8C8C">
                <a:alpha val="79999"/>
              </a:srgb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dist="114300" dir="9000004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/>
            <a:p>
              <a:pPr algn="ctr" defTabSz="685800" eaLnBrk="1" hangingPunct="1"/>
              <a:endParaRPr lang="zh-CN" altLang="en-US" sz="1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圆角矩形 13">
              <a:extLst>
                <a:ext uri="{FF2B5EF4-FFF2-40B4-BE49-F238E27FC236}">
                  <a16:creationId xmlns:a16="http://schemas.microsoft.com/office/drawing/2014/main" id="{DB74F86A-E47C-4AC4-EC0C-DC51257AC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638" y="4406494"/>
              <a:ext cx="957262" cy="163513"/>
            </a:xfrm>
            <a:prstGeom prst="roundRect">
              <a:avLst>
                <a:gd name="adj" fmla="val 50000"/>
              </a:avLst>
            </a:prstGeom>
            <a:solidFill>
              <a:srgbClr val="8C8C8C">
                <a:alpha val="79999"/>
              </a:srgb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dist="114300" dir="9000004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/>
            <a:p>
              <a:pPr algn="ctr" defTabSz="685800" eaLnBrk="1" hangingPunct="1"/>
              <a:endParaRPr lang="zh-CN" altLang="en-US" sz="1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C4209766-CE15-15BE-7CCD-01B26A9A7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538" y="4623982"/>
              <a:ext cx="760412" cy="163512"/>
            </a:xfrm>
            <a:prstGeom prst="roundRect">
              <a:avLst>
                <a:gd name="adj" fmla="val 50000"/>
              </a:avLst>
            </a:prstGeom>
            <a:solidFill>
              <a:srgbClr val="8C8C8C">
                <a:alpha val="79999"/>
              </a:srgb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dist="114300" dir="9000004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/>
            <a:p>
              <a:pPr algn="ctr" defTabSz="685800" eaLnBrk="1" hangingPunct="1"/>
              <a:endParaRPr lang="zh-CN" altLang="en-US" sz="1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圆角矩形 15">
              <a:extLst>
                <a:ext uri="{FF2B5EF4-FFF2-40B4-BE49-F238E27FC236}">
                  <a16:creationId xmlns:a16="http://schemas.microsoft.com/office/drawing/2014/main" id="{8651E415-4152-2A68-1D58-5298E0C9E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00" y="4841469"/>
              <a:ext cx="520700" cy="161925"/>
            </a:xfrm>
            <a:prstGeom prst="roundRect">
              <a:avLst>
                <a:gd name="adj" fmla="val 50000"/>
              </a:avLst>
            </a:prstGeom>
            <a:solidFill>
              <a:srgbClr val="8C8C8C">
                <a:alpha val="79999"/>
              </a:srgbClr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dist="114300" dir="9000004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/>
            <a:p>
              <a:pPr algn="ctr" defTabSz="685800" eaLnBrk="1" hangingPunct="1"/>
              <a:endParaRPr lang="zh-CN" altLang="en-US" sz="1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AutoShape 108">
              <a:extLst>
                <a:ext uri="{FF2B5EF4-FFF2-40B4-BE49-F238E27FC236}">
                  <a16:creationId xmlns:a16="http://schemas.microsoft.com/office/drawing/2014/main" id="{13DA97CF-1614-C46B-0360-5E19E0683D64}"/>
                </a:ext>
              </a:extLst>
            </p:cNvPr>
            <p:cNvSpPr/>
            <p:nvPr/>
          </p:nvSpPr>
          <p:spPr bwMode="auto">
            <a:xfrm>
              <a:off x="1728788" y="2542769"/>
              <a:ext cx="161925" cy="165100"/>
            </a:xfrm>
            <a:custGeom>
              <a:avLst/>
              <a:gdLst>
                <a:gd name="T0" fmla="*/ 4549950 w 21600"/>
                <a:gd name="T1" fmla="*/ 803792 h 21600"/>
                <a:gd name="T2" fmla="*/ 8341514 w 21600"/>
                <a:gd name="T3" fmla="*/ 4822846 h 21600"/>
                <a:gd name="T4" fmla="*/ 4549950 w 21600"/>
                <a:gd name="T5" fmla="*/ 8841908 h 21600"/>
                <a:gd name="T6" fmla="*/ 758334 w 21600"/>
                <a:gd name="T7" fmla="*/ 4822846 h 21600"/>
                <a:gd name="T8" fmla="*/ 4549950 w 21600"/>
                <a:gd name="T9" fmla="*/ 803792 h 21600"/>
                <a:gd name="T10" fmla="*/ 4549950 w 21600"/>
                <a:gd name="T11" fmla="*/ 9645234 h 21600"/>
                <a:gd name="T12" fmla="*/ 9099848 w 21600"/>
                <a:gd name="T13" fmla="*/ 4822846 h 21600"/>
                <a:gd name="T14" fmla="*/ 4549950 w 21600"/>
                <a:gd name="T15" fmla="*/ 0 h 21600"/>
                <a:gd name="T16" fmla="*/ 0 w 21600"/>
                <a:gd name="T17" fmla="*/ 4822846 h 21600"/>
                <a:gd name="T18" fmla="*/ 4549950 w 21600"/>
                <a:gd name="T19" fmla="*/ 9645234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lIns="19050" tIns="19050" rIns="19050" bIns="1905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AutoShape 109">
              <a:extLst>
                <a:ext uri="{FF2B5EF4-FFF2-40B4-BE49-F238E27FC236}">
                  <a16:creationId xmlns:a16="http://schemas.microsoft.com/office/drawing/2014/main" id="{7ED4F87B-D0CA-B585-E019-9D41B5776539}"/>
                </a:ext>
              </a:extLst>
            </p:cNvPr>
            <p:cNvSpPr/>
            <p:nvPr/>
          </p:nvSpPr>
          <p:spPr bwMode="auto">
            <a:xfrm>
              <a:off x="1649413" y="2460219"/>
              <a:ext cx="322262" cy="439738"/>
            </a:xfrm>
            <a:custGeom>
              <a:avLst/>
              <a:gdLst>
                <a:gd name="T0" fmla="*/ 36212029 w 21600"/>
                <a:gd name="T1" fmla="*/ 170187218 h 21600"/>
                <a:gd name="T2" fmla="*/ 35806695 w 21600"/>
                <a:gd name="T3" fmla="*/ 170752546 h 21600"/>
                <a:gd name="T4" fmla="*/ 35421607 w 21600"/>
                <a:gd name="T5" fmla="*/ 169992837 h 21600"/>
                <a:gd name="T6" fmla="*/ 5974379 w 21600"/>
                <a:gd name="T7" fmla="*/ 68353241 h 21600"/>
                <a:gd name="T8" fmla="*/ 35866567 w 21600"/>
                <a:gd name="T9" fmla="*/ 11390965 h 21600"/>
                <a:gd name="T10" fmla="*/ 65755413 w 21600"/>
                <a:gd name="T11" fmla="*/ 68353241 h 21600"/>
                <a:gd name="T12" fmla="*/ 36212029 w 21600"/>
                <a:gd name="T13" fmla="*/ 170187218 h 21600"/>
                <a:gd name="T14" fmla="*/ 35866567 w 21600"/>
                <a:gd name="T15" fmla="*/ 0 h 21600"/>
                <a:gd name="T16" fmla="*/ 0 w 21600"/>
                <a:gd name="T17" fmla="*/ 68353241 h 21600"/>
                <a:gd name="T18" fmla="*/ 31008035 w 21600"/>
                <a:gd name="T19" fmla="*/ 177662804 h 21600"/>
                <a:gd name="T20" fmla="*/ 35753716 w 21600"/>
                <a:gd name="T21" fmla="*/ 182244630 h 21600"/>
                <a:gd name="T22" fmla="*/ 35979418 w 21600"/>
                <a:gd name="T23" fmla="*/ 182244630 h 21600"/>
                <a:gd name="T24" fmla="*/ 40721757 w 21600"/>
                <a:gd name="T25" fmla="*/ 177662804 h 21600"/>
                <a:gd name="T26" fmla="*/ 71729792 w 21600"/>
                <a:gd name="T27" fmla="*/ 68353241 h 21600"/>
                <a:gd name="T28" fmla="*/ 35866567 w 21600"/>
                <a:gd name="T29" fmla="*/ 0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lIns="19050" tIns="19050" rIns="19050" bIns="1905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1947766" y="557468"/>
            <a:ext cx="8686799" cy="413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1200FA"/>
                </a:solidFill>
              </a:rPr>
              <a:t>Além de chaira lisa ou estriada, existem outros subtipos, como:</a:t>
            </a:r>
            <a:endParaRPr lang="pt-BR" sz="1400" dirty="0">
              <a:solidFill>
                <a:srgbClr val="1200FA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764EA2C2-7C6B-EC2A-310B-B97827DFC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62" y="1762000"/>
            <a:ext cx="7087676" cy="4354311"/>
          </a:xfrm>
          <a:prstGeom prst="rect">
            <a:avLst/>
          </a:prstGeom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2656B543-55A4-9A5F-C2B9-82B475C2F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25" y="5673669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19</a:t>
            </a:fld>
            <a:endParaRPr lang="en-US"/>
          </a:p>
        </p:txBody>
      </p:sp>
      <p:sp>
        <p:nvSpPr>
          <p:cNvPr id="14" name="Fluxograma: Entrada Manual 13">
            <a:extLst>
              <a:ext uri="{FF2B5EF4-FFF2-40B4-BE49-F238E27FC236}">
                <a16:creationId xmlns:a16="http://schemas.microsoft.com/office/drawing/2014/main" id="{793F4E38-2C68-7813-953D-8287721A1C73}"/>
              </a:ext>
            </a:extLst>
          </p:cNvPr>
          <p:cNvSpPr/>
          <p:nvPr/>
        </p:nvSpPr>
        <p:spPr>
          <a:xfrm rot="5400000">
            <a:off x="-1099799" y="1099799"/>
            <a:ext cx="6858000" cy="4658402"/>
          </a:xfrm>
          <a:prstGeom prst="flowChartManualInpu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87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E8070E15-A6A1-A6A6-195F-0271FBDE73A0}"/>
              </a:ext>
            </a:extLst>
          </p:cNvPr>
          <p:cNvSpPr txBox="1"/>
          <p:nvPr/>
        </p:nvSpPr>
        <p:spPr>
          <a:xfrm>
            <a:off x="6040706" y="759852"/>
            <a:ext cx="5063468" cy="4928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Para o modelo mais recente criado, a chaira em X ou alinhador de fio, é necessária a fixação em uma bancada com um suporte específico. Essa chaira equivale à chaira estriada.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Existe uma solução equivalente à chaira lisa para o modelo X, que é fixada nesse mesmo tipo de suporte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BEF03F-9886-9771-109E-FDE1E6C7B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84" y="1317467"/>
            <a:ext cx="2869201" cy="176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AA578D-1391-0FBF-B801-61557AE24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70" y="4432664"/>
            <a:ext cx="3819099" cy="104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47AC39F-5326-B2F7-230C-AE0A3276C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" y="613448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</a:t>
            </a:fld>
            <a:endParaRPr lang="en-US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CA463C8-C2E6-8D3F-2333-6DB0B5B82D62}"/>
              </a:ext>
            </a:extLst>
          </p:cNvPr>
          <p:cNvSpPr/>
          <p:nvPr/>
        </p:nvSpPr>
        <p:spPr>
          <a:xfrm>
            <a:off x="5482174" y="6008034"/>
            <a:ext cx="1366622" cy="184764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-2097079" y="0"/>
            <a:ext cx="6620249" cy="574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Conteúdo</a:t>
            </a:r>
            <a:endParaRPr lang="pt-BR" sz="2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矩形: 圆角 40">
            <a:extLst>
              <a:ext uri="{FF2B5EF4-FFF2-40B4-BE49-F238E27FC236}">
                <a16:creationId xmlns:a16="http://schemas.microsoft.com/office/drawing/2014/main" id="{CE4DEDE2-7517-F920-614B-CA2BD478D8BE}"/>
              </a:ext>
            </a:extLst>
          </p:cNvPr>
          <p:cNvSpPr/>
          <p:nvPr/>
        </p:nvSpPr>
        <p:spPr>
          <a:xfrm>
            <a:off x="2650226" y="841551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40">
            <a:extLst>
              <a:ext uri="{FF2B5EF4-FFF2-40B4-BE49-F238E27FC236}">
                <a16:creationId xmlns:a16="http://schemas.microsoft.com/office/drawing/2014/main" id="{36D412B1-250A-6014-0B4C-9E1F0721BDCA}"/>
              </a:ext>
            </a:extLst>
          </p:cNvPr>
          <p:cNvSpPr/>
          <p:nvPr/>
        </p:nvSpPr>
        <p:spPr>
          <a:xfrm>
            <a:off x="2650226" y="1562942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矩形: 圆角 40">
            <a:extLst>
              <a:ext uri="{FF2B5EF4-FFF2-40B4-BE49-F238E27FC236}">
                <a16:creationId xmlns:a16="http://schemas.microsoft.com/office/drawing/2014/main" id="{43A4D56E-0CC9-7135-4CFF-D3118720A015}"/>
              </a:ext>
            </a:extLst>
          </p:cNvPr>
          <p:cNvSpPr/>
          <p:nvPr/>
        </p:nvSpPr>
        <p:spPr>
          <a:xfrm>
            <a:off x="2650226" y="2284333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矩形: 圆角 40">
            <a:extLst>
              <a:ext uri="{FF2B5EF4-FFF2-40B4-BE49-F238E27FC236}">
                <a16:creationId xmlns:a16="http://schemas.microsoft.com/office/drawing/2014/main" id="{963A36E8-B758-9725-D790-F1910DCD2CDE}"/>
              </a:ext>
            </a:extLst>
          </p:cNvPr>
          <p:cNvSpPr/>
          <p:nvPr/>
        </p:nvSpPr>
        <p:spPr>
          <a:xfrm>
            <a:off x="2650226" y="3005724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矩形: 圆角 40">
            <a:extLst>
              <a:ext uri="{FF2B5EF4-FFF2-40B4-BE49-F238E27FC236}">
                <a16:creationId xmlns:a16="http://schemas.microsoft.com/office/drawing/2014/main" id="{340E2D46-CC1B-1B29-BEF5-E40CB1DB16A9}"/>
              </a:ext>
            </a:extLst>
          </p:cNvPr>
          <p:cNvSpPr/>
          <p:nvPr/>
        </p:nvSpPr>
        <p:spPr>
          <a:xfrm>
            <a:off x="2650226" y="3727115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05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: 圆角 40">
            <a:extLst>
              <a:ext uri="{FF2B5EF4-FFF2-40B4-BE49-F238E27FC236}">
                <a16:creationId xmlns:a16="http://schemas.microsoft.com/office/drawing/2014/main" id="{0A6F79BD-4904-F902-B2E4-6DA99DC6826C}"/>
              </a:ext>
            </a:extLst>
          </p:cNvPr>
          <p:cNvSpPr/>
          <p:nvPr/>
        </p:nvSpPr>
        <p:spPr>
          <a:xfrm>
            <a:off x="2650226" y="4448506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06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2" name="TextBox 61">
            <a:extLst>
              <a:ext uri="{FF2B5EF4-FFF2-40B4-BE49-F238E27FC236}">
                <a16:creationId xmlns:a16="http://schemas.microsoft.com/office/drawing/2014/main" id="{E992540B-209B-0E4A-5DEB-424AF676120A}"/>
              </a:ext>
            </a:extLst>
          </p:cNvPr>
          <p:cNvSpPr txBox="1"/>
          <p:nvPr/>
        </p:nvSpPr>
        <p:spPr>
          <a:xfrm>
            <a:off x="3398924" y="872132"/>
            <a:ext cx="5278546" cy="5578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60"/>
              </a:lnSpc>
            </a:pPr>
            <a:r>
              <a:rPr lang="pt-BR" sz="2600" dirty="0"/>
              <a:t>Introdução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O que são Chairas? Quais seus tipos?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O uso de Facas em Frigoríficos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Base Legal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A escolha de Facas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Uso Seguro das Facas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Conservação e Afiação</a:t>
            </a:r>
          </a:p>
          <a:p>
            <a:pPr>
              <a:lnSpc>
                <a:spcPts val="2860"/>
              </a:lnSpc>
            </a:pPr>
            <a:endParaRPr lang="pt-BR" sz="2600" dirty="0"/>
          </a:p>
          <a:p>
            <a:pPr>
              <a:lnSpc>
                <a:spcPts val="2860"/>
              </a:lnSpc>
            </a:pPr>
            <a:r>
              <a:rPr lang="pt-BR" sz="2600" dirty="0"/>
              <a:t>Conclusão</a:t>
            </a:r>
            <a:endParaRPr lang="en-US" sz="2600" dirty="0"/>
          </a:p>
        </p:txBody>
      </p:sp>
      <p:sp>
        <p:nvSpPr>
          <p:cNvPr id="12" name="矩形: 圆角 40">
            <a:extLst>
              <a:ext uri="{FF2B5EF4-FFF2-40B4-BE49-F238E27FC236}">
                <a16:creationId xmlns:a16="http://schemas.microsoft.com/office/drawing/2014/main" id="{1882446E-222D-4D48-6526-E3BAA6D872ED}"/>
              </a:ext>
            </a:extLst>
          </p:cNvPr>
          <p:cNvSpPr/>
          <p:nvPr/>
        </p:nvSpPr>
        <p:spPr>
          <a:xfrm>
            <a:off x="2630455" y="5169897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07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" name="矩形: 圆角 40">
            <a:extLst>
              <a:ext uri="{FF2B5EF4-FFF2-40B4-BE49-F238E27FC236}">
                <a16:creationId xmlns:a16="http://schemas.microsoft.com/office/drawing/2014/main" id="{C933F1DF-0D6E-7B3E-2169-9710D121B8AF}"/>
              </a:ext>
            </a:extLst>
          </p:cNvPr>
          <p:cNvSpPr/>
          <p:nvPr/>
        </p:nvSpPr>
        <p:spPr>
          <a:xfrm>
            <a:off x="2630455" y="5891288"/>
            <a:ext cx="593735" cy="589392"/>
          </a:xfrm>
          <a:prstGeom prst="round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08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Imagem 14" descr="Pessoa de uniforme com chapéu&#10;&#10;Descrição gerada automaticamente">
            <a:extLst>
              <a:ext uri="{FF2B5EF4-FFF2-40B4-BE49-F238E27FC236}">
                <a16:creationId xmlns:a16="http://schemas.microsoft.com/office/drawing/2014/main" id="{249792C0-93C2-E7B5-117B-11E3618F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53" y="2284333"/>
            <a:ext cx="4797147" cy="4559451"/>
          </a:xfrm>
          <a:prstGeom prst="rect">
            <a:avLst/>
          </a:prstGeom>
        </p:spPr>
      </p:pic>
      <p:pic>
        <p:nvPicPr>
          <p:cNvPr id="16" name="Imagem 15" descr="Texto&#10;&#10;Descrição gerada automaticamente com confiança baixa">
            <a:extLst>
              <a:ext uri="{FF2B5EF4-FFF2-40B4-BE49-F238E27FC236}">
                <a16:creationId xmlns:a16="http://schemas.microsoft.com/office/drawing/2014/main" id="{74A25679-C1D1-9DE9-0F25-1ADE88694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43" y="132663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B345EDF-328B-BCED-4115-3DE68F8615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luxograma: Atraso 12">
            <a:extLst>
              <a:ext uri="{FF2B5EF4-FFF2-40B4-BE49-F238E27FC236}">
                <a16:creationId xmlns:a16="http://schemas.microsoft.com/office/drawing/2014/main" id="{2F115585-7D2B-B81F-417A-0714B8C321C5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553601" y="562791"/>
            <a:ext cx="5091549" cy="572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atin typeface="Poppins" panose="00000500000000000000" pitchFamily="2" charset="0"/>
                <a:cs typeface="Poppins" panose="00000500000000000000" pitchFamily="2" charset="0"/>
              </a:rPr>
              <a:t>PARTE 03</a:t>
            </a:r>
          </a:p>
          <a:p>
            <a:pPr algn="ctr">
              <a:lnSpc>
                <a:spcPct val="150000"/>
              </a:lnSpc>
            </a:pP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000" b="1" dirty="0">
                <a:solidFill>
                  <a:schemeClr val="bg1"/>
                </a:solidFill>
                <a:latin typeface="Poppins" panose="00000500000000000000" pitchFamily="2" charset="0"/>
              </a:rPr>
              <a:t>O uso de facas no serviço em frigoríficos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61FC380-04FD-2DF1-278E-3127A744D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11" name="Imagem 10" descr="Pessoas dentro de caixa de pizza&#10;&#10;Descrição gerada automaticamente">
            <a:extLst>
              <a:ext uri="{FF2B5EF4-FFF2-40B4-BE49-F238E27FC236}">
                <a16:creationId xmlns:a16="http://schemas.microsoft.com/office/drawing/2014/main" id="{674FFE7D-AC68-CC52-63EC-4AE2F38E5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0" y="3524250"/>
            <a:ext cx="6781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1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21</a:t>
            </a:fld>
            <a:endParaRPr lang="en-US"/>
          </a:p>
        </p:txBody>
      </p:sp>
      <p:pic>
        <p:nvPicPr>
          <p:cNvPr id="2052" name="Picture 4" descr="Com casos de coronavírus, frigoríficos são interditados no RS e em SC -  Época Negócios | Empresa">
            <a:extLst>
              <a:ext uri="{FF2B5EF4-FFF2-40B4-BE49-F238E27FC236}">
                <a16:creationId xmlns:a16="http://schemas.microsoft.com/office/drawing/2014/main" id="{1C47A5E4-7CFF-5171-BE07-D93F1AFE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046022" y="-46174"/>
            <a:ext cx="3495955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2758281" y="1799413"/>
            <a:ext cx="2806936" cy="2260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200FA"/>
                </a:solidFill>
              </a:rPr>
              <a:t>Junto com as chairas, as facas são muito úteis nos serviços realizados em frigoríficos. Vamos conferir alguns deles a seguir</a:t>
            </a:r>
            <a:r>
              <a:rPr lang="pt-BR" sz="2000" dirty="0"/>
              <a:t>.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415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783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7EACC8E-F155-92F1-192C-F606279856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6732"/>
          <a:stretch/>
        </p:blipFill>
        <p:spPr bwMode="auto">
          <a:xfrm>
            <a:off x="440192" y="1991816"/>
            <a:ext cx="1774371" cy="209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54D7C37F-A40F-FA91-ED24-B70F4DB17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600309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50546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90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381239" y="2749476"/>
            <a:ext cx="4673361" cy="290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/>
              <a:t>Sangria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Na sangria, após a insensibilização do animal com uso de ferramenta pneumática, choque ou dardo cativo (pistola), ocorre um corte de modo a haver uma grande perda de sangue e a consequente morte por hipovolemia.</a:t>
            </a: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306267" y="7914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450844" y="9398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2702094" y="12015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矩形 13">
            <a:extLst>
              <a:ext uri="{FF2B5EF4-FFF2-40B4-BE49-F238E27FC236}">
                <a16:creationId xmlns:a16="http://schemas.microsoft.com/office/drawing/2014/main" id="{1EE8CAB4-113E-C8C5-4285-CD3FF859E9F1}"/>
              </a:ext>
            </a:extLst>
          </p:cNvPr>
          <p:cNvSpPr/>
          <p:nvPr/>
        </p:nvSpPr>
        <p:spPr>
          <a:xfrm>
            <a:off x="6972299" y="663064"/>
            <a:ext cx="4127501" cy="549153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Imagem 4" descr="Guia de Boas Práticas: Insensibilização por gás em suínos">
            <a:extLst>
              <a:ext uri="{FF2B5EF4-FFF2-40B4-BE49-F238E27FC236}">
                <a16:creationId xmlns:a16="http://schemas.microsoft.com/office/drawing/2014/main" id="{4942CED4-E77E-B3C4-7613-72F35FC20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60" y="837705"/>
            <a:ext cx="4673360" cy="558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AE230A46-B7A6-F340-34C7-B759CD9E8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3" y="4527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2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419286" y="2468586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23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594085" y="2680344"/>
            <a:ext cx="774278" cy="87779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2441491" y="1410633"/>
            <a:ext cx="5534109" cy="3359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</a:rPr>
              <a:t>Esfola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Para animais em que o couro seja comercialmente utilizado, como no caso de bovinos ou ovinos, existe a retirada com uso de equipamentos especiais ou com o uso da faca.</a:t>
            </a:r>
          </a:p>
        </p:txBody>
      </p:sp>
      <p:pic>
        <p:nvPicPr>
          <p:cNvPr id="6" name="Imagem 5" descr="Descanso regulamentar, dieta hídrica">
            <a:extLst>
              <a:ext uri="{FF2B5EF4-FFF2-40B4-BE49-F238E27FC236}">
                <a16:creationId xmlns:a16="http://schemas.microsoft.com/office/drawing/2014/main" id="{BBAAD032-226C-0715-736A-53395033D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87" y="1958882"/>
            <a:ext cx="3179716" cy="238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84335CA-ADEB-A453-50D2-3D19C1B85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1" y="180749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24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931653"/>
            <a:ext cx="9842500" cy="51722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5213351" y="870086"/>
            <a:ext cx="5194298" cy="4568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Toaletes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</a:rPr>
              <a:t>Consiste na melhoria da aparência dos cortes. Nas meias carcaças bovinas, consiste em: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</a:rPr>
              <a:t>• Retirada do excesso de gorduras.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</a:rPr>
              <a:t>• Remoção de coágulos sanguíneos e contusões.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</a:rPr>
              <a:t>• Remoção do diafragma e medula espinhal.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4">
                    <a:lumMod val="10000"/>
                  </a:schemeClr>
                </a:solidFill>
              </a:rPr>
              <a:t>Em suínos, a chamada toalete consiste na revisão de residuais de pelos após a </a:t>
            </a:r>
            <a:r>
              <a:rPr lang="pt-BR" sz="2000" dirty="0" err="1">
                <a:solidFill>
                  <a:schemeClr val="accent4">
                    <a:lumMod val="10000"/>
                  </a:schemeClr>
                </a:solidFill>
              </a:rPr>
              <a:t>depilagem</a:t>
            </a:r>
            <a:r>
              <a:rPr lang="pt-BR" sz="2000" dirty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6" name="Imagem 5" descr="Por que tanta variação na toalete da carcaça? – IAGRO">
            <a:extLst>
              <a:ext uri="{FF2B5EF4-FFF2-40B4-BE49-F238E27FC236}">
                <a16:creationId xmlns:a16="http://schemas.microsoft.com/office/drawing/2014/main" id="{81B47D2A-6708-9AFD-61D4-CF8BEB47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72" y="493329"/>
            <a:ext cx="3332142" cy="55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CA5D4ABA-0CFC-10A4-1147-6C622BC2D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02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25</a:t>
            </a:fld>
            <a:endParaRPr lang="en-US"/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1526391" y="177480"/>
            <a:ext cx="9021762" cy="5953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highlight>
                  <a:srgbClr val="1200FA"/>
                </a:highlight>
              </a:rPr>
              <a:t>Produção de cortes específicos</a:t>
            </a:r>
          </a:p>
          <a:p>
            <a:pPr algn="ctr">
              <a:lnSpc>
                <a:spcPct val="150000"/>
              </a:lnSpc>
            </a:pPr>
            <a:endParaRPr lang="pt-BR" sz="2000" b="1" dirty="0"/>
          </a:p>
          <a:p>
            <a:pPr algn="ctr">
              <a:lnSpc>
                <a:spcPct val="150000"/>
              </a:lnSpc>
            </a:pPr>
            <a:endParaRPr lang="pt-BR" sz="2000" dirty="0"/>
          </a:p>
          <a:p>
            <a:pPr algn="ctr">
              <a:lnSpc>
                <a:spcPct val="150000"/>
              </a:lnSpc>
            </a:pPr>
            <a:endParaRPr lang="pt-BR" sz="2000" dirty="0"/>
          </a:p>
          <a:p>
            <a:pPr algn="ctr">
              <a:lnSpc>
                <a:spcPct val="150000"/>
              </a:lnSpc>
            </a:pPr>
            <a:endParaRPr lang="pt-BR" sz="2000" dirty="0"/>
          </a:p>
          <a:p>
            <a:pPr algn="ctr">
              <a:lnSpc>
                <a:spcPct val="150000"/>
              </a:lnSpc>
            </a:pPr>
            <a:endParaRPr lang="pt-BR" sz="2000" dirty="0"/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A separação de cortes e outras partes específicas ocorre com o uso de facas quando são vendidas peças prontas congeladas ou a vácuo. As meias carcaças são vendidas quando processadas pelos açougues de supermercados.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7B1749A-B17F-73E6-79F5-11A4B15C679D}"/>
              </a:ext>
            </a:extLst>
          </p:cNvPr>
          <p:cNvSpPr/>
          <p:nvPr/>
        </p:nvSpPr>
        <p:spPr>
          <a:xfrm>
            <a:off x="3405866" y="946518"/>
            <a:ext cx="5400675" cy="3174365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3" name="Imagem 12" descr="Ações de frigoríficos disparam, qual motivo? - CompreRural">
            <a:extLst>
              <a:ext uri="{FF2B5EF4-FFF2-40B4-BE49-F238E27FC236}">
                <a16:creationId xmlns:a16="http://schemas.microsoft.com/office/drawing/2014/main" id="{8F7D0EE1-8133-C465-77EE-345361818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46" y="1155294"/>
            <a:ext cx="5400675" cy="317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2ABC45A-80A1-5763-DA46-5A831F0BB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8C51C40B-B566-1356-E30B-8C7525F1C1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luxograma: Atraso 12">
            <a:extLst>
              <a:ext uri="{FF2B5EF4-FFF2-40B4-BE49-F238E27FC236}">
                <a16:creationId xmlns:a16="http://schemas.microsoft.com/office/drawing/2014/main" id="{8B85C026-2715-3572-92BB-E55C272ABBC0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608030" y="1523097"/>
            <a:ext cx="5362949" cy="327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600" b="1" dirty="0">
                <a:latin typeface="Poppins" panose="00000500000000000000" pitchFamily="2" charset="0"/>
                <a:cs typeface="Poppins" panose="00000500000000000000" pitchFamily="2" charset="0"/>
              </a:rPr>
              <a:t>PARTE 04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</a:rPr>
              <a:t>Base Legal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4ED92474-4A79-8D86-4F57-C0D1DC450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11" name="Imagem 10" descr="Pessoas em volta de mesa&#10;&#10;Descrição gerada automaticamente com confiança baixa">
            <a:extLst>
              <a:ext uri="{FF2B5EF4-FFF2-40B4-BE49-F238E27FC236}">
                <a16:creationId xmlns:a16="http://schemas.microsoft.com/office/drawing/2014/main" id="{8B79F27E-0C51-E405-A1C1-CBAEA3847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73" y="3095625"/>
            <a:ext cx="60198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50546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90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407168" y="2072820"/>
            <a:ext cx="6166016" cy="4107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Tratando da saúde e segurança do trabalho, existem as Normas Regulamentadoras ou </a:t>
            </a:r>
            <a:r>
              <a:rPr lang="pt-BR" sz="2000" dirty="0" err="1">
                <a:solidFill>
                  <a:schemeClr val="bg1"/>
                </a:solidFill>
              </a:rPr>
              <a:t>NRs</a:t>
            </a:r>
            <a:r>
              <a:rPr lang="pt-BR" sz="2000" dirty="0">
                <a:solidFill>
                  <a:schemeClr val="bg1"/>
                </a:solidFill>
              </a:rPr>
              <a:t>, criadas pelo Ministério do Trabalho.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Das trinta e oito </a:t>
            </a:r>
            <a:r>
              <a:rPr lang="pt-BR" sz="2000" dirty="0" err="1">
                <a:solidFill>
                  <a:schemeClr val="bg1"/>
                </a:solidFill>
              </a:rPr>
              <a:t>NRs</a:t>
            </a:r>
            <a:r>
              <a:rPr lang="pt-BR" sz="2000" dirty="0">
                <a:solidFill>
                  <a:schemeClr val="bg1"/>
                </a:solidFill>
              </a:rPr>
              <a:t>, a NR 36, de Segurança e Saúde no Trabalho em Empresas de Abate e Processamento de Carnes e Derivados, trata sobre o trabalho nos locais onde ocorre a produção e processamento de produtos cárneos de origem animal.</a:t>
            </a: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807011" y="7914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951588" y="9398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202838" y="12015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矩形 13">
            <a:extLst>
              <a:ext uri="{FF2B5EF4-FFF2-40B4-BE49-F238E27FC236}">
                <a16:creationId xmlns:a16="http://schemas.microsoft.com/office/drawing/2014/main" id="{1EE8CAB4-113E-C8C5-4285-CD3FF859E9F1}"/>
              </a:ext>
            </a:extLst>
          </p:cNvPr>
          <p:cNvSpPr/>
          <p:nvPr/>
        </p:nvSpPr>
        <p:spPr>
          <a:xfrm>
            <a:off x="7239001" y="3186372"/>
            <a:ext cx="4051300" cy="233371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B2CFAB-1B08-8082-A3C2-0DCFC87B0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93888" y="2988482"/>
            <a:ext cx="4051301" cy="2315516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6241F434-49E8-B0DA-94ED-C5C64C5A5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93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1119947" y="1757644"/>
            <a:ext cx="647648" cy="647648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28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1245269" y="1868674"/>
            <a:ext cx="401006" cy="454616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2168355" y="1368570"/>
            <a:ext cx="5080538" cy="3696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Na NR 36, trata-se sobre ergonomia no trabalho em frigoríficos, cuidados quanto à refrigeração, dentre outros aspectos.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Menciona-se a necessidade de uma Análise Ergonômica do Trabalho (AET) para ajustar esses aspectos ergonômicos a cada ambiente de trabalho, visto que existem várias atividades repetitivas a serem desempenhadas.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E3E231-C5F9-5566-5FC2-6493994F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0" b="94934" l="7787" r="95697">
                        <a14:foregroundMark x1="73975" y1="96916" x2="88525" y2="91189"/>
                        <a14:foregroundMark x1="88525" y1="91189" x2="93648" y2="76872"/>
                        <a14:foregroundMark x1="93648" y1="76872" x2="90574" y2="64537"/>
                        <a14:foregroundMark x1="90574" y1="64537" x2="89549" y2="62996"/>
                        <a14:foregroundMark x1="64344" y1="86784" x2="72951" y2="95154"/>
                        <a14:foregroundMark x1="72951" y1="95154" x2="88525" y2="88767"/>
                        <a14:foregroundMark x1="88525" y1="88767" x2="88525" y2="88767"/>
                        <a14:foregroundMark x1="89754" y1="84581" x2="92828" y2="72907"/>
                        <a14:foregroundMark x1="95697" y1="72026" x2="95697" y2="76211"/>
                        <a14:foregroundMark x1="11066" y1="52423" x2="7787" y2="46035"/>
                        <a14:foregroundMark x1="67008" y1="16079" x2="75615" y2="7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77" y="938883"/>
            <a:ext cx="4289337" cy="3990490"/>
          </a:xfrm>
          <a:prstGeom prst="rect">
            <a:avLst/>
          </a:prstGeom>
        </p:spPr>
      </p:pic>
      <p:sp>
        <p:nvSpPr>
          <p:cNvPr id="6" name="矩形: 圆角 40">
            <a:extLst>
              <a:ext uri="{FF2B5EF4-FFF2-40B4-BE49-F238E27FC236}">
                <a16:creationId xmlns:a16="http://schemas.microsoft.com/office/drawing/2014/main" id="{A430E121-3D14-6838-EB3B-F1D1A8811DA1}"/>
              </a:ext>
            </a:extLst>
          </p:cNvPr>
          <p:cNvSpPr/>
          <p:nvPr/>
        </p:nvSpPr>
        <p:spPr>
          <a:xfrm>
            <a:off x="1119947" y="3828921"/>
            <a:ext cx="647648" cy="647648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椭圆 19">
            <a:extLst>
              <a:ext uri="{FF2B5EF4-FFF2-40B4-BE49-F238E27FC236}">
                <a16:creationId xmlns:a16="http://schemas.microsoft.com/office/drawing/2014/main" id="{20A8E03A-87DE-4BE5-44AE-F0176047B8B4}"/>
              </a:ext>
            </a:extLst>
          </p:cNvPr>
          <p:cNvSpPr/>
          <p:nvPr/>
        </p:nvSpPr>
        <p:spPr>
          <a:xfrm>
            <a:off x="1245269" y="3939951"/>
            <a:ext cx="401006" cy="454616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1AEEF35-2536-B479-DDBE-6C9547005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6721945" y="2314923"/>
            <a:ext cx="4622800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2"/>
                </a:solidFill>
              </a:rPr>
              <a:t>Também trata dos aspectos da produção de cortes em animais, uso de facas e de chairas.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2"/>
                </a:solidFill>
              </a:rPr>
              <a:t>A produção de cortes pode envolver o uso de máquinas, como:</a:t>
            </a:r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8744652" y="643751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Imagem 8" descr="Homem com chapéu&#10;&#10;Descrição gerada automaticamente">
            <a:extLst>
              <a:ext uri="{FF2B5EF4-FFF2-40B4-BE49-F238E27FC236}">
                <a16:creationId xmlns:a16="http://schemas.microsoft.com/office/drawing/2014/main" id="{9DB905E5-73BA-18CA-5C39-A9D2C0C7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5648325" cy="6734175"/>
          </a:xfrm>
          <a:prstGeom prst="rect">
            <a:avLst/>
          </a:prstGeom>
        </p:spPr>
      </p:pic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587E4354-ED46-8E0A-4169-15BE3C027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2189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17D8314C-292A-E3DB-BD6F-47F1C624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luxograma: Atraso 15">
            <a:extLst>
              <a:ext uri="{FF2B5EF4-FFF2-40B4-BE49-F238E27FC236}">
                <a16:creationId xmlns:a16="http://schemas.microsoft.com/office/drawing/2014/main" id="{1E08790D-FD6F-D7E0-047C-BEC422620CE1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51135" y="1420758"/>
            <a:ext cx="5057568" cy="40164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600" b="1" dirty="0">
                <a:latin typeface="Poppins" panose="00000500000000000000" pitchFamily="2" charset="0"/>
                <a:cs typeface="Poppins" panose="00000500000000000000" pitchFamily="2" charset="0"/>
              </a:rPr>
              <a:t>PARTE 01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</a:rPr>
              <a:t>Introdução</a:t>
            </a: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32200384-E822-5A48-D445-B35BA436F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31" y="275451"/>
            <a:ext cx="1786983" cy="496116"/>
          </a:xfrm>
          <a:prstGeom prst="rect">
            <a:avLst/>
          </a:prstGeom>
        </p:spPr>
      </p:pic>
      <p:pic>
        <p:nvPicPr>
          <p:cNvPr id="13" name="Imagem 12" descr="Pessoas sentadas ao redor da cabeça&#10;&#10;Descrição gerada automaticamente com confiança baixa">
            <a:extLst>
              <a:ext uri="{FF2B5EF4-FFF2-40B4-BE49-F238E27FC236}">
                <a16:creationId xmlns:a16="http://schemas.microsoft.com/office/drawing/2014/main" id="{8D78AC0D-1546-DCA2-4477-CFA1A64DF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42" y="3028067"/>
            <a:ext cx="6056772" cy="37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377169" y="1798067"/>
            <a:ext cx="11290299" cy="3164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•	Máquina automática para esfola.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•	Máquina aberta para esfola e retirada de pele.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•	Máquina de repasse de moela.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•	Máquina serra-de-fita.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•	Máquina para o corte de carcaças de animais de médio e grande porte</a:t>
            </a:r>
            <a:r>
              <a:rPr lang="pt-BR" sz="2800" dirty="0"/>
              <a:t>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10800000">
            <a:off x="0" y="0"/>
            <a:ext cx="2334638" cy="1673157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 descr="Texto&#10;&#10;Descrição gerada automaticamente com confiança baixa">
            <a:extLst>
              <a:ext uri="{FF2B5EF4-FFF2-40B4-BE49-F238E27FC236}">
                <a16:creationId xmlns:a16="http://schemas.microsoft.com/office/drawing/2014/main" id="{5223FD09-15C6-DFAA-60E7-2A45387A8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293132" y="2237921"/>
            <a:ext cx="8594067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accent3">
                    <a:lumMod val="10000"/>
                  </a:schemeClr>
                </a:solidFill>
              </a:rPr>
              <a:t>Essas máquinas envolvem cuidados para saúde e segurança do trabalho pela presença das lâminas cortantes. Nesta apostila, falaremos especificamente das facas e chairas. Para saber sobre essas máquinas, pode-se consultar os anexos da NR 36.</a:t>
            </a:r>
            <a:endParaRPr lang="pt-BR" sz="16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67B53249-C17C-48CA-373C-C84FD60D3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15" name="Imagem 14" descr="Pessoas sentadas ao redor da cabeça&#10;&#10;Descrição gerada automaticamente com confiança baixa">
            <a:extLst>
              <a:ext uri="{FF2B5EF4-FFF2-40B4-BE49-F238E27FC236}">
                <a16:creationId xmlns:a16="http://schemas.microsoft.com/office/drawing/2014/main" id="{0BC24861-DFA2-B333-554F-E7D613B1B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8" y="4296578"/>
            <a:ext cx="4098275" cy="25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1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50546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90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495777" y="2279465"/>
            <a:ext cx="5573834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Também falando da NR 36, tipo, textura e empunhadura de facas (tamanho) precisam ser apropriados à tarefa a realizar, à mão do trabalhador e ao uso de luvas. 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As facas devem ser adequadas às tarefas e leves tanto quanto possível.</a:t>
            </a:r>
            <a:endParaRPr lang="en-US" sz="24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357067" y="7152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501644" y="8636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2752894" y="11253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45A531B8-6CD5-117F-910A-F1EED5393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/>
          <a:stretch/>
        </p:blipFill>
        <p:spPr>
          <a:xfrm>
            <a:off x="6464044" y="549001"/>
            <a:ext cx="5333523" cy="5740947"/>
          </a:xfrm>
          <a:prstGeom prst="rect">
            <a:avLst/>
          </a:prstGeom>
        </p:spPr>
      </p:pic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68067865-424D-4427-218D-6C94B21F4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3" y="157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08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33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992037"/>
            <a:ext cx="9842500" cy="52102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4822166" y="1164566"/>
            <a:ext cx="6021238" cy="5030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3">
                    <a:lumMod val="10000"/>
                  </a:schemeClr>
                </a:solidFill>
              </a:rPr>
              <a:t>Além disso, como existe risco de acidentes com facas, a NR 36 aponta que devem existir medidas preventivas como a afiação e adequação de ferramentas e equipamentos. </a:t>
            </a:r>
          </a:p>
          <a:p>
            <a:pPr>
              <a:lnSpc>
                <a:spcPct val="150000"/>
              </a:lnSpc>
            </a:pPr>
            <a:endParaRPr lang="pt-BR" sz="2000" b="1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3">
                    <a:lumMod val="10000"/>
                  </a:schemeClr>
                </a:solidFill>
              </a:rPr>
              <a:t>A afiação é importante  porque, ao contrário do que possa parecer, facas ruins exigem mais esforço para fazer um mesmo serviço ou mesmo escaparem pelo excesso de força. Deve haver treinamento e orientação, tanto quanto um funcionário estiver sendo admitido, como de forma periódica. </a:t>
            </a:r>
          </a:p>
        </p:txBody>
      </p:sp>
      <p:pic>
        <p:nvPicPr>
          <p:cNvPr id="7" name="Imagem 6" descr="Tipos de Facas – Mariot Cutelaria Artesanal">
            <a:extLst>
              <a:ext uri="{FF2B5EF4-FFF2-40B4-BE49-F238E27FC236}">
                <a16:creationId xmlns:a16="http://schemas.microsoft.com/office/drawing/2014/main" id="{96E53422-71DC-ABA6-0772-249C0EB01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1250830"/>
            <a:ext cx="2956655" cy="473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67851885-8C4D-0DE3-C4FC-841EE2B5A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28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34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709181" y="760639"/>
            <a:ext cx="7194551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Para os empregadores (frigoríficos) são estabelecidas as seguintes obrigações:</a:t>
            </a:r>
          </a:p>
          <a:p>
            <a:endParaRPr lang="pt-BR" sz="16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pt-BR" sz="16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• 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estabelecer critérios de exigências para a escolha das características das facas, com a participação dos trabalhadores, em função das necessidades das tarefas existentes na empresa;</a:t>
            </a:r>
          </a:p>
          <a:p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•implementar sistema para controle de afiação das facas;</a:t>
            </a:r>
          </a:p>
          <a:p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• estabelecer mecanismos de reposição constante de facas afiadas, em quantidade adequada em função da demanda de produção;</a:t>
            </a:r>
          </a:p>
          <a:p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• instruir os supervisores sobre a importância da reposição de facas afiadas;</a:t>
            </a:r>
          </a:p>
          <a:p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• treinar os trabalhadores, especialmente os recém admitidos ou nos casos de mudança de função, no uso da chaira, quando aplicável à atividade.</a:t>
            </a:r>
          </a:p>
          <a:p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• O setor ou local destinado a afiação de facas, onde houver, deve possuir espaço físico e mobiliário adequado e seguro.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72C49FFD-D550-717E-FA47-377BECD8D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35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1638860"/>
            <a:ext cx="7251699" cy="38165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A necessidade de considerar sugestões dos trabalhadores e critérios técnicos são pontos que a NR 36 destaca. </a:t>
            </a:r>
          </a:p>
          <a:p>
            <a:pPr algn="ctr">
              <a:lnSpc>
                <a:spcPct val="150000"/>
              </a:lnSpc>
            </a:pPr>
            <a:endParaRPr lang="pt-BR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Claro que é muito importante o conhecimento e treinamento para o serviço, para que se possa entender como fazer escolhas adequadas. 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D6D31FF-883D-4D69-5E1D-CC84D5D68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33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36</a:t>
            </a:fld>
            <a:endParaRPr lang="en-US"/>
          </a:p>
        </p:txBody>
      </p:sp>
      <p:pic>
        <p:nvPicPr>
          <p:cNvPr id="2052" name="Picture 4" descr="Com casos de coronavírus, frigoríficos são interditados no RS e em SC -  Época Negócios | Empresa">
            <a:extLst>
              <a:ext uri="{FF2B5EF4-FFF2-40B4-BE49-F238E27FC236}">
                <a16:creationId xmlns:a16="http://schemas.microsoft.com/office/drawing/2014/main" id="{1C47A5E4-7CFF-5171-BE07-D93F1AFE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913581" y="86265"/>
            <a:ext cx="5324753" cy="7151917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1200FA">
              <a:alpha val="90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302751" y="1633483"/>
            <a:ext cx="6598791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Por melhores que sejam as facas da foto anteriormente mostrada, não servem para serviços frigoríficos. 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No item de escolha das facas, a seguir, você vai entender melhor os porquês.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449" y="415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3376386" y="783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Brasil tem 50 frigoríficos aptos a exportar para China e quer aval para  habilitar novos | Exame">
            <a:extLst>
              <a:ext uri="{FF2B5EF4-FFF2-40B4-BE49-F238E27FC236}">
                <a16:creationId xmlns:a16="http://schemas.microsoft.com/office/drawing/2014/main" id="{009DA9F4-B6B0-C65A-F3FA-26DA992C4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19" y="4602956"/>
            <a:ext cx="2380684" cy="1587122"/>
          </a:xfrm>
          <a:prstGeom prst="roundRect">
            <a:avLst>
              <a:gd name="adj" fmla="val 11328"/>
            </a:avLst>
          </a:prstGeom>
          <a:noFill/>
          <a:ln>
            <a:noFill/>
          </a:ln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0AC6D3EB-8091-5201-47C4-19F53B90B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595553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064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645150" y="1844972"/>
            <a:ext cx="5711270" cy="286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Em alguns casos, pode existir um setor ou local destinado à afiação das facas.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Esse local deve ter espaço físico e mobiliário adequado e seguro, conforme salienta a NR 36.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Em outras situações, o uso da chaira acontece nas bancadas.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Imagem 7" descr="Homem de chapéu e camisa verde&#10;&#10;Descrição gerada automaticamente">
            <a:extLst>
              <a:ext uri="{FF2B5EF4-FFF2-40B4-BE49-F238E27FC236}">
                <a16:creationId xmlns:a16="http://schemas.microsoft.com/office/drawing/2014/main" id="{EDAEF800-DE08-17D5-9EF1-2A8B0AF1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9"/>
            <a:ext cx="4587627" cy="68580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88AF2030-5F3D-FDC6-E704-F52448F4B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38</a:t>
            </a:fld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210129" y="2012737"/>
            <a:ext cx="5382884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Independentemente da forma em que ocorrer a </a:t>
            </a:r>
            <a:r>
              <a:rPr lang="pt-BR" sz="2400" dirty="0" err="1">
                <a:solidFill>
                  <a:schemeClr val="bg1"/>
                </a:solidFill>
              </a:rPr>
              <a:t>chairação</a:t>
            </a:r>
            <a:r>
              <a:rPr lang="pt-BR" sz="2400" dirty="0">
                <a:solidFill>
                  <a:schemeClr val="bg1"/>
                </a:solidFill>
              </a:rPr>
              <a:t>, essa tarefa e a limpeza de mesas e outras atividades como mudança de postos de trabalho, ajuste de assentos e troca de equipamentos, devem ser considerados no tempo útil dos trabalhadores.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49BB7E8B-0386-254A-DEE1-D23894144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39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998685" y="4522724"/>
            <a:ext cx="4307114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As tarefas mencionadas não podem ser inclusas nas pausas de trabalho.</a:t>
            </a:r>
            <a:endParaRPr lang="en-US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" name="Imagem 5" descr="Saiba como alcançar a eficiência produtiva no seu frigorífico | Frigo-Data  Informática">
            <a:extLst>
              <a:ext uri="{FF2B5EF4-FFF2-40B4-BE49-F238E27FC236}">
                <a16:creationId xmlns:a16="http://schemas.microsoft.com/office/drawing/2014/main" id="{650A0F3F-C246-0996-B121-9C6729F51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69721"/>
            <a:ext cx="4826000" cy="31727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FACDE4AD-F663-278A-9DCE-D9E38FC89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2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2617317"/>
            <a:ext cx="7251699" cy="186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A produção de alimentos à base de carne ou mesmo cortes para churrasco depende do trabalho dos abatedouros e frigoríficos.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8784DFD-FD04-90D5-A9E4-BCB175990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2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0FE6ED6-6E7F-7A67-A4D3-63C5E9FF69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luxograma: Atraso 7">
            <a:extLst>
              <a:ext uri="{FF2B5EF4-FFF2-40B4-BE49-F238E27FC236}">
                <a16:creationId xmlns:a16="http://schemas.microsoft.com/office/drawing/2014/main" id="{6042C07C-6F56-45A8-8B5F-12FCB30E2422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608030" y="1523097"/>
            <a:ext cx="5362949" cy="4293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600" b="1" dirty="0">
                <a:latin typeface="Poppins" panose="00000500000000000000" pitchFamily="2" charset="0"/>
                <a:cs typeface="Poppins" panose="00000500000000000000" pitchFamily="2" charset="0"/>
              </a:rPr>
              <a:t>PARTE 05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</a:rPr>
              <a:t>A Escolha das Facas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11DF56C-9810-51DE-D650-4F83D565E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57" y="66675"/>
            <a:ext cx="2261621" cy="627889"/>
          </a:xfrm>
          <a:prstGeom prst="rect">
            <a:avLst/>
          </a:prstGeom>
        </p:spPr>
      </p:pic>
      <p:pic>
        <p:nvPicPr>
          <p:cNvPr id="12" name="Imagem 11" descr="Pessoa de uniforme com chapéu&#10;&#10;Descrição gerada automaticamente com confiança média">
            <a:extLst>
              <a:ext uri="{FF2B5EF4-FFF2-40B4-BE49-F238E27FC236}">
                <a16:creationId xmlns:a16="http://schemas.microsoft.com/office/drawing/2014/main" id="{48E0EC3D-0D11-CE26-7436-D613C493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67" y="-18174"/>
            <a:ext cx="6697206" cy="69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2200732"/>
            <a:ext cx="7251699" cy="2708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Para a escolha de facas caseiras para carne, existem aquelas multiuso (pontudas e afiadas, para filetar e remover nervos), para desossa, cutelos (quebra de ossos para molhos) e trinchantes (para fatiar carnes na hora de servir).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CA9BCC5B-6942-40F3-B479-2B5D060F5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13" y="515557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7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1">
            <a:extLst>
              <a:ext uri="{FF2B5EF4-FFF2-40B4-BE49-F238E27FC236}">
                <a16:creationId xmlns:a16="http://schemas.microsoft.com/office/drawing/2014/main" id="{ABE8D6AD-676B-1BA7-AF8D-735F8E8687FE}"/>
              </a:ext>
            </a:extLst>
          </p:cNvPr>
          <p:cNvSpPr txBox="1"/>
          <p:nvPr/>
        </p:nvSpPr>
        <p:spPr>
          <a:xfrm>
            <a:off x="5931807" y="2626632"/>
            <a:ext cx="5359402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Para as aplicações profissionais em frigoríficos, mudam um pouco os tipos de facas e suas indicações.</a:t>
            </a:r>
          </a:p>
        </p:txBody>
      </p:sp>
      <p:pic>
        <p:nvPicPr>
          <p:cNvPr id="9" name="Picture 83">
            <a:extLst>
              <a:ext uri="{FF2B5EF4-FFF2-40B4-BE49-F238E27FC236}">
                <a16:creationId xmlns:a16="http://schemas.microsoft.com/office/drawing/2014/main" id="{EB669195-04A0-B9A0-DD2C-C25672237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10" name="Oval 102">
            <a:extLst>
              <a:ext uri="{FF2B5EF4-FFF2-40B4-BE49-F238E27FC236}">
                <a16:creationId xmlns:a16="http://schemas.microsoft.com/office/drawing/2014/main" id="{05410D25-4517-13B7-AD95-DD978E253B98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36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4DB7652E-BEC4-9318-F28B-EB27D5901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55" y="6061344"/>
            <a:ext cx="2261621" cy="627889"/>
          </a:xfrm>
          <a:prstGeom prst="rect">
            <a:avLst/>
          </a:prstGeom>
        </p:spPr>
      </p:pic>
      <p:pic>
        <p:nvPicPr>
          <p:cNvPr id="4" name="Imagem 3" descr="Homem com chapéu&#10;&#10;Descrição gerada automaticamente">
            <a:extLst>
              <a:ext uri="{FF2B5EF4-FFF2-40B4-BE49-F238E27FC236}">
                <a16:creationId xmlns:a16="http://schemas.microsoft.com/office/drawing/2014/main" id="{596A6DE7-347D-437C-1E66-D4D0B088B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5648325" cy="6734175"/>
          </a:xfrm>
          <a:prstGeom prst="rect">
            <a:avLst/>
          </a:prstGeom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2AE00A50-B3D5-548F-28D5-A307FFCE2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2189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43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21099" y="3962400"/>
            <a:ext cx="4826000" cy="2034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NR 36 indica alguns critérios para a escolha de facas, e outros podem ser definidos com a leitura dos manuais técnicos das empresas que produzem, como Tramontina, Eberle/Mondial, </a:t>
            </a:r>
            <a:r>
              <a:rPr lang="pt-BR" sz="18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Starrett</a:t>
            </a:r>
            <a:r>
              <a:rPr lang="pt-B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dentre outras empresas. 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6" name="Imagem 5" descr="Facas Japonesa Katto® - Kit Profissional Importado – Loja Flash">
            <a:extLst>
              <a:ext uri="{FF2B5EF4-FFF2-40B4-BE49-F238E27FC236}">
                <a16:creationId xmlns:a16="http://schemas.microsoft.com/office/drawing/2014/main" id="{8982B354-6119-EE7D-2D7D-12A6E0071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98" y="454162"/>
            <a:ext cx="4825999" cy="35082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FC3C87B7-E859-5731-1174-EE04DA33F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06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132958" y="3179525"/>
            <a:ext cx="5157342" cy="2722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Além do porte do trabalhador e do tipo de serviço, existem ainda os critérios de certificação NSF, tipo de animal, formato ergonômico para o trabalho e proteção antimicrobiana e cabo uniforme, sem vincos ou aberturas para a entrada de microrganismos.</a:t>
            </a:r>
            <a:endParaRPr lang="en-US" sz="20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636930" y="184135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Imagem 12" descr="Homem de chapéu e camisa verde&#10;&#10;Descrição gerada automaticamente">
            <a:extLst>
              <a:ext uri="{FF2B5EF4-FFF2-40B4-BE49-F238E27FC236}">
                <a16:creationId xmlns:a16="http://schemas.microsoft.com/office/drawing/2014/main" id="{C8FA4CC7-F50C-F21C-8343-4BDB568A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6" y="-44450"/>
            <a:ext cx="4587627" cy="6858000"/>
          </a:xfrm>
          <a:prstGeom prst="rect">
            <a:avLst/>
          </a:prstGeom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8B265437-CF01-5985-1505-B5ABDFECA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13405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064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729275" y="1996236"/>
            <a:ext cx="5635070" cy="286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</a:rPr>
              <a:t>ATENÇÃO PROFISSIONAL SST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CASO SEU FRIGORÍFICO SEJA DE ANIMAIS EXÓTICOS, COMO JACARÉS, PODE SER NECESSÁRIO ADAPTAR A APOSTILA PARA SUAS NECESSIDADES. ESTE MODELO FOI FEITO PARA BOVINOS, SUÍNOS E AVES, MAIS COMUNS NO MERCADO BRASILEIRO.</a:t>
            </a:r>
          </a:p>
        </p:txBody>
      </p:sp>
      <p:pic>
        <p:nvPicPr>
          <p:cNvPr id="8" name="Imagem 7" descr="Homem de chapéu segurando um capacete&#10;&#10;Descrição gerada automaticamente">
            <a:extLst>
              <a:ext uri="{FF2B5EF4-FFF2-40B4-BE49-F238E27FC236}">
                <a16:creationId xmlns:a16="http://schemas.microsoft.com/office/drawing/2014/main" id="{94BCFDB8-BD0F-AA38-353E-BF6A8E362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96" y="235777"/>
            <a:ext cx="4761905" cy="6609524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EFEEB8F4-1744-F383-C7EF-95148086E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46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1860095" y="275451"/>
            <a:ext cx="719455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Facas para corte bovino</a:t>
            </a: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Na tabela a seguir, vamos ver alguns modelos de facas para corte bovino: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FE3DF43-A6F3-0661-5C95-D55B3E8B2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7" t="5371" r="2194" b="2302"/>
          <a:stretch/>
        </p:blipFill>
        <p:spPr>
          <a:xfrm>
            <a:off x="2705100" y="1330552"/>
            <a:ext cx="6781799" cy="5038683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6E360E1-6CB0-B63E-7A1C-F561F3EB0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50546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90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495777" y="2279465"/>
            <a:ext cx="5573834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Para as tesouras desmontáveis, as lâminas são em aço inox e podem ser afiadas com a tesoura desmontada. 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O cuidado no manuseio é de desmontar uma por vez e nunca misturar ou trocar as lâminas, mantendo os pares.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357067" y="7152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501644" y="8636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2752894" y="11253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45A531B8-6CD5-117F-910A-F1EED5393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/>
          <a:stretch/>
        </p:blipFill>
        <p:spPr>
          <a:xfrm>
            <a:off x="6464045" y="1095018"/>
            <a:ext cx="4826256" cy="5194930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FC2B8B9-7286-0AE9-B271-21D56CD79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17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48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1860095" y="275451"/>
            <a:ext cx="719455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Facas para corte de aves</a:t>
            </a: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Na tabela a seguir, vamos ver alguns modelos de facas para corte de aves: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A0EE40-4BDB-AC72-6F31-152CE200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71" y="1256984"/>
            <a:ext cx="5752197" cy="510966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C35591AF-5D18-6C7E-11D4-88BFCB26E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49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4AA868-EAD3-FB33-2E6A-6CBDA5C8C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74" y="210681"/>
            <a:ext cx="4761053" cy="623774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9C01FEC-5EC1-8BF2-BA6E-F3EFFDBE7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366" y="728246"/>
            <a:ext cx="2257778" cy="240583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D799AC3-A138-A4C4-2157-6F84A4879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1">
            <a:extLst>
              <a:ext uri="{FF2B5EF4-FFF2-40B4-BE49-F238E27FC236}">
                <a16:creationId xmlns:a16="http://schemas.microsoft.com/office/drawing/2014/main" id="{ABE8D6AD-676B-1BA7-AF8D-735F8E8687FE}"/>
              </a:ext>
            </a:extLst>
          </p:cNvPr>
          <p:cNvSpPr txBox="1"/>
          <p:nvPr/>
        </p:nvSpPr>
        <p:spPr>
          <a:xfrm>
            <a:off x="3327400" y="2541371"/>
            <a:ext cx="5359402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Nesses locais ocorre o abate e processamento de bovinos, suínos, aves, ovinos, pescados e outras espécies animais. </a:t>
            </a:r>
          </a:p>
        </p:txBody>
      </p:sp>
      <p:pic>
        <p:nvPicPr>
          <p:cNvPr id="9" name="Picture 83">
            <a:extLst>
              <a:ext uri="{FF2B5EF4-FFF2-40B4-BE49-F238E27FC236}">
                <a16:creationId xmlns:a16="http://schemas.microsoft.com/office/drawing/2014/main" id="{EB669195-04A0-B9A0-DD2C-C25672237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10" name="Oval 102">
            <a:extLst>
              <a:ext uri="{FF2B5EF4-FFF2-40B4-BE49-F238E27FC236}">
                <a16:creationId xmlns:a16="http://schemas.microsoft.com/office/drawing/2014/main" id="{05410D25-4517-13B7-AD95-DD978E253B98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36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EBA1E0AA-27B8-2ACC-CB46-A7AF7A2E7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9" y="5492001"/>
            <a:ext cx="2261621" cy="627889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AB06239-A9E5-7223-E3B8-E14C44F63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576" y="66675"/>
            <a:ext cx="1786983" cy="4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50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6378766" y="1346807"/>
            <a:ext cx="5551032" cy="4928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400" dirty="0">
                <a:solidFill>
                  <a:schemeClr val="bg1"/>
                </a:solidFill>
              </a:rPr>
              <a:t>A faca </a:t>
            </a:r>
            <a:r>
              <a:rPr lang="pt-BR" sz="2400" dirty="0" err="1">
                <a:solidFill>
                  <a:schemeClr val="bg1"/>
                </a:solidFill>
              </a:rPr>
              <a:t>Scimitarra</a:t>
            </a:r>
            <a:r>
              <a:rPr lang="pt-BR" sz="2400" dirty="0">
                <a:solidFill>
                  <a:schemeClr val="bg1"/>
                </a:solidFill>
              </a:rPr>
              <a:t> é usada na exportação de carne de frango para povos árabes, o chamado  frango </a:t>
            </a:r>
            <a:r>
              <a:rPr lang="pt-BR" sz="2400" dirty="0" err="1">
                <a:solidFill>
                  <a:schemeClr val="bg1"/>
                </a:solidFill>
              </a:rPr>
              <a:t>halal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400" dirty="0">
                <a:solidFill>
                  <a:schemeClr val="bg1"/>
                </a:solidFill>
              </a:rPr>
              <a:t>Existe uma série de preceitos para a criação e o abate, que é feito por muçulmanos praticantes, que fazem as orações diárias e realizam a sangria com o peito do animal voltado para Meca. </a:t>
            </a:r>
          </a:p>
        </p:txBody>
      </p:sp>
      <p:pic>
        <p:nvPicPr>
          <p:cNvPr id="53" name="Imagem 52" descr="Texto&#10;&#10;Descrição gerada automaticamente com confiança baixa">
            <a:extLst>
              <a:ext uri="{FF2B5EF4-FFF2-40B4-BE49-F238E27FC236}">
                <a16:creationId xmlns:a16="http://schemas.microsoft.com/office/drawing/2014/main" id="{0AD48717-046A-F165-A235-3300DB98E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55" name="Imagem 54" descr="Homem fazendo pizza&#10;&#10;Descrição gerada automaticamente com confiança média">
            <a:extLst>
              <a:ext uri="{FF2B5EF4-FFF2-40B4-BE49-F238E27FC236}">
                <a16:creationId xmlns:a16="http://schemas.microsoft.com/office/drawing/2014/main" id="{E7ECC566-0B78-1EB5-81CD-40E7900D7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9243" cy="70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51</a:t>
            </a:fld>
            <a:endParaRPr lang="en-US"/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5020934" y="2195830"/>
            <a:ext cx="6808077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</a:rPr>
              <a:t>A calha de sangria pode ser específica ou com posição diferente para esse tipo de produto. 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</a:rPr>
              <a:t>Trata-se de um produto para exportação.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11" name="Imagem 10" descr="Homem com chapéu&#10;&#10;Descrição gerada automaticamente">
            <a:extLst>
              <a:ext uri="{FF2B5EF4-FFF2-40B4-BE49-F238E27FC236}">
                <a16:creationId xmlns:a16="http://schemas.microsoft.com/office/drawing/2014/main" id="{BAD01ECA-2356-DD85-164C-55FAC8BB5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81"/>
            <a:ext cx="4882243" cy="5820819"/>
          </a:xfrm>
          <a:prstGeom prst="rect">
            <a:avLst/>
          </a:prstGeom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1F4F0CA6-1EAF-2202-CA61-E5236F617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107053"/>
            <a:ext cx="1954877" cy="5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444952" y="939479"/>
            <a:ext cx="30058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Facas para o corte de suínos</a:t>
            </a:r>
          </a:p>
          <a:p>
            <a:endParaRPr lang="pt-BR" sz="16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Na tabela a seguir, vamos ver alguns modelos de facas para corte de suínos: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DD6D4B9-40C1-E130-4056-0C40DBD06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01" y="97972"/>
            <a:ext cx="4490937" cy="6495463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F82E02E-3018-6FE9-13B8-2F4E3D7AF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53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10212" y="3429000"/>
            <a:ext cx="4826000" cy="2034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 do cabo</a:t>
            </a:r>
          </a:p>
          <a:p>
            <a:pPr algn="ctr">
              <a:lnSpc>
                <a:spcPct val="150000"/>
              </a:lnSpc>
            </a:pPr>
            <a:endParaRPr lang="pt-BR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facas para frigoríficos possuem cabos plásticos específicos, com tratamento antimicrobiano, e algumas opções de cores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7D07D9-1E77-C50A-AB9E-27B1E173C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12" y="435782"/>
            <a:ext cx="4826000" cy="24598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1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54</a:t>
            </a:fld>
            <a:endParaRPr lang="en-US"/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159352" y="2210722"/>
            <a:ext cx="857544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</a:rPr>
              <a:t>Em geral, todas as facas possuem cabos na cor branca. Alguns modelos possuem cabos na cor amarela, azul, verde e vermelha, que propiciam mais contraste na faca e melhor definição entre as partes de cabo e lâmina, mas não estão disponíveis para todos os modelos.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B3505BEB-A13B-7D83-9C0B-A1F3EF76D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  <p:pic>
        <p:nvPicPr>
          <p:cNvPr id="15" name="Imagem 14" descr="Homem de chapéu segurando raquete&#10;&#10;Descrição gerada automaticamente">
            <a:extLst>
              <a:ext uri="{FF2B5EF4-FFF2-40B4-BE49-F238E27FC236}">
                <a16:creationId xmlns:a16="http://schemas.microsoft.com/office/drawing/2014/main" id="{084F5F58-ABA0-26DB-BC45-407686430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451" y="2084534"/>
            <a:ext cx="7294467" cy="48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6896101" y="1473002"/>
            <a:ext cx="4013199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421146" y="2120339"/>
            <a:ext cx="5598653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</a:rPr>
              <a:t>Tratamentos especiais para as facas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Facas para frigoríficos são em aço inoxidável. Para garantir a resistência, passam pelos processos industriais de têmpera e </a:t>
            </a:r>
            <a:r>
              <a:rPr lang="pt-BR" sz="2400" dirty="0" err="1">
                <a:solidFill>
                  <a:schemeClr val="bg1"/>
                </a:solidFill>
              </a:rPr>
              <a:t>revenimento</a:t>
            </a:r>
            <a:r>
              <a:rPr lang="pt-BR" sz="2400" dirty="0">
                <a:solidFill>
                  <a:schemeClr val="bg1"/>
                </a:solidFill>
              </a:rPr>
              <a:t> (que envolvem aquecimentos e resfriamentos).</a:t>
            </a:r>
          </a:p>
        </p:txBody>
      </p:sp>
      <p:pic>
        <p:nvPicPr>
          <p:cNvPr id="8" name="Imagem 7" descr="Homem segurando objeto laranja&#10;&#10;Descrição gerada automaticamente com confiança baixa">
            <a:extLst>
              <a:ext uri="{FF2B5EF4-FFF2-40B4-BE49-F238E27FC236}">
                <a16:creationId xmlns:a16="http://schemas.microsoft.com/office/drawing/2014/main" id="{6712E927-D420-2D85-E1BB-85D720067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0" y="44450"/>
            <a:ext cx="4732020" cy="68580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B53830B8-95F1-F7A9-5839-3BDEA16A7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3" y="14056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56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859971"/>
            <a:ext cx="9085053" cy="52439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5290665" y="1015422"/>
            <a:ext cx="5367563" cy="4457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1200FA"/>
                </a:solidFill>
              </a:rPr>
              <a:t>Algumas facas passam por alguns processos industriais adicionais, chamados de </a:t>
            </a:r>
            <a:r>
              <a:rPr lang="pt-BR" sz="2800" dirty="0" err="1">
                <a:solidFill>
                  <a:srgbClr val="1200FA"/>
                </a:solidFill>
              </a:rPr>
              <a:t>subzero</a:t>
            </a:r>
            <a:r>
              <a:rPr lang="pt-BR" sz="2800" dirty="0">
                <a:solidFill>
                  <a:srgbClr val="1200FA"/>
                </a:solidFill>
              </a:rPr>
              <a:t>, e a adição de ligas de molibdênio e vanádio. </a:t>
            </a:r>
          </a:p>
          <a:p>
            <a:pPr>
              <a:lnSpc>
                <a:spcPct val="150000"/>
              </a:lnSpc>
            </a:pPr>
            <a:endParaRPr lang="pt-BR" sz="2800" dirty="0">
              <a:solidFill>
                <a:srgbClr val="1200FA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1200FA"/>
                </a:solidFill>
              </a:rPr>
              <a:t>Esses metais favorecem a durabilidade do fio.</a:t>
            </a:r>
          </a:p>
        </p:txBody>
      </p:sp>
      <p:pic>
        <p:nvPicPr>
          <p:cNvPr id="6" name="Imagem 5" descr="Por que tanta variação na toalete da carcaça? – IAGRO">
            <a:extLst>
              <a:ext uri="{FF2B5EF4-FFF2-40B4-BE49-F238E27FC236}">
                <a16:creationId xmlns:a16="http://schemas.microsoft.com/office/drawing/2014/main" id="{81B47D2A-6708-9AFD-61D4-CF8BEB47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72" y="493329"/>
            <a:ext cx="3332142" cy="55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EAC2105F-3B8A-300D-86B8-20871BEC9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09" y="17195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9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6279210" y="1702265"/>
            <a:ext cx="5388258" cy="4928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Ergonomia na escolha das facas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dirty="0"/>
              <a:t>A escolha das facas pode favorecer a ergonomia, pois influencia no esforço físico, na posição de trabalho, fadiga e monotonia. Nas facas, além do formato, que influencia no tipo de serviço, o cabo também auxilia na ergonomia.</a:t>
            </a:r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715" y="275451"/>
            <a:ext cx="1087437" cy="1089025"/>
          </a:xfrm>
          <a:prstGeom prst="roundRect">
            <a:avLst>
              <a:gd name="adj" fmla="val 16667"/>
            </a:avLst>
          </a:prstGeom>
          <a:solidFill>
            <a:srgbClr val="00B0F0">
              <a:alpha val="89803"/>
            </a:srgb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8744652" y="643751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Quem Somos - Plena Alimentos">
            <a:extLst>
              <a:ext uri="{FF2B5EF4-FFF2-40B4-BE49-F238E27FC236}">
                <a16:creationId xmlns:a16="http://schemas.microsoft.com/office/drawing/2014/main" id="{CC04A903-249D-8F34-D95C-495FFDB2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14362"/>
            <a:ext cx="531495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A0CCD3F2-937C-CF91-7B2A-2D8080D35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09" y="17195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58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010714"/>
            <a:ext cx="9177338" cy="50931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5562600" y="1010714"/>
            <a:ext cx="4733268" cy="5103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1200FA"/>
                </a:solidFill>
              </a:rPr>
              <a:t>Anteriormente, nesta apostila, vimos um conjunto de facas para o qual foi falado que não estavam adequadas à ergonomia do serviço num frigorífico. </a:t>
            </a:r>
          </a:p>
          <a:p>
            <a:pPr>
              <a:lnSpc>
                <a:spcPct val="150000"/>
              </a:lnSpc>
            </a:pPr>
            <a:endParaRPr lang="pt-BR" sz="2800" dirty="0">
              <a:solidFill>
                <a:srgbClr val="1200FA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1200FA"/>
                </a:solidFill>
              </a:rPr>
              <a:t>O conjunto era esse ao lado</a:t>
            </a:r>
          </a:p>
        </p:txBody>
      </p:sp>
      <p:pic>
        <p:nvPicPr>
          <p:cNvPr id="7" name="Imagem 6" descr="Tipos de Facas – Mariot Cutelaria Artesanal">
            <a:extLst>
              <a:ext uri="{FF2B5EF4-FFF2-40B4-BE49-F238E27FC236}">
                <a16:creationId xmlns:a16="http://schemas.microsoft.com/office/drawing/2014/main" id="{96E53422-71DC-ABA6-0772-249C0EB01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1127824"/>
            <a:ext cx="3341568" cy="485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D4279C00-5DE2-4EC6-14E5-2356DCE65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0" y="291159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7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1">
            <a:extLst>
              <a:ext uri="{FF2B5EF4-FFF2-40B4-BE49-F238E27FC236}">
                <a16:creationId xmlns:a16="http://schemas.microsoft.com/office/drawing/2014/main" id="{ABE8D6AD-676B-1BA7-AF8D-735F8E8687FE}"/>
              </a:ext>
            </a:extLst>
          </p:cNvPr>
          <p:cNvSpPr txBox="1"/>
          <p:nvPr/>
        </p:nvSpPr>
        <p:spPr>
          <a:xfrm>
            <a:off x="518862" y="2289057"/>
            <a:ext cx="5577137" cy="4107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Note </a:t>
            </a:r>
            <a:r>
              <a:rPr lang="pt-BR" sz="2000" dirty="0" err="1"/>
              <a:t>queos</a:t>
            </a:r>
            <a:r>
              <a:rPr lang="pt-BR" sz="2000" dirty="0"/>
              <a:t> cabos possuem rebites salientes, arestas bem demarcadas e cor escura, o que dificulta a visão para higienização. </a:t>
            </a:r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Existe curvatura inferior para as mãos, mas a região superior não possui calço anterior ao início da lâmina (gavião frontal). O conjunto serve para uso residencial, para períodos curtos, mas não atende às demandas industriais.</a:t>
            </a:r>
          </a:p>
        </p:txBody>
      </p:sp>
      <p:pic>
        <p:nvPicPr>
          <p:cNvPr id="9" name="Picture 83">
            <a:extLst>
              <a:ext uri="{FF2B5EF4-FFF2-40B4-BE49-F238E27FC236}">
                <a16:creationId xmlns:a16="http://schemas.microsoft.com/office/drawing/2014/main" id="{EB669195-04A0-B9A0-DD2C-C25672237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694895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10" name="Oval 102">
            <a:extLst>
              <a:ext uri="{FF2B5EF4-FFF2-40B4-BE49-F238E27FC236}">
                <a16:creationId xmlns:a16="http://schemas.microsoft.com/office/drawing/2014/main" id="{05410D25-4517-13B7-AD95-DD978E253B98}"/>
              </a:ext>
            </a:extLst>
          </p:cNvPr>
          <p:cNvSpPr/>
          <p:nvPr/>
        </p:nvSpPr>
        <p:spPr>
          <a:xfrm>
            <a:off x="1854542" y="780797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36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5E7FF01-D040-8689-F3B9-7D0C12024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5" name="Imagem 4" descr="Pessoas sentadas ao redor da cabeça&#10;&#10;Descrição gerada automaticamente com confiança baixa">
            <a:extLst>
              <a:ext uri="{FF2B5EF4-FFF2-40B4-BE49-F238E27FC236}">
                <a16:creationId xmlns:a16="http://schemas.microsoft.com/office/drawing/2014/main" id="{2B04A65F-64AF-FF2C-2582-E73956937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95625"/>
            <a:ext cx="60198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8444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3721099" y="3962400"/>
            <a:ext cx="4826000" cy="1337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rgbClr val="00B050"/>
                </a:solidFill>
              </a:rPr>
              <a:t>São produzidos os cortes de carne e derivados de origem animal não necessariamente comestíveis, usados na indústria.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9" name="Imagem 8" descr="Frigoríficos: o que é e qual a importância para a sociedade? - Blog  Preveoeste">
            <a:extLst>
              <a:ext uri="{FF2B5EF4-FFF2-40B4-BE49-F238E27FC236}">
                <a16:creationId xmlns:a16="http://schemas.microsoft.com/office/drawing/2014/main" id="{628BCFAF-98B3-58BE-D75C-C082E679A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24896"/>
            <a:ext cx="4826000" cy="2837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6050205" y="3336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88C62853-3214-45E3-EB69-67FE4CF10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576" y="66675"/>
            <a:ext cx="1786983" cy="4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2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60</a:t>
            </a:fld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2E6045-59CE-DF46-1DA3-30B9E3DFEED7}"/>
              </a:ext>
            </a:extLst>
          </p:cNvPr>
          <p:cNvSpPr/>
          <p:nvPr/>
        </p:nvSpPr>
        <p:spPr>
          <a:xfrm>
            <a:off x="0" y="0"/>
            <a:ext cx="12192000" cy="683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303561" y="2157840"/>
            <a:ext cx="5157342" cy="1798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200FA"/>
                </a:solidFill>
              </a:rPr>
              <a:t>No uso em frigoríficos, o cabo deve ser liso e adaptável à curvatura da mão. Os materiais precisam permitir a limpeza, sem frestas ou vincos, como o cabo da figura a seguir:</a:t>
            </a:r>
            <a:endParaRPr lang="en-US" sz="2000" dirty="0">
              <a:solidFill>
                <a:srgbClr val="1200FA"/>
              </a:solidFill>
            </a:endParaRP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441301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589669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851416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E3C3370-9F14-6D2B-04EF-8F3708E0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t="7667" r="11651" b="7009"/>
          <a:stretch/>
        </p:blipFill>
        <p:spPr>
          <a:xfrm>
            <a:off x="217191" y="1143000"/>
            <a:ext cx="5458552" cy="54395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0D25FB-250E-D1F2-954A-CDC92690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18" y="4233175"/>
            <a:ext cx="2432293" cy="23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60D429F3-F48B-DB69-E3D2-F5B4A7EB2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4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74" y="3009900"/>
            <a:ext cx="48371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655230" y="1734979"/>
            <a:ext cx="5927170" cy="4107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Os cabos precisam ser adequados ao porte do trabalhador. Como variam os tamanhos das pessoas, alguns fabricantes indicam suas linhas de cabos para pessoas com mãos de menor porte e cabos para mãos com pessoas de maior porte.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Não há uma indicação de qual a quantidade de cada um a comprar, sendo decisão da empresa e dos trabalhadores sobre essa demanda.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CA0CEE4-F346-2362-0386-B555EFBE9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62</a:t>
            </a:fld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339217" y="1805374"/>
            <a:ext cx="5382884" cy="4374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Selo NSF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dirty="0"/>
              <a:t>A </a:t>
            </a:r>
            <a:r>
              <a:rPr lang="pt-BR" sz="2400" dirty="0" err="1"/>
              <a:t>National</a:t>
            </a:r>
            <a:r>
              <a:rPr lang="pt-BR" sz="2400" dirty="0"/>
              <a:t> </a:t>
            </a:r>
            <a:r>
              <a:rPr lang="pt-BR" sz="2400" dirty="0" err="1"/>
              <a:t>Sanitation</a:t>
            </a:r>
            <a:r>
              <a:rPr lang="pt-BR" sz="2400" dirty="0"/>
              <a:t> Foundation – NSF - é uma organização internacional, sem fins lucrativos, que se dedica à segurança da saúde pública e à proteção do meio ambiente, com o desenvolvimento de normas específicas.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B3FF7A4B-C615-1B8A-F591-07DE5A564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  <p:pic>
        <p:nvPicPr>
          <p:cNvPr id="11" name="Imagem 10" descr="Pessoas posando para foto com chapéu&#10;&#10;Descrição gerada automaticamente">
            <a:extLst>
              <a:ext uri="{FF2B5EF4-FFF2-40B4-BE49-F238E27FC236}">
                <a16:creationId xmlns:a16="http://schemas.microsoft.com/office/drawing/2014/main" id="{EE91FF2B-2615-2101-7D2F-51757C18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8" y="2633184"/>
            <a:ext cx="49530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63</a:t>
            </a:fld>
            <a:endParaRPr lang="en-US"/>
          </a:p>
        </p:txBody>
      </p:sp>
      <p:pic>
        <p:nvPicPr>
          <p:cNvPr id="1026" name="Picture 2" descr="NR-36 Aplicação no Abate e Processamento de Carnes e Derivados | ISC  Treinamentos">
            <a:extLst>
              <a:ext uri="{FF2B5EF4-FFF2-40B4-BE49-F238E27FC236}">
                <a16:creationId xmlns:a16="http://schemas.microsoft.com/office/drawing/2014/main" id="{13125516-0D43-B5B2-B73A-5DB371D0C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/>
          <a:stretch/>
        </p:blipFill>
        <p:spPr bwMode="auto"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365335" y="-670290"/>
            <a:ext cx="2853698" cy="5584374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1200FA">
              <a:alpha val="90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175751" y="1337754"/>
            <a:ext cx="5299763" cy="1619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Ela é internacionalmente reconhecida em monitoramento de segurança de alimentos e práticas de higiene em empresas de alimentos, nos fabricantes de produtos para manipulação de alimentos e restaurantes. </a:t>
            </a:r>
            <a:endParaRPr lang="pt-BR" sz="24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778" y="150534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122715" y="518834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rgbClr val="1200FA"/>
          </a:solidFill>
          <a:ln>
            <a:noFill/>
          </a:ln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F1823E74-53D9-2A60-B5F6-74348A061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6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5830375" y="2095634"/>
            <a:ext cx="5473363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Desde 1944, a NSF proporciona educação direcionada e serviços a seus associados, homologa e certifica produtos que têm contato direto com alimentos, inspeciona, faz auditorias e avaliações das normas ISO 9000 e ISO 14000, entre outros.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4B7CA1-02D5-73B2-E05E-3A90A3985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66"/>
          <a:stretch/>
        </p:blipFill>
        <p:spPr bwMode="auto">
          <a:xfrm>
            <a:off x="7683137" y="126864"/>
            <a:ext cx="1767840" cy="1711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87F28E2E-6015-7AFF-1801-B192C9E7B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9" y="5954660"/>
            <a:ext cx="2261621" cy="627889"/>
          </a:xfrm>
          <a:prstGeom prst="rect">
            <a:avLst/>
          </a:prstGeom>
        </p:spPr>
      </p:pic>
      <p:pic>
        <p:nvPicPr>
          <p:cNvPr id="9" name="Imagem 8" descr="Pessoa de uniforme com chapéu&#10;&#10;Descrição gerada automaticamente">
            <a:extLst>
              <a:ext uri="{FF2B5EF4-FFF2-40B4-BE49-F238E27FC236}">
                <a16:creationId xmlns:a16="http://schemas.microsoft.com/office/drawing/2014/main" id="{6698EB52-395B-B173-F1C5-7DCA8AD0F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485" y="1174069"/>
            <a:ext cx="5980250" cy="56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8107710" y="476017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65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8282509" y="687775"/>
            <a:ext cx="774278" cy="87779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6223518" y="2014473"/>
            <a:ext cx="5066782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As empresas certificadas recebem constantes visitas de técnicos da NSF para análise da produção, visando garantir a utilização do seu selo. A NSF exige, dentre outras coisas, que as facas não contenham frestas, inibindo totalmente o acúmulo de resíduos.</a:t>
            </a:r>
            <a:endParaRPr lang="pt-BR" sz="2000" dirty="0"/>
          </a:p>
        </p:txBody>
      </p:sp>
      <p:pic>
        <p:nvPicPr>
          <p:cNvPr id="5" name="Imagem 4" descr="Mão segurando papel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CAB386A2-46D2-FBB5-B399-BCD44FB08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4" y="7607"/>
            <a:ext cx="5787381" cy="50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1119947" y="1757644"/>
            <a:ext cx="647648" cy="647648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66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1245269" y="1868674"/>
            <a:ext cx="401006" cy="454616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2019064" y="1499198"/>
            <a:ext cx="5080538" cy="3281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Os fabricantes certificados, dada a importância da entidade, exibem o selo nos catálogos dos produtos e na lâmina das facas, junto ao logotipo da marca. 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Eles lembram que, mesmo com o tratamento antimicrobiano e outros cuidados indicados pela NSF, a higienização no local de uso é fundamental.</a:t>
            </a:r>
            <a:endParaRPr lang="en-US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E3E231-C5F9-5566-5FC2-6493994F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0" b="94934" l="7787" r="95697">
                        <a14:foregroundMark x1="73975" y1="96916" x2="88525" y2="91189"/>
                        <a14:foregroundMark x1="88525" y1="91189" x2="93648" y2="76872"/>
                        <a14:foregroundMark x1="93648" y1="76872" x2="90574" y2="64537"/>
                        <a14:foregroundMark x1="90574" y1="64537" x2="89549" y2="62996"/>
                        <a14:foregroundMark x1="64344" y1="86784" x2="72951" y2="95154"/>
                        <a14:foregroundMark x1="72951" y1="95154" x2="88525" y2="88767"/>
                        <a14:foregroundMark x1="88525" y1="88767" x2="88525" y2="88767"/>
                        <a14:foregroundMark x1="89754" y1="84581" x2="92828" y2="72907"/>
                        <a14:foregroundMark x1="95697" y1="72026" x2="95697" y2="76211"/>
                        <a14:foregroundMark x1="11066" y1="52423" x2="7787" y2="46035"/>
                        <a14:foregroundMark x1="67008" y1="16079" x2="75615" y2="7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77" y="938883"/>
            <a:ext cx="4289337" cy="3990490"/>
          </a:xfrm>
          <a:prstGeom prst="rect">
            <a:avLst/>
          </a:prstGeom>
        </p:spPr>
      </p:pic>
      <p:sp>
        <p:nvSpPr>
          <p:cNvPr id="6" name="矩形: 圆角 40">
            <a:extLst>
              <a:ext uri="{FF2B5EF4-FFF2-40B4-BE49-F238E27FC236}">
                <a16:creationId xmlns:a16="http://schemas.microsoft.com/office/drawing/2014/main" id="{A430E121-3D14-6838-EB3B-F1D1A8811DA1}"/>
              </a:ext>
            </a:extLst>
          </p:cNvPr>
          <p:cNvSpPr/>
          <p:nvPr/>
        </p:nvSpPr>
        <p:spPr>
          <a:xfrm>
            <a:off x="1119947" y="3828921"/>
            <a:ext cx="647648" cy="647648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椭圆 19">
            <a:extLst>
              <a:ext uri="{FF2B5EF4-FFF2-40B4-BE49-F238E27FC236}">
                <a16:creationId xmlns:a16="http://schemas.microsoft.com/office/drawing/2014/main" id="{20A8E03A-87DE-4BE5-44AE-F0176047B8B4}"/>
              </a:ext>
            </a:extLst>
          </p:cNvPr>
          <p:cNvSpPr/>
          <p:nvPr/>
        </p:nvSpPr>
        <p:spPr>
          <a:xfrm>
            <a:off x="1245269" y="3939951"/>
            <a:ext cx="401006" cy="454616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88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6B3E9B4-E27E-93FA-61E7-90B066A8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luxograma: Atraso 8">
            <a:extLst>
              <a:ext uri="{FF2B5EF4-FFF2-40B4-BE49-F238E27FC236}">
                <a16:creationId xmlns:a16="http://schemas.microsoft.com/office/drawing/2014/main" id="{0C1DCEF7-1FA3-D325-B8D7-A86A0AAAAD12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608030" y="1523097"/>
            <a:ext cx="5362949" cy="4293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600" b="1" dirty="0">
                <a:latin typeface="Poppins" panose="00000500000000000000" pitchFamily="2" charset="0"/>
                <a:cs typeface="Poppins" panose="00000500000000000000" pitchFamily="2" charset="0"/>
              </a:rPr>
              <a:t>PARTE 06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</a:rPr>
              <a:t>Uso seguro das facas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DBF6BB6-9AE9-91E7-650E-FBC150035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178129"/>
            <a:ext cx="2261621" cy="627889"/>
          </a:xfrm>
          <a:prstGeom prst="rect">
            <a:avLst/>
          </a:prstGeom>
        </p:spPr>
      </p:pic>
      <p:pic>
        <p:nvPicPr>
          <p:cNvPr id="11" name="Imagem 10" descr="Homem com turbante na cabeça&#10;&#10;Descrição gerada automaticamente">
            <a:extLst>
              <a:ext uri="{FF2B5EF4-FFF2-40B4-BE49-F238E27FC236}">
                <a16:creationId xmlns:a16="http://schemas.microsoft.com/office/drawing/2014/main" id="{194DE8CB-9CE7-31B6-05E9-0A5AD43D2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78" y="1718631"/>
            <a:ext cx="7695800" cy="51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1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68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731408" y="1882632"/>
            <a:ext cx="4496706" cy="3090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pt-BR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segurar e transportar uma faca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endParaRPr lang="pt-BR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Facas podem ser usadas de maneira segura, mas são necessários cuidados.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✅ 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pode ser feito?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Segure a faca com os dedos embaixo e o dedão (polegar) calçando no gavião frontal.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C8B541-5276-FC51-AA1E-AFEE0BF12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2451" r="3228" b="2310"/>
          <a:stretch/>
        </p:blipFill>
        <p:spPr bwMode="auto">
          <a:xfrm>
            <a:off x="7561217" y="1774126"/>
            <a:ext cx="153924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67EF383-951A-B46C-A859-9531E5746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17" y="2916089"/>
            <a:ext cx="153924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4BDEF8-8F16-7217-9D33-7AEEABB1B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17" y="4058052"/>
            <a:ext cx="1539240" cy="112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DA4DEB9E-212A-D07A-9CF8-ABD342237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6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88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1">
            <a:extLst>
              <a:ext uri="{FF2B5EF4-FFF2-40B4-BE49-F238E27FC236}">
                <a16:creationId xmlns:a16="http://schemas.microsoft.com/office/drawing/2014/main" id="{ABE8D6AD-676B-1BA7-AF8D-735F8E8687FE}"/>
              </a:ext>
            </a:extLst>
          </p:cNvPr>
          <p:cNvSpPr txBox="1"/>
          <p:nvPr/>
        </p:nvSpPr>
        <p:spPr>
          <a:xfrm>
            <a:off x="3594100" y="566999"/>
            <a:ext cx="4385129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Ao transitar, andar com uma única faca voltada para baixo</a:t>
            </a:r>
            <a:r>
              <a:rPr lang="pt-BR" sz="2000" dirty="0"/>
              <a:t>.</a:t>
            </a:r>
          </a:p>
        </p:txBody>
      </p:sp>
      <p:pic>
        <p:nvPicPr>
          <p:cNvPr id="9" name="Picture 83">
            <a:extLst>
              <a:ext uri="{FF2B5EF4-FFF2-40B4-BE49-F238E27FC236}">
                <a16:creationId xmlns:a16="http://schemas.microsoft.com/office/drawing/2014/main" id="{EB669195-04A0-B9A0-DD2C-C25672237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00" t="943" r="17000" b="156"/>
          <a:stretch>
            <a:fillRect/>
          </a:stretch>
        </p:blipFill>
        <p:spPr>
          <a:xfrm>
            <a:off x="1768640" y="357438"/>
            <a:ext cx="1469860" cy="1469860"/>
          </a:xfrm>
          <a:custGeom>
            <a:avLst/>
            <a:gdLst>
              <a:gd name="connsiteX0" fmla="*/ 733426 w 1466852"/>
              <a:gd name="connsiteY0" fmla="*/ 0 h 1466852"/>
              <a:gd name="connsiteX1" fmla="*/ 1466852 w 1466852"/>
              <a:gd name="connsiteY1" fmla="*/ 733426 h 1466852"/>
              <a:gd name="connsiteX2" fmla="*/ 733426 w 1466852"/>
              <a:gd name="connsiteY2" fmla="*/ 1466852 h 1466852"/>
              <a:gd name="connsiteX3" fmla="*/ 0 w 1466852"/>
              <a:gd name="connsiteY3" fmla="*/ 733426 h 1466852"/>
              <a:gd name="connsiteX4" fmla="*/ 733426 w 1466852"/>
              <a:gd name="connsiteY4" fmla="*/ 0 h 146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852" h="1466852">
                <a:moveTo>
                  <a:pt x="733426" y="0"/>
                </a:moveTo>
                <a:cubicBezTo>
                  <a:pt x="1138486" y="0"/>
                  <a:pt x="1466852" y="328366"/>
                  <a:pt x="1466852" y="733426"/>
                </a:cubicBezTo>
                <a:cubicBezTo>
                  <a:pt x="1466852" y="1138486"/>
                  <a:pt x="1138486" y="1466852"/>
                  <a:pt x="733426" y="1466852"/>
                </a:cubicBezTo>
                <a:cubicBezTo>
                  <a:pt x="328366" y="1466852"/>
                  <a:pt x="0" y="1138486"/>
                  <a:pt x="0" y="733426"/>
                </a:cubicBezTo>
                <a:cubicBezTo>
                  <a:pt x="0" y="328366"/>
                  <a:pt x="328366" y="0"/>
                  <a:pt x="733426" y="0"/>
                </a:cubicBezTo>
                <a:close/>
              </a:path>
            </a:pathLst>
          </a:custGeom>
        </p:spPr>
      </p:pic>
      <p:sp>
        <p:nvSpPr>
          <p:cNvPr id="10" name="Oval 102">
            <a:extLst>
              <a:ext uri="{FF2B5EF4-FFF2-40B4-BE49-F238E27FC236}">
                <a16:creationId xmlns:a16="http://schemas.microsoft.com/office/drawing/2014/main" id="{05410D25-4517-13B7-AD95-DD978E253B98}"/>
              </a:ext>
            </a:extLst>
          </p:cNvPr>
          <p:cNvSpPr/>
          <p:nvPr/>
        </p:nvSpPr>
        <p:spPr>
          <a:xfrm>
            <a:off x="1854542" y="443340"/>
            <a:ext cx="1298056" cy="1298056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NR 36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CE92AE6-DCC4-6716-0821-BDAA00A6D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02" y="1614515"/>
            <a:ext cx="1682738" cy="19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61">
            <a:extLst>
              <a:ext uri="{FF2B5EF4-FFF2-40B4-BE49-F238E27FC236}">
                <a16:creationId xmlns:a16="http://schemas.microsoft.com/office/drawing/2014/main" id="{258F0029-F8BC-AE82-A584-56019AC83ED8}"/>
              </a:ext>
            </a:extLst>
          </p:cNvPr>
          <p:cNvSpPr txBox="1"/>
          <p:nvPr/>
        </p:nvSpPr>
        <p:spPr>
          <a:xfrm>
            <a:off x="3594100" y="3712499"/>
            <a:ext cx="5462814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Ideal é o transporte em bandeja específica, com muito cuidado.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5A2F38-DF3F-344F-4842-BB5EC7028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4811441"/>
            <a:ext cx="2131786" cy="15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7114994B-2FDB-3516-75FF-8126C0043B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132958" y="3179525"/>
            <a:ext cx="5157342" cy="31839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Parte do serviço é feita com a utilização de máquinas e equipamentos diversos, e alguns serviços são feitos com a utilização de facas. </a:t>
            </a:r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As facas são muito úteis para tarefas mais precisas e manuais, sendo indispensáveis no trabalho dos frigoríficos.</a:t>
            </a:r>
            <a:endParaRPr lang="en-US" sz="2000" dirty="0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14645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16129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8746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E3C3370-9F14-6D2B-04EF-8F3708E0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t="7667" r="11651" b="7009"/>
          <a:stretch/>
        </p:blipFill>
        <p:spPr>
          <a:xfrm>
            <a:off x="217191" y="1143000"/>
            <a:ext cx="5458552" cy="5439549"/>
          </a:xfrm>
          <a:prstGeom prst="rect">
            <a:avLst/>
          </a:prstGeom>
        </p:spPr>
      </p:pic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B20E3A02-D8D6-2F25-EF9B-C158B7E61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576" y="66675"/>
            <a:ext cx="1786983" cy="4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504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5664653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5664653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132958" y="2395753"/>
            <a:ext cx="5157342" cy="197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❌ 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não pode ser feito?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Nunca segurar a faca pela lâmina, pois sendo uma superfície lisa e polida, a mão pode escorregar e ocorrer acidentes. Vale lembrar que no frigorífico são manipuladas carnes, que contêm umidade.</a:t>
            </a: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99067" y="680787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343644" y="829155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94894" y="1090902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E3C3370-9F14-6D2B-04EF-8F3708E0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t="7667" r="11651" b="7009"/>
          <a:stretch/>
        </p:blipFill>
        <p:spPr>
          <a:xfrm>
            <a:off x="261219" y="620965"/>
            <a:ext cx="5458552" cy="54395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DB470F-BA1A-9990-6611-8A31FA9B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652" y="4894559"/>
            <a:ext cx="2565821" cy="132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7DB71253-C80D-3D1E-B379-A547A6DD9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21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71</a:t>
            </a:fld>
            <a:endParaRPr lang="en-US"/>
          </a:p>
        </p:txBody>
      </p:sp>
      <p:pic>
        <p:nvPicPr>
          <p:cNvPr id="1026" name="Picture 2" descr="NR-36 Aplicação no Abate e Processamento de Carnes e Derivados | ISC  Treinamentos">
            <a:extLst>
              <a:ext uri="{FF2B5EF4-FFF2-40B4-BE49-F238E27FC236}">
                <a16:creationId xmlns:a16="http://schemas.microsoft.com/office/drawing/2014/main" id="{13125516-0D43-B5B2-B73A-5DB371D0C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/>
          <a:stretch/>
        </p:blipFill>
        <p:spPr bwMode="auto">
          <a:xfrm>
            <a:off x="-2" y="0"/>
            <a:ext cx="12192002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365335" y="-670290"/>
            <a:ext cx="2853698" cy="5584374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264996" y="1494506"/>
            <a:ext cx="2937563" cy="1619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3">
                    <a:lumMod val="10000"/>
                  </a:schemeClr>
                </a:solidFill>
              </a:rPr>
              <a:t>Nunca calçar com o polegar na região superior da faca ou alongar a mão para perto da lâmina.</a:t>
            </a:r>
            <a:endParaRPr lang="pt-BR" sz="24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778" y="150534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122715" y="518834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09728" tIns="54864" rIns="109728" bIns="54864"/>
          <a:lstStyle/>
          <a:p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EA4633E-3917-8DE6-A807-0A216956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40" y="1288252"/>
            <a:ext cx="1974531" cy="191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E68C0A31-FE5C-A0EA-286C-E37B5A6FF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40">
            <a:extLst>
              <a:ext uri="{FF2B5EF4-FFF2-40B4-BE49-F238E27FC236}">
                <a16:creationId xmlns:a16="http://schemas.microsoft.com/office/drawing/2014/main" id="{14C44ABB-90A7-BA46-F1A8-16F0F4E8529C}"/>
              </a:ext>
            </a:extLst>
          </p:cNvPr>
          <p:cNvSpPr/>
          <p:nvPr/>
        </p:nvSpPr>
        <p:spPr>
          <a:xfrm>
            <a:off x="963572" y="661558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72</a:t>
            </a:fld>
            <a:endParaRPr lang="en-US"/>
          </a:p>
        </p:txBody>
      </p:sp>
      <p:sp>
        <p:nvSpPr>
          <p:cNvPr id="7" name="椭圆 19">
            <a:extLst>
              <a:ext uri="{FF2B5EF4-FFF2-40B4-BE49-F238E27FC236}">
                <a16:creationId xmlns:a16="http://schemas.microsoft.com/office/drawing/2014/main" id="{A52745E7-E01E-649C-62B2-9DFA3B3FF290}"/>
              </a:ext>
            </a:extLst>
          </p:cNvPr>
          <p:cNvSpPr/>
          <p:nvPr/>
        </p:nvSpPr>
        <p:spPr>
          <a:xfrm>
            <a:off x="1138371" y="873316"/>
            <a:ext cx="774278" cy="87779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31139B9B-F3E4-9049-F0FF-F6219799A6DC}"/>
              </a:ext>
            </a:extLst>
          </p:cNvPr>
          <p:cNvSpPr txBox="1"/>
          <p:nvPr/>
        </p:nvSpPr>
        <p:spPr>
          <a:xfrm>
            <a:off x="2550350" y="484443"/>
            <a:ext cx="5853424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Não usar faca sem gavião frontal alongado, pois o dedo pode ser calçado no local certo mas deslizar com algum choque.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8391D7-BE01-5D32-8B33-D285375AB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64" y="843968"/>
            <a:ext cx="2814836" cy="14276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: 圆角 40">
            <a:extLst>
              <a:ext uri="{FF2B5EF4-FFF2-40B4-BE49-F238E27FC236}">
                <a16:creationId xmlns:a16="http://schemas.microsoft.com/office/drawing/2014/main" id="{4AAFAB54-0C6B-3679-5A2C-171DF9B8C85D}"/>
              </a:ext>
            </a:extLst>
          </p:cNvPr>
          <p:cNvSpPr/>
          <p:nvPr/>
        </p:nvSpPr>
        <p:spPr>
          <a:xfrm>
            <a:off x="963572" y="3447772"/>
            <a:ext cx="1250506" cy="1250506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椭圆 19">
            <a:extLst>
              <a:ext uri="{FF2B5EF4-FFF2-40B4-BE49-F238E27FC236}">
                <a16:creationId xmlns:a16="http://schemas.microsoft.com/office/drawing/2014/main" id="{5AEE9E06-CA30-08A5-18BC-E0F16BDD3CA9}"/>
              </a:ext>
            </a:extLst>
          </p:cNvPr>
          <p:cNvSpPr/>
          <p:nvPr/>
        </p:nvSpPr>
        <p:spPr>
          <a:xfrm>
            <a:off x="1138371" y="3659530"/>
            <a:ext cx="774278" cy="87779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2E653134-36F1-62FE-2734-8202916FC561}"/>
              </a:ext>
            </a:extLst>
          </p:cNvPr>
          <p:cNvSpPr txBox="1"/>
          <p:nvPr/>
        </p:nvSpPr>
        <p:spPr>
          <a:xfrm>
            <a:off x="2550350" y="3521028"/>
            <a:ext cx="5798993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Não usar a faca na posição filme-de-terror, isto é, voltada para trás e com a ponta para cima.</a:t>
            </a:r>
            <a:endParaRPr lang="pt-BR" sz="20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5D7F6B5-E063-5C9D-3A5D-95682965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25" y="3127998"/>
            <a:ext cx="2684775" cy="186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8BEE1F03-0A61-DFE5-ED07-869154020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6" grpId="0" animBg="1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645150" y="1433286"/>
            <a:ext cx="5927170" cy="2722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Não se deslocar com a faca voltada para a frente, mesmo que por pequenos trajetos:</a:t>
            </a:r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Não carregar mais de uma faca nas mãos: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CCC02C-4F9B-14CE-1ABB-EF5B2AB4C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48" y="2138750"/>
            <a:ext cx="2279152" cy="158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B3EF0A-A4AC-E83F-4C84-B597647B4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48" y="4258853"/>
            <a:ext cx="2279152" cy="171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Homem de chapéu segurando um capacete&#10;&#10;Descrição gerada automaticamente">
            <a:extLst>
              <a:ext uri="{FF2B5EF4-FFF2-40B4-BE49-F238E27FC236}">
                <a16:creationId xmlns:a16="http://schemas.microsoft.com/office/drawing/2014/main" id="{FB024EBD-15E2-EFBA-F5C2-5D0B978D6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429000"/>
            <a:ext cx="3429000" cy="3429000"/>
          </a:xfrm>
          <a:prstGeom prst="rect">
            <a:avLst/>
          </a:prstGeom>
        </p:spPr>
      </p:pic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A27701E2-351A-7FE0-2C26-543BA93C6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74</a:t>
            </a:fld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0" y="2003366"/>
            <a:ext cx="3136900" cy="4854633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339217" y="1440170"/>
            <a:ext cx="5382884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Desafio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Analise a figura abaixo e aponte quais os erros quanto ao uso seguro das facas. A resposta está no final da apostila.</a:t>
            </a:r>
          </a:p>
        </p:txBody>
      </p:sp>
      <p:pic>
        <p:nvPicPr>
          <p:cNvPr id="8" name="Imagem 7" descr="Marfrig (MRFG3) e JBS (JBSS3) são escolhas melhores que BRF (BRFS3), diz  Credit Suisse – Mercado – Estadão E-Investidor – As principais notícias do  mercado financeiro">
            <a:extLst>
              <a:ext uri="{FF2B5EF4-FFF2-40B4-BE49-F238E27FC236}">
                <a16:creationId xmlns:a16="http://schemas.microsoft.com/office/drawing/2014/main" id="{231A601F-A20B-D2E7-3FD9-65C986F6D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17" y="3654077"/>
            <a:ext cx="4062083" cy="270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330C6B40-5851-380D-6223-9BDEC6050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  <p:pic>
        <p:nvPicPr>
          <p:cNvPr id="12" name="Imagem 11" descr="Homem de chapéu segurando cachorro quente&#10;&#10;Descrição gerada automaticamente">
            <a:extLst>
              <a:ext uri="{FF2B5EF4-FFF2-40B4-BE49-F238E27FC236}">
                <a16:creationId xmlns:a16="http://schemas.microsoft.com/office/drawing/2014/main" id="{34D81131-6809-E865-27E4-63AB6249A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7" y="2089741"/>
            <a:ext cx="3809524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8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75</a:t>
            </a:fld>
            <a:endParaRPr lang="en-US"/>
          </a:p>
        </p:txBody>
      </p:sp>
      <p:pic>
        <p:nvPicPr>
          <p:cNvPr id="1026" name="Picture 2" descr="El modelo SG-SST, fundamento de la sostenibilidad empresarial - ccs.org.co">
            <a:extLst>
              <a:ext uri="{FF2B5EF4-FFF2-40B4-BE49-F238E27FC236}">
                <a16:creationId xmlns:a16="http://schemas.microsoft.com/office/drawing/2014/main" id="{3A53984F-4D1A-08F6-8728-41E3960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 flipV="1">
            <a:off x="5604344" y="275756"/>
            <a:ext cx="6858002" cy="630648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1200FA">
              <a:alpha val="79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6600184" y="2590370"/>
            <a:ext cx="5067284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ATENÇÃO PROFISSIONAL SST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dirty="0"/>
              <a:t>VOCÊ PODE USAR SUA CRIATIVIDADE E PROPOR MAIS DESAFIOS PARA TESTAR OS CONHECIMENTOS ADQUIRIDOS NO TREINAMENTO COM FOTOS REAIS</a:t>
            </a:r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715" y="275451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8744652" y="643751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72EB1B1A-F35C-37FD-6E5B-E2544AF2E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4EF5328-953D-1F41-24EC-EC3D6A14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luxograma: Atraso 7">
            <a:extLst>
              <a:ext uri="{FF2B5EF4-FFF2-40B4-BE49-F238E27FC236}">
                <a16:creationId xmlns:a16="http://schemas.microsoft.com/office/drawing/2014/main" id="{A577DA09-C854-2956-DAAC-A54644BDC4A2}"/>
              </a:ext>
            </a:extLst>
          </p:cNvPr>
          <p:cNvSpPr/>
          <p:nvPr/>
        </p:nvSpPr>
        <p:spPr>
          <a:xfrm rot="16200000">
            <a:off x="7415367" y="2059139"/>
            <a:ext cx="4356979" cy="519629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76199" y="597810"/>
            <a:ext cx="6466115" cy="530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600" b="1" dirty="0">
                <a:latin typeface="Poppins" panose="00000500000000000000" pitchFamily="2" charset="0"/>
                <a:cs typeface="Poppins" panose="00000500000000000000" pitchFamily="2" charset="0"/>
              </a:rPr>
              <a:t>PARTE 07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</a:rPr>
              <a:t>Conservação e afiação de facas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6C7F271-BEC1-1846-9B81-CBD97C49B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44450"/>
            <a:ext cx="2261621" cy="627889"/>
          </a:xfrm>
          <a:prstGeom prst="rect">
            <a:avLst/>
          </a:prstGeom>
        </p:spPr>
      </p:pic>
      <p:pic>
        <p:nvPicPr>
          <p:cNvPr id="10" name="Imagem 9" descr="Homem de chapéu segurando raquete&#10;&#10;Descrição gerada automaticamente">
            <a:extLst>
              <a:ext uri="{FF2B5EF4-FFF2-40B4-BE49-F238E27FC236}">
                <a16:creationId xmlns:a16="http://schemas.microsoft.com/office/drawing/2014/main" id="{DC5E3537-04A9-E64A-B1E0-3FF3B08A3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2982913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389462" y="1778252"/>
            <a:ext cx="8607581" cy="4457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/>
                </a:solidFill>
              </a:rPr>
              <a:t>Escolha da chaira e procedimentos de </a:t>
            </a:r>
            <a:r>
              <a:rPr lang="pt-BR" sz="2800" b="1" dirty="0" err="1">
                <a:solidFill>
                  <a:schemeClr val="bg1"/>
                </a:solidFill>
              </a:rPr>
              <a:t>chairamento</a:t>
            </a:r>
            <a:r>
              <a:rPr lang="pt-BR" sz="2800" b="1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endParaRPr lang="pt-BR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Falamos sobre facas e agora retornaremos as chairas, pois são o primeiro ponto a tratar quando se fala de conservação de facas. Na escolha dessas chairas, existe um critério muito importante de tamanho. Observe essas facas domésticas e decorativas:</a:t>
            </a:r>
          </a:p>
        </p:txBody>
      </p:sp>
      <p:pic>
        <p:nvPicPr>
          <p:cNvPr id="53" name="Imagem 52" descr="Comprar CONJUNTO FACA E CHAIRA CHURRASCO 8 AÇO CARBONO 1070 CABO MADEIRA -  R$272,99 - Cutelaria Rincão - Peças Artesanais - Das suas mãos para as  próximas gerações">
            <a:extLst>
              <a:ext uri="{FF2B5EF4-FFF2-40B4-BE49-F238E27FC236}">
                <a16:creationId xmlns:a16="http://schemas.microsoft.com/office/drawing/2014/main" id="{9F5434CA-9774-4871-EF12-3F40E8B0F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54" y="3144738"/>
            <a:ext cx="2659380" cy="265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Imagem 53" descr="Texto&#10;&#10;Descrição gerada automaticamente com confiança baixa">
            <a:extLst>
              <a:ext uri="{FF2B5EF4-FFF2-40B4-BE49-F238E27FC236}">
                <a16:creationId xmlns:a16="http://schemas.microsoft.com/office/drawing/2014/main" id="{98AE5CCC-5F76-B180-2C74-6C6EA4B7D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5" y="2375807"/>
            <a:ext cx="12200325" cy="246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78</a:t>
            </a:fld>
            <a:endParaRPr lang="en-US"/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4025698" y="2460219"/>
            <a:ext cx="7641770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B050"/>
                </a:solidFill>
              </a:rPr>
              <a:t>Veja que a chaira e a faca possuem tamanho parecido, ou até mesmo a faca é maior do que a chaira. A recomendação é de que a chaira tenha 5 cm a mais do que o comprimento da lâmina da faca, ou pelo menos que seja maior.</a:t>
            </a:r>
            <a:endParaRPr lang="pt-BR" sz="1600" dirty="0">
              <a:solidFill>
                <a:srgbClr val="00B050"/>
              </a:solidFill>
            </a:endParaRPr>
          </a:p>
        </p:txBody>
      </p:sp>
      <p:pic>
        <p:nvPicPr>
          <p:cNvPr id="11" name="Imagem 10" descr="Homem de chapéu e camisa verde&#10;&#10;Descrição gerada automaticamente">
            <a:extLst>
              <a:ext uri="{FF2B5EF4-FFF2-40B4-BE49-F238E27FC236}">
                <a16:creationId xmlns:a16="http://schemas.microsoft.com/office/drawing/2014/main" id="{E4FC1282-B365-880F-9EDF-1F72C9B9C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" y="1476375"/>
            <a:ext cx="3600013" cy="5381625"/>
          </a:xfrm>
          <a:prstGeom prst="rect">
            <a:avLst/>
          </a:prstGeom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E1850E09-8E99-C8D9-4D9D-0736A596C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4" y="179841"/>
            <a:ext cx="1774743" cy="492718"/>
          </a:xfrm>
          <a:prstGeom prst="rect">
            <a:avLst/>
          </a:prstGeom>
        </p:spPr>
      </p:pic>
      <p:pic>
        <p:nvPicPr>
          <p:cNvPr id="15" name="Imagem 14" descr="Texto&#10;&#10;Descrição gerada automaticamente com confiança baixa">
            <a:extLst>
              <a:ext uri="{FF2B5EF4-FFF2-40B4-BE49-F238E27FC236}">
                <a16:creationId xmlns:a16="http://schemas.microsoft.com/office/drawing/2014/main" id="{B2FFA8AD-68B9-5111-8D07-F83207858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5493044" y="2134625"/>
            <a:ext cx="6111750" cy="36456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As chairas são fabricadas com aço carbono, recebendo também tratamento térmico e cromo para proteção contra a oxidação. A vida útil vai depender dos cuidados, como: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• Nunca lixar.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• Não usar abrasivos, limpando somente com água e sabão.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• Secar após a lavagem.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• Guardar a chaira em ambiente seco.</a:t>
            </a: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8133751" y="278015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8278328" y="426383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8529578" y="688130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E3C3370-9F14-6D2B-04EF-8F3708E0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t="7667" r="11651" b="7009"/>
          <a:stretch/>
        </p:blipFill>
        <p:spPr>
          <a:xfrm>
            <a:off x="217191" y="1580474"/>
            <a:ext cx="4519110" cy="4503378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76845A2-194D-2C49-C310-422BE2B65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064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74" y="3009900"/>
            <a:ext cx="48371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871130" y="1409700"/>
            <a:ext cx="6513185" cy="4527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Ao longo desta apostila, veremos alguns assuntos como: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• Onde facas são utilizadas.</a:t>
            </a:r>
          </a:p>
          <a:p>
            <a:pPr>
              <a:lnSpc>
                <a:spcPct val="150000"/>
              </a:lnSpc>
            </a:pPr>
            <a:r>
              <a:rPr lang="pt-BR" dirty="0"/>
              <a:t>• Como as chairas auxiliam no trabalho.</a:t>
            </a:r>
          </a:p>
          <a:p>
            <a:pPr>
              <a:lnSpc>
                <a:spcPct val="150000"/>
              </a:lnSpc>
            </a:pPr>
            <a:r>
              <a:rPr lang="pt-BR" dirty="0"/>
              <a:t>• Como escolher facas conforme os cortes.</a:t>
            </a:r>
          </a:p>
          <a:p>
            <a:pPr>
              <a:lnSpc>
                <a:spcPct val="150000"/>
              </a:lnSpc>
            </a:pPr>
            <a:r>
              <a:rPr lang="pt-BR" dirty="0"/>
              <a:t>• Utilização segura de facas.</a:t>
            </a:r>
          </a:p>
          <a:p>
            <a:pPr>
              <a:lnSpc>
                <a:spcPct val="150000"/>
              </a:lnSpc>
            </a:pPr>
            <a:r>
              <a:rPr lang="pt-BR" dirty="0"/>
              <a:t>• Como conservar facas e chairas.</a:t>
            </a:r>
          </a:p>
          <a:p>
            <a:pPr>
              <a:lnSpc>
                <a:spcPct val="150000"/>
              </a:lnSpc>
            </a:pPr>
            <a:r>
              <a:rPr lang="pt-BR" dirty="0"/>
              <a:t>• O que fazer quando é necessário o descarte.</a:t>
            </a:r>
          </a:p>
          <a:p>
            <a:pPr>
              <a:lnSpc>
                <a:spcPct val="150000"/>
              </a:lnSpc>
            </a:pPr>
            <a:r>
              <a:rPr lang="pt-BR" dirty="0"/>
              <a:t>• O que diz a norma regulamentadora do Ministério do Trabalho.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b="1" dirty="0"/>
              <a:t>Confira tudo isso nos tópicos a seguir.</a:t>
            </a:r>
          </a:p>
        </p:txBody>
      </p:sp>
      <p:pic>
        <p:nvPicPr>
          <p:cNvPr id="10242" name="Picture 2" descr="Quem Somos - Plena Alimentos">
            <a:extLst>
              <a:ext uri="{FF2B5EF4-FFF2-40B4-BE49-F238E27FC236}">
                <a16:creationId xmlns:a16="http://schemas.microsoft.com/office/drawing/2014/main" id="{2EAD2F21-00FC-DDF6-F85E-55CDDAA9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" y="1184275"/>
            <a:ext cx="531495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5E50B46-BD35-DEA3-CECF-8E73C9969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576" y="66675"/>
            <a:ext cx="1786983" cy="4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50546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90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495776" y="2122100"/>
            <a:ext cx="6373109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No </a:t>
            </a:r>
            <a:r>
              <a:rPr lang="pt-BR" sz="2400" dirty="0" err="1"/>
              <a:t>chairamento</a:t>
            </a:r>
            <a:r>
              <a:rPr lang="pt-BR" sz="2400" dirty="0"/>
              <a:t>, é preciso ter muita atenção. Experiência não é permissão para descuido, e a operação não pode ser feita olhando para os lados ou conversando.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O braço (do ombro ao cotovelo) deve ficar colado ao corpo. O antebraço, por sua vez, deve ficar a 90°.</a:t>
            </a: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738067" y="410459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882644" y="558827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133894" y="820574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D5B225E-8250-BA1A-4911-FC577C14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93" y="1569473"/>
            <a:ext cx="3482213" cy="212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0776BF0-A91C-FEC5-D6CC-05D44A8A2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143" y="4167921"/>
            <a:ext cx="3979363" cy="21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4C3A88B1-0B45-65CF-206E-8D588BF87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450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81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8290"/>
            <a:ext cx="9842500" cy="5415608"/>
          </a:xfrm>
          <a:prstGeom prst="rect">
            <a:avLst/>
          </a:prstGeom>
          <a:solidFill>
            <a:srgbClr val="1200FA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A0D1AA9-EE87-15A3-F4DC-83608355B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71" y="814498"/>
            <a:ext cx="2776499" cy="247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C006127-0D08-C9ED-2E83-775CC50F3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71" y="3594685"/>
            <a:ext cx="2899393" cy="238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EF7B66DD-4466-F1FE-3A4C-3E153584B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843" y="44010"/>
            <a:ext cx="2163280" cy="600587"/>
          </a:xfrm>
          <a:prstGeom prst="rect">
            <a:avLst/>
          </a:prstGeom>
        </p:spPr>
      </p:pic>
      <p:graphicFrame>
        <p:nvGraphicFramePr>
          <p:cNvPr id="78" name="TextBox 89">
            <a:extLst>
              <a:ext uri="{FF2B5EF4-FFF2-40B4-BE49-F238E27FC236}">
                <a16:creationId xmlns:a16="http://schemas.microsoft.com/office/drawing/2014/main" id="{FD68A319-BCC4-AFE6-5691-65379B7EA0D2}"/>
              </a:ext>
            </a:extLst>
          </p:cNvPr>
          <p:cNvGraphicFramePr/>
          <p:nvPr/>
        </p:nvGraphicFramePr>
        <p:xfrm>
          <a:off x="5045076" y="688290"/>
          <a:ext cx="5350782" cy="510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43165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5830375" y="2095634"/>
            <a:ext cx="5473363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Na figura a seguir, você pode conferir o protetor de chaira:</a:t>
            </a:r>
          </a:p>
        </p:txBody>
      </p:sp>
      <p:pic>
        <p:nvPicPr>
          <p:cNvPr id="7" name="Imagem 6" descr="Kit 2 Facas + Chaira Lisa 10 Pol Mundial Profissional Restaurante | Shopee  Brasil">
            <a:extLst>
              <a:ext uri="{FF2B5EF4-FFF2-40B4-BE49-F238E27FC236}">
                <a16:creationId xmlns:a16="http://schemas.microsoft.com/office/drawing/2014/main" id="{4B2C8782-0F6F-8CA5-3F1B-5CD5E5BDC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6" y="3712030"/>
            <a:ext cx="2301240" cy="23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E1FC5695-C376-2806-7BA1-2EC1C3277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76" y="275451"/>
            <a:ext cx="2261621" cy="627889"/>
          </a:xfrm>
          <a:prstGeom prst="rect">
            <a:avLst/>
          </a:prstGeom>
        </p:spPr>
      </p:pic>
      <p:pic>
        <p:nvPicPr>
          <p:cNvPr id="10" name="Imagem 9" descr="Homem fazendo pizza&#10;&#10;Descrição gerada automaticamente com confiança média">
            <a:extLst>
              <a:ext uri="{FF2B5EF4-FFF2-40B4-BE49-F238E27FC236}">
                <a16:creationId xmlns:a16="http://schemas.microsoft.com/office/drawing/2014/main" id="{3C865760-466C-8DAF-DCD3-6DCF4F6E8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43" y="-11438"/>
            <a:ext cx="10204144" cy="68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83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1200F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200FA"/>
          </a:solidFill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546350" y="1123046"/>
            <a:ext cx="7251699" cy="1046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latin typeface="Gisha" panose="020B0502040204020203" pitchFamily="34" charset="-79"/>
                <a:cs typeface="Gisha" panose="020B0502040204020203" pitchFamily="34" charset="-79"/>
              </a:rPr>
              <a:t>Outra forma de </a:t>
            </a:r>
            <a:r>
              <a:rPr lang="pt-BR" sz="2400" b="1" dirty="0" err="1">
                <a:latin typeface="Gisha" panose="020B0502040204020203" pitchFamily="34" charset="-79"/>
                <a:cs typeface="Gisha" panose="020B0502040204020203" pitchFamily="34" charset="-79"/>
              </a:rPr>
              <a:t>chairamento</a:t>
            </a:r>
            <a:r>
              <a:rPr lang="pt-BR" sz="2400" b="1" dirty="0">
                <a:latin typeface="Gisha" panose="020B0502040204020203" pitchFamily="34" charset="-79"/>
                <a:cs typeface="Gisha" panose="020B0502040204020203" pitchFamily="34" charset="-79"/>
              </a:rPr>
              <a:t> é sobre uma tábua. 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Veja algumas posições corretas também: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412056-A4B0-7941-1B0A-27DF53AB5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59" y="2537820"/>
            <a:ext cx="3383280" cy="32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41123406-D181-4F77-9A11-1FDF72492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2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8645" y="649287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84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277" y="428899"/>
            <a:ext cx="4978400" cy="57194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7162800" y="1089479"/>
            <a:ext cx="4826000" cy="4112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b="1" dirty="0">
                <a:solidFill>
                  <a:srgbClr val="1200F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Técnicas de remoção de microrganismos</a:t>
            </a:r>
          </a:p>
          <a:p>
            <a:pPr algn="ctr">
              <a:lnSpc>
                <a:spcPct val="150000"/>
              </a:lnSpc>
            </a:pPr>
            <a:endParaRPr lang="pt-BR" sz="1800" b="1" dirty="0">
              <a:solidFill>
                <a:srgbClr val="1200F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1800" dirty="0">
                <a:solidFill>
                  <a:srgbClr val="1200F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 mais de uma forma de cuidado quanto à higiene da chaira. A esterilização consiste na ação realizada em meio não aquoso, ou seja, não se utiliza como agente a água. Ela é feita até chegar à temperatura de 170 °C por meio de processo seco, com resistores elétricos, a uma exposição não inferior a duas horas, tempo suficiente para que ocorra a eliminação das bactérias.</a:t>
            </a: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ECCB2F0-F6C0-8A65-CDC3-94C45CFDB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" y="70504"/>
            <a:ext cx="2261621" cy="627889"/>
          </a:xfrm>
          <a:prstGeom prst="rect">
            <a:avLst/>
          </a:prstGeom>
        </p:spPr>
      </p:pic>
      <p:pic>
        <p:nvPicPr>
          <p:cNvPr id="8" name="Imagem 7" descr="Homem de chapéu segurando raquete&#10;&#10;Descrição gerada automaticamente">
            <a:extLst>
              <a:ext uri="{FF2B5EF4-FFF2-40B4-BE49-F238E27FC236}">
                <a16:creationId xmlns:a16="http://schemas.microsoft.com/office/drawing/2014/main" id="{081DC03B-8AB1-CB26-E10C-F00D21046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135" y="109591"/>
            <a:ext cx="10016858" cy="66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499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85</a:t>
            </a:fld>
            <a:endParaRPr lang="en-US"/>
          </a:p>
        </p:txBody>
      </p:sp>
      <p:pic>
        <p:nvPicPr>
          <p:cNvPr id="2052" name="Picture 4" descr="Com casos de coronavírus, frigoríficos são interditados no RS e em SC -  Época Negócios | Empresa">
            <a:extLst>
              <a:ext uri="{FF2B5EF4-FFF2-40B4-BE49-F238E27FC236}">
                <a16:creationId xmlns:a16="http://schemas.microsoft.com/office/drawing/2014/main" id="{1C47A5E4-7CFF-5171-BE07-D93F1AFE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046022" y="-46174"/>
            <a:ext cx="3495955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106301" y="1775029"/>
            <a:ext cx="5303960" cy="2450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1200FA"/>
                </a:solidFill>
              </a:rPr>
              <a:t>A </a:t>
            </a:r>
            <a:r>
              <a:rPr lang="pt-BR" b="1" dirty="0">
                <a:solidFill>
                  <a:srgbClr val="1200FA"/>
                </a:solidFill>
              </a:rPr>
              <a:t>higienização </a:t>
            </a:r>
            <a:r>
              <a:rPr lang="pt-BR" dirty="0">
                <a:solidFill>
                  <a:srgbClr val="1200FA"/>
                </a:solidFill>
              </a:rPr>
              <a:t>já é feita com água aquecida, a pelo menos 85 °C, entre 3 a 20 min. É tempo suficiente para a eliminação das bactérias. Em tanques de higienização com tampa, a temperatura acaba chegando a 115 °C, o que pode causar danos nos cabos das chairas (materiais poliméricos).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415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783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9AB3E083-D952-71B6-9F94-06A3F4CB5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609003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377170" y="1472294"/>
            <a:ext cx="8967734" cy="4457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Existe, ainda, a </a:t>
            </a:r>
            <a:r>
              <a:rPr lang="pt-BR" sz="2800" b="1" dirty="0">
                <a:solidFill>
                  <a:schemeClr val="bg1"/>
                </a:solidFill>
              </a:rPr>
              <a:t>limpeza e desinfecção</a:t>
            </a:r>
            <a:r>
              <a:rPr lang="pt-BR" sz="2800" dirty="0">
                <a:solidFill>
                  <a:schemeClr val="bg1"/>
                </a:solidFill>
              </a:rPr>
              <a:t>, que objetiva eliminar microrganismos como esporos de bactérias e fungos. 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endParaRPr lang="pt-BR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dirty="0">
                <a:solidFill>
                  <a:schemeClr val="bg1"/>
                </a:solidFill>
              </a:rPr>
              <a:t>Com hipoclorito, em solução com água de 5 a 10 %, é uma solução barata de desinfecção. Há a técnica de desinfecção com ultravioleta (UV), que não causa quaisquer formas de danos às facas.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10800000">
            <a:off x="9054274" y="2233647"/>
            <a:ext cx="3039959" cy="2213748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 descr="Texto&#10;&#10;Descrição gerada automaticamente com confiança baixa">
            <a:extLst>
              <a:ext uri="{FF2B5EF4-FFF2-40B4-BE49-F238E27FC236}">
                <a16:creationId xmlns:a16="http://schemas.microsoft.com/office/drawing/2014/main" id="{2C80D661-640A-49A8-9FCD-099388C74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87</a:t>
            </a:fld>
            <a:endParaRPr lang="en-US"/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293132" y="2237921"/>
            <a:ext cx="8594067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 fabricante Mundial/Eberle recomenda a higienização (com água aquecida). Como indicado, não devem ser ultrapassados os vinte minutos ou usado tanque com tampa com temperatura inadequada. O mesmo cuidado das chairas vale para as facas.</a:t>
            </a:r>
            <a:endParaRPr lang="pt-BR" sz="1600" dirty="0"/>
          </a:p>
        </p:txBody>
      </p:sp>
      <p:pic>
        <p:nvPicPr>
          <p:cNvPr id="1026" name="Picture 2" descr="Calça Frigorífico em Nylon - Sogima EPI">
            <a:extLst>
              <a:ext uri="{FF2B5EF4-FFF2-40B4-BE49-F238E27FC236}">
                <a16:creationId xmlns:a16="http://schemas.microsoft.com/office/drawing/2014/main" id="{A861FEF9-0A4C-FEC8-03DA-120DAD80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212" y="10806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0AD8BEC3-CED1-95B8-D82B-2CA1EA6E7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88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B0F9CB5-D4E8-FB86-A3B0-6B21330F22E7}"/>
              </a:ext>
            </a:extLst>
          </p:cNvPr>
          <p:cNvSpPr/>
          <p:nvPr/>
        </p:nvSpPr>
        <p:spPr>
          <a:xfrm>
            <a:off x="0" y="0"/>
            <a:ext cx="12192000" cy="6872917"/>
          </a:xfrm>
          <a:prstGeom prst="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161416" y="2323341"/>
            <a:ext cx="5382884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Esses cuidados de desinfecção aumentam a vida útil das facas. 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b="1" dirty="0"/>
              <a:t>Eles também são muito importantes para evitar a contaminação da carne.</a:t>
            </a:r>
            <a:endParaRPr lang="pt-BR" sz="2400" dirty="0"/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29C3EACB-F026-BE57-DD7B-184C2B631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  <p:pic>
        <p:nvPicPr>
          <p:cNvPr id="11" name="Imagem 10" descr="Homem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D30E62A4-AC4F-1B6F-69AE-F064695C0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8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89</a:t>
            </a:fld>
            <a:endParaRPr lang="en-US"/>
          </a:p>
        </p:txBody>
      </p:sp>
      <p:pic>
        <p:nvPicPr>
          <p:cNvPr id="1026" name="Picture 2" descr="El modelo SG-SST, fundamento de la sostenibilidad empresarial - ccs.org.co">
            <a:extLst>
              <a:ext uri="{FF2B5EF4-FFF2-40B4-BE49-F238E27FC236}">
                <a16:creationId xmlns:a16="http://schemas.microsoft.com/office/drawing/2014/main" id="{3A53984F-4D1A-08F6-8728-41E3960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 flipV="1">
            <a:off x="4961180" y="-367409"/>
            <a:ext cx="6858002" cy="759281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rgbClr val="1200FA">
              <a:alpha val="79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5014685" y="563408"/>
            <a:ext cx="6750991" cy="6036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Armazenamento de facas e chairas</a:t>
            </a:r>
          </a:p>
          <a:p>
            <a:pPr>
              <a:lnSpc>
                <a:spcPct val="150000"/>
              </a:lnSpc>
            </a:pPr>
            <a:r>
              <a:rPr lang="pt-BR" sz="2400" b="1" dirty="0"/>
              <a:t> </a:t>
            </a:r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endParaRPr lang="pt-BR" sz="2400" b="1" dirty="0"/>
          </a:p>
          <a:p>
            <a:pPr>
              <a:lnSpc>
                <a:spcPct val="150000"/>
              </a:lnSpc>
            </a:pPr>
            <a:r>
              <a:rPr lang="pt-BR" sz="2400" dirty="0"/>
              <a:t>Facas e chairas possuem cuidados semelhantes quanto ao armazenamento. Após a execução da limpeza e desinfecção, as ferramentas devem ser secas e guardadas em locais secos para não sofrerem oxidação. </a:t>
            </a:r>
          </a:p>
        </p:txBody>
      </p:sp>
      <p:pic>
        <p:nvPicPr>
          <p:cNvPr id="8" name="Imagem 7" descr="Suporte para Facas – Popular 50cm – Aço 304 – 0,8 MM – PA Equipamentos">
            <a:extLst>
              <a:ext uri="{FF2B5EF4-FFF2-40B4-BE49-F238E27FC236}">
                <a16:creationId xmlns:a16="http://schemas.microsoft.com/office/drawing/2014/main" id="{2DA65E16-7B16-D972-4C41-43D6CCD31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75" y="1172214"/>
            <a:ext cx="2665153" cy="266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6D4FE352-6780-F5CC-D3FD-B7C01FBE07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11641BB-CD62-243F-DCC3-DC7249F3C3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luxograma: Atraso 12">
            <a:extLst>
              <a:ext uri="{FF2B5EF4-FFF2-40B4-BE49-F238E27FC236}">
                <a16:creationId xmlns:a16="http://schemas.microsoft.com/office/drawing/2014/main" id="{6B519E33-98BE-5729-2B52-CC8BD1F41296}"/>
              </a:ext>
            </a:extLst>
          </p:cNvPr>
          <p:cNvSpPr/>
          <p:nvPr/>
        </p:nvSpPr>
        <p:spPr>
          <a:xfrm rot="16200000">
            <a:off x="6859332" y="1503104"/>
            <a:ext cx="4555282" cy="6110057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5883275"/>
            <a:ext cx="754062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553601" y="1420757"/>
            <a:ext cx="5253310" cy="4293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5400" b="1" dirty="0">
                <a:latin typeface="Poppins" panose="00000500000000000000" pitchFamily="2" charset="0"/>
                <a:cs typeface="Poppins" panose="00000500000000000000" pitchFamily="2" charset="0"/>
              </a:rPr>
              <a:t>PARTE 02</a:t>
            </a:r>
          </a:p>
          <a:p>
            <a:pPr algn="ctr">
              <a:lnSpc>
                <a:spcPct val="150000"/>
              </a:lnSpc>
            </a:pP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5400" b="1" dirty="0">
                <a:solidFill>
                  <a:schemeClr val="bg1"/>
                </a:solidFill>
                <a:latin typeface="Poppins" panose="00000500000000000000" pitchFamily="2" charset="0"/>
              </a:rPr>
              <a:t>O que são chairas? Quais seus tipos?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17A133B-4170-A7CF-6CEA-C852FFDAB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778" y="134997"/>
            <a:ext cx="2261621" cy="627889"/>
          </a:xfrm>
          <a:prstGeom prst="rect">
            <a:avLst/>
          </a:prstGeom>
        </p:spPr>
      </p:pic>
      <p:pic>
        <p:nvPicPr>
          <p:cNvPr id="11" name="Imagem 10" descr="Homem de chapéu segurando raquete&#10;&#10;Descrição gerada automaticamente">
            <a:extLst>
              <a:ext uri="{FF2B5EF4-FFF2-40B4-BE49-F238E27FC236}">
                <a16:creationId xmlns:a16="http://schemas.microsoft.com/office/drawing/2014/main" id="{063BB043-A84F-2556-7E1B-941D2B4AA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84" y="1948664"/>
            <a:ext cx="7364004" cy="49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rgbClr val="12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90</a:t>
            </a:fld>
            <a:endParaRPr lang="en-US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727075" y="1636307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189007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4406494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623982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841469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159352" y="2210722"/>
            <a:ext cx="857544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Caso sejam armazenadas em local úmido, recomenda-se guardar em armário metálico fechado, com facas e chairas penduradas, com lâmpadas incandescentes acesas para manter o aquecimento constante.</a:t>
            </a:r>
            <a:endParaRPr lang="pt-BR" sz="1600" dirty="0"/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572150D5-4B5D-5738-3E64-6848023B7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6896101" y="1473002"/>
            <a:ext cx="4013199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383048" y="1710322"/>
            <a:ext cx="5598653" cy="4374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</a:rPr>
              <a:t>As facas e chairas não devem ser armazenadas em contato uma com as outras. Isso quer dizer que guardar em gavetas, como se faz com as facas domésticas, não é o ideal. </a:t>
            </a:r>
            <a:r>
              <a:rPr lang="pt-BR" sz="2400" dirty="0">
                <a:solidFill>
                  <a:schemeClr val="bg1"/>
                </a:solidFill>
              </a:rPr>
              <a:t>O atrito entre partes metálicas pode danificá-las com o tempo. É por isso que os modelos de chaira possuem argolas ou furos no cabo para o momento do armazenamento.</a:t>
            </a:r>
          </a:p>
        </p:txBody>
      </p:sp>
      <p:pic>
        <p:nvPicPr>
          <p:cNvPr id="8" name="Imagem 7" descr="Homem de uniforme e chapéu azul&#10;&#10;Descrição gerada automaticamente">
            <a:extLst>
              <a:ext uri="{FF2B5EF4-FFF2-40B4-BE49-F238E27FC236}">
                <a16:creationId xmlns:a16="http://schemas.microsoft.com/office/drawing/2014/main" id="{D4AAE200-A483-9DBB-FC25-D1C2B096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602"/>
            <a:ext cx="3932261" cy="68580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F61168F-99C7-7D27-EAD3-98B38D333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5565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5972864" y="1715795"/>
            <a:ext cx="5473363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Quando afiar uma faca?</a:t>
            </a: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/>
              <a:t>Como vimos, a afiação se torna necessária quando se formam dentes ou a faca perde capacidade de corte. A afiação pode ser feita buscando ângulos de fio de 30° ou de 15°: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8C42F96-67FC-B1F3-CF26-2B23A948B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3" y="5866153"/>
            <a:ext cx="2261621" cy="627889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577C3539-2309-686D-1382-328B78C50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  <p:pic>
        <p:nvPicPr>
          <p:cNvPr id="9" name="Imagem 8" descr="Pessoas sentadas ao redor da cabeça&#10;&#10;Descrição gerada automaticamente com confiança baixa">
            <a:extLst>
              <a:ext uri="{FF2B5EF4-FFF2-40B4-BE49-F238E27FC236}">
                <a16:creationId xmlns:a16="http://schemas.microsoft.com/office/drawing/2014/main" id="{782954FC-2178-EDBE-8FEE-3CC8838C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36" y="3028950"/>
            <a:ext cx="60198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93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2207281" y="1752197"/>
            <a:ext cx="5793895" cy="4107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Fio de 30°</a:t>
            </a:r>
            <a:r>
              <a:rPr lang="pt-BR" sz="2000" dirty="0">
                <a:solidFill>
                  <a:schemeClr val="bg1"/>
                </a:solidFill>
              </a:rPr>
              <a:t> - permite maior durabilidade do fio, pois na região dele fica uma maior quantidade de material, o que permite mais resistência quando a faca bate em algum obstáculo (carne ou osso). Por ser mais resistente, é recomendado para as facas usadas na desossa.</a:t>
            </a:r>
          </a:p>
          <a:p>
            <a:pPr lvl="0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Fio de 15° </a:t>
            </a:r>
            <a:r>
              <a:rPr lang="pt-BR" sz="2000" dirty="0">
                <a:solidFill>
                  <a:schemeClr val="bg1"/>
                </a:solidFill>
              </a:rPr>
              <a:t>- Permite maior poder de corte, porém com menor durabilidade. É mais indicado nas facas para corte predominante de carne e operações de filetar.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5400000">
            <a:off x="-583943" y="709060"/>
            <a:ext cx="3130777" cy="1962891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DE8C2FC8-FE2E-4176-5F41-8DABB76E3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13" y="2365158"/>
            <a:ext cx="3364493" cy="266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Imagem 53" descr="Texto&#10;&#10;Descrição gerada automaticamente com confiança baixa">
            <a:extLst>
              <a:ext uri="{FF2B5EF4-FFF2-40B4-BE49-F238E27FC236}">
                <a16:creationId xmlns:a16="http://schemas.microsoft.com/office/drawing/2014/main" id="{CFD776BB-F712-2491-5FD2-924F87A96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R 36: O trabalhador no frigorífico - Como proteger? | Prometal EPIs">
            <a:extLst>
              <a:ext uri="{FF2B5EF4-FFF2-40B4-BE49-F238E27FC236}">
                <a16:creationId xmlns:a16="http://schemas.microsoft.com/office/drawing/2014/main" id="{5C4B3CE4-2954-3792-B590-8DD253E4E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6" b="16715"/>
          <a:stretch/>
        </p:blipFill>
        <p:spPr bwMode="auto">
          <a:xfrm>
            <a:off x="-15666" y="44450"/>
            <a:ext cx="9633391" cy="40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2C165C41-F8EA-3A07-50D9-AB421779BCF2}"/>
              </a:ext>
            </a:extLst>
          </p:cNvPr>
          <p:cNvSpPr txBox="1"/>
          <p:nvPr/>
        </p:nvSpPr>
        <p:spPr>
          <a:xfrm>
            <a:off x="778532" y="5099512"/>
            <a:ext cx="1032126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Essa comparação considera a durabilidade da faca, mas o frigorífico precisa considerar também a dureza da faca e a produtividade dos trabalhadores. A maior incidência de LER pode ocorrer com ângulos de 30°.</a:t>
            </a:r>
          </a:p>
          <a:p>
            <a:pPr algn="ctr"/>
            <a:endParaRPr lang="pt-BR" sz="2400" dirty="0"/>
          </a:p>
        </p:txBody>
      </p:sp>
      <p:grpSp>
        <p:nvGrpSpPr>
          <p:cNvPr id="13" name="组合 28">
            <a:extLst>
              <a:ext uri="{FF2B5EF4-FFF2-40B4-BE49-F238E27FC236}">
                <a16:creationId xmlns:a16="http://schemas.microsoft.com/office/drawing/2014/main" id="{4CA53CF7-5CB7-1BB5-6785-66A206DBE681}"/>
              </a:ext>
            </a:extLst>
          </p:cNvPr>
          <p:cNvGrpSpPr/>
          <p:nvPr/>
        </p:nvGrpSpPr>
        <p:grpSpPr>
          <a:xfrm>
            <a:off x="5351653" y="3383590"/>
            <a:ext cx="1143000" cy="1143000"/>
            <a:chOff x="2051084" y="3619500"/>
            <a:chExt cx="1143000" cy="114300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D5B6FF08-B99F-D77A-5F49-9917EAA6E822}"/>
                </a:ext>
              </a:extLst>
            </p:cNvPr>
            <p:cNvSpPr/>
            <p:nvPr/>
          </p:nvSpPr>
          <p:spPr>
            <a:xfrm>
              <a:off x="2051084" y="3619500"/>
              <a:ext cx="1143000" cy="1143000"/>
            </a:xfrm>
            <a:prstGeom prst="roundRect">
              <a:avLst/>
            </a:prstGeom>
            <a:solidFill>
              <a:srgbClr val="FE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B25C64FD-4212-A2E6-7B48-37142925F9C8}"/>
                </a:ext>
              </a:extLst>
            </p:cNvPr>
            <p:cNvSpPr/>
            <p:nvPr/>
          </p:nvSpPr>
          <p:spPr>
            <a:xfrm>
              <a:off x="2383101" y="3997352"/>
              <a:ext cx="478966" cy="387296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5E1B4A3-25F1-2A43-8B78-E9F921017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E859AD2D-0FA1-2074-2570-C974D4FC7194}"/>
              </a:ext>
            </a:extLst>
          </p:cNvPr>
          <p:cNvSpPr txBox="1"/>
          <p:nvPr/>
        </p:nvSpPr>
        <p:spPr>
          <a:xfrm>
            <a:off x="638832" y="2349194"/>
            <a:ext cx="5457168" cy="3820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 afiação das facas pode ser realizada com lixas, pedras, rebolos ou esmeril. 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Dentre essas opções, lixas são mais produtivas e geram maior qualidade de fio, principalmente se lixas feitas à base de material cerâmico.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36FC5F2F-5091-FE2D-01FA-369619B6B44E}"/>
              </a:ext>
            </a:extLst>
          </p:cNvPr>
          <p:cNvSpPr/>
          <p:nvPr/>
        </p:nvSpPr>
        <p:spPr>
          <a:xfrm rot="8100000">
            <a:off x="2614697" y="805557"/>
            <a:ext cx="1078992" cy="1078992"/>
          </a:xfrm>
          <a:prstGeom prst="teardrop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ADDFB58E-2BEE-B3AF-C981-B0FEEEED17B6}"/>
              </a:ext>
            </a:extLst>
          </p:cNvPr>
          <p:cNvSpPr/>
          <p:nvPr/>
        </p:nvSpPr>
        <p:spPr>
          <a:xfrm>
            <a:off x="2759274" y="953925"/>
            <a:ext cx="797248" cy="797248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9">
            <a:extLst>
              <a:ext uri="{FF2B5EF4-FFF2-40B4-BE49-F238E27FC236}">
                <a16:creationId xmlns:a16="http://schemas.microsoft.com/office/drawing/2014/main" id="{ED90AB94-37AF-8BFC-B1C5-D03501ABF23D}"/>
              </a:ext>
            </a:extLst>
          </p:cNvPr>
          <p:cNvGrpSpPr/>
          <p:nvPr/>
        </p:nvGrpSpPr>
        <p:grpSpPr>
          <a:xfrm>
            <a:off x="3010524" y="1215672"/>
            <a:ext cx="287338" cy="258762"/>
            <a:chOff x="879475" y="817563"/>
            <a:chExt cx="287338" cy="2587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1" name="Freeform 1593">
              <a:extLst>
                <a:ext uri="{FF2B5EF4-FFF2-40B4-BE49-F238E27FC236}">
                  <a16:creationId xmlns:a16="http://schemas.microsoft.com/office/drawing/2014/main" id="{08ADED58-7D14-19DF-1D38-69736A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94">
              <a:extLst>
                <a:ext uri="{FF2B5EF4-FFF2-40B4-BE49-F238E27FC236}">
                  <a16:creationId xmlns:a16="http://schemas.microsoft.com/office/drawing/2014/main" id="{1698C4E5-CCE2-BA4F-E257-C1DDBD0FB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84334364-3032-B60F-193E-B6A24D84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9"/>
          <a:stretch/>
        </p:blipFill>
        <p:spPr>
          <a:xfrm>
            <a:off x="6578600" y="1352549"/>
            <a:ext cx="5613400" cy="5505451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9AF78BD-B7B9-9937-C709-C4225D9DD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626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96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206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1638860"/>
            <a:ext cx="7251699" cy="3262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Um cuidado nos processos de afiação com esses materiais é com a queima da faca. O processo de tratamento térmico (têmpera e </a:t>
            </a:r>
            <a:r>
              <a:rPr lang="pt-BR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revenimento</a:t>
            </a: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) feito na produção da faca pode ser perdido.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latin typeface="Gisha" panose="020B0502040204020203" pitchFamily="34" charset="-79"/>
                <a:cs typeface="Gisha" panose="020B0502040204020203" pitchFamily="34" charset="-79"/>
              </a:rPr>
              <a:t>Com a queima da faca há redução de dureza na área queimada.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399E9A7-E48D-3618-72C1-297F26966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10049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074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06398" y="1409700"/>
            <a:ext cx="6149675" cy="4207176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96" y="3082863"/>
            <a:ext cx="48371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753973" y="1482662"/>
            <a:ext cx="5711270" cy="286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1200FA"/>
                </a:solidFill>
              </a:rPr>
              <a:t>Caso haja resfriamento rápido após o aquecimento, pode haver aumento de dureza e trincas localizadas se formarem. Pode ocorrer a mudança de cor, mas não em todos os casos de queima.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rgbClr val="1200FA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1200FA"/>
                </a:solidFill>
              </a:rPr>
              <a:t>No desbaste, é necessária a refrigeração da faca, visando evitar esse problema.</a:t>
            </a:r>
            <a:endParaRPr lang="pt-BR" b="1" dirty="0">
              <a:solidFill>
                <a:srgbClr val="1200FA"/>
              </a:solidFill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0ED12E9-1BFE-B119-A413-71F73E193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98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B0F9CB5-D4E8-FB86-A3B0-6B21330F22E7}"/>
              </a:ext>
            </a:extLst>
          </p:cNvPr>
          <p:cNvSpPr/>
          <p:nvPr/>
        </p:nvSpPr>
        <p:spPr>
          <a:xfrm>
            <a:off x="0" y="1435100"/>
            <a:ext cx="12192000" cy="54378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469900" y="1435100"/>
            <a:ext cx="44704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54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210129" y="2012737"/>
            <a:ext cx="5382884" cy="4374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1200FA"/>
                </a:solidFill>
              </a:rPr>
              <a:t>Quando as facas são bem afiadas, forma-se uma pequena rebarba na zona do fio. Para que o corte seja suave, é preciso executar também o polimento do fio. Alguns frigoríficos possuem equipamentos de polimento com polia de pano, que tira a rebarba, mas não alinha o fio da faca, o que demanda chaira lisa.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D49A5AC-CEE4-BC93-1446-3E498B68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43" y="212149"/>
            <a:ext cx="4470400" cy="6660768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BF6912F0-7851-12B6-93B8-7824A3AA2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89474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41">
            <a:extLst>
              <a:ext uri="{FF2B5EF4-FFF2-40B4-BE49-F238E27FC236}">
                <a16:creationId xmlns:a16="http://schemas.microsoft.com/office/drawing/2014/main" id="{B7D62EDC-E1CF-C19E-B912-59DF7AF36808}"/>
              </a:ext>
            </a:extLst>
          </p:cNvPr>
          <p:cNvSpPr/>
          <p:nvPr/>
        </p:nvSpPr>
        <p:spPr>
          <a:xfrm>
            <a:off x="-8326" y="1917700"/>
            <a:ext cx="12200325" cy="2714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99</a:t>
            </a:fld>
            <a:endParaRPr lang="en-US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727075" y="1636307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189007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4406494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623982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841469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28788" y="2542769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49413" y="2460219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222160" y="2181221"/>
            <a:ext cx="8594067" cy="2260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1200FA"/>
                </a:solidFill>
              </a:rPr>
              <a:t>Em alguns casos, os frigoríficos possuem rotina de troca a cada duas horas para </a:t>
            </a:r>
            <a:r>
              <a:rPr lang="pt-BR" sz="2000" dirty="0" err="1">
                <a:solidFill>
                  <a:srgbClr val="1200FA"/>
                </a:solidFill>
              </a:rPr>
              <a:t>reafiar</a:t>
            </a:r>
            <a:r>
              <a:rPr lang="pt-BR" sz="2000" dirty="0">
                <a:solidFill>
                  <a:srgbClr val="1200FA"/>
                </a:solidFill>
              </a:rPr>
              <a:t> e esterilizar as facas. Em alguns casos, o corte está pesado, mas a faca não precisaria de nova afiação, mas de polimento. Para evitar o desgaste prematuro das facas, um profissional de manutenção bem treinado sabe optar por nova afiação ou polimento.</a:t>
            </a:r>
            <a:endParaRPr lang="pt-BR" sz="1400" dirty="0">
              <a:solidFill>
                <a:srgbClr val="1200FA"/>
              </a:solidFill>
            </a:endParaRPr>
          </a:p>
        </p:txBody>
      </p: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A4A40E0C-0664-2B53-1901-C47D562C8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79" y="6667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ósia">
  <a:themeElements>
    <a:clrScheme name="Personalizada 5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2F2F2"/>
      </a:accent3>
      <a:accent4>
        <a:srgbClr val="D8D8D8"/>
      </a:accent4>
      <a:accent5>
        <a:srgbClr val="F2F2F2"/>
      </a:accent5>
      <a:accent6>
        <a:srgbClr val="FAF1D4"/>
      </a:accent6>
      <a:hlink>
        <a:srgbClr val="E5EBF2"/>
      </a:hlink>
      <a:folHlink>
        <a:srgbClr val="E5E1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Ardósia</Template>
  <TotalTime>5903</TotalTime>
  <Words>4415</Words>
  <Application>Microsoft Office PowerPoint</Application>
  <PresentationFormat>Widescreen</PresentationFormat>
  <Paragraphs>431</Paragraphs>
  <Slides>111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21" baseType="lpstr">
      <vt:lpstr>微软雅黑</vt:lpstr>
      <vt:lpstr>Arial</vt:lpstr>
      <vt:lpstr>Calibri</vt:lpstr>
      <vt:lpstr>Calibri Light</vt:lpstr>
      <vt:lpstr>Gisha</vt:lpstr>
      <vt:lpstr>Poppins</vt:lpstr>
      <vt:lpstr>Segoe UI Emoji</vt:lpstr>
      <vt:lpstr>Symbol</vt:lpstr>
      <vt:lpstr>Wingdings 2</vt:lpstr>
      <vt:lpstr>Ardósia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6</cp:revision>
  <dcterms:created xsi:type="dcterms:W3CDTF">2018-05-16T04:00:38Z</dcterms:created>
  <dcterms:modified xsi:type="dcterms:W3CDTF">2024-03-14T15:01:32Z</dcterms:modified>
</cp:coreProperties>
</file>