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  <p:sldMasterId id="2147483742" r:id="rId2"/>
    <p:sldMasterId id="2147483746" r:id="rId3"/>
    <p:sldMasterId id="2147483773" r:id="rId4"/>
  </p:sldMasterIdLst>
  <p:notesMasterIdLst>
    <p:notesMasterId r:id="rId157"/>
  </p:notesMasterIdLst>
  <p:handoutMasterIdLst>
    <p:handoutMasterId r:id="rId158"/>
  </p:handoutMasterIdLst>
  <p:sldIdLst>
    <p:sldId id="256" r:id="rId5"/>
    <p:sldId id="645" r:id="rId6"/>
    <p:sldId id="723" r:id="rId7"/>
    <p:sldId id="724" r:id="rId8"/>
    <p:sldId id="374" r:id="rId9"/>
    <p:sldId id="650" r:id="rId10"/>
    <p:sldId id="727" r:id="rId11"/>
    <p:sldId id="654" r:id="rId12"/>
    <p:sldId id="726" r:id="rId13"/>
    <p:sldId id="646" r:id="rId14"/>
    <p:sldId id="652" r:id="rId15"/>
    <p:sldId id="728" r:id="rId16"/>
    <p:sldId id="653" r:id="rId17"/>
    <p:sldId id="729" r:id="rId18"/>
    <p:sldId id="730" r:id="rId19"/>
    <p:sldId id="731" r:id="rId20"/>
    <p:sldId id="732" r:id="rId21"/>
    <p:sldId id="733" r:id="rId22"/>
    <p:sldId id="734" r:id="rId23"/>
    <p:sldId id="735" r:id="rId24"/>
    <p:sldId id="736" r:id="rId25"/>
    <p:sldId id="737" r:id="rId26"/>
    <p:sldId id="738" r:id="rId27"/>
    <p:sldId id="744" r:id="rId28"/>
    <p:sldId id="739" r:id="rId29"/>
    <p:sldId id="740" r:id="rId30"/>
    <p:sldId id="741" r:id="rId31"/>
    <p:sldId id="742" r:id="rId32"/>
    <p:sldId id="743" r:id="rId33"/>
    <p:sldId id="745" r:id="rId34"/>
    <p:sldId id="746" r:id="rId35"/>
    <p:sldId id="747" r:id="rId36"/>
    <p:sldId id="748" r:id="rId37"/>
    <p:sldId id="749" r:id="rId38"/>
    <p:sldId id="750" r:id="rId39"/>
    <p:sldId id="751" r:id="rId40"/>
    <p:sldId id="755" r:id="rId41"/>
    <p:sldId id="753" r:id="rId42"/>
    <p:sldId id="752" r:id="rId43"/>
    <p:sldId id="757" r:id="rId44"/>
    <p:sldId id="754" r:id="rId45"/>
    <p:sldId id="756" r:id="rId46"/>
    <p:sldId id="758" r:id="rId47"/>
    <p:sldId id="761" r:id="rId48"/>
    <p:sldId id="759" r:id="rId49"/>
    <p:sldId id="760" r:id="rId50"/>
    <p:sldId id="765" r:id="rId51"/>
    <p:sldId id="762" r:id="rId52"/>
    <p:sldId id="763" r:id="rId53"/>
    <p:sldId id="764" r:id="rId54"/>
    <p:sldId id="766" r:id="rId55"/>
    <p:sldId id="767" r:id="rId56"/>
    <p:sldId id="768" r:id="rId57"/>
    <p:sldId id="769" r:id="rId58"/>
    <p:sldId id="770" r:id="rId59"/>
    <p:sldId id="771" r:id="rId60"/>
    <p:sldId id="772" r:id="rId61"/>
    <p:sldId id="773" r:id="rId62"/>
    <p:sldId id="774" r:id="rId63"/>
    <p:sldId id="775" r:id="rId64"/>
    <p:sldId id="776" r:id="rId65"/>
    <p:sldId id="777" r:id="rId66"/>
    <p:sldId id="778" r:id="rId67"/>
    <p:sldId id="779" r:id="rId68"/>
    <p:sldId id="783" r:id="rId69"/>
    <p:sldId id="780" r:id="rId70"/>
    <p:sldId id="781" r:id="rId71"/>
    <p:sldId id="782" r:id="rId72"/>
    <p:sldId id="784" r:id="rId73"/>
    <p:sldId id="785" r:id="rId74"/>
    <p:sldId id="786" r:id="rId75"/>
    <p:sldId id="787" r:id="rId76"/>
    <p:sldId id="788" r:id="rId77"/>
    <p:sldId id="789" r:id="rId78"/>
    <p:sldId id="790" r:id="rId79"/>
    <p:sldId id="792" r:id="rId80"/>
    <p:sldId id="791" r:id="rId81"/>
    <p:sldId id="793" r:id="rId82"/>
    <p:sldId id="794" r:id="rId83"/>
    <p:sldId id="795" r:id="rId84"/>
    <p:sldId id="796" r:id="rId85"/>
    <p:sldId id="797" r:id="rId86"/>
    <p:sldId id="798" r:id="rId87"/>
    <p:sldId id="799" r:id="rId88"/>
    <p:sldId id="803" r:id="rId89"/>
    <p:sldId id="800" r:id="rId90"/>
    <p:sldId id="801" r:id="rId91"/>
    <p:sldId id="802" r:id="rId92"/>
    <p:sldId id="804" r:id="rId93"/>
    <p:sldId id="805" r:id="rId94"/>
    <p:sldId id="806" r:id="rId95"/>
    <p:sldId id="807" r:id="rId96"/>
    <p:sldId id="808" r:id="rId97"/>
    <p:sldId id="813" r:id="rId98"/>
    <p:sldId id="809" r:id="rId99"/>
    <p:sldId id="810" r:id="rId100"/>
    <p:sldId id="811" r:id="rId101"/>
    <p:sldId id="812" r:id="rId102"/>
    <p:sldId id="814" r:id="rId103"/>
    <p:sldId id="815" r:id="rId104"/>
    <p:sldId id="816" r:id="rId105"/>
    <p:sldId id="817" r:id="rId106"/>
    <p:sldId id="818" r:id="rId107"/>
    <p:sldId id="822" r:id="rId108"/>
    <p:sldId id="819" r:id="rId109"/>
    <p:sldId id="820" r:id="rId110"/>
    <p:sldId id="821" r:id="rId111"/>
    <p:sldId id="823" r:id="rId112"/>
    <p:sldId id="824" r:id="rId113"/>
    <p:sldId id="825" r:id="rId114"/>
    <p:sldId id="826" r:id="rId115"/>
    <p:sldId id="827" r:id="rId116"/>
    <p:sldId id="829" r:id="rId117"/>
    <p:sldId id="828" r:id="rId118"/>
    <p:sldId id="830" r:id="rId119"/>
    <p:sldId id="831" r:id="rId120"/>
    <p:sldId id="832" r:id="rId121"/>
    <p:sldId id="833" r:id="rId122"/>
    <p:sldId id="834" r:id="rId123"/>
    <p:sldId id="835" r:id="rId124"/>
    <p:sldId id="836" r:id="rId125"/>
    <p:sldId id="840" r:id="rId126"/>
    <p:sldId id="838" r:id="rId127"/>
    <p:sldId id="839" r:id="rId128"/>
    <p:sldId id="837" r:id="rId129"/>
    <p:sldId id="841" r:id="rId130"/>
    <p:sldId id="842" r:id="rId131"/>
    <p:sldId id="843" r:id="rId132"/>
    <p:sldId id="844" r:id="rId133"/>
    <p:sldId id="845" r:id="rId134"/>
    <p:sldId id="846" r:id="rId135"/>
    <p:sldId id="850" r:id="rId136"/>
    <p:sldId id="847" r:id="rId137"/>
    <p:sldId id="848" r:id="rId138"/>
    <p:sldId id="849" r:id="rId139"/>
    <p:sldId id="853" r:id="rId140"/>
    <p:sldId id="851" r:id="rId141"/>
    <p:sldId id="852" r:id="rId142"/>
    <p:sldId id="854" r:id="rId143"/>
    <p:sldId id="855" r:id="rId144"/>
    <p:sldId id="857" r:id="rId145"/>
    <p:sldId id="858" r:id="rId146"/>
    <p:sldId id="859" r:id="rId147"/>
    <p:sldId id="860" r:id="rId148"/>
    <p:sldId id="861" r:id="rId149"/>
    <p:sldId id="862" r:id="rId150"/>
    <p:sldId id="863" r:id="rId151"/>
    <p:sldId id="856" r:id="rId152"/>
    <p:sldId id="864" r:id="rId153"/>
    <p:sldId id="865" r:id="rId154"/>
    <p:sldId id="866" r:id="rId155"/>
    <p:sldId id="1182" r:id="rId156"/>
  </p:sldIdLst>
  <p:sldSz cx="12192000" cy="6858000"/>
  <p:notesSz cx="6858000" cy="9144000"/>
  <p:custDataLst>
    <p:tags r:id="rId159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3D"/>
    <a:srgbClr val="E2E2E2"/>
    <a:srgbClr val="00A09D"/>
    <a:srgbClr val="007876"/>
    <a:srgbClr val="00A8B3"/>
    <a:srgbClr val="00C4B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tags" Target="tags/tag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presProps" Target="presProps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B62E-5222-451D-8ACD-312F4F0034A1}" type="doc">
      <dgm:prSet loTypeId="urn:microsoft.com/office/officeart/2018/2/layout/IconVerticalSolidList" loCatId="icon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3D760C-710B-458F-A322-4A05CC8AC79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/>
            <a:t>Implementar medidas de controle</a:t>
          </a:r>
          <a:endParaRPr lang="en-US"/>
        </a:p>
      </dgm:t>
    </dgm:pt>
    <dgm:pt modelId="{7F7F34B9-3365-4A8E-8F25-F894A7989F9F}" type="parTrans" cxnId="{37FD0622-277B-4482-A8D1-126A177C2D23}">
      <dgm:prSet/>
      <dgm:spPr/>
      <dgm:t>
        <a:bodyPr/>
        <a:lstStyle/>
        <a:p>
          <a:endParaRPr lang="en-US"/>
        </a:p>
      </dgm:t>
    </dgm:pt>
    <dgm:pt modelId="{99348F86-911B-4B7F-A5E5-1FB1FCB31E47}" type="sibTrans" cxnId="{37FD0622-277B-4482-A8D1-126A177C2D23}">
      <dgm:prSet/>
      <dgm:spPr/>
      <dgm:t>
        <a:bodyPr/>
        <a:lstStyle/>
        <a:p>
          <a:endParaRPr lang="en-US"/>
        </a:p>
      </dgm:t>
    </dgm:pt>
    <dgm:pt modelId="{F0E78F86-2A30-4218-9C94-F0218EC1F02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/>
            <a:t>Este não é um mero procedimento. As medidas de controle envolvem a identificação de possíveis riscos, a avaliação da sua gravidade e a determinação das ações corretivas. A ideia é antecipar os problemas antes que eles aconteçam e ter soluções prontas para lidar com eles eficazmente quando surgirem.</a:t>
          </a:r>
          <a:endParaRPr lang="en-US"/>
        </a:p>
      </dgm:t>
    </dgm:pt>
    <dgm:pt modelId="{522825C3-B00C-4607-AF31-F0DD4AEB2A80}" type="parTrans" cxnId="{4681945C-7489-4631-BC01-DF953FE67BBB}">
      <dgm:prSet/>
      <dgm:spPr/>
      <dgm:t>
        <a:bodyPr/>
        <a:lstStyle/>
        <a:p>
          <a:endParaRPr lang="en-US"/>
        </a:p>
      </dgm:t>
    </dgm:pt>
    <dgm:pt modelId="{0ABAFE15-BA95-4D6C-8D56-218008277D94}" type="sibTrans" cxnId="{4681945C-7489-4631-BC01-DF953FE67BBB}">
      <dgm:prSet/>
      <dgm:spPr/>
      <dgm:t>
        <a:bodyPr/>
        <a:lstStyle/>
        <a:p>
          <a:endParaRPr lang="en-US"/>
        </a:p>
      </dgm:t>
    </dgm:pt>
    <dgm:pt modelId="{7C6352E8-2BA6-4C6B-AB97-A8BB5C06CE6A}" type="pres">
      <dgm:prSet presAssocID="{95DCB62E-5222-451D-8ACD-312F4F0034A1}" presName="root" presStyleCnt="0">
        <dgm:presLayoutVars>
          <dgm:dir/>
          <dgm:resizeHandles val="exact"/>
        </dgm:presLayoutVars>
      </dgm:prSet>
      <dgm:spPr/>
    </dgm:pt>
    <dgm:pt modelId="{4A443D10-F9ED-48AF-A194-CD2959471B57}" type="pres">
      <dgm:prSet presAssocID="{2B3D760C-710B-458F-A322-4A05CC8AC794}" presName="compNode" presStyleCnt="0"/>
      <dgm:spPr/>
    </dgm:pt>
    <dgm:pt modelId="{8EC92510-2728-40C9-AB28-560823B98DCC}" type="pres">
      <dgm:prSet presAssocID="{2B3D760C-710B-458F-A322-4A05CC8AC794}" presName="bgRect" presStyleLbl="bgShp" presStyleIdx="0" presStyleCnt="2"/>
      <dgm:spPr/>
    </dgm:pt>
    <dgm:pt modelId="{29F0D92B-C65B-4D5C-8DA2-FE79EC6EAB71}" type="pres">
      <dgm:prSet presAssocID="{2B3D760C-710B-458F-A322-4A05CC8AC79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de Verificação"/>
        </a:ext>
      </dgm:extLst>
    </dgm:pt>
    <dgm:pt modelId="{73AA5CB2-DD0A-4841-A624-8FF9D333AE2F}" type="pres">
      <dgm:prSet presAssocID="{2B3D760C-710B-458F-A322-4A05CC8AC794}" presName="spaceRect" presStyleCnt="0"/>
      <dgm:spPr/>
    </dgm:pt>
    <dgm:pt modelId="{16A3225A-3B69-4FD7-A8D4-CA69FF0D08DC}" type="pres">
      <dgm:prSet presAssocID="{2B3D760C-710B-458F-A322-4A05CC8AC794}" presName="parTx" presStyleLbl="revTx" presStyleIdx="0" presStyleCnt="2">
        <dgm:presLayoutVars>
          <dgm:chMax val="0"/>
          <dgm:chPref val="0"/>
        </dgm:presLayoutVars>
      </dgm:prSet>
      <dgm:spPr/>
    </dgm:pt>
    <dgm:pt modelId="{EFE03BC8-DA9A-46AE-97D2-F8F10E8EFC25}" type="pres">
      <dgm:prSet presAssocID="{99348F86-911B-4B7F-A5E5-1FB1FCB31E47}" presName="sibTrans" presStyleCnt="0"/>
      <dgm:spPr/>
    </dgm:pt>
    <dgm:pt modelId="{B5AFFFB6-1C06-424D-880F-4FC985FE7221}" type="pres">
      <dgm:prSet presAssocID="{F0E78F86-2A30-4218-9C94-F0218EC1F026}" presName="compNode" presStyleCnt="0"/>
      <dgm:spPr/>
    </dgm:pt>
    <dgm:pt modelId="{DE2DBF74-D1F1-4F22-A08F-8C039F6F6C4D}" type="pres">
      <dgm:prSet presAssocID="{F0E78F86-2A30-4218-9C94-F0218EC1F026}" presName="bgRect" presStyleLbl="bgShp" presStyleIdx="1" presStyleCnt="2"/>
      <dgm:spPr/>
    </dgm:pt>
    <dgm:pt modelId="{906B177A-8FCE-49CC-AB38-AB2529E2735A}" type="pres">
      <dgm:prSet presAssocID="{F0E78F86-2A30-4218-9C94-F0218EC1F0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A28753B7-FA70-4B4B-ACAE-0CC5E4D686B0}" type="pres">
      <dgm:prSet presAssocID="{F0E78F86-2A30-4218-9C94-F0218EC1F026}" presName="spaceRect" presStyleCnt="0"/>
      <dgm:spPr/>
    </dgm:pt>
    <dgm:pt modelId="{402685F4-EB5F-482A-8A13-5395A5AA6E93}" type="pres">
      <dgm:prSet presAssocID="{F0E78F86-2A30-4218-9C94-F0218EC1F02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7FD0622-277B-4482-A8D1-126A177C2D23}" srcId="{95DCB62E-5222-451D-8ACD-312F4F0034A1}" destId="{2B3D760C-710B-458F-A322-4A05CC8AC794}" srcOrd="0" destOrd="0" parTransId="{7F7F34B9-3365-4A8E-8F25-F894A7989F9F}" sibTransId="{99348F86-911B-4B7F-A5E5-1FB1FCB31E47}"/>
    <dgm:cxn modelId="{4681945C-7489-4631-BC01-DF953FE67BBB}" srcId="{95DCB62E-5222-451D-8ACD-312F4F0034A1}" destId="{F0E78F86-2A30-4218-9C94-F0218EC1F026}" srcOrd="1" destOrd="0" parTransId="{522825C3-B00C-4607-AF31-F0DD4AEB2A80}" sibTransId="{0ABAFE15-BA95-4D6C-8D56-218008277D94}"/>
    <dgm:cxn modelId="{BB776F51-375E-43CD-888A-FB8B743F4646}" type="presOf" srcId="{95DCB62E-5222-451D-8ACD-312F4F0034A1}" destId="{7C6352E8-2BA6-4C6B-AB97-A8BB5C06CE6A}" srcOrd="0" destOrd="0" presId="urn:microsoft.com/office/officeart/2018/2/layout/IconVerticalSolidList"/>
    <dgm:cxn modelId="{06D685EC-6B66-48F7-A4C1-0032E0DE0311}" type="presOf" srcId="{F0E78F86-2A30-4218-9C94-F0218EC1F026}" destId="{402685F4-EB5F-482A-8A13-5395A5AA6E93}" srcOrd="0" destOrd="0" presId="urn:microsoft.com/office/officeart/2018/2/layout/IconVerticalSolidList"/>
    <dgm:cxn modelId="{0E544AEE-80BB-41D7-BB57-83F6ACF68EA0}" type="presOf" srcId="{2B3D760C-710B-458F-A322-4A05CC8AC794}" destId="{16A3225A-3B69-4FD7-A8D4-CA69FF0D08DC}" srcOrd="0" destOrd="0" presId="urn:microsoft.com/office/officeart/2018/2/layout/IconVerticalSolidList"/>
    <dgm:cxn modelId="{3CA3CB20-EF46-4629-92B1-A0C9A684C03B}" type="presParOf" srcId="{7C6352E8-2BA6-4C6B-AB97-A8BB5C06CE6A}" destId="{4A443D10-F9ED-48AF-A194-CD2959471B57}" srcOrd="0" destOrd="0" presId="urn:microsoft.com/office/officeart/2018/2/layout/IconVerticalSolidList"/>
    <dgm:cxn modelId="{282755D5-61BD-4C66-A71E-60BAFB37F53A}" type="presParOf" srcId="{4A443D10-F9ED-48AF-A194-CD2959471B57}" destId="{8EC92510-2728-40C9-AB28-560823B98DCC}" srcOrd="0" destOrd="0" presId="urn:microsoft.com/office/officeart/2018/2/layout/IconVerticalSolidList"/>
    <dgm:cxn modelId="{E51E9878-2551-4E30-92FB-54B191F4D364}" type="presParOf" srcId="{4A443D10-F9ED-48AF-A194-CD2959471B57}" destId="{29F0D92B-C65B-4D5C-8DA2-FE79EC6EAB71}" srcOrd="1" destOrd="0" presId="urn:microsoft.com/office/officeart/2018/2/layout/IconVerticalSolidList"/>
    <dgm:cxn modelId="{7BD11AB5-EAC9-4E70-A147-8841853EF55F}" type="presParOf" srcId="{4A443D10-F9ED-48AF-A194-CD2959471B57}" destId="{73AA5CB2-DD0A-4841-A624-8FF9D333AE2F}" srcOrd="2" destOrd="0" presId="urn:microsoft.com/office/officeart/2018/2/layout/IconVerticalSolidList"/>
    <dgm:cxn modelId="{F3C0D5F8-D551-4F73-A13E-A8219E5641A7}" type="presParOf" srcId="{4A443D10-F9ED-48AF-A194-CD2959471B57}" destId="{16A3225A-3B69-4FD7-A8D4-CA69FF0D08DC}" srcOrd="3" destOrd="0" presId="urn:microsoft.com/office/officeart/2018/2/layout/IconVerticalSolidList"/>
    <dgm:cxn modelId="{77FA35B5-2EC4-452E-B0FB-31F31D86874B}" type="presParOf" srcId="{7C6352E8-2BA6-4C6B-AB97-A8BB5C06CE6A}" destId="{EFE03BC8-DA9A-46AE-97D2-F8F10E8EFC25}" srcOrd="1" destOrd="0" presId="urn:microsoft.com/office/officeart/2018/2/layout/IconVerticalSolidList"/>
    <dgm:cxn modelId="{2158E562-2CA0-4F91-ACB1-48902A03995B}" type="presParOf" srcId="{7C6352E8-2BA6-4C6B-AB97-A8BB5C06CE6A}" destId="{B5AFFFB6-1C06-424D-880F-4FC985FE7221}" srcOrd="2" destOrd="0" presId="urn:microsoft.com/office/officeart/2018/2/layout/IconVerticalSolidList"/>
    <dgm:cxn modelId="{53D5CE56-438B-472B-9513-056AF61C201D}" type="presParOf" srcId="{B5AFFFB6-1C06-424D-880F-4FC985FE7221}" destId="{DE2DBF74-D1F1-4F22-A08F-8C039F6F6C4D}" srcOrd="0" destOrd="0" presId="urn:microsoft.com/office/officeart/2018/2/layout/IconVerticalSolidList"/>
    <dgm:cxn modelId="{06E3EACE-A950-4208-BC31-0FAA55C6D485}" type="presParOf" srcId="{B5AFFFB6-1C06-424D-880F-4FC985FE7221}" destId="{906B177A-8FCE-49CC-AB38-AB2529E2735A}" srcOrd="1" destOrd="0" presId="urn:microsoft.com/office/officeart/2018/2/layout/IconVerticalSolidList"/>
    <dgm:cxn modelId="{808E523B-0C4C-4005-94E2-EDE1B9780996}" type="presParOf" srcId="{B5AFFFB6-1C06-424D-880F-4FC985FE7221}" destId="{A28753B7-FA70-4B4B-ACAE-0CC5E4D686B0}" srcOrd="2" destOrd="0" presId="urn:microsoft.com/office/officeart/2018/2/layout/IconVerticalSolidList"/>
    <dgm:cxn modelId="{61AF1EDB-8EFA-4999-9956-BADD023E64E2}" type="presParOf" srcId="{B5AFFFB6-1C06-424D-880F-4FC985FE7221}" destId="{402685F4-EB5F-482A-8A13-5395A5AA6E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92510-2728-40C9-AB28-560823B98DCC}">
      <dsp:nvSpPr>
        <dsp:cNvPr id="0" name=""/>
        <dsp:cNvSpPr/>
      </dsp:nvSpPr>
      <dsp:spPr>
        <a:xfrm>
          <a:off x="0" y="306585"/>
          <a:ext cx="9471775" cy="8277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0D92B-C65B-4D5C-8DA2-FE79EC6EAB71}">
      <dsp:nvSpPr>
        <dsp:cNvPr id="0" name=""/>
        <dsp:cNvSpPr/>
      </dsp:nvSpPr>
      <dsp:spPr>
        <a:xfrm>
          <a:off x="250404" y="492836"/>
          <a:ext cx="455280" cy="4552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3225A-3B69-4FD7-A8D4-CA69FF0D08DC}">
      <dsp:nvSpPr>
        <dsp:cNvPr id="0" name=""/>
        <dsp:cNvSpPr/>
      </dsp:nvSpPr>
      <dsp:spPr>
        <a:xfrm>
          <a:off x="956088" y="306585"/>
          <a:ext cx="8515687" cy="82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7" tIns="87607" rIns="87607" bIns="87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/>
            <a:t>Implementar medidas de controle</a:t>
          </a:r>
          <a:endParaRPr lang="en-US" sz="1400" kern="1200"/>
        </a:p>
      </dsp:txBody>
      <dsp:txXfrm>
        <a:off x="956088" y="306585"/>
        <a:ext cx="8515687" cy="827781"/>
      </dsp:txXfrm>
    </dsp:sp>
    <dsp:sp modelId="{DE2DBF74-D1F1-4F22-A08F-8C039F6F6C4D}">
      <dsp:nvSpPr>
        <dsp:cNvPr id="0" name=""/>
        <dsp:cNvSpPr/>
      </dsp:nvSpPr>
      <dsp:spPr>
        <a:xfrm>
          <a:off x="0" y="1318319"/>
          <a:ext cx="9471775" cy="8277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B177A-8FCE-49CC-AB38-AB2529E2735A}">
      <dsp:nvSpPr>
        <dsp:cNvPr id="0" name=""/>
        <dsp:cNvSpPr/>
      </dsp:nvSpPr>
      <dsp:spPr>
        <a:xfrm>
          <a:off x="250404" y="1504570"/>
          <a:ext cx="455280" cy="4552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685F4-EB5F-482A-8A13-5395A5AA6E93}">
      <dsp:nvSpPr>
        <dsp:cNvPr id="0" name=""/>
        <dsp:cNvSpPr/>
      </dsp:nvSpPr>
      <dsp:spPr>
        <a:xfrm>
          <a:off x="956088" y="1318319"/>
          <a:ext cx="8515687" cy="82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07" tIns="87607" rIns="87607" bIns="876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/>
            <a:t>Este não é um mero procedimento. As medidas de controle envolvem a identificação de possíveis riscos, a avaliação da sua gravidade e a determinação das ações corretivas. A ideia é antecipar os problemas antes que eles aconteçam e ter soluções prontas para lidar com eles eficazmente quando surgirem.</a:t>
          </a:r>
          <a:endParaRPr lang="en-US" sz="1400" kern="1200"/>
        </a:p>
      </dsp:txBody>
      <dsp:txXfrm>
        <a:off x="956088" y="1318319"/>
        <a:ext cx="8515687" cy="82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23FB-5ECA-4AA8-89EC-579CBA35F72A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8333-B75F-48F7-A7D4-75F62A49A070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46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3F3B-FAC1-4131-BBA9-4BEAB2C7DF2F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5A15-B6B4-4E8F-B208-EB38BDE5E6FF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8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946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03962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37552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63595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4809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82164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025225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093609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55802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861739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910462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758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965874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878321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503484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767380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064318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087694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62721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92790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322091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4751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4216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107076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366978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033206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241327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31945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424501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92635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788556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251881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204963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753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573511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95939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937400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846814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407870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643159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80061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515049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850108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08923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555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174845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359449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505819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837736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97149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636029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6448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99529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190761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402196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5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85544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441667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967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543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0556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2672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25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573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125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096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4774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0133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3974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409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0822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4795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3321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321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716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263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8103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7426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271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560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2101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801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0687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6820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218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0418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1499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9176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72204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35871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48876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26834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35987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015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29617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120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9357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2144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84406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37113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9333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974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42406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38866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0391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63511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541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53488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728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1733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29249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49394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65441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75487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0734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09846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6949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764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6215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2420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44121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3891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02216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33562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30022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10017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62024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5217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106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483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96697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027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73601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122985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444320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04828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047083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38919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3492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708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156216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4357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11552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4384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732921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460781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244822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692423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35157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85168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7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160103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626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1659796"/>
            <a:ext cx="2998936" cy="446117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900762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54909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009056" y="1659795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900762" y="3924379"/>
            <a:ext cx="7443101" cy="2196587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1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11286889" y="489759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2">
                    <a:lumMod val="65000"/>
                  </a:schemeClr>
                </a:solidFill>
              </a:rPr>
              <a:t>‹nº›</a:t>
            </a:fld>
            <a:endParaRPr lang="id-ID" sz="140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1395567" y="432675"/>
            <a:ext cx="432000" cy="432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571894" y="4001696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571893" y="187352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1318593" y="4001697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1318592" y="184871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5836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219887" y="1816365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40069" y="1816365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1141021" y="406185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361203" y="4061854"/>
            <a:ext cx="1893203" cy="200900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42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0389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3037024" cy="34720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4" y="0"/>
            <a:ext cx="2991887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87690" y="0"/>
            <a:ext cx="3004309" cy="34720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141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177670" y="304800"/>
            <a:ext cx="1749287" cy="6321287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56104" y="302331"/>
            <a:ext cx="1749287" cy="6321287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334538" y="302330"/>
            <a:ext cx="1749287" cy="63212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1269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567350" y="-543339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584447" y="801512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770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2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10449"/>
            <a:ext cx="12192000" cy="3708476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132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354515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898932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43349" y="2400839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87766" y="2397093"/>
            <a:ext cx="1839260" cy="2016978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6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40700" y="2669365"/>
            <a:ext cx="9528313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31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45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37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46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1217849" y="1520688"/>
            <a:ext cx="4683926" cy="381662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01002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5261113" y="0"/>
            <a:ext cx="6930887" cy="68580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995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4744278" cy="68580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7447722" y="0"/>
            <a:ext cx="4744278" cy="68580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1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206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384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053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505739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7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171585" y="641440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280263" y="584356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86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32313" y="1"/>
            <a:ext cx="2133600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8808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66991" y="1"/>
            <a:ext cx="21336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64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75722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931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99791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445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316278" y="1"/>
            <a:ext cx="2875722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054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98409" y="848138"/>
            <a:ext cx="3180522" cy="5121965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4979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86261" y="1"/>
            <a:ext cx="4505739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502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45E19-E201-2906-0095-5979023C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A2383D-4397-123E-5EF8-57B4919A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4B64D0-4D24-6DBB-B9E1-6DD823A6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511CB5-5464-F500-6A7D-5D38C613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2262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493D4-3B65-6B16-18D3-6ABBF8DD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CE3EFA-560C-DF0D-E09B-5527071A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9401FA-3563-E385-2AFF-5BC06147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46B888-5BCC-D14C-1EDC-4ABBD569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119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F4311-92A5-CEFB-7A4A-9CD1BAE9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3EC121-5443-366E-2F00-B954A33B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C89975-5F3D-E4C6-43E8-D11E3F5B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5EE03F-F428-6827-AB5D-533CC5A4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30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622159" y="6467061"/>
            <a:ext cx="410817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915537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18372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521207" y="2300786"/>
            <a:ext cx="2160000" cy="2160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435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CB9E16-B52D-F293-29A7-1298CC3C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857A34-A1DB-1C26-960B-A15DC5E7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263AA6-29C0-1E8A-8EC1-E8136525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68742E-E586-2D2C-AB6C-D009D27F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5664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9E94A8-A534-0692-A7F5-0E8E30FC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60F2F9-8C43-96C9-834E-6CC6262F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9DEE2D-C9ED-0C91-C085-15944045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920C96-6FF1-5E4D-68C7-3BD0AB01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3393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04C12-3F6D-DC9B-B213-262C94B0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896068-C780-690D-B812-99AED996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76E13E-6D3B-4A53-DA7B-21ABE200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FF5A3B-2FFF-FEB6-D126-E45EAC0F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12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AD0F4-1AA9-98AE-6F2E-3A78FCF9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5E927B-69B1-3701-7D73-51C05539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A3E98C-58AC-BF0F-C9A5-6E9BFC79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73F1E2-90E5-BAB6-15C9-ADE02C64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7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30102-4585-DD37-A733-CBAAD37B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DE8FD0E-8AC1-D192-34E8-C01C42EA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69B9AF-DBB1-4C34-4D20-BBDC646E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30AF20-F1C2-8DF5-0B25-B6360CC9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6019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42BD4-EA50-A1A9-4EA4-8DB09FEA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DF980C-1640-744D-7826-B0C50411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E89451-2AA6-5815-9FFA-C9843344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37BDC2-9FEA-D676-F03B-1713BB9D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886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9E022-04FC-1165-4348-3837C5E1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A7E828-814A-96C9-61D6-F4C71412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764DF9-8D1D-50A3-D0B0-7138773A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2E642C-33A0-F5BA-75BD-0090A0B3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1313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C8D7D2-EB9A-6C32-EC96-2D0B362E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DC40E8-3979-49EF-B055-3209388D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BA757-B2A2-E388-E355-B0D9A321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2D46F7-E7CB-EF37-F211-AEEC08C0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5635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1AD6C0-4DE1-0191-1EBC-9D4A13B8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EC887E-2C56-3B74-42E0-EC8869EF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716B00-760C-3BC6-1CED-B80CC47C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6F7EA4-9A93-7927-762F-179AB571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762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B6552A-006D-5C40-5C36-2876AA5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2A2AA7-4426-D6C6-B41E-D4BCFB97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58F301-40BB-A834-0CC4-6FA083A7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970C0E-02E2-D08D-2028-5823D8F9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904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74644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92036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09428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8157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4DEDA-E13E-0103-AD48-9329A6E7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128157-41B9-D74F-C947-D3285D99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B3EDFF-D64D-A4C8-7A34-9D471985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CD7A58-E3CB-CC4F-2564-7AFCEAA8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505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D24034-BE8C-EF88-05E1-6FE70E38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6846D2-C6A5-CA53-D414-94F4A7F5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7CD68D-3345-F6CA-48DB-13EC637B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96EAA4-B97E-67C6-84BA-5649F119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0110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2D4F1-8E79-4AF0-22B1-45487916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3C2C97-9F4A-395B-55DD-785EC29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B6E2FC-7C62-053B-A875-FD405794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C5FEFD-CB05-CB5A-B25C-61E61DD4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DE1D30D-D797-E3B4-228E-47DA7F07A914}"/>
              </a:ext>
            </a:extLst>
          </p:cNvPr>
          <p:cNvSpPr txBox="1"/>
          <p:nvPr userDrawn="1"/>
        </p:nvSpPr>
        <p:spPr>
          <a:xfrm>
            <a:off x="1939770" y="629713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3652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C36D9-C02D-7D3D-A481-EAD5549A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F8608D-32C4-3C6F-8842-44EA8F7C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1C9CF7-FA5F-86D3-289C-9DB4FFCE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08F813-CA87-F240-EAC3-887523FA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954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0615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152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601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84E86-7DAD-464E-9FD0-14DFCDA13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0"/>
            <a:ext cx="12190879" cy="68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0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747B6-90D0-4CDB-A724-6C247B863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48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05FA1-2606-4914-948F-860304F7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084FCC-73BD-4612-87A7-0590A505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91842-C731-47A6-95C4-2781D5FE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347C5-E2EE-4D0A-B2C3-13FC12F1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CB5CD-9ED8-4B20-BC6D-A56BB4EB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2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517912"/>
            <a:ext cx="12192000" cy="288897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6393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CED28-7ADF-4948-B88F-412DD043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2EC02-0402-4EF3-AE6C-870BC316C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53976A-23F2-4278-8DA6-C180A51B6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27A350-1C54-40CA-9E8A-6393AC6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CDBABF-DA6D-442B-9AB1-9628B1C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EE0D17-AFA1-4BA7-A141-B81CAC84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889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6435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283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289446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733DE-6342-480A-9074-5AE34C8E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D50150-3066-49BF-AF59-D6B0A696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7ADFC5-DC01-428E-B55F-F0B5F09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28FAF-4C32-4444-A0D1-0A7046B5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742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>
            <a:extLst>
              <a:ext uri="{FF2B5EF4-FFF2-40B4-BE49-F238E27FC236}">
                <a16:creationId xmlns:a16="http://schemas.microsoft.com/office/drawing/2014/main" id="{B24EBF0D-F326-48AA-AD72-D120EE0B7F57}"/>
              </a:ext>
            </a:extLst>
          </p:cNvPr>
          <p:cNvGrpSpPr/>
          <p:nvPr userDrawn="1"/>
        </p:nvGrpSpPr>
        <p:grpSpPr>
          <a:xfrm>
            <a:off x="10836650" y="360791"/>
            <a:ext cx="909520" cy="197589"/>
            <a:chOff x="9475619" y="5793834"/>
            <a:chExt cx="648944" cy="140980"/>
          </a:xfrm>
          <a:solidFill>
            <a:schemeClr val="bg1">
              <a:lumMod val="85000"/>
            </a:schemeClr>
          </a:solidFill>
        </p:grpSpPr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CE6930E2-B666-48F8-87E3-142350FD7B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7197" y="5796545"/>
              <a:ext cx="137366" cy="135558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CB7C9A83-C7DC-42B6-8F82-063A550CCC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75619" y="5793834"/>
              <a:ext cx="75912" cy="14098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3E52416F-D52D-490F-A808-4113194F7E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97970" y="5806938"/>
              <a:ext cx="142788" cy="11477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381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EBA54-C208-4AFA-A14E-E742E6C5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54BD9-8478-4B0C-985E-C4C1E501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6C5185-133C-4D5C-8437-7BA30DF9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DDB2B-177D-4F67-930B-7FECEB6F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CBDF18-2536-49DE-AACA-A3889C29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209A6B-55D3-4138-B6D8-1D7DD1C6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686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5F94A-0402-4883-A95F-D19BCB99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744A79-1E73-4163-82DE-250F3E9A3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E22FDA-E717-49DB-909C-232C70AD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797381-C0A4-452D-8BC2-556B6779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C1B53F-68DD-4BA8-A1FE-E62462FC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1D7E0B-DDE6-4D83-867C-BB942FE1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722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06983-35A8-42AE-B002-27D9CF90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17407F-AB74-42D0-89BA-9BC8E95E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3A247-160F-4C3B-803A-74FE3407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14980-77B6-4893-98D3-E5A2FB7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731BA-64E8-41D1-8E97-3B65B3B0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37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96F8C4-A206-4C44-9B6E-1AADC57C9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42C44F-6568-4A0D-BCD1-878DF2DA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4AA2A-056E-4584-91CB-E19AA4E2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95391F-40CA-4D45-84B0-D00B7F7D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AA89F1-9E43-4FFA-B107-C430670B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3387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931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11297481" y="489759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2">
                    <a:lumMod val="65000"/>
                  </a:schemeClr>
                </a:solidFill>
              </a:rPr>
              <a:t>‹nº›</a:t>
            </a:fld>
            <a:endParaRPr lang="id-ID" sz="140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1406159" y="432675"/>
            <a:ext cx="432000" cy="432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632685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238355" y="205408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109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3965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2686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6482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8093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478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07822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4729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889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2842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619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7261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7261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62006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62006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66752" y="2445784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66751" y="4548066"/>
            <a:ext cx="3379794" cy="1910792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74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16624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7447722" y="0"/>
            <a:ext cx="4744278" cy="68580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9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108073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62220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16367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770514" y="2420547"/>
            <a:ext cx="2334807" cy="3403893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286889" y="465183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bg1">
                    <a:lumMod val="50000"/>
                  </a:schemeClr>
                </a:solidFill>
              </a:rPr>
              <a:t>‹nº›</a:t>
            </a:fld>
            <a:endParaRPr lang="id-ID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1395567" y="408099"/>
            <a:ext cx="432000" cy="43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40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5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  <p:sldLayoutId id="2147483684" r:id="rId3"/>
    <p:sldLayoutId id="2147483694" r:id="rId4"/>
    <p:sldLayoutId id="2147483695" r:id="rId5"/>
    <p:sldLayoutId id="2147483721" r:id="rId6"/>
    <p:sldLayoutId id="2147483696" r:id="rId7"/>
    <p:sldLayoutId id="2147483724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19" r:id="rId14"/>
    <p:sldLayoutId id="2147483703" r:id="rId15"/>
    <p:sldLayoutId id="2147483722" r:id="rId16"/>
    <p:sldLayoutId id="2147483702" r:id="rId17"/>
    <p:sldLayoutId id="2147483693" r:id="rId18"/>
    <p:sldLayoutId id="2147483707" r:id="rId19"/>
    <p:sldLayoutId id="2147483704" r:id="rId20"/>
    <p:sldLayoutId id="2147483706" r:id="rId21"/>
    <p:sldLayoutId id="2147483710" r:id="rId22"/>
    <p:sldLayoutId id="2147483723" r:id="rId23"/>
    <p:sldLayoutId id="2147483714" r:id="rId24"/>
    <p:sldLayoutId id="2147483708" r:id="rId25"/>
    <p:sldLayoutId id="2147483713" r:id="rId26"/>
    <p:sldLayoutId id="2147483687" r:id="rId27"/>
    <p:sldLayoutId id="2147483690" r:id="rId28"/>
    <p:sldLayoutId id="2147483691" r:id="rId29"/>
    <p:sldLayoutId id="2147483715" r:id="rId30"/>
    <p:sldLayoutId id="2147483718" r:id="rId31"/>
    <p:sldLayoutId id="2147483716" r:id="rId32"/>
    <p:sldLayoutId id="2147483720" r:id="rId33"/>
    <p:sldLayoutId id="2147483717" r:id="rId34"/>
    <p:sldLayoutId id="2147483712" r:id="rId35"/>
    <p:sldLayoutId id="2147483692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4008F9-FBDE-4FE5-96FA-0B479FB7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59E05A-7BBD-4628-8430-C5AD6657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5B6011-7970-41D6-91EF-40E60E80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CFDE-47B5-468B-93A2-C567C7788EFA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37CB54-E835-4300-89FB-A893C995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6F2DA-FFE1-41B3-8392-664DBF04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6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826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0.png"/><Relationship Id="rId4" Type="http://schemas.openxmlformats.org/officeDocument/2006/relationships/image" Target="../media/image14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8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8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8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8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7.jpe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0.png"/><Relationship Id="rId4" Type="http://schemas.openxmlformats.org/officeDocument/2006/relationships/image" Target="../media/image14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5421"/>
            <a:ext cx="12360165" cy="840828"/>
          </a:xfrm>
          <a:prstGeom prst="rect">
            <a:avLst/>
          </a:prstGeom>
          <a:solidFill>
            <a:schemeClr val="accent5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Segurança e Saúde em Plataformas de Petróleo</a:t>
            </a:r>
            <a:endParaRPr lang="id-ID" sz="2400" dirty="0"/>
          </a:p>
        </p:txBody>
      </p:sp>
      <p:pic>
        <p:nvPicPr>
          <p:cNvPr id="3" name="Imagem 2" descr="Homem de terno e gravata com chapéu na mão&#10;&#10;Descrição gerada automaticamente">
            <a:extLst>
              <a:ext uri="{FF2B5EF4-FFF2-40B4-BE49-F238E27FC236}">
                <a16:creationId xmlns:a16="http://schemas.microsoft.com/office/drawing/2014/main" id="{7E5FDE2A-C362-D003-410F-A7454DD7C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2557"/>
            <a:ext cx="6020475" cy="5635444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6818632-9A64-17E8-C7BC-EE26BF0A3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0" y="186544"/>
            <a:ext cx="2430091" cy="2431901"/>
          </a:xfrm>
          <a:prstGeom prst="rect">
            <a:avLst/>
          </a:prstGeom>
        </p:spPr>
      </p:pic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id="{6330E8CC-6F95-5973-7630-01B0A1BDE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18654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-37 | Segurança em Plataformas Marítimas de Petróleo">
            <a:extLst>
              <a:ext uri="{FF2B5EF4-FFF2-40B4-BE49-F238E27FC236}">
                <a16:creationId xmlns:a16="http://schemas.microsoft.com/office/drawing/2014/main" id="{78F34457-7EAC-2EE2-817E-AE8F8C4F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4" b="-418"/>
          <a:stretch/>
        </p:blipFill>
        <p:spPr bwMode="auto">
          <a:xfrm>
            <a:off x="0" y="-15436"/>
            <a:ext cx="12280900" cy="4397375"/>
          </a:xfrm>
          <a:prstGeom prst="flowChartDocument">
            <a:avLst/>
          </a:prstGeom>
          <a:noFill/>
          <a:ln w="155575">
            <a:solidFill>
              <a:srgbClr val="00A0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47410AC8-88DD-C61E-80FE-C25216572229}"/>
              </a:ext>
            </a:extLst>
          </p:cNvPr>
          <p:cNvSpPr txBox="1"/>
          <p:nvPr/>
        </p:nvSpPr>
        <p:spPr>
          <a:xfrm>
            <a:off x="2327883" y="4415321"/>
            <a:ext cx="88354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/>
              <a:t>Quando se trata de operações marítimas, especialmente na indústria petrolífera, a Norma Regulamentadora 37 (NR 37) assume uma posição de destaque dentre as </a:t>
            </a:r>
            <a:r>
              <a:rPr lang="pt-BR" dirty="0" err="1"/>
              <a:t>NRs</a:t>
            </a:r>
            <a:r>
              <a:rPr lang="pt-BR" dirty="0"/>
              <a:t>. </a:t>
            </a:r>
            <a:endParaRPr lang="en-US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3BD20B-F064-8446-7C27-143857A7E110}"/>
              </a:ext>
            </a:extLst>
          </p:cNvPr>
          <p:cNvGrpSpPr/>
          <p:nvPr/>
        </p:nvGrpSpPr>
        <p:grpSpPr>
          <a:xfrm>
            <a:off x="675349" y="5062499"/>
            <a:ext cx="1316302" cy="1201736"/>
            <a:chOff x="1664677" y="1949380"/>
            <a:chExt cx="1195754" cy="1266093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DFC27925-866E-9DD6-2158-5C789B7105B0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5535A988-9863-E371-9EBA-680DCE58C380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Shape 2784">
            <a:extLst>
              <a:ext uri="{FF2B5EF4-FFF2-40B4-BE49-F238E27FC236}">
                <a16:creationId xmlns:a16="http://schemas.microsoft.com/office/drawing/2014/main" id="{79194F35-F074-D308-01FC-ABBB9574483F}"/>
              </a:ext>
            </a:extLst>
          </p:cNvPr>
          <p:cNvSpPr/>
          <p:nvPr/>
        </p:nvSpPr>
        <p:spPr>
          <a:xfrm>
            <a:off x="1078477" y="54302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79AE59C7-6949-BFE7-463C-37B6F484100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">
            <a:extLst>
              <a:ext uri="{FF2B5EF4-FFF2-40B4-BE49-F238E27FC236}">
                <a16:creationId xmlns:a16="http://schemas.microsoft.com/office/drawing/2014/main" id="{6DFF954E-4AE9-C2D6-09DF-D8952A41F431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 err="1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</a:t>
            </a: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45A5081-19A5-EE8C-DA8A-80F46F682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464873" y="2689855"/>
            <a:ext cx="11262249" cy="260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que diz respeito aos conteúdos práticos, a NR permite que os mesmos sejam aplicados usando simuladores. No entanto, estes simuladores devem ter a validação do fabricante do respectivo equipamento. 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7514C58-040C-B8F3-094B-7E8991E55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6096000" y="1258893"/>
            <a:ext cx="4792718" cy="44190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Alternativamente, eles também podem ser reconhecidos por entidades administrativas públicas ou por sociedades classificadoras, garantindo sua confiabilidade e adequação ao treinamento proposto.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CCB68A7-AAD5-B78C-C1AE-0A63AE967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-37 | Segurança em Plataformas Marítimas de Petróleo">
            <a:extLst>
              <a:ext uri="{FF2B5EF4-FFF2-40B4-BE49-F238E27FC236}">
                <a16:creationId xmlns:a16="http://schemas.microsoft.com/office/drawing/2014/main" id="{78F34457-7EAC-2EE2-817E-AE8F8C4F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4" b="-418"/>
          <a:stretch/>
        </p:blipFill>
        <p:spPr bwMode="auto">
          <a:xfrm>
            <a:off x="0" y="-15436"/>
            <a:ext cx="12280900" cy="4397375"/>
          </a:xfrm>
          <a:prstGeom prst="flowChartDocument">
            <a:avLst/>
          </a:prstGeom>
          <a:noFill/>
          <a:ln w="155575">
            <a:solidFill>
              <a:srgbClr val="00A0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47410AC8-88DD-C61E-80FE-C25216572229}"/>
              </a:ext>
            </a:extLst>
          </p:cNvPr>
          <p:cNvSpPr txBox="1"/>
          <p:nvPr/>
        </p:nvSpPr>
        <p:spPr>
          <a:xfrm>
            <a:off x="2327883" y="4415321"/>
            <a:ext cx="88354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/>
              <a:t>É vital destacar a necessidade de reciclagem dos treinamentos, tanto básicos quanto avançados. Esta atualização deve ter, pelo menos, 4 horas de duração e deve ser realizada a cada 5 anos. </a:t>
            </a:r>
            <a:endParaRPr lang="en-US" b="1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3BD20B-F064-8446-7C27-143857A7E110}"/>
              </a:ext>
            </a:extLst>
          </p:cNvPr>
          <p:cNvGrpSpPr/>
          <p:nvPr/>
        </p:nvGrpSpPr>
        <p:grpSpPr>
          <a:xfrm>
            <a:off x="675349" y="5062499"/>
            <a:ext cx="1316302" cy="1201736"/>
            <a:chOff x="1664677" y="1949380"/>
            <a:chExt cx="1195754" cy="1266093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DFC27925-866E-9DD6-2158-5C789B7105B0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5535A988-9863-E371-9EBA-680DCE58C380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Shape 2784">
            <a:extLst>
              <a:ext uri="{FF2B5EF4-FFF2-40B4-BE49-F238E27FC236}">
                <a16:creationId xmlns:a16="http://schemas.microsoft.com/office/drawing/2014/main" id="{79194F35-F074-D308-01FC-ABBB9574483F}"/>
              </a:ext>
            </a:extLst>
          </p:cNvPr>
          <p:cNvSpPr/>
          <p:nvPr/>
        </p:nvSpPr>
        <p:spPr>
          <a:xfrm>
            <a:off x="1078477" y="54302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79AE59C7-6949-BFE7-463C-37B6F484100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">
            <a:extLst>
              <a:ext uri="{FF2B5EF4-FFF2-40B4-BE49-F238E27FC236}">
                <a16:creationId xmlns:a16="http://schemas.microsoft.com/office/drawing/2014/main" id="{6DFF954E-4AE9-C2D6-09DF-D8952A41F431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 err="1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</a:t>
            </a: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B467E4D2-CE29-2CE4-ECD9-7120455B6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ROVAÇÃO DA NR-37 - Segurança e Saúde em Plataformas de Petróleo. - RS Data">
            <a:extLst>
              <a:ext uri="{FF2B5EF4-FFF2-40B4-BE49-F238E27FC236}">
                <a16:creationId xmlns:a16="http://schemas.microsoft.com/office/drawing/2014/main" id="{3111CD55-4F5F-F333-9941-0ED4851B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0" y="-2"/>
            <a:ext cx="97536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74172" y="-174173"/>
            <a:ext cx="6858000" cy="7206343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256651" y="3321016"/>
            <a:ext cx="5547247" cy="212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Uma especificidade importante é que se o profissional se afastar de suas funções por mais de 180 dias, essa reciclagem é requerida. </a:t>
            </a: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Vale lembrar que, em versões anteriores da norma, este período era de 90 dias.</a:t>
            </a:r>
            <a:endParaRPr lang="id-ID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2E994AB-EA2F-86AE-89F2-C4DAF8031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54" y="143898"/>
            <a:ext cx="1956695" cy="5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11. Como era antes da sua publicação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F794539A-0806-CF98-2BDB-4150949B1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09">
            <a:extLst>
              <a:ext uri="{FF2B5EF4-FFF2-40B4-BE49-F238E27FC236}">
                <a16:creationId xmlns:a16="http://schemas.microsoft.com/office/drawing/2014/main" id="{6F9E5C2B-A719-970A-7F0E-35810856D137}"/>
              </a:ext>
            </a:extLst>
          </p:cNvPr>
          <p:cNvGrpSpPr/>
          <p:nvPr/>
        </p:nvGrpSpPr>
        <p:grpSpPr>
          <a:xfrm>
            <a:off x="256651" y="3540232"/>
            <a:ext cx="2259684" cy="2821698"/>
            <a:chOff x="830258" y="1540042"/>
            <a:chExt cx="4413250" cy="4739609"/>
          </a:xfrm>
        </p:grpSpPr>
        <p:grpSp>
          <p:nvGrpSpPr>
            <p:cNvPr id="11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9516379-6294-68CA-D02F-B6B697564B94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60258E6E-965E-4E0A-5A18-705B071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8C4E4EE4-82E9-D1D0-6DC9-9CFD1893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5064C674-A9B0-E7E2-167C-26D33BB9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03AE71B9-9DDE-FD2F-E14A-B4C7B020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D47D760B-81E2-C71C-7D84-0EFABA70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D483FD4E-3397-08AE-20DB-029D8000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A762BA3-75BC-B42E-49E9-39EF157E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62263CF8-C27F-1C07-7272-CDB47DE87620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147B0D27-EFF8-58C1-60C7-CDA4167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9A19CB0-EC58-38CB-3B91-C1E3C843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F9703A-F36E-40E8-0DDC-2C82917B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35CC6F4-780E-7C08-694C-40E702DB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922CF3D-1E6C-BFBE-8C1B-44C40C25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0FE2918D-0412-A811-7E24-0CF1C460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D0D9AE-CCFD-3356-02D8-72EFA6C820BC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26774932-954B-B3F1-5306-6ED82740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AF149C1-2F24-42A2-C840-A57EA395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C47C365-4BED-EA53-9BE1-ECF7B30A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33F62BD-A30C-25D9-D3B7-1E81FA4B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0C0A3E13-B01A-6AE8-42B3-A09C7F75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547E132-507F-6625-3C49-C95375EA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AABDD5D8-D50E-1D7D-66B0-508FF0A2F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40D9FD5-B3A5-237A-C07E-D5871845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07E6ABC-D6F2-01B2-E363-0160CFB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3F43B494-7306-E86F-92DF-800071F6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E4385A0-3234-3D38-773A-1995181B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D87A49F3-23D8-EB25-4978-C410E2F7390A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431B432B-6B22-4A9D-A071-D6308CC2659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368FB179-EDF8-9AE1-C4B8-B376C397F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1EEC168-9294-332B-74F9-59C3D4427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31AB5383-1AF3-66BA-C9C2-DEBC6A776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0FFB6977-CE76-1FE1-DD69-BE8EDD04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91BA908B-C4E3-FDD0-A986-310AB7A01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D4F366C4-146F-DFD9-9111-EC75E22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5EFDB15-CE55-6F28-FCBD-16D7EDBC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C6BE0A-B006-2A31-D3FA-F673E52DE2B4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54EBC445-53FE-4CE3-4A01-AFED127B7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7F549E8C-81AB-D3B2-9142-D44C5D60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C258C373-F56E-BFB7-CC23-1E9C29EA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E4734DF4-18FF-5DFA-617E-36B08F682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77A5B3DC-1A08-6FEC-5815-0D3A8142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6E98ECA-27CE-69B4-44F2-6E2BF1FC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B278C3B0-B2F2-3530-15A2-46EDD039488E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F474794C-DAEC-DEB6-7DB5-54A5CE4A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952BF96-9745-92D7-189F-4BC432A6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4ECBBF4A-D752-42F2-1864-3045DED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E2F0D1FC-6F61-948B-2478-35B7F5EB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E8389231-534F-54F8-560C-9A8C7F46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E15F94A8-2437-731E-5F2A-B3605BD1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3">
                <a:extLst>
                  <a:ext uri="{FF2B5EF4-FFF2-40B4-BE49-F238E27FC236}">
                    <a16:creationId xmlns:a16="http://schemas.microsoft.com/office/drawing/2014/main" id="{3FEE42DF-AF2F-AE75-0EEE-AC36ADAE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2E8EF87B-8771-1D4A-A094-FE98B6F3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D76D538-8594-45B9-3CA2-955AF7CB9A6B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FF1BBFB-13A4-A3F5-2C24-B21780B3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4768053E-D0A6-B6DB-3D5A-8A23CEDD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44BB35D3-DF08-1DA9-3F1E-F383241F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3310FDA2-D862-F1D1-AF49-EF3339BC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00ED9906-436E-3370-1701-855A9A0D0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A125A8A-8539-B26A-84EA-0D857216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FF9A8F34-22D4-7E24-99C1-7F995595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E22825BC-DD1D-C7F7-01B0-0D2F79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extBox 30">
            <a:extLst>
              <a:ext uri="{FF2B5EF4-FFF2-40B4-BE49-F238E27FC236}">
                <a16:creationId xmlns:a16="http://schemas.microsoft.com/office/drawing/2014/main" id="{BE3DFCC0-6343-4464-C629-369515AB67D2}"/>
              </a:ext>
            </a:extLst>
          </p:cNvPr>
          <p:cNvSpPr txBox="1"/>
          <p:nvPr/>
        </p:nvSpPr>
        <p:spPr>
          <a:xfrm>
            <a:off x="3044678" y="2041856"/>
            <a:ext cx="8599027" cy="419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Trabalhar no setor petrolífero, com seus desafios únicos e ambientes voláteis, sempre carregou consigo uma série de riscos.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Estes perigos não são apenas físicos, mas também envolvem aspectos ambientais, econômicos e sociais.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necessidade de uma regulamentação robusta se fez sentir a cada incidente, acidente ou tragédia ocorrida em plataformas e instalações marítimas.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F810CB4-3C2B-674D-D912-62834742BA8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29C58474-E3CE-D8F6-F649-A396467811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solidFill>
                  <a:srgbClr val="00A09D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3589406-C9DB-F84A-98CD-6E32ADE13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28454C61-EE3B-B65B-E2D6-12B1324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073151" y="-1073152"/>
            <a:ext cx="6858000" cy="900430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739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4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389008" y="2802217"/>
            <a:ext cx="6378952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Evolução da Consciência: 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Nas primeiras décadas da exploração petrolífera, o foco era amplamente direcionado para a produtividade e eficiência. Contudo, à medida que os anos passaram e os incidentes se acumularam, tornou-se evidente que era preciso uma mudança no modo de operação, visando a segurança e o bem-estar dos trabalhadores.</a:t>
            </a:r>
            <a:endParaRPr lang="id-ID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9A236C6A-83BD-3EA2-F94A-CE0EE1FA42D5}"/>
              </a:ext>
            </a:extLst>
          </p:cNvPr>
          <p:cNvSpPr/>
          <p:nvPr/>
        </p:nvSpPr>
        <p:spPr>
          <a:xfrm>
            <a:off x="8483599" y="1179510"/>
            <a:ext cx="3505201" cy="547529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ADD9BD2-E36F-1DA9-6FAE-3AA389120E8D}"/>
              </a:ext>
            </a:extLst>
          </p:cNvPr>
          <p:cNvSpPr/>
          <p:nvPr/>
        </p:nvSpPr>
        <p:spPr>
          <a:xfrm>
            <a:off x="4356100" y="117951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9BA1DF6-D78D-30E2-6E28-D2D3A5EB280C}"/>
              </a:ext>
            </a:extLst>
          </p:cNvPr>
          <p:cNvSpPr/>
          <p:nvPr/>
        </p:nvSpPr>
        <p:spPr>
          <a:xfrm>
            <a:off x="228601" y="1179510"/>
            <a:ext cx="3949699" cy="265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6FB10E-5582-57D4-389D-2F4A0A0DBA62}"/>
              </a:ext>
            </a:extLst>
          </p:cNvPr>
          <p:cNvSpPr/>
          <p:nvPr/>
        </p:nvSpPr>
        <p:spPr>
          <a:xfrm>
            <a:off x="4356100" y="400050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NR 37</a:t>
            </a:r>
            <a:endParaRPr lang="id-ID" sz="3600" b="1" dirty="0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>
            <a:extLst>
              <a:ext uri="{FF2B5EF4-FFF2-40B4-BE49-F238E27FC236}">
                <a16:creationId xmlns:a16="http://schemas.microsoft.com/office/drawing/2014/main" id="{A91E3221-2594-D2D8-A33E-62C90382C5D7}"/>
              </a:ext>
            </a:extLst>
          </p:cNvPr>
          <p:cNvSpPr/>
          <p:nvPr/>
        </p:nvSpPr>
        <p:spPr>
          <a:xfrm>
            <a:off x="228601" y="4000500"/>
            <a:ext cx="3949699" cy="265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7656E-EA43-39B9-29F8-F27665EBABAF}"/>
              </a:ext>
            </a:extLst>
          </p:cNvPr>
          <p:cNvSpPr/>
          <p:nvPr/>
        </p:nvSpPr>
        <p:spPr>
          <a:xfrm>
            <a:off x="309791" y="1279265"/>
            <a:ext cx="37415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Pressão da Comunidade e Stakeholders: 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As consequências devastadoras de acidentes maiores não apenas trouxeram tristeza e perdas para as famílias dos trabalhadores, mas também colocaram em risco a imagem e a operação das empresas petrolíferas.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ADAEE70-7423-7AFC-B246-D06816D41CB7}"/>
              </a:ext>
            </a:extLst>
          </p:cNvPr>
          <p:cNvSpPr/>
          <p:nvPr/>
        </p:nvSpPr>
        <p:spPr>
          <a:xfrm>
            <a:off x="525196" y="4547684"/>
            <a:ext cx="3356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 clamor público, juntamente com as demandas de acionistas e stakeholders, pressionou o setor a repensar e revisar suas práticas.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id="{58D81972-2D99-C9C2-CB9A-A1506697862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" name="Picture 2" descr="Empresa de Engenharia de Segurança do Trabalho Ponte Aérea">
            <a:extLst>
              <a:ext uri="{FF2B5EF4-FFF2-40B4-BE49-F238E27FC236}">
                <a16:creationId xmlns:a16="http://schemas.microsoft.com/office/drawing/2014/main" id="{C956F4C3-D5F4-7A28-2627-A52995FE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2442167"/>
            <a:ext cx="2954110" cy="44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 que é a Norma Regulamentadora 21? Confira aqui essa regra e suas  atualizações - Blog Preveoeste">
            <a:extLst>
              <a:ext uri="{FF2B5EF4-FFF2-40B4-BE49-F238E27FC236}">
                <a16:creationId xmlns:a16="http://schemas.microsoft.com/office/drawing/2014/main" id="{1C6A73F5-B566-7A90-530B-6B429641B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16145"/>
          <a:stretch/>
        </p:blipFill>
        <p:spPr bwMode="auto">
          <a:xfrm>
            <a:off x="4356100" y="1179510"/>
            <a:ext cx="3949699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494F27B9-A262-8AB1-3109-2D80485FF2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501900"/>
            <a:ext cx="12191999" cy="2679700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389008" y="2830276"/>
            <a:ext cx="6418192" cy="188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Deliberações e Debates: </a:t>
            </a:r>
            <a:r>
              <a:rPr lang="pt-BR" sz="2000" dirty="0">
                <a:solidFill>
                  <a:schemeClr val="bg1"/>
                </a:solidFill>
              </a:rPr>
              <a:t>A ideia de uma norma específica para o setor petrolífero marítimo não surgiu da noite para o dia. Foi o resultado de inúmeros debates, consultas e revisões.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218" name="Picture 2" descr="Nr 37 segurança e saúde em plataformas de petróleo - CWSE BRASIL COMPANY">
            <a:extLst>
              <a:ext uri="{FF2B5EF4-FFF2-40B4-BE49-F238E27FC236}">
                <a16:creationId xmlns:a16="http://schemas.microsoft.com/office/drawing/2014/main" id="{B1C1F1BF-0087-3C97-B132-E4096E93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98" y="2284332"/>
            <a:ext cx="4631651" cy="30877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B1B8B457-9224-A78B-C4E7-9A6BBACD2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244600"/>
            <a:ext cx="7554686" cy="51308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522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2496376"/>
            <a:ext cx="6267985" cy="28114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Muitos grupos de interesse, incluindo sindicatos, especialistas em segurança, representantes da indústria e autoridades governamentais, participaram dessas discussões, buscando chegar a um consenso sobre as melhores práticas e diretrizes.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DF1E9299-9FD1-76BE-8782-9D6CDD5E2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ROVAÇÃO DA NR-37 - Segurança e Saúde em Plataformas de Petróleo. - RS Data">
            <a:extLst>
              <a:ext uri="{FF2B5EF4-FFF2-40B4-BE49-F238E27FC236}">
                <a16:creationId xmlns:a16="http://schemas.microsoft.com/office/drawing/2014/main" id="{3111CD55-4F5F-F333-9941-0ED4851B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0" y="-2"/>
            <a:ext cx="97536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74172" y="-174173"/>
            <a:ext cx="6858000" cy="7206343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700008" y="2800316"/>
            <a:ext cx="4874724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 norma, meticulosamente elaborada, é o resultado de intensas discussões e estudos que visam garantir a integridade e segurança dos trabalhadores em um dos ambientes mais desafiadores. Neste tópico, vamos nos aprofundar na NR 37, explorando seus objetivos, aplicação e impacto no setor marítimo-petrolífero.</a:t>
            </a:r>
            <a:endParaRPr lang="id-ID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Aprofundando a Norma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F13E3297-9D3A-0829-788D-539D8DEA7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00" y="14340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584008" y="1711969"/>
            <a:ext cx="7858541" cy="33572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Desafios na Formulação: </a:t>
            </a: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tarefa de formular a NR 37 não foi simples. Afinal, ela deveria abordar uma gama vasta e complexa de riscos e variáveis. O desafio estava em criar uma norma abrangente, mas ao mesmo tempo flexível o suficiente para se adaptar às inovações e mudanças no setor.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73CF0B8D-9F32-3541-9ACF-E7C344235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536051" y="2962763"/>
            <a:ext cx="11554349" cy="196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final deste extenso processo, a NR 37 emergiu como uma resposta abrangente às demandas de segurança e proteção no setor marítimo-petrolífero. 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9E0B68DB-8998-8150-6DEB-366419775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811079" y="1107774"/>
            <a:ext cx="5695121" cy="44190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Embora a sua jornada até a publicação tenha sido longa e, por vezes, tumultuada, seu impacto e relevância são inegáveis, fornecendo uma base sólida para a segurança e o bem-estar dos trabalhadores no setor.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D007FF22-2ADA-85A2-6B33-00E5EDD43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12. Atualizações Importantes nos Anexos da NR 37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047D68D4-249C-F621-EF15-151EF27BE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2594583" y="3848644"/>
            <a:ext cx="85687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000" i="0" dirty="0">
                <a:effectLst/>
                <a:latin typeface="Poppins" panose="00000500000000000000" pitchFamily="2" charset="0"/>
              </a:rPr>
              <a:t>As constantes evoluções no campo da saúde e segurança do trabalho tornam imperativo que as normas regulamentadoras se adaptem para refletir as </a:t>
            </a:r>
            <a:r>
              <a:rPr lang="pt-BR" sz="2000" i="0" dirty="0">
                <a:solidFill>
                  <a:srgbClr val="262626"/>
                </a:solidFill>
                <a:effectLst/>
                <a:latin typeface="Poppins" panose="00000500000000000000" pitchFamily="2" charset="0"/>
              </a:rPr>
              <a:t>melhores práticas do setor.</a:t>
            </a:r>
            <a:endParaRPr lang="pt-BR" sz="200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885876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784" y="885876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0" y="885876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75952491-F460-A614-AEFE-BF1112725F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603690" y="2233344"/>
            <a:ext cx="7609234" cy="22492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Recentemente, a NR 37, que versa sobre a segurança em plataformas marítimas de petróleo, não foi exceção e sofreu modificações significativas, especialmente em seus anexos.</a:t>
            </a: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6AC00A3D-E66A-9C49-C30D-3077A2EE9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DC89DF12-9A03-6220-C22E-4A868673C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3432" y="2514306"/>
            <a:ext cx="1992686" cy="2116583"/>
            <a:chOff x="2469" y="1167"/>
            <a:chExt cx="2509" cy="266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347018E-0F6D-2AE6-C6A0-FE973522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48A66C8-2441-CA44-8A6F-68D5B9CF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5B1CFE2-7432-530B-9F6F-02ECBA5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24C8F8A-B12D-7CC1-4727-3997508E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23D9FFE-8197-CF50-2966-74195B1E1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B4CBCAB-EF27-5080-672D-71020D611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F64961B-D9B9-C70B-AF3A-DFD8B7C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2A4D523-EA98-7540-044F-5F4EB4A1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B453C34-68AC-CA91-C245-D685FC782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6AB5219-7F0C-6355-F2EF-5A67FB2B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3C497F6-A7B8-862B-6274-18C15730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6923BA3-035E-4716-5D80-E6D6C7A1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A545DEF-4095-C118-8DDE-9AB7D5550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240C6778-05AC-E870-0F10-0AC0CCD21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2CEED28-62F0-0ED4-0C94-00A394389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8E27FFE-7A14-380E-C994-A892F95C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3FDC5B5-1F1C-5E95-BB13-8DAC735B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E8AD8E3-8A94-EBCC-3E0D-A9208464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CD05780-352F-DBA3-9E6B-C0E92833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694031A-6DD5-6ADD-3BC8-B752BC5A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E32BE2B-3B2A-7DFB-9549-AA3978DF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844E7EE6-DCA9-7855-F577-76C2B93A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CA6BABF-8C1E-B4E0-76FC-5167B88E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3030341" y="520530"/>
            <a:ext cx="8494256" cy="612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Os anexos da NR 37, após a revisão, apresentam: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Anexo I</a:t>
            </a: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Um Curso básico destinado aos manipuladores de alimentos, sublinhando a importância da higiene e segurança no manuseio de alimentos em ambientes marítimos;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Anexo II</a:t>
            </a: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Símbolos padronizados para identificação de fontes de radiação ionizante, visando garantir que os profissionais estejam cientes dos riscos e possam tomar as precauções necessárias;</a:t>
            </a:r>
            <a:endParaRPr lang="id-ID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" name="Picture 31">
            <a:extLst>
              <a:ext uri="{FF2B5EF4-FFF2-40B4-BE49-F238E27FC236}">
                <a16:creationId xmlns:a16="http://schemas.microsoft.com/office/drawing/2014/main" id="{F90DC6BF-ECDE-9288-1EC7-CDEEAE26C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56" y="3044243"/>
            <a:ext cx="294450" cy="180686"/>
          </a:xfrm>
          <a:prstGeom prst="rect">
            <a:avLst/>
          </a:prstGeom>
        </p:spPr>
      </p:pic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0B4DF55E-0B81-6193-8401-848548F27378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9CAF9F95-863C-18CF-5AC2-4583BBB0D1F0}"/>
              </a:ext>
            </a:extLst>
          </p:cNvPr>
          <p:cNvSpPr>
            <a:spLocks/>
          </p:cNvSpPr>
          <p:nvPr/>
        </p:nvSpPr>
        <p:spPr bwMode="auto">
          <a:xfrm>
            <a:off x="389009" y="218463"/>
            <a:ext cx="3133164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A2CC5D6A-0CC0-B261-0002-5EE6531A4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9A236C6A-83BD-3EA2-F94A-CE0EE1FA42D5}"/>
              </a:ext>
            </a:extLst>
          </p:cNvPr>
          <p:cNvSpPr/>
          <p:nvPr/>
        </p:nvSpPr>
        <p:spPr>
          <a:xfrm>
            <a:off x="8483599" y="1179510"/>
            <a:ext cx="3505201" cy="547529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ADD9BD2-E36F-1DA9-6FAE-3AA389120E8D}"/>
              </a:ext>
            </a:extLst>
          </p:cNvPr>
          <p:cNvSpPr/>
          <p:nvPr/>
        </p:nvSpPr>
        <p:spPr>
          <a:xfrm>
            <a:off x="4356100" y="117951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9BA1DF6-D78D-30E2-6E28-D2D3A5EB280C}"/>
              </a:ext>
            </a:extLst>
          </p:cNvPr>
          <p:cNvSpPr/>
          <p:nvPr/>
        </p:nvSpPr>
        <p:spPr>
          <a:xfrm>
            <a:off x="228601" y="1179510"/>
            <a:ext cx="3949699" cy="265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6FB10E-5582-57D4-389D-2F4A0A0DBA62}"/>
              </a:ext>
            </a:extLst>
          </p:cNvPr>
          <p:cNvSpPr/>
          <p:nvPr/>
        </p:nvSpPr>
        <p:spPr>
          <a:xfrm>
            <a:off x="4356100" y="400050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NR 37</a:t>
            </a:r>
            <a:endParaRPr lang="id-ID" sz="3600" b="1" dirty="0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>
            <a:extLst>
              <a:ext uri="{FF2B5EF4-FFF2-40B4-BE49-F238E27FC236}">
                <a16:creationId xmlns:a16="http://schemas.microsoft.com/office/drawing/2014/main" id="{A91E3221-2594-D2D8-A33E-62C90382C5D7}"/>
              </a:ext>
            </a:extLst>
          </p:cNvPr>
          <p:cNvSpPr/>
          <p:nvPr/>
        </p:nvSpPr>
        <p:spPr>
          <a:xfrm>
            <a:off x="228601" y="4000500"/>
            <a:ext cx="3949699" cy="265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7656E-EA43-39B9-29F8-F27665EBABAF}"/>
              </a:ext>
            </a:extLst>
          </p:cNvPr>
          <p:cNvSpPr/>
          <p:nvPr/>
        </p:nvSpPr>
        <p:spPr>
          <a:xfrm>
            <a:off x="523838" y="1557194"/>
            <a:ext cx="3505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Anexo III: </a:t>
            </a:r>
            <a:r>
              <a:rPr lang="pt-BR" dirty="0">
                <a:solidFill>
                  <a:schemeClr val="bg1"/>
                </a:solidFill>
              </a:rPr>
              <a:t>Aborda o Curso complementar direcionado a profissionais que trabalham com instalações elétricas de alta tensão, dada a natureza delicada e perigosa deste trabalho;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ADAEE70-7423-7AFC-B246-D06816D41CB7}"/>
              </a:ext>
            </a:extLst>
          </p:cNvPr>
          <p:cNvSpPr/>
          <p:nvPr/>
        </p:nvSpPr>
        <p:spPr>
          <a:xfrm>
            <a:off x="525196" y="4311987"/>
            <a:ext cx="33565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Anexo IV: </a:t>
            </a:r>
            <a:r>
              <a:rPr lang="pt-BR" dirty="0">
                <a:solidFill>
                  <a:schemeClr val="bg1"/>
                </a:solidFill>
              </a:rPr>
              <a:t>Destaca o Curso básico voltado à segurança em operações relacionadas à movimentação de cargas e ao transporte de pessoas, áreas essenciais em plataformas marítimas;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id="{58D81972-2D99-C9C2-CB9A-A1506697862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" name="Picture 2" descr="Empresa de Engenharia de Segurança do Trabalho Ponte Aérea">
            <a:extLst>
              <a:ext uri="{FF2B5EF4-FFF2-40B4-BE49-F238E27FC236}">
                <a16:creationId xmlns:a16="http://schemas.microsoft.com/office/drawing/2014/main" id="{C956F4C3-D5F4-7A28-2627-A52995FE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2442167"/>
            <a:ext cx="2954110" cy="44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 que é a Norma Regulamentadora 21? Confira aqui essa regra e suas  atualizações - Blog Preveoeste">
            <a:extLst>
              <a:ext uri="{FF2B5EF4-FFF2-40B4-BE49-F238E27FC236}">
                <a16:creationId xmlns:a16="http://schemas.microsoft.com/office/drawing/2014/main" id="{1C6A73F5-B566-7A90-530B-6B429641B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16145"/>
          <a:stretch/>
        </p:blipFill>
        <p:spPr bwMode="auto">
          <a:xfrm>
            <a:off x="4356100" y="1179510"/>
            <a:ext cx="3949699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07F3C49B-B6F0-06C2-84C1-54689770F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501900"/>
            <a:ext cx="12191999" cy="2679700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662324" y="3114141"/>
            <a:ext cx="5734050" cy="142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Anexo V: </a:t>
            </a:r>
            <a:r>
              <a:rPr lang="pt-BR" sz="2000" dirty="0">
                <a:solidFill>
                  <a:schemeClr val="bg1"/>
                </a:solidFill>
              </a:rPr>
              <a:t>Institui um Curso complementar para operadores de guindastes, reforçando técnicas e práticas seguras;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218" name="Picture 2" descr="Nr 37 segurança e saúde em plataformas de petróleo - CWSE BRASIL COMPANY">
            <a:extLst>
              <a:ext uri="{FF2B5EF4-FFF2-40B4-BE49-F238E27FC236}">
                <a16:creationId xmlns:a16="http://schemas.microsoft.com/office/drawing/2014/main" id="{B1C1F1BF-0087-3C97-B132-E4096E93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98" y="2284332"/>
            <a:ext cx="4631651" cy="30877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2E37665F-1A80-F203-271A-E4F60E63D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6">
            <a:extLst>
              <a:ext uri="{FF2B5EF4-FFF2-40B4-BE49-F238E27FC236}">
                <a16:creationId xmlns:a16="http://schemas.microsoft.com/office/drawing/2014/main" id="{38430899-7119-1356-6B9F-25AC51DE5FAA}"/>
              </a:ext>
            </a:extLst>
          </p:cNvPr>
          <p:cNvSpPr/>
          <p:nvPr/>
        </p:nvSpPr>
        <p:spPr>
          <a:xfrm>
            <a:off x="3447029" y="2850234"/>
            <a:ext cx="7975851" cy="16952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Anexo VI: </a:t>
            </a: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Formaliza o protocolo de Comunicação de Incidente em Plataforma, o CIP, essencial para a rápida comunicação e resolução de incidentes.</a:t>
            </a:r>
            <a:endParaRPr lang="zh-CN" alt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6" name="组合 36">
            <a:extLst>
              <a:ext uri="{FF2B5EF4-FFF2-40B4-BE49-F238E27FC236}">
                <a16:creationId xmlns:a16="http://schemas.microsoft.com/office/drawing/2014/main" id="{C0CD236E-2D83-E909-08CC-617296CC3528}"/>
              </a:ext>
            </a:extLst>
          </p:cNvPr>
          <p:cNvGrpSpPr/>
          <p:nvPr/>
        </p:nvGrpSpPr>
        <p:grpSpPr>
          <a:xfrm>
            <a:off x="896119" y="2739592"/>
            <a:ext cx="2132296" cy="2132296"/>
            <a:chOff x="5044366" y="2061029"/>
            <a:chExt cx="2132296" cy="2132296"/>
          </a:xfrm>
        </p:grpSpPr>
        <p:sp>
          <p:nvSpPr>
            <p:cNvPr id="7" name="椭圆 16">
              <a:extLst>
                <a:ext uri="{FF2B5EF4-FFF2-40B4-BE49-F238E27FC236}">
                  <a16:creationId xmlns:a16="http://schemas.microsoft.com/office/drawing/2014/main" id="{D0276BD2-411A-131D-623D-34DE2C559A74}"/>
                </a:ext>
              </a:extLst>
            </p:cNvPr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gradFill flip="none" rotWithShape="1">
              <a:gsLst>
                <a:gs pos="0">
                  <a:srgbClr val="00C8AF"/>
                </a:gs>
                <a:gs pos="100000">
                  <a:srgbClr val="006FBB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5">
              <a:extLst>
                <a:ext uri="{FF2B5EF4-FFF2-40B4-BE49-F238E27FC236}">
                  <a16:creationId xmlns:a16="http://schemas.microsoft.com/office/drawing/2014/main" id="{5A651042-0BA9-1908-CBEF-8BFA0A710C6F}"/>
                </a:ext>
              </a:extLst>
            </p:cNvPr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AutoShape 1">
            <a:extLst>
              <a:ext uri="{FF2B5EF4-FFF2-40B4-BE49-F238E27FC236}">
                <a16:creationId xmlns:a16="http://schemas.microsoft.com/office/drawing/2014/main" id="{B9406AC3-7EE7-1EC8-7ADE-3D774869DAC2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48C0CDF6-C2BE-851E-6E5B-15173D1EB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256651" y="2297737"/>
            <a:ext cx="11262249" cy="318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Origens e Contexto da NR-37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indústria petrolífera, especialmente no que concerne à exploração marítima, sempre esteve entre as mais arriscadas. O ambiente marítimo é, por natureza, um local desafiador, com condições climáticas adversas, instabilidade das ondas e a presença de produtos químicos voláteis e inflamáveis.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F6CF6B35-99E0-51D0-C7DE-27526799B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-37 | Segurança em Plataformas Marítimas de Petróleo">
            <a:extLst>
              <a:ext uri="{FF2B5EF4-FFF2-40B4-BE49-F238E27FC236}">
                <a16:creationId xmlns:a16="http://schemas.microsoft.com/office/drawing/2014/main" id="{78F34457-7EAC-2EE2-817E-AE8F8C4F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4" b="-418"/>
          <a:stretch/>
        </p:blipFill>
        <p:spPr bwMode="auto">
          <a:xfrm>
            <a:off x="0" y="-15436"/>
            <a:ext cx="12280900" cy="4397375"/>
          </a:xfrm>
          <a:prstGeom prst="flowChartDocument">
            <a:avLst/>
          </a:prstGeom>
          <a:noFill/>
          <a:ln w="155575">
            <a:solidFill>
              <a:srgbClr val="00A0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47410AC8-88DD-C61E-80FE-C25216572229}"/>
              </a:ext>
            </a:extLst>
          </p:cNvPr>
          <p:cNvSpPr txBox="1"/>
          <p:nvPr/>
        </p:nvSpPr>
        <p:spPr>
          <a:xfrm>
            <a:off x="2327883" y="4415321"/>
            <a:ext cx="88354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/>
              <a:t>A atualização destes anexos mostra o compromisso contínuo da norma em aprimorar e fortalecer as práticas de segurança no setor marítimo e petrolífero. </a:t>
            </a:r>
            <a:endParaRPr lang="en-US" b="1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3BD20B-F064-8446-7C27-143857A7E110}"/>
              </a:ext>
            </a:extLst>
          </p:cNvPr>
          <p:cNvGrpSpPr/>
          <p:nvPr/>
        </p:nvGrpSpPr>
        <p:grpSpPr>
          <a:xfrm>
            <a:off x="675349" y="5062499"/>
            <a:ext cx="1316302" cy="1201736"/>
            <a:chOff x="1664677" y="1949380"/>
            <a:chExt cx="1195754" cy="1266093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DFC27925-866E-9DD6-2158-5C789B7105B0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5535A988-9863-E371-9EBA-680DCE58C380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Shape 2784">
            <a:extLst>
              <a:ext uri="{FF2B5EF4-FFF2-40B4-BE49-F238E27FC236}">
                <a16:creationId xmlns:a16="http://schemas.microsoft.com/office/drawing/2014/main" id="{79194F35-F074-D308-01FC-ABBB9574483F}"/>
              </a:ext>
            </a:extLst>
          </p:cNvPr>
          <p:cNvSpPr/>
          <p:nvPr/>
        </p:nvSpPr>
        <p:spPr>
          <a:xfrm>
            <a:off x="1078477" y="54302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79AE59C7-6949-BFE7-463C-37B6F484100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">
            <a:extLst>
              <a:ext uri="{FF2B5EF4-FFF2-40B4-BE49-F238E27FC236}">
                <a16:creationId xmlns:a16="http://schemas.microsoft.com/office/drawing/2014/main" id="{6DFF954E-4AE9-C2D6-09DF-D8952A41F431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 err="1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</a:t>
            </a: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76455D0-8821-27E8-79B2-3C9584275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28454C61-EE3B-B65B-E2D6-12B1324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073151" y="-1073152"/>
            <a:ext cx="6858000" cy="900430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889846" y="19438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308" y="21020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334239" y="3390899"/>
            <a:ext cx="6378952" cy="28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À medida que a indústria avança, a NR 37 garante que os padrões de segurança evoluam em consonância, protegendo assim, tanto os trabalhadores quanto o ambiente em que operam.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ACB230F3-D541-98B9-D946-75270BDA3F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13. Integração com Outras Normas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67D9A408-5936-B13C-DD57-4CDC29B86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244600"/>
            <a:ext cx="9013372" cy="51308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2991093" y="1631248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2063812"/>
            <a:ext cx="7844971" cy="3734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A Norma Regulamentadora 37 (NR 37), que trata especificamente de segurança e saúde em plataformas de petróleo, não atua isoladamente. 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Ela é uma das 36 normas regulamentadoras existentes e, por sua natureza especializada, interage com várias outras normas para garantir a saúde e a segurança dos trabalhadores no ambiente offshore. 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95D9CDE6-D986-AC05-2448-DDB23CD3B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502468" y="1037023"/>
            <a:ext cx="7858541" cy="4649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Aqui estão algumas das normas com as quais a NR 37 pode ter interação:</a:t>
            </a:r>
          </a:p>
          <a:p>
            <a:pPr>
              <a:lnSpc>
                <a:spcPct val="150000"/>
              </a:lnSpc>
            </a:pP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NR 01 – Disposições Gerais: </a:t>
            </a: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Estabelece os preceitos a serem observados na organização e no ambiente de trabalho, de forma a tornar compatível o planejamento e o desenvolvimento das atividades com a preservação da integridade dos trabalhadores.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CA07EC8-58F6-66B9-F83A-96195C544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28454C61-EE3B-B65B-E2D6-12B1324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073151" y="-1073152"/>
            <a:ext cx="6858000" cy="900430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739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4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304871" y="3163180"/>
            <a:ext cx="6378952" cy="295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NR 05 – Comissão Interna de Prevenção de Acidentes (CIPA): 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 norma estabelece a necessidade de constituição de uma comissão por estabelecimento para identificar riscos no processo de trabalho e solicitar medidas para reduzir, neutralizar ou eliminar esses riscos.</a:t>
            </a:r>
            <a:endParaRPr lang="id-ID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4B7366C-A2F2-E973-9A8D-DE546E293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-37 | Segurança em Plataformas Marítimas de Petróleo">
            <a:extLst>
              <a:ext uri="{FF2B5EF4-FFF2-40B4-BE49-F238E27FC236}">
                <a16:creationId xmlns:a16="http://schemas.microsoft.com/office/drawing/2014/main" id="{2684E1A8-60C2-8A4E-3F08-CDC1308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6"/>
            <a:ext cx="12192000" cy="68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2082994" y="1906944"/>
            <a:ext cx="9213974" cy="373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 06 – Equipamento de Proteção Individual (EPI):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a obrigatoriedade do fornecimento gratuito de EPI pelo empregador, adequado ao risco e em perfeito estado de conservação.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 09 – Avaliação e Controle das Exposições Ocupacionais a Agentes Físicos, Químicos e Biológicos: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Refere-se à necessidade de elaboração e implementação de um programa de prevenção de riscos ambientais.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B10283-A296-08AF-381B-2D9342A91CD5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>
            <a:extLst>
              <a:ext uri="{FF2B5EF4-FFF2-40B4-BE49-F238E27FC236}">
                <a16:creationId xmlns:a16="http://schemas.microsoft.com/office/drawing/2014/main" id="{E070C738-41AA-4781-A277-6F77D2331D8B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E4896F9-A9D0-E69C-A89E-BDC8AABD27DF}"/>
              </a:ext>
            </a:extLst>
          </p:cNvPr>
          <p:cNvGrpSpPr/>
          <p:nvPr/>
        </p:nvGrpSpPr>
        <p:grpSpPr>
          <a:xfrm rot="10800000">
            <a:off x="512793" y="2715371"/>
            <a:ext cx="1156347" cy="2048522"/>
            <a:chOff x="3927281" y="2914790"/>
            <a:chExt cx="2408706" cy="2932953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7859C04-F550-56F0-A907-E1E38CF9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926" y="2917366"/>
              <a:ext cx="1668061" cy="2930377"/>
            </a:xfrm>
            <a:custGeom>
              <a:avLst/>
              <a:gdLst>
                <a:gd name="T0" fmla="*/ 876 w 1295"/>
                <a:gd name="T1" fmla="*/ 0 h 2275"/>
                <a:gd name="T2" fmla="*/ 0 w 1295"/>
                <a:gd name="T3" fmla="*/ 1114 h 2275"/>
                <a:gd name="T4" fmla="*/ 876 w 1295"/>
                <a:gd name="T5" fmla="*/ 2275 h 2275"/>
                <a:gd name="T6" fmla="*/ 1295 w 1295"/>
                <a:gd name="T7" fmla="*/ 2197 h 2275"/>
                <a:gd name="T8" fmla="*/ 527 w 1295"/>
                <a:gd name="T9" fmla="*/ 1114 h 2275"/>
                <a:gd name="T10" fmla="*/ 1262 w 1295"/>
                <a:gd name="T11" fmla="*/ 96 h 2275"/>
                <a:gd name="T12" fmla="*/ 876 w 1295"/>
                <a:gd name="T13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2275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0BC13D2-6DD7-B01D-FDE8-02D05E65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281" y="2914790"/>
              <a:ext cx="1874153" cy="1450376"/>
            </a:xfrm>
            <a:custGeom>
              <a:avLst/>
              <a:gdLst>
                <a:gd name="T0" fmla="*/ 1455 w 1455"/>
                <a:gd name="T1" fmla="*/ 0 h 1126"/>
                <a:gd name="T2" fmla="*/ 821 w 1455"/>
                <a:gd name="T3" fmla="*/ 293 h 1126"/>
                <a:gd name="T4" fmla="*/ 0 w 1455"/>
                <a:gd name="T5" fmla="*/ 1126 h 1126"/>
                <a:gd name="T6" fmla="*/ 577 w 1455"/>
                <a:gd name="T7" fmla="*/ 1121 h 1126"/>
                <a:gd name="T8" fmla="*/ 1455 w 1455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5" h="1126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7FC66E3-F8B1-344A-25C5-A1E9A053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857" y="4352285"/>
              <a:ext cx="1866425" cy="1495458"/>
            </a:xfrm>
            <a:custGeom>
              <a:avLst/>
              <a:gdLst>
                <a:gd name="T0" fmla="*/ 0 w 1449"/>
                <a:gd name="T1" fmla="*/ 10 h 1161"/>
                <a:gd name="T2" fmla="*/ 823 w 1449"/>
                <a:gd name="T3" fmla="*/ 938 h 1161"/>
                <a:gd name="T4" fmla="*/ 1449 w 1449"/>
                <a:gd name="T5" fmla="*/ 1161 h 1161"/>
                <a:gd name="T6" fmla="*/ 573 w 1449"/>
                <a:gd name="T7" fmla="*/ 0 h 1161"/>
                <a:gd name="T8" fmla="*/ 0 w 1449"/>
                <a:gd name="T9" fmla="*/ 1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" h="1161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16E0DA6D-FB8E-94E4-17B4-DCED4313C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256651" y="2087814"/>
            <a:ext cx="11567049" cy="373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 10 – Segurança em Instalações e Serviços em Eletricidade: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 medidas de controle e sistemas preventivos, de forma a garantir a segurança dos trabalhadores que, direta ou indiretamente, interajam em instalações elétricas.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 13 – Caldeiras, Vasos de Pressão e Tubulações: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Estabelece requisitos mínimos para gestão da integridade estrutural de caldeiras a vapor, vasos de pressão e suas tubulações de interligação.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912A4FE7-4EF2-CA30-2A10-38D15850E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643810" y="423321"/>
            <a:ext cx="6129090" cy="61272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NR 20 – Segurança e Saúde no Trabalho com Inflamáveis e Combustíveis: </a:t>
            </a:r>
          </a:p>
          <a:p>
            <a:pPr>
              <a:lnSpc>
                <a:spcPct val="150000"/>
              </a:lnSpc>
            </a:pP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Dada a natureza do trabalho em plataformas de petróleo, essa norma é especialmente relevante, pois estabelece os requisitos mínimos para a gestão da segurança contra incêndio, explosões e controle de perigos associados, durante o manuseio, armazenamento, transporte e armazenagem.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F352C1E-04E2-E78D-2359-E896EA425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42" y="255879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6">
            <a:extLst>
              <a:ext uri="{FF2B5EF4-FFF2-40B4-BE49-F238E27FC236}">
                <a16:creationId xmlns:a16="http://schemas.microsoft.com/office/drawing/2014/main" id="{38430899-7119-1356-6B9F-25AC51DE5FAA}"/>
              </a:ext>
            </a:extLst>
          </p:cNvPr>
          <p:cNvSpPr/>
          <p:nvPr/>
        </p:nvSpPr>
        <p:spPr>
          <a:xfrm>
            <a:off x="3320029" y="2202534"/>
            <a:ext cx="7975851" cy="391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NR 26 – Sinalização de Segurança: </a:t>
            </a: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Refere-se à cor a ser usada nos locais de trabalho para prevenir acidentes, identificando os equipamentos de segurança, delimitando áreas, identificando as canalizações empregadas nas indústrias para a condução de líquidos e gases e advertindo contra riscos.</a:t>
            </a:r>
            <a:endParaRPr lang="zh-CN" alt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6" name="组合 36">
            <a:extLst>
              <a:ext uri="{FF2B5EF4-FFF2-40B4-BE49-F238E27FC236}">
                <a16:creationId xmlns:a16="http://schemas.microsoft.com/office/drawing/2014/main" id="{C0CD236E-2D83-E909-08CC-617296CC3528}"/>
              </a:ext>
            </a:extLst>
          </p:cNvPr>
          <p:cNvGrpSpPr/>
          <p:nvPr/>
        </p:nvGrpSpPr>
        <p:grpSpPr>
          <a:xfrm>
            <a:off x="896119" y="2739592"/>
            <a:ext cx="2132296" cy="2132296"/>
            <a:chOff x="5044366" y="2061029"/>
            <a:chExt cx="2132296" cy="2132296"/>
          </a:xfrm>
        </p:grpSpPr>
        <p:sp>
          <p:nvSpPr>
            <p:cNvPr id="7" name="椭圆 16">
              <a:extLst>
                <a:ext uri="{FF2B5EF4-FFF2-40B4-BE49-F238E27FC236}">
                  <a16:creationId xmlns:a16="http://schemas.microsoft.com/office/drawing/2014/main" id="{D0276BD2-411A-131D-623D-34DE2C559A74}"/>
                </a:ext>
              </a:extLst>
            </p:cNvPr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gradFill flip="none" rotWithShape="1">
              <a:gsLst>
                <a:gs pos="0">
                  <a:srgbClr val="00C8AF"/>
                </a:gs>
                <a:gs pos="100000">
                  <a:srgbClr val="006FBB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5">
              <a:extLst>
                <a:ext uri="{FF2B5EF4-FFF2-40B4-BE49-F238E27FC236}">
                  <a16:creationId xmlns:a16="http://schemas.microsoft.com/office/drawing/2014/main" id="{5A651042-0BA9-1908-CBEF-8BFA0A710C6F}"/>
                </a:ext>
              </a:extLst>
            </p:cNvPr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AutoShape 1">
            <a:extLst>
              <a:ext uri="{FF2B5EF4-FFF2-40B4-BE49-F238E27FC236}">
                <a16:creationId xmlns:a16="http://schemas.microsoft.com/office/drawing/2014/main" id="{B9406AC3-7EE7-1EC8-7ADE-3D774869DAC2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61507C9E-6A9A-8339-55A8-D9BD0DA7B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600200"/>
            <a:ext cx="7554686" cy="47752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903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60214" y="2971964"/>
            <a:ext cx="6267985" cy="25340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+mn-ea"/>
              </a:rPr>
              <a:t>Somando-se a isso, a complexidade técnica dos processos e equipamentos utilizados torna o ambiente de trabalho especialmente suscetível a acidentes. </a:t>
            </a:r>
          </a:p>
          <a:p>
            <a:pPr algn="ctr">
              <a:lnSpc>
                <a:spcPct val="150000"/>
              </a:lnSpc>
            </a:pPr>
            <a:endParaRPr lang="pt-BR" altLang="zh-CN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+mn-ea"/>
              </a:rPr>
              <a:t>É neste contexto que surge a NR 37, uma resposta às necessidades específicas de segurança neste setor.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AD84B946-DC32-E122-60C4-4D2FB7D90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ROVAÇÃO DA NR-37 - Segurança e Saúde em Plataformas de Petróleo. - RS Data">
            <a:extLst>
              <a:ext uri="{FF2B5EF4-FFF2-40B4-BE49-F238E27FC236}">
                <a16:creationId xmlns:a16="http://schemas.microsoft.com/office/drawing/2014/main" id="{3111CD55-4F5F-F333-9941-0ED4851B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0" y="-2"/>
            <a:ext cx="97536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74172" y="-174173"/>
            <a:ext cx="6858000" cy="7206343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256651" y="2800316"/>
            <a:ext cx="5547247" cy="295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NR 33 – Segurança e Saúde nos Trabalhos em Espaços Confinados: 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Estabelece os requisitos mínimos para identificação de espaços confinados, o reconhecimento, a avaliação, o monitoramento e o controle dos riscos existentes.</a:t>
            </a:r>
            <a:endParaRPr lang="id-ID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Aprofundando a Norma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981D8B9-2C2B-8460-A204-95E0D642E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163839" y="1006962"/>
            <a:ext cx="8494760" cy="5019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Estas são apenas algumas das </a:t>
            </a:r>
            <a:r>
              <a:rPr lang="pt-BR" altLang="zh-CN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NRs</a:t>
            </a: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que podem interagir com a NR 37. Cada plataforma e situação específica pode requerer a consideração de outras </a:t>
            </a:r>
            <a:r>
              <a:rPr lang="pt-BR" altLang="zh-CN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NRs</a:t>
            </a: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ou partes específicas destas. </a:t>
            </a:r>
          </a:p>
          <a:p>
            <a:pPr>
              <a:lnSpc>
                <a:spcPct val="150000"/>
              </a:lnSpc>
            </a:pP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Por isso, é crucial para os profissionais de segurança e saúde do trabalho estarem familiarizados com todas as normas e compreenderem como elas se complementam e interagem para garantir um ambiente de trabalho seguro.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F318C7AF-0D2E-ABED-419A-FD7F7CAEC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14. SESMT, CIPLAT, PGR e PRE na NR 37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F2EB973C-DFE1-21DA-4D5E-4627B8725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09">
            <a:extLst>
              <a:ext uri="{FF2B5EF4-FFF2-40B4-BE49-F238E27FC236}">
                <a16:creationId xmlns:a16="http://schemas.microsoft.com/office/drawing/2014/main" id="{6F9E5C2B-A719-970A-7F0E-35810856D137}"/>
              </a:ext>
            </a:extLst>
          </p:cNvPr>
          <p:cNvGrpSpPr/>
          <p:nvPr/>
        </p:nvGrpSpPr>
        <p:grpSpPr>
          <a:xfrm>
            <a:off x="256651" y="3540232"/>
            <a:ext cx="2259684" cy="2821698"/>
            <a:chOff x="830258" y="1540042"/>
            <a:chExt cx="4413250" cy="4739609"/>
          </a:xfrm>
        </p:grpSpPr>
        <p:grpSp>
          <p:nvGrpSpPr>
            <p:cNvPr id="11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9516379-6294-68CA-D02F-B6B697564B94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60258E6E-965E-4E0A-5A18-705B071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8C4E4EE4-82E9-D1D0-6DC9-9CFD1893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5064C674-A9B0-E7E2-167C-26D33BB9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03AE71B9-9DDE-FD2F-E14A-B4C7B020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D47D760B-81E2-C71C-7D84-0EFABA70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D483FD4E-3397-08AE-20DB-029D8000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A762BA3-75BC-B42E-49E9-39EF157E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62263CF8-C27F-1C07-7272-CDB47DE87620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147B0D27-EFF8-58C1-60C7-CDA4167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9A19CB0-EC58-38CB-3B91-C1E3C843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F9703A-F36E-40E8-0DDC-2C82917B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35CC6F4-780E-7C08-694C-40E702DB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922CF3D-1E6C-BFBE-8C1B-44C40C25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0FE2918D-0412-A811-7E24-0CF1C460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D0D9AE-CCFD-3356-02D8-72EFA6C820BC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26774932-954B-B3F1-5306-6ED82740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AF149C1-2F24-42A2-C840-A57EA395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C47C365-4BED-EA53-9BE1-ECF7B30A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33F62BD-A30C-25D9-D3B7-1E81FA4B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0C0A3E13-B01A-6AE8-42B3-A09C7F75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547E132-507F-6625-3C49-C95375EA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AABDD5D8-D50E-1D7D-66B0-508FF0A2F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40D9FD5-B3A5-237A-C07E-D5871845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07E6ABC-D6F2-01B2-E363-0160CFB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3F43B494-7306-E86F-92DF-800071F6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E4385A0-3234-3D38-773A-1995181B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D87A49F3-23D8-EB25-4978-C410E2F7390A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431B432B-6B22-4A9D-A071-D6308CC2659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368FB179-EDF8-9AE1-C4B8-B376C397F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1EEC168-9294-332B-74F9-59C3D4427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31AB5383-1AF3-66BA-C9C2-DEBC6A776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0FFB6977-CE76-1FE1-DD69-BE8EDD04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91BA908B-C4E3-FDD0-A986-310AB7A01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D4F366C4-146F-DFD9-9111-EC75E22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5EFDB15-CE55-6F28-FCBD-16D7EDBC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C6BE0A-B006-2A31-D3FA-F673E52DE2B4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54EBC445-53FE-4CE3-4A01-AFED127B7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7F549E8C-81AB-D3B2-9142-D44C5D60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C258C373-F56E-BFB7-CC23-1E9C29EA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E4734DF4-18FF-5DFA-617E-36B08F682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77A5B3DC-1A08-6FEC-5815-0D3A8142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6E98ECA-27CE-69B4-44F2-6E2BF1FC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B278C3B0-B2F2-3530-15A2-46EDD039488E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F474794C-DAEC-DEB6-7DB5-54A5CE4A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952BF96-9745-92D7-189F-4BC432A6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4ECBBF4A-D752-42F2-1864-3045DED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E2F0D1FC-6F61-948B-2478-35B7F5EB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E8389231-534F-54F8-560C-9A8C7F46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E15F94A8-2437-731E-5F2A-B3605BD1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3">
                <a:extLst>
                  <a:ext uri="{FF2B5EF4-FFF2-40B4-BE49-F238E27FC236}">
                    <a16:creationId xmlns:a16="http://schemas.microsoft.com/office/drawing/2014/main" id="{3FEE42DF-AF2F-AE75-0EEE-AC36ADAE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2E8EF87B-8771-1D4A-A094-FE98B6F3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D76D538-8594-45B9-3CA2-955AF7CB9A6B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FF1BBFB-13A4-A3F5-2C24-B21780B3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4768053E-D0A6-B6DB-3D5A-8A23CEDD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44BB35D3-DF08-1DA9-3F1E-F383241F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3310FDA2-D862-F1D1-AF49-EF3339BC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00ED9906-436E-3370-1701-855A9A0D0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A125A8A-8539-B26A-84EA-0D857216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FF9A8F34-22D4-7E24-99C1-7F995595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E22825BC-DD1D-C7F7-01B0-0D2F79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extBox 30">
            <a:extLst>
              <a:ext uri="{FF2B5EF4-FFF2-40B4-BE49-F238E27FC236}">
                <a16:creationId xmlns:a16="http://schemas.microsoft.com/office/drawing/2014/main" id="{BE3DFCC0-6343-4464-C629-369515AB67D2}"/>
              </a:ext>
            </a:extLst>
          </p:cNvPr>
          <p:cNvSpPr txBox="1"/>
          <p:nvPr/>
        </p:nvSpPr>
        <p:spPr>
          <a:xfrm>
            <a:off x="3057038" y="1421833"/>
            <a:ext cx="8370765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Norma Regulamentadora 37 (NR 37), que versa sobre a segurança e saúde em plataformas de petróleo, traz conceitos e estruturas organizacionais fundamentais para o sucesso de suas diretrizes. 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Dentre elas, destacam-se o SESMT, CIPLAT, PGR e PRE. A compreensão destes componentes é crucial para entender a amplitude e o detalhamento da NR 37.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F810CB4-3C2B-674D-D912-62834742BA8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29C58474-E3CE-D8F6-F649-A396467811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solidFill>
                  <a:srgbClr val="00A09D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717383BE-6CE1-28ED-E2AE-ACDE4C3BF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811079" y="1107774"/>
            <a:ext cx="5695121" cy="51214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1. SESMT (Serviço Especializado em Engenharia de Segurança e em Medicina do Trabalho) na NR 37:</a:t>
            </a:r>
          </a:p>
          <a:p>
            <a:pPr>
              <a:lnSpc>
                <a:spcPct val="150000"/>
              </a:lnSpc>
            </a:pPr>
            <a:endParaRPr lang="pt-BR" altLang="zh-CN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 SESMT é um conjunto de medidas e procedimentos técnicos que visa promover a proteção dos trabalhadores contra riscos de saúde relacionados ao trabalho. Na NR 37, o SESMT assume uma relevância ainda maior devido à especificidade e riscos associados às atividades em plataformas marítimas. </a:t>
            </a:r>
            <a:endParaRPr lang="zh-CN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FEB36702-DE39-68D2-E166-78093C5B1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603690" y="2233344"/>
            <a:ext cx="7609234" cy="22492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Suas funções são essenciais para garantir que as práticas de trabalho estejam alinhadas com os padrões de segurança estabelecidos, protegendo a saúde dos trabalhadores e evitando acidentes.</a:t>
            </a: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2D4AF7B-8DDA-EDE4-433F-AFD7310B2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811079" y="1107774"/>
            <a:ext cx="5695121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pt-BR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2. CIPLAT (Comissão Interna de Prevenção de Acidentes no Trabalho a Bordo de Plataformas de Exploração e Produção de Petróleo):</a:t>
            </a:r>
          </a:p>
          <a:p>
            <a:endParaRPr lang="pt-BR" altLang="zh-CN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 é uma comissão específica criada com o propósito de monitorar e assegurar a implementação de medidas de segurança na exploração e produção de petróleo em plataformas. A CIPLAT é responsável por promover a conscientização sobre segurança, identificar potenciais riscos e recomendar ações corretivas, agindo como um órgão de vigilância ativo a bordo das plataformas.</a:t>
            </a:r>
            <a:endParaRPr lang="zh-CN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B35CC586-6F6E-AC5C-424E-7F7E971F5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158981"/>
            <a:ext cx="12191999" cy="3416320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160324" y="2195799"/>
            <a:ext cx="64230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3. PGR (Programa de Gerenciamento de Riscos):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 PGR é um documento que detalha todas as ações, medidas e procedimentos destinados a antecipar, reconhecer, avaliar e consequentemente controlar os riscos existentes nas atividades desenvolvidas nas plataformas.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Ao abordar riscos relacionados ao ambiente, processos e equipamentos, o PGR torna-se uma ferramenta de gestão essencial para assegurar que as operações ocorram de forma segura e eficaz.</a:t>
            </a: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6626" name="Picture 2" descr="NR 37 | Segurança em Plataformas Marítimas de Petróleo">
            <a:extLst>
              <a:ext uri="{FF2B5EF4-FFF2-40B4-BE49-F238E27FC236}">
                <a16:creationId xmlns:a16="http://schemas.microsoft.com/office/drawing/2014/main" id="{89E7210F-F1EC-C7C9-CF00-897BBD1A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2071893"/>
            <a:ext cx="5054601" cy="3627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858595E2-874C-FEED-5C19-F13585B7B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389008" y="2465882"/>
            <a:ext cx="11554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PRE (Plano de Resposta a Emergências):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Dada a natureza altamente volátil e potencialmente perigosa das operações petrolíferas, é crucial que as plataformas estejam preparadas para lidar com situações de emergência. O PRE delineia as estratégias e procedimentos a serem seguidos em casos de incidentes ou emergências. Ele define, por exemplo, rotas de evacuação, protocolos de comunicação, e medidas de contenção, garantindo uma resposta rápida e eficaz quando necessário.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C7D8F24B-629D-75B7-5372-332988D94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2594583" y="3848644"/>
            <a:ext cx="85687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000" b="0" i="0" dirty="0">
                <a:effectLst/>
                <a:latin typeface="Poppins" panose="00000500000000000000" pitchFamily="2" charset="0"/>
              </a:rPr>
              <a:t>A NR 37, ao instituir estruturas como SESMT, CIPLAT, PGR e PRE, demonstra uma abordagem holística e detalhada à segurança e saúde no contexto das plataformas marítimas de petróleo. Cada componente desempenha um papel vital, garantindo que as operações ocorram dentro de padrões rigorosos de segurança, minimizando riscos e protegendo a integridade física e a saúde dos trabalhadores envolvidos.</a:t>
            </a:r>
            <a:endParaRPr lang="pt-BR" sz="2000" i="0" dirty="0">
              <a:effectLst/>
              <a:latin typeface="Poppins" panose="00000500000000000000" pitchFamily="2" charset="0"/>
            </a:endParaRPr>
          </a:p>
        </p:txBody>
      </p:sp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885876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784" y="885876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0" y="885876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F5C993BB-9CB8-E53E-2648-4053E12C22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15" y="97020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974010" y="1576393"/>
            <a:ext cx="5695121" cy="38211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Estrutura e Conteúdo da Norma</a:t>
            </a:r>
          </a:p>
          <a:p>
            <a:pPr>
              <a:lnSpc>
                <a:spcPct val="200000"/>
              </a:lnSpc>
            </a:pPr>
            <a:endParaRPr lang="pt-BR" altLang="zh-CN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NR 37 é meticulosamente estruturada, abordando desde a infraestrutura física das plataformas até os protocolos de treinamento e comunicação.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3548718E-BCD5-94E3-B43E-A0E7E207C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15. Desafios e Perspectivas Futuras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D6D7AA2A-DCA0-E8E7-DA35-271CD2BF5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ROVAÇÃO DA NR-37 - Segurança e Saúde em Plataformas de Petróleo. - RS Data">
            <a:extLst>
              <a:ext uri="{FF2B5EF4-FFF2-40B4-BE49-F238E27FC236}">
                <a16:creationId xmlns:a16="http://schemas.microsoft.com/office/drawing/2014/main" id="{3111CD55-4F5F-F333-9941-0ED4851B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0" y="-2"/>
            <a:ext cx="97536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74172" y="-174173"/>
            <a:ext cx="6858000" cy="7206343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256651" y="3104025"/>
            <a:ext cx="5547247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Embora a NR 37 tenha proporcionado um avanço significativo na proteção e segurança dos trabalhadores do setor marítimo-petrolífero, é inegável que, assim como qualquer normativa em um mundo em constante evolução, enfrenta seus próprios desafios. </a:t>
            </a:r>
            <a:endParaRPr lang="id-ID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856F82C6-A70C-1057-9595-52845AB87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79" y="0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628996" y="1304626"/>
            <a:ext cx="7858541" cy="41981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Adequação Tecnológica</a:t>
            </a:r>
          </a:p>
          <a:p>
            <a:pPr>
              <a:lnSpc>
                <a:spcPct val="150000"/>
              </a:lnSpc>
            </a:pPr>
            <a:endParaRPr lang="pt-BR" altLang="zh-CN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velocidade com que novas tecnologias são introduzidas no setor petrolífero é surpreendente. Estas inovações, enquanto trazem inúmeros benefícios em termos de eficiência e produtividade, também trazem consigo novos riscos. Assim, a NR 37, e de fato, todas as normativas reguladoras, devem ser ágeis o suficiente para se adaptar a estas mudanças, garantindo que as operações permaneçam seguras.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FF55CEBF-546E-8F2F-9946-AC95E2EF5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91" y="91346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09">
            <a:extLst>
              <a:ext uri="{FF2B5EF4-FFF2-40B4-BE49-F238E27FC236}">
                <a16:creationId xmlns:a16="http://schemas.microsoft.com/office/drawing/2014/main" id="{6F9E5C2B-A719-970A-7F0E-35810856D137}"/>
              </a:ext>
            </a:extLst>
          </p:cNvPr>
          <p:cNvGrpSpPr/>
          <p:nvPr/>
        </p:nvGrpSpPr>
        <p:grpSpPr>
          <a:xfrm>
            <a:off x="256651" y="3540232"/>
            <a:ext cx="2259684" cy="2821698"/>
            <a:chOff x="830258" y="1540042"/>
            <a:chExt cx="4413250" cy="4739609"/>
          </a:xfrm>
        </p:grpSpPr>
        <p:grpSp>
          <p:nvGrpSpPr>
            <p:cNvPr id="11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9516379-6294-68CA-D02F-B6B697564B94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60258E6E-965E-4E0A-5A18-705B071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8C4E4EE4-82E9-D1D0-6DC9-9CFD1893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5064C674-A9B0-E7E2-167C-26D33BB9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03AE71B9-9DDE-FD2F-E14A-B4C7B020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D47D760B-81E2-C71C-7D84-0EFABA70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D483FD4E-3397-08AE-20DB-029D8000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A762BA3-75BC-B42E-49E9-39EF157E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62263CF8-C27F-1C07-7272-CDB47DE87620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147B0D27-EFF8-58C1-60C7-CDA4167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9A19CB0-EC58-38CB-3B91-C1E3C843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F9703A-F36E-40E8-0DDC-2C82917B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35CC6F4-780E-7C08-694C-40E702DB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922CF3D-1E6C-BFBE-8C1B-44C40C25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0FE2918D-0412-A811-7E24-0CF1C460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D0D9AE-CCFD-3356-02D8-72EFA6C820BC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26774932-954B-B3F1-5306-6ED82740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AF149C1-2F24-42A2-C840-A57EA395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C47C365-4BED-EA53-9BE1-ECF7B30A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33F62BD-A30C-25D9-D3B7-1E81FA4B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0C0A3E13-B01A-6AE8-42B3-A09C7F75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547E132-507F-6625-3C49-C95375EA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AABDD5D8-D50E-1D7D-66B0-508FF0A2F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40D9FD5-B3A5-237A-C07E-D5871845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07E6ABC-D6F2-01B2-E363-0160CFB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3F43B494-7306-E86F-92DF-800071F6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E4385A0-3234-3D38-773A-1995181B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D87A49F3-23D8-EB25-4978-C410E2F7390A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431B432B-6B22-4A9D-A071-D6308CC2659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368FB179-EDF8-9AE1-C4B8-B376C397F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1EEC168-9294-332B-74F9-59C3D4427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31AB5383-1AF3-66BA-C9C2-DEBC6A776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0FFB6977-CE76-1FE1-DD69-BE8EDD04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91BA908B-C4E3-FDD0-A986-310AB7A01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D4F366C4-146F-DFD9-9111-EC75E22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5EFDB15-CE55-6F28-FCBD-16D7EDBC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C6BE0A-B006-2A31-D3FA-F673E52DE2B4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54EBC445-53FE-4CE3-4A01-AFED127B7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7F549E8C-81AB-D3B2-9142-D44C5D60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C258C373-F56E-BFB7-CC23-1E9C29EA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E4734DF4-18FF-5DFA-617E-36B08F682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77A5B3DC-1A08-6FEC-5815-0D3A8142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6E98ECA-27CE-69B4-44F2-6E2BF1FC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B278C3B0-B2F2-3530-15A2-46EDD039488E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F474794C-DAEC-DEB6-7DB5-54A5CE4A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952BF96-9745-92D7-189F-4BC432A6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4ECBBF4A-D752-42F2-1864-3045DED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E2F0D1FC-6F61-948B-2478-35B7F5EB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E8389231-534F-54F8-560C-9A8C7F46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E15F94A8-2437-731E-5F2A-B3605BD1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3">
                <a:extLst>
                  <a:ext uri="{FF2B5EF4-FFF2-40B4-BE49-F238E27FC236}">
                    <a16:creationId xmlns:a16="http://schemas.microsoft.com/office/drawing/2014/main" id="{3FEE42DF-AF2F-AE75-0EEE-AC36ADAE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2E8EF87B-8771-1D4A-A094-FE98B6F3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D76D538-8594-45B9-3CA2-955AF7CB9A6B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FF1BBFB-13A4-A3F5-2C24-B21780B3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4768053E-D0A6-B6DB-3D5A-8A23CEDD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44BB35D3-DF08-1DA9-3F1E-F383241F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3310FDA2-D862-F1D1-AF49-EF3339BC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00ED9906-436E-3370-1701-855A9A0D0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A125A8A-8539-B26A-84EA-0D857216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FF9A8F34-22D4-7E24-99C1-7F995595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E22825BC-DD1D-C7F7-01B0-0D2F79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extBox 30">
            <a:extLst>
              <a:ext uri="{FF2B5EF4-FFF2-40B4-BE49-F238E27FC236}">
                <a16:creationId xmlns:a16="http://schemas.microsoft.com/office/drawing/2014/main" id="{BE3DFCC0-6343-4464-C629-369515AB67D2}"/>
              </a:ext>
            </a:extLst>
          </p:cNvPr>
          <p:cNvSpPr txBox="1"/>
          <p:nvPr/>
        </p:nvSpPr>
        <p:spPr>
          <a:xfrm>
            <a:off x="3198719" y="1543997"/>
            <a:ext cx="8434481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Universalidade da Aplicação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Enquanto grandes empresas têm recursos e infraestrutura para se adaptar rapidamente às normativas, as pequenas e médias empresas enfrentam mais desafios. Assim, existe a necessidade de garantir que a NR 37 seja não apenas implementada, mas também compreendida e aplicada em todos os níveis da indústria.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F810CB4-3C2B-674D-D912-62834742BA8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29C58474-E3CE-D8F6-F649-A396467811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solidFill>
                  <a:srgbClr val="00A09D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146A0F5-8F1E-8506-89CE-11BA63798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28" y="14340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28454C61-EE3B-B65B-E2D6-12B1324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22" y="0"/>
            <a:ext cx="7874000" cy="6858000"/>
          </a:xfrm>
          <a:prstGeom prst="snip2DiagRect">
            <a:avLst>
              <a:gd name="adj1" fmla="val 3426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1913134" y="206218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53" y="342929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479414" y="808608"/>
            <a:ext cx="5065702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Formação e Capacitação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 norma em si é apenas uma parte da equação. Garantir que os trabalhadores, supervisores e todos os envolvidos compreendam, valorizem e apliquem corretamente as diretrizes é crucial. Isso exige um investimento contínuo em treinamentos e conscientização.</a:t>
            </a:r>
            <a:endParaRPr lang="id-ID" sz="2400" b="1" dirty="0"/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C764200E-362A-3C02-A439-DED3F7DF1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244600"/>
            <a:ext cx="9013372" cy="51308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2991093" y="1631248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2063812"/>
            <a:ext cx="7844971" cy="34578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Evolução e Revisão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 A NR 37, como qualquer regulamentação, não deve ser estática. Com base nos feedbacks, incidentes e novas descobertas, revisões periódicas são necessárias para garantir que a norma permaneça relevante e eficaz.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44803348-97AB-474B-B3C7-7B7866A50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541832" y="1334553"/>
            <a:ext cx="7858541" cy="39014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Olhando para o horizonte, o cenário é de otimismo. A crescente conscientização sobre a importância da segurança, junto com o reconhecimento dos benefícios tangíveis e intangíveis de seguir as normas, sugere que o caminho à frente é de progresso contínuo. </a:t>
            </a:r>
            <a:endParaRPr lang="pt-BR" altLang="zh-CN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80591A91-9812-2FB6-B66B-F02DB72E6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-37 | Segurança em Plataformas Marítimas de Petróleo">
            <a:extLst>
              <a:ext uri="{FF2B5EF4-FFF2-40B4-BE49-F238E27FC236}">
                <a16:creationId xmlns:a16="http://schemas.microsoft.com/office/drawing/2014/main" id="{2684E1A8-60C2-8A4E-3F08-CDC1308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6"/>
            <a:ext cx="12192000" cy="68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2082994" y="2148244"/>
            <a:ext cx="9213974" cy="281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medida que a NR 37 se adapta e evolui, ela continuará a desempenhar seu papel vital em proteger os valorosos trabalhadores deste setor crucial. E, para aqueles interessados em aprofundar-se ainda mais neste universo regulatório, a jornada de aprendizado nunca termina. É um convite contínuo ao engajamento e à constante busca por aperfeiçoamento.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B10283-A296-08AF-381B-2D9342A91CD5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>
            <a:extLst>
              <a:ext uri="{FF2B5EF4-FFF2-40B4-BE49-F238E27FC236}">
                <a16:creationId xmlns:a16="http://schemas.microsoft.com/office/drawing/2014/main" id="{E070C738-41AA-4781-A277-6F77D2331D8B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E4896F9-A9D0-E69C-A89E-BDC8AABD27DF}"/>
              </a:ext>
            </a:extLst>
          </p:cNvPr>
          <p:cNvGrpSpPr/>
          <p:nvPr/>
        </p:nvGrpSpPr>
        <p:grpSpPr>
          <a:xfrm rot="10800000">
            <a:off x="512793" y="2715371"/>
            <a:ext cx="1156347" cy="2048522"/>
            <a:chOff x="3927281" y="2914790"/>
            <a:chExt cx="2408706" cy="2932953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7859C04-F550-56F0-A907-E1E38CF9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926" y="2917366"/>
              <a:ext cx="1668061" cy="2930377"/>
            </a:xfrm>
            <a:custGeom>
              <a:avLst/>
              <a:gdLst>
                <a:gd name="T0" fmla="*/ 876 w 1295"/>
                <a:gd name="T1" fmla="*/ 0 h 2275"/>
                <a:gd name="T2" fmla="*/ 0 w 1295"/>
                <a:gd name="T3" fmla="*/ 1114 h 2275"/>
                <a:gd name="T4" fmla="*/ 876 w 1295"/>
                <a:gd name="T5" fmla="*/ 2275 h 2275"/>
                <a:gd name="T6" fmla="*/ 1295 w 1295"/>
                <a:gd name="T7" fmla="*/ 2197 h 2275"/>
                <a:gd name="T8" fmla="*/ 527 w 1295"/>
                <a:gd name="T9" fmla="*/ 1114 h 2275"/>
                <a:gd name="T10" fmla="*/ 1262 w 1295"/>
                <a:gd name="T11" fmla="*/ 96 h 2275"/>
                <a:gd name="T12" fmla="*/ 876 w 1295"/>
                <a:gd name="T13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2275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0BC13D2-6DD7-B01D-FDE8-02D05E65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281" y="2914790"/>
              <a:ext cx="1874153" cy="1450376"/>
            </a:xfrm>
            <a:custGeom>
              <a:avLst/>
              <a:gdLst>
                <a:gd name="T0" fmla="*/ 1455 w 1455"/>
                <a:gd name="T1" fmla="*/ 0 h 1126"/>
                <a:gd name="T2" fmla="*/ 821 w 1455"/>
                <a:gd name="T3" fmla="*/ 293 h 1126"/>
                <a:gd name="T4" fmla="*/ 0 w 1455"/>
                <a:gd name="T5" fmla="*/ 1126 h 1126"/>
                <a:gd name="T6" fmla="*/ 577 w 1455"/>
                <a:gd name="T7" fmla="*/ 1121 h 1126"/>
                <a:gd name="T8" fmla="*/ 1455 w 1455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5" h="1126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7FC66E3-F8B1-344A-25C5-A1E9A053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857" y="4352285"/>
              <a:ext cx="1866425" cy="1495458"/>
            </a:xfrm>
            <a:custGeom>
              <a:avLst/>
              <a:gdLst>
                <a:gd name="T0" fmla="*/ 0 w 1449"/>
                <a:gd name="T1" fmla="*/ 10 h 1161"/>
                <a:gd name="T2" fmla="*/ 823 w 1449"/>
                <a:gd name="T3" fmla="*/ 938 h 1161"/>
                <a:gd name="T4" fmla="*/ 1449 w 1449"/>
                <a:gd name="T5" fmla="*/ 1161 h 1161"/>
                <a:gd name="T6" fmla="*/ 573 w 1449"/>
                <a:gd name="T7" fmla="*/ 0 h 1161"/>
                <a:gd name="T8" fmla="*/ 0 w 1449"/>
                <a:gd name="T9" fmla="*/ 1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" h="1161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3DA773CF-B1DB-7588-7446-70AE043C1F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16. Conclusão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94235F7A-A1B2-E334-1706-EBD5BAFF3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01" y="10625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600200"/>
            <a:ext cx="7554686" cy="47752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903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3097319"/>
            <a:ext cx="6267985" cy="29495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+mn-ea"/>
              </a:rPr>
              <a:t>O ambiente marítimo-petrolífero, com todas as suas especificidades e desafios, destaca-se como um setor onde a saúde e segurança dos trabalhadores são de suma importância. Nesse contexto, a NR 37 emerge não apenas como uma simples regulamentação, mas como um padrão de ouro na proteção do bem mais valioso de qualquer indústria: seus colaboradores. 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A622BD8F-9921-B51B-508A-AF595437E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2327883" y="4148621"/>
            <a:ext cx="88354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b="0" i="0" dirty="0">
                <a:effectLst/>
                <a:latin typeface="Poppins" panose="00000500000000000000" pitchFamily="2" charset="0"/>
              </a:rPr>
              <a:t>Para começar, ela estabelece critérios rigorosos para o projeto, construção e manutenção das instalações marítimas. Estes critérios garantem que as plataformas sejam construídas e mantidas de forma a resistir às condições extremas do mar, minimizando assim o risco de falhas </a:t>
            </a:r>
            <a:r>
              <a:rPr lang="pt-BR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estruturais.</a:t>
            </a:r>
            <a:endParaRPr lang="pt-BR" dirty="0"/>
          </a:p>
        </p:txBody>
      </p:sp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885876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784" y="885876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0" y="885876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B892D090-EA9D-ACCF-4D58-69B9BF3A5A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97" y="171797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2606052" y="4058763"/>
            <a:ext cx="947177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0" i="0" dirty="0">
                <a:effectLst/>
                <a:latin typeface="Poppins" panose="00000500000000000000" pitchFamily="2" charset="0"/>
              </a:rPr>
              <a:t>Ao definir diretrizes rigorosas e estabelecer padrões de transparência e responsabilização, ela não só salvaguarda os direitos e a integridade dos trabalhadores, mas também eleva o padrão operacional, beneficiando assim empresas, a economia e, por extensão, toda a sociedade.</a:t>
            </a:r>
            <a:endParaRPr lang="pt-BR" sz="2400" dirty="0"/>
          </a:p>
        </p:txBody>
      </p:sp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885876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784" y="885876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0" y="885876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27983486-9C55-8C45-2805-6368E87933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88" y="143899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23B427-9A1E-A2F0-F993-D09E7247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5"/>
            <a:ext cx="12173150" cy="6858000"/>
          </a:xfrm>
          <a:prstGeom prst="rect">
            <a:avLst/>
          </a:prstGeom>
        </p:spPr>
      </p:pic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206001" y="1682388"/>
            <a:ext cx="7601096" cy="28050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/>
              <a:t>Nossa missão é não apenas compreender estas normas, mas também disseminar sua importância e aplicabilidade. </a:t>
            </a:r>
          </a:p>
          <a:p>
            <a:pPr>
              <a:lnSpc>
                <a:spcPct val="150000"/>
              </a:lnSpc>
            </a:pPr>
            <a:r>
              <a:rPr lang="pt-BR" altLang="zh-CN" sz="2400" dirty="0"/>
              <a:t>E enquanto a NR 37 serve como um exemplo brilhante, existem inúmeras outras normativas e práticas que são cruciais para diversos setores.</a:t>
            </a:r>
            <a:endParaRPr lang="pt-BR" altLang="zh-CN" sz="2400" b="1" dirty="0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E315F95C-AE10-75A3-56C1-AA301F192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CA228B-D636-1F51-6FBE-01DE2EFD2398}"/>
              </a:ext>
            </a:extLst>
          </p:cNvPr>
          <p:cNvSpPr/>
          <p:nvPr/>
        </p:nvSpPr>
        <p:spPr>
          <a:xfrm>
            <a:off x="-90742" y="0"/>
            <a:ext cx="12255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E7C29AA-89D2-3078-236E-A0D899084727}"/>
              </a:ext>
            </a:extLst>
          </p:cNvPr>
          <p:cNvSpPr txBox="1">
            <a:spLocks/>
          </p:cNvSpPr>
          <p:nvPr/>
        </p:nvSpPr>
        <p:spPr>
          <a:xfrm>
            <a:off x="5977108" y="6029447"/>
            <a:ext cx="5941471" cy="6733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contato@centraldecursosdobrasil.com.br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13E900B-9D94-E952-8D15-8085105CCA9F}"/>
              </a:ext>
            </a:extLst>
          </p:cNvPr>
          <p:cNvSpPr/>
          <p:nvPr/>
        </p:nvSpPr>
        <p:spPr>
          <a:xfrm>
            <a:off x="-63610" y="2333200"/>
            <a:ext cx="12255610" cy="10048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96A125D6-65C1-BF8D-453E-799F9ADB303D}"/>
              </a:ext>
            </a:extLst>
          </p:cNvPr>
          <p:cNvSpPr txBox="1">
            <a:spLocks/>
          </p:cNvSpPr>
          <p:nvPr/>
        </p:nvSpPr>
        <p:spPr>
          <a:xfrm>
            <a:off x="5481700" y="2485769"/>
            <a:ext cx="6212115" cy="95066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j-cs"/>
              </a:rPr>
              <a:t>Central de Cursos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CED3AE6-3962-F1AB-664D-5B90E33F5889}"/>
              </a:ext>
            </a:extLst>
          </p:cNvPr>
          <p:cNvSpPr/>
          <p:nvPr/>
        </p:nvSpPr>
        <p:spPr>
          <a:xfrm>
            <a:off x="-63610" y="2333200"/>
            <a:ext cx="2655735" cy="10048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1D274DA4-3F8B-BA30-24C5-AD4A1E06F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669" y="753221"/>
            <a:ext cx="7135410" cy="5351557"/>
          </a:xfrm>
          <a:prstGeom prst="rect">
            <a:avLst/>
          </a:prstGeom>
        </p:spPr>
      </p:pic>
      <p:pic>
        <p:nvPicPr>
          <p:cNvPr id="26" name="Imagem 25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A236C3B0-EDEC-0962-D595-3FF02FE21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19" y="3165413"/>
            <a:ext cx="2676149" cy="1252731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013BB10D-4DD7-3B9F-21CC-E60A6D5AE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26" y="128448"/>
            <a:ext cx="903053" cy="981630"/>
          </a:xfrm>
          <a:prstGeom prst="rect">
            <a:avLst/>
          </a:prstGeom>
        </p:spPr>
      </p:pic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27CCE978-E7F1-D85C-5C23-BA48134C9A39}"/>
              </a:ext>
            </a:extLst>
          </p:cNvPr>
          <p:cNvSpPr txBox="1">
            <a:spLocks/>
          </p:cNvSpPr>
          <p:nvPr/>
        </p:nvSpPr>
        <p:spPr>
          <a:xfrm>
            <a:off x="5938075" y="5016211"/>
            <a:ext cx="6521407" cy="3152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Av. Floriano Peixoto, 615 - Centro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CEP 38402-100 – Uberlândia/MG</a:t>
            </a:r>
          </a:p>
        </p:txBody>
      </p:sp>
      <p:sp>
        <p:nvSpPr>
          <p:cNvPr id="29" name="Subtitle 5">
            <a:extLst>
              <a:ext uri="{FF2B5EF4-FFF2-40B4-BE49-F238E27FC236}">
                <a16:creationId xmlns:a16="http://schemas.microsoft.com/office/drawing/2014/main" id="{3271064F-9A18-70E0-9B66-53DFBC1FA54A}"/>
              </a:ext>
            </a:extLst>
          </p:cNvPr>
          <p:cNvSpPr txBox="1">
            <a:spLocks/>
          </p:cNvSpPr>
          <p:nvPr/>
        </p:nvSpPr>
        <p:spPr>
          <a:xfrm>
            <a:off x="8627676" y="1712610"/>
            <a:ext cx="4496463" cy="591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FALE CONOSCO</a:t>
            </a:r>
          </a:p>
        </p:txBody>
      </p:sp>
    </p:spTree>
    <p:extLst>
      <p:ext uri="{BB962C8B-B14F-4D97-AF65-F5344CB8AC3E}">
        <p14:creationId xmlns:p14="http://schemas.microsoft.com/office/powerpoint/2010/main" val="27318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5000"/>
    </mc:Choice>
    <mc:Fallback xmlns="">
      <p:transition spd="slow" advTm="555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1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8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 build="p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501900"/>
            <a:ext cx="12191999" cy="2679700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256651" y="2819400"/>
            <a:ext cx="5242449" cy="188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Em relação ao pessoal, a norma determina que todos os trabalhadores, sejam eles operacionais, técnicos ou administrativos, passem por treinamentos especializados.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218" name="Picture 2" descr="Nr 37 segurança e saúde em plataformas de petróleo - CWSE BRASIL COMPANY">
            <a:extLst>
              <a:ext uri="{FF2B5EF4-FFF2-40B4-BE49-F238E27FC236}">
                <a16:creationId xmlns:a16="http://schemas.microsoft.com/office/drawing/2014/main" id="{B1C1F1BF-0087-3C97-B132-E4096E93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032000"/>
            <a:ext cx="5314950" cy="3543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C102EE6D-C2CC-9136-49AF-09D780563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6">
            <a:extLst>
              <a:ext uri="{FF2B5EF4-FFF2-40B4-BE49-F238E27FC236}">
                <a16:creationId xmlns:a16="http://schemas.microsoft.com/office/drawing/2014/main" id="{38430899-7119-1356-6B9F-25AC51DE5FAA}"/>
              </a:ext>
            </a:extLst>
          </p:cNvPr>
          <p:cNvSpPr/>
          <p:nvPr/>
        </p:nvSpPr>
        <p:spPr>
          <a:xfrm>
            <a:off x="3320029" y="2202534"/>
            <a:ext cx="7975851" cy="28032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Estes treinamentos não se restringem apenas à operação de equipamentos, mas também abordam procedimentos de emergência, primeiros socorros e até mesmo aspectos psicológicos, como o gerenciamento de estresse em situações de crise.</a:t>
            </a:r>
            <a:endParaRPr lang="zh-CN" altLang="en-US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6" name="组合 36">
            <a:extLst>
              <a:ext uri="{FF2B5EF4-FFF2-40B4-BE49-F238E27FC236}">
                <a16:creationId xmlns:a16="http://schemas.microsoft.com/office/drawing/2014/main" id="{C0CD236E-2D83-E909-08CC-617296CC3528}"/>
              </a:ext>
            </a:extLst>
          </p:cNvPr>
          <p:cNvGrpSpPr/>
          <p:nvPr/>
        </p:nvGrpSpPr>
        <p:grpSpPr>
          <a:xfrm>
            <a:off x="896119" y="2739592"/>
            <a:ext cx="2132296" cy="2132296"/>
            <a:chOff x="5044366" y="2061029"/>
            <a:chExt cx="2132296" cy="2132296"/>
          </a:xfrm>
        </p:grpSpPr>
        <p:sp>
          <p:nvSpPr>
            <p:cNvPr id="7" name="椭圆 16">
              <a:extLst>
                <a:ext uri="{FF2B5EF4-FFF2-40B4-BE49-F238E27FC236}">
                  <a16:creationId xmlns:a16="http://schemas.microsoft.com/office/drawing/2014/main" id="{D0276BD2-411A-131D-623D-34DE2C559A74}"/>
                </a:ext>
              </a:extLst>
            </p:cNvPr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gradFill flip="none" rotWithShape="1">
              <a:gsLst>
                <a:gs pos="0">
                  <a:srgbClr val="00C8AF"/>
                </a:gs>
                <a:gs pos="100000">
                  <a:srgbClr val="006FBB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5">
              <a:extLst>
                <a:ext uri="{FF2B5EF4-FFF2-40B4-BE49-F238E27FC236}">
                  <a16:creationId xmlns:a16="http://schemas.microsoft.com/office/drawing/2014/main" id="{5A651042-0BA9-1908-CBEF-8BFA0A710C6F}"/>
                </a:ext>
              </a:extLst>
            </p:cNvPr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AutoShape 1">
            <a:extLst>
              <a:ext uri="{FF2B5EF4-FFF2-40B4-BE49-F238E27FC236}">
                <a16:creationId xmlns:a16="http://schemas.microsoft.com/office/drawing/2014/main" id="{B9406AC3-7EE7-1EC8-7ADE-3D774869DAC2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E6BFC1DB-D6B7-4D24-2C85-3FA5A63FA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99280AB1-6369-DD6C-9EEA-A4F609586819}"/>
              </a:ext>
            </a:extLst>
          </p:cNvPr>
          <p:cNvGrpSpPr/>
          <p:nvPr/>
        </p:nvGrpSpPr>
        <p:grpSpPr>
          <a:xfrm>
            <a:off x="1582808" y="662000"/>
            <a:ext cx="9172131" cy="2665400"/>
            <a:chOff x="701214" y="2472582"/>
            <a:chExt cx="4129140" cy="5923796"/>
          </a:xfrm>
        </p:grpSpPr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B7E43D44-7457-2432-E379-0D43846714F1}"/>
                </a:ext>
              </a:extLst>
            </p:cNvPr>
            <p:cNvSpPr/>
            <p:nvPr/>
          </p:nvSpPr>
          <p:spPr>
            <a:xfrm>
              <a:off x="701214" y="2472582"/>
              <a:ext cx="4129140" cy="109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ED65F2D-C83A-F4E1-22EA-7AB0232CCD47}"/>
                </a:ext>
              </a:extLst>
            </p:cNvPr>
            <p:cNvSpPr txBox="1">
              <a:spLocks/>
            </p:cNvSpPr>
            <p:nvPr/>
          </p:nvSpPr>
          <p:spPr>
            <a:xfrm>
              <a:off x="701214" y="3569820"/>
              <a:ext cx="4129140" cy="4826558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 Light" panose="02000000000000000000" pitchFamily="2" charset="0"/>
                <a:cs typeface="Open Sans" pitchFamily="34" charset="0"/>
              </a:endParaRPr>
            </a:p>
          </p:txBody>
        </p:sp>
      </p:grpSp>
      <p:grpSp>
        <p:nvGrpSpPr>
          <p:cNvPr id="73" name="Group 5">
            <a:extLst>
              <a:ext uri="{FF2B5EF4-FFF2-40B4-BE49-F238E27FC236}">
                <a16:creationId xmlns:a16="http://schemas.microsoft.com/office/drawing/2014/main" id="{34EAE557-166A-1F17-6D0F-7203DCD747CD}"/>
              </a:ext>
            </a:extLst>
          </p:cNvPr>
          <p:cNvGrpSpPr/>
          <p:nvPr/>
        </p:nvGrpSpPr>
        <p:grpSpPr>
          <a:xfrm>
            <a:off x="1582808" y="3706800"/>
            <a:ext cx="9172131" cy="2665400"/>
            <a:chOff x="701214" y="2472582"/>
            <a:chExt cx="4129140" cy="5923796"/>
          </a:xfrm>
        </p:grpSpPr>
        <p:sp>
          <p:nvSpPr>
            <p:cNvPr id="74" name="Rectangle 7">
              <a:extLst>
                <a:ext uri="{FF2B5EF4-FFF2-40B4-BE49-F238E27FC236}">
                  <a16:creationId xmlns:a16="http://schemas.microsoft.com/office/drawing/2014/main" id="{8F38D5A3-1AFF-6F35-CB89-25072F16505C}"/>
                </a:ext>
              </a:extLst>
            </p:cNvPr>
            <p:cNvSpPr/>
            <p:nvPr/>
          </p:nvSpPr>
          <p:spPr>
            <a:xfrm>
              <a:off x="701214" y="2472582"/>
              <a:ext cx="4129140" cy="109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0C2FAD8A-1287-8D5A-4B2D-666C26A58F58}"/>
                </a:ext>
              </a:extLst>
            </p:cNvPr>
            <p:cNvSpPr txBox="1">
              <a:spLocks/>
            </p:cNvSpPr>
            <p:nvPr/>
          </p:nvSpPr>
          <p:spPr>
            <a:xfrm>
              <a:off x="701214" y="3569820"/>
              <a:ext cx="4129140" cy="482655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 Light" panose="02000000000000000000" pitchFamily="2" charset="0"/>
                <a:cs typeface="Open Sans" pitchFamily="34" charset="0"/>
              </a:endParaRPr>
            </a:p>
          </p:txBody>
        </p:sp>
      </p:grpSp>
      <p:sp>
        <p:nvSpPr>
          <p:cNvPr id="76" name="TextBox 30">
            <a:extLst>
              <a:ext uri="{FF2B5EF4-FFF2-40B4-BE49-F238E27FC236}">
                <a16:creationId xmlns:a16="http://schemas.microsoft.com/office/drawing/2014/main" id="{BD08F6BC-D73A-3BB0-95A9-F253CFF11C74}"/>
              </a:ext>
            </a:extLst>
          </p:cNvPr>
          <p:cNvSpPr txBox="1"/>
          <p:nvPr/>
        </p:nvSpPr>
        <p:spPr>
          <a:xfrm>
            <a:off x="1793040" y="732650"/>
            <a:ext cx="89618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Monitoramento e Responsabilidades</a:t>
            </a:r>
          </a:p>
          <a:p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 NR 37 também estabelece um sistema robusto de monitoramento e avaliação. Isso inclui auditorias regulares, tanto internas quanto externas, bem como a manutenção de registros detalhados de todas as atividades realizadas na plataforma.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NR 37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Estes registros são essenciais para identificar possíveis falhas ou áreas de melhoria, garantindo que a segurança seja sempre uma prioridade.</a:t>
            </a: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FD4029C9-8D32-691B-150B-CFCD8914E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60" y="178542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20071B76-C48A-45BB-06FE-8E4C2D3EE877}"/>
              </a:ext>
            </a:extLst>
          </p:cNvPr>
          <p:cNvSpPr>
            <a:spLocks/>
          </p:cNvSpPr>
          <p:nvPr/>
        </p:nvSpPr>
        <p:spPr bwMode="auto">
          <a:xfrm rot="10800000">
            <a:off x="2644872" y="1879839"/>
            <a:ext cx="10118627" cy="972128"/>
          </a:xfrm>
          <a:custGeom>
            <a:avLst/>
            <a:gdLst>
              <a:gd name="T0" fmla="*/ 3826 w 3826"/>
              <a:gd name="T1" fmla="*/ 646 h 646"/>
              <a:gd name="T2" fmla="*/ 194 w 3826"/>
              <a:gd name="T3" fmla="*/ 646 h 646"/>
              <a:gd name="T4" fmla="*/ 0 w 3826"/>
              <a:gd name="T5" fmla="*/ 322 h 646"/>
              <a:gd name="T6" fmla="*/ 194 w 3826"/>
              <a:gd name="T7" fmla="*/ 0 h 646"/>
              <a:gd name="T8" fmla="*/ 3826 w 3826"/>
              <a:gd name="T9" fmla="*/ 0 h 646"/>
              <a:gd name="T10" fmla="*/ 3826 w 3826"/>
              <a:gd name="T11" fmla="*/ 646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6" h="646">
                <a:moveTo>
                  <a:pt x="3826" y="646"/>
                </a:moveTo>
                <a:lnTo>
                  <a:pt x="194" y="646"/>
                </a:lnTo>
                <a:lnTo>
                  <a:pt x="0" y="322"/>
                </a:lnTo>
                <a:lnTo>
                  <a:pt x="194" y="0"/>
                </a:lnTo>
                <a:lnTo>
                  <a:pt x="3826" y="0"/>
                </a:lnTo>
                <a:lnTo>
                  <a:pt x="3826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F764BCF0-9EAF-19E3-8A23-DCAF75D4E3A3}"/>
              </a:ext>
            </a:extLst>
          </p:cNvPr>
          <p:cNvGrpSpPr/>
          <p:nvPr/>
        </p:nvGrpSpPr>
        <p:grpSpPr>
          <a:xfrm>
            <a:off x="204714" y="1574800"/>
            <a:ext cx="4825064" cy="5264550"/>
            <a:chOff x="1372722" y="1696142"/>
            <a:chExt cx="4381501" cy="3224674"/>
          </a:xfrm>
        </p:grpSpPr>
        <p:sp>
          <p:nvSpPr>
            <p:cNvPr id="8" name="Parallelogram 3">
              <a:extLst>
                <a:ext uri="{FF2B5EF4-FFF2-40B4-BE49-F238E27FC236}">
                  <a16:creationId xmlns:a16="http://schemas.microsoft.com/office/drawing/2014/main" id="{F3CAB07C-62D2-CC5B-F3C2-D82ADA2F42C5}"/>
                </a:ext>
              </a:extLst>
            </p:cNvPr>
            <p:cNvSpPr/>
            <p:nvPr/>
          </p:nvSpPr>
          <p:spPr>
            <a:xfrm>
              <a:off x="1372722" y="3084600"/>
              <a:ext cx="4381498" cy="1836216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09CC4798-31A5-C26C-AE27-7CBEA1AEAFAB}"/>
                </a:ext>
              </a:extLst>
            </p:cNvPr>
            <p:cNvGrpSpPr/>
            <p:nvPr/>
          </p:nvGrpSpPr>
          <p:grpSpPr>
            <a:xfrm>
              <a:off x="1372722" y="2627091"/>
              <a:ext cx="4381501" cy="2293724"/>
              <a:chOff x="3981451" y="2735476"/>
              <a:chExt cx="4381501" cy="2293724"/>
            </a:xfrm>
            <a:solidFill>
              <a:schemeClr val="accent2"/>
            </a:solidFill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F26D50ED-3103-8329-443B-7B874928F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1" y="3316816"/>
                <a:ext cx="2190751" cy="1712384"/>
              </a:xfrm>
              <a:custGeom>
                <a:avLst/>
                <a:gdLst>
                  <a:gd name="T0" fmla="*/ 689 w 1035"/>
                  <a:gd name="T1" fmla="*/ 0 h 809"/>
                  <a:gd name="T2" fmla="*/ 0 w 1035"/>
                  <a:gd name="T3" fmla="*/ 298 h 809"/>
                  <a:gd name="T4" fmla="*/ 0 w 1035"/>
                  <a:gd name="T5" fmla="*/ 639 h 809"/>
                  <a:gd name="T6" fmla="*/ 0 w 1035"/>
                  <a:gd name="T7" fmla="*/ 809 h 809"/>
                  <a:gd name="T8" fmla="*/ 1035 w 1035"/>
                  <a:gd name="T9" fmla="*/ 362 h 809"/>
                  <a:gd name="T10" fmla="*/ 689 w 1035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5" h="809">
                    <a:moveTo>
                      <a:pt x="689" y="0"/>
                    </a:moveTo>
                    <a:lnTo>
                      <a:pt x="0" y="298"/>
                    </a:lnTo>
                    <a:lnTo>
                      <a:pt x="0" y="639"/>
                    </a:lnTo>
                    <a:lnTo>
                      <a:pt x="0" y="809"/>
                    </a:lnTo>
                    <a:lnTo>
                      <a:pt x="1035" y="362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7943E750-1C67-FBBD-CF50-95D2EE99F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1" y="3316816"/>
                <a:ext cx="2190751" cy="1712384"/>
              </a:xfrm>
              <a:custGeom>
                <a:avLst/>
                <a:gdLst>
                  <a:gd name="T0" fmla="*/ 346 w 1035"/>
                  <a:gd name="T1" fmla="*/ 0 h 809"/>
                  <a:gd name="T2" fmla="*/ 1035 w 1035"/>
                  <a:gd name="T3" fmla="*/ 298 h 809"/>
                  <a:gd name="T4" fmla="*/ 1035 w 1035"/>
                  <a:gd name="T5" fmla="*/ 639 h 809"/>
                  <a:gd name="T6" fmla="*/ 1035 w 1035"/>
                  <a:gd name="T7" fmla="*/ 809 h 809"/>
                  <a:gd name="T8" fmla="*/ 0 w 1035"/>
                  <a:gd name="T9" fmla="*/ 362 h 809"/>
                  <a:gd name="T10" fmla="*/ 346 w 1035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5" h="809">
                    <a:moveTo>
                      <a:pt x="346" y="0"/>
                    </a:moveTo>
                    <a:lnTo>
                      <a:pt x="1035" y="298"/>
                    </a:lnTo>
                    <a:lnTo>
                      <a:pt x="1035" y="639"/>
                    </a:lnTo>
                    <a:lnTo>
                      <a:pt x="1035" y="809"/>
                    </a:lnTo>
                    <a:lnTo>
                      <a:pt x="0" y="362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Parallelogram 3">
                <a:extLst>
                  <a:ext uri="{FF2B5EF4-FFF2-40B4-BE49-F238E27FC236}">
                    <a16:creationId xmlns:a16="http://schemas.microsoft.com/office/drawing/2014/main" id="{16CC914B-F219-9F1D-453B-04A197ABD95D}"/>
                  </a:ext>
                </a:extLst>
              </p:cNvPr>
              <p:cNvSpPr/>
              <p:nvPr/>
            </p:nvSpPr>
            <p:spPr>
              <a:xfrm>
                <a:off x="4704292" y="2735476"/>
                <a:ext cx="2935224" cy="1212108"/>
              </a:xfrm>
              <a:custGeom>
                <a:avLst/>
                <a:gdLst>
                  <a:gd name="connsiteX0" fmla="*/ 0 w 3636000"/>
                  <a:gd name="connsiteY0" fmla="*/ 2338917 h 2338917"/>
                  <a:gd name="connsiteX1" fmla="*/ 894332 w 3636000"/>
                  <a:gd name="connsiteY1" fmla="*/ 0 h 2338917"/>
                  <a:gd name="connsiteX2" fmla="*/ 3636000 w 3636000"/>
                  <a:gd name="connsiteY2" fmla="*/ 0 h 2338917"/>
                  <a:gd name="connsiteX3" fmla="*/ 2741668 w 3636000"/>
                  <a:gd name="connsiteY3" fmla="*/ 2338917 h 2338917"/>
                  <a:gd name="connsiteX4" fmla="*/ 0 w 3636000"/>
                  <a:gd name="connsiteY4" fmla="*/ 2338917 h 2338917"/>
                  <a:gd name="connsiteX0" fmla="*/ 0 w 3636000"/>
                  <a:gd name="connsiteY0" fmla="*/ 2338917 h 3152517"/>
                  <a:gd name="connsiteX1" fmla="*/ 894332 w 3636000"/>
                  <a:gd name="connsiteY1" fmla="*/ 0 h 3152517"/>
                  <a:gd name="connsiteX2" fmla="*/ 3636000 w 3636000"/>
                  <a:gd name="connsiteY2" fmla="*/ 0 h 3152517"/>
                  <a:gd name="connsiteX3" fmla="*/ 1949668 w 3636000"/>
                  <a:gd name="connsiteY3" fmla="*/ 3152517 h 3152517"/>
                  <a:gd name="connsiteX4" fmla="*/ 0 w 3636000"/>
                  <a:gd name="connsiteY4" fmla="*/ 2338917 h 3152517"/>
                  <a:gd name="connsiteX0" fmla="*/ 0 w 3895200"/>
                  <a:gd name="connsiteY0" fmla="*/ 2338917 h 3152517"/>
                  <a:gd name="connsiteX1" fmla="*/ 894332 w 3895200"/>
                  <a:gd name="connsiteY1" fmla="*/ 0 h 3152517"/>
                  <a:gd name="connsiteX2" fmla="*/ 3895200 w 3895200"/>
                  <a:gd name="connsiteY2" fmla="*/ 2332800 h 3152517"/>
                  <a:gd name="connsiteX3" fmla="*/ 1949668 w 3895200"/>
                  <a:gd name="connsiteY3" fmla="*/ 3152517 h 3152517"/>
                  <a:gd name="connsiteX4" fmla="*/ 0 w 3895200"/>
                  <a:gd name="connsiteY4" fmla="*/ 2338917 h 3152517"/>
                  <a:gd name="connsiteX0" fmla="*/ 0 w 3895200"/>
                  <a:gd name="connsiteY0" fmla="*/ 6117 h 819717"/>
                  <a:gd name="connsiteX1" fmla="*/ 1909532 w 3895200"/>
                  <a:gd name="connsiteY1" fmla="*/ 64800 h 819717"/>
                  <a:gd name="connsiteX2" fmla="*/ 3895200 w 3895200"/>
                  <a:gd name="connsiteY2" fmla="*/ 0 h 819717"/>
                  <a:gd name="connsiteX3" fmla="*/ 1949668 w 3895200"/>
                  <a:gd name="connsiteY3" fmla="*/ 819717 h 819717"/>
                  <a:gd name="connsiteX4" fmla="*/ 0 w 3895200"/>
                  <a:gd name="connsiteY4" fmla="*/ 6117 h 819717"/>
                  <a:gd name="connsiteX0" fmla="*/ 0 w 3895200"/>
                  <a:gd name="connsiteY0" fmla="*/ 430917 h 1244517"/>
                  <a:gd name="connsiteX1" fmla="*/ 1923932 w 3895200"/>
                  <a:gd name="connsiteY1" fmla="*/ 0 h 1244517"/>
                  <a:gd name="connsiteX2" fmla="*/ 3895200 w 3895200"/>
                  <a:gd name="connsiteY2" fmla="*/ 424800 h 1244517"/>
                  <a:gd name="connsiteX3" fmla="*/ 1949668 w 3895200"/>
                  <a:gd name="connsiteY3" fmla="*/ 1244517 h 1244517"/>
                  <a:gd name="connsiteX4" fmla="*/ 0 w 3895200"/>
                  <a:gd name="connsiteY4" fmla="*/ 430917 h 1244517"/>
                  <a:gd name="connsiteX0" fmla="*/ 0 w 3895200"/>
                  <a:gd name="connsiteY0" fmla="*/ 690117 h 1503717"/>
                  <a:gd name="connsiteX1" fmla="*/ 1923932 w 3895200"/>
                  <a:gd name="connsiteY1" fmla="*/ 0 h 1503717"/>
                  <a:gd name="connsiteX2" fmla="*/ 3895200 w 3895200"/>
                  <a:gd name="connsiteY2" fmla="*/ 684000 h 1503717"/>
                  <a:gd name="connsiteX3" fmla="*/ 1949668 w 3895200"/>
                  <a:gd name="connsiteY3" fmla="*/ 1503717 h 1503717"/>
                  <a:gd name="connsiteX4" fmla="*/ 0 w 3895200"/>
                  <a:gd name="connsiteY4" fmla="*/ 690117 h 15037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49668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16346"/>
                  <a:gd name="connsiteX1" fmla="*/ 1923932 w 3895200"/>
                  <a:gd name="connsiteY1" fmla="*/ 0 h 1716346"/>
                  <a:gd name="connsiteX2" fmla="*/ 3895200 w 3895200"/>
                  <a:gd name="connsiteY2" fmla="*/ 914400 h 1716346"/>
                  <a:gd name="connsiteX3" fmla="*/ 1973900 w 3895200"/>
                  <a:gd name="connsiteY3" fmla="*/ 1716346 h 1716346"/>
                  <a:gd name="connsiteX4" fmla="*/ 0 w 3895200"/>
                  <a:gd name="connsiteY4" fmla="*/ 920517 h 1716346"/>
                  <a:gd name="connsiteX0" fmla="*/ 0 w 3895200"/>
                  <a:gd name="connsiteY0" fmla="*/ 920517 h 1730886"/>
                  <a:gd name="connsiteX1" fmla="*/ 1923932 w 3895200"/>
                  <a:gd name="connsiteY1" fmla="*/ 0 h 1730886"/>
                  <a:gd name="connsiteX2" fmla="*/ 3895200 w 3895200"/>
                  <a:gd name="connsiteY2" fmla="*/ 914400 h 1730886"/>
                  <a:gd name="connsiteX3" fmla="*/ 1925433 w 3895200"/>
                  <a:gd name="connsiteY3" fmla="*/ 1730886 h 1730886"/>
                  <a:gd name="connsiteX4" fmla="*/ 0 w 3895200"/>
                  <a:gd name="connsiteY4" fmla="*/ 920517 h 1730886"/>
                  <a:gd name="connsiteX0" fmla="*/ 0 w 3895200"/>
                  <a:gd name="connsiteY0" fmla="*/ 782404 h 1592773"/>
                  <a:gd name="connsiteX1" fmla="*/ 1923932 w 3895200"/>
                  <a:gd name="connsiteY1" fmla="*/ 0 h 1592773"/>
                  <a:gd name="connsiteX2" fmla="*/ 3895200 w 3895200"/>
                  <a:gd name="connsiteY2" fmla="*/ 776287 h 1592773"/>
                  <a:gd name="connsiteX3" fmla="*/ 1925433 w 3895200"/>
                  <a:gd name="connsiteY3" fmla="*/ 1592773 h 1592773"/>
                  <a:gd name="connsiteX4" fmla="*/ 0 w 3895200"/>
                  <a:gd name="connsiteY4" fmla="*/ 782404 h 1592773"/>
                  <a:gd name="connsiteX0" fmla="*/ 0 w 3886962"/>
                  <a:gd name="connsiteY0" fmla="*/ 759338 h 1592773"/>
                  <a:gd name="connsiteX1" fmla="*/ 1915694 w 3886962"/>
                  <a:gd name="connsiteY1" fmla="*/ 0 h 1592773"/>
                  <a:gd name="connsiteX2" fmla="*/ 3886962 w 3886962"/>
                  <a:gd name="connsiteY2" fmla="*/ 776287 h 1592773"/>
                  <a:gd name="connsiteX3" fmla="*/ 1917195 w 3886962"/>
                  <a:gd name="connsiteY3" fmla="*/ 1592773 h 1592773"/>
                  <a:gd name="connsiteX4" fmla="*/ 0 w 3886962"/>
                  <a:gd name="connsiteY4" fmla="*/ 759338 h 1592773"/>
                  <a:gd name="connsiteX0" fmla="*/ 0 w 3901791"/>
                  <a:gd name="connsiteY0" fmla="*/ 760986 h 1592773"/>
                  <a:gd name="connsiteX1" fmla="*/ 1930523 w 3901791"/>
                  <a:gd name="connsiteY1" fmla="*/ 0 h 1592773"/>
                  <a:gd name="connsiteX2" fmla="*/ 3901791 w 3901791"/>
                  <a:gd name="connsiteY2" fmla="*/ 776287 h 1592773"/>
                  <a:gd name="connsiteX3" fmla="*/ 1932024 w 3901791"/>
                  <a:gd name="connsiteY3" fmla="*/ 1592773 h 1592773"/>
                  <a:gd name="connsiteX4" fmla="*/ 0 w 3901791"/>
                  <a:gd name="connsiteY4" fmla="*/ 760986 h 1592773"/>
                  <a:gd name="connsiteX0" fmla="*/ 0 w 3863897"/>
                  <a:gd name="connsiteY0" fmla="*/ 760986 h 1592773"/>
                  <a:gd name="connsiteX1" fmla="*/ 1930523 w 3863897"/>
                  <a:gd name="connsiteY1" fmla="*/ 0 h 1592773"/>
                  <a:gd name="connsiteX2" fmla="*/ 3863897 w 3863897"/>
                  <a:gd name="connsiteY2" fmla="*/ 761459 h 1592773"/>
                  <a:gd name="connsiteX3" fmla="*/ 1932024 w 3863897"/>
                  <a:gd name="connsiteY3" fmla="*/ 1592773 h 1592773"/>
                  <a:gd name="connsiteX4" fmla="*/ 0 w 3863897"/>
                  <a:gd name="connsiteY4" fmla="*/ 760986 h 15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97" h="1592773">
                    <a:moveTo>
                      <a:pt x="0" y="760986"/>
                    </a:moveTo>
                    <a:lnTo>
                      <a:pt x="1930523" y="0"/>
                    </a:lnTo>
                    <a:lnTo>
                      <a:pt x="3863897" y="761459"/>
                    </a:lnTo>
                    <a:lnTo>
                      <a:pt x="1932024" y="1592773"/>
                    </a:lnTo>
                    <a:lnTo>
                      <a:pt x="0" y="7609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30D92524-17FC-4C16-EFB9-C77B10ABE541}"/>
                </a:ext>
              </a:extLst>
            </p:cNvPr>
            <p:cNvGrpSpPr/>
            <p:nvPr/>
          </p:nvGrpSpPr>
          <p:grpSpPr>
            <a:xfrm>
              <a:off x="2105088" y="2094914"/>
              <a:ext cx="2916767" cy="1751485"/>
              <a:chOff x="4713817" y="2196099"/>
              <a:chExt cx="2916767" cy="175148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608B12A-EC7A-4687-82CE-432225617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0" y="2554817"/>
                <a:ext cx="1458384" cy="1392767"/>
              </a:xfrm>
              <a:custGeom>
                <a:avLst/>
                <a:gdLst>
                  <a:gd name="T0" fmla="*/ 345 w 689"/>
                  <a:gd name="T1" fmla="*/ 0 h 658"/>
                  <a:gd name="T2" fmla="*/ 0 w 689"/>
                  <a:gd name="T3" fmla="*/ 149 h 658"/>
                  <a:gd name="T4" fmla="*/ 0 w 689"/>
                  <a:gd name="T5" fmla="*/ 658 h 658"/>
                  <a:gd name="T6" fmla="*/ 689 w 689"/>
                  <a:gd name="T7" fmla="*/ 360 h 658"/>
                  <a:gd name="T8" fmla="*/ 345 w 689"/>
                  <a:gd name="T9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658">
                    <a:moveTo>
                      <a:pt x="345" y="0"/>
                    </a:moveTo>
                    <a:lnTo>
                      <a:pt x="0" y="149"/>
                    </a:lnTo>
                    <a:lnTo>
                      <a:pt x="0" y="658"/>
                    </a:lnTo>
                    <a:lnTo>
                      <a:pt x="689" y="36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0842199-E05B-4E13-2629-2D050DE71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817" y="2554817"/>
                <a:ext cx="1458384" cy="1392767"/>
              </a:xfrm>
              <a:custGeom>
                <a:avLst/>
                <a:gdLst>
                  <a:gd name="T0" fmla="*/ 344 w 689"/>
                  <a:gd name="T1" fmla="*/ 0 h 658"/>
                  <a:gd name="T2" fmla="*/ 689 w 689"/>
                  <a:gd name="T3" fmla="*/ 149 h 658"/>
                  <a:gd name="T4" fmla="*/ 689 w 689"/>
                  <a:gd name="T5" fmla="*/ 658 h 658"/>
                  <a:gd name="T6" fmla="*/ 0 w 689"/>
                  <a:gd name="T7" fmla="*/ 360 h 658"/>
                  <a:gd name="T8" fmla="*/ 344 w 689"/>
                  <a:gd name="T9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658">
                    <a:moveTo>
                      <a:pt x="344" y="0"/>
                    </a:moveTo>
                    <a:lnTo>
                      <a:pt x="689" y="149"/>
                    </a:lnTo>
                    <a:lnTo>
                      <a:pt x="689" y="658"/>
                    </a:lnTo>
                    <a:lnTo>
                      <a:pt x="0" y="36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arallelogram 3">
                <a:extLst>
                  <a:ext uri="{FF2B5EF4-FFF2-40B4-BE49-F238E27FC236}">
                    <a16:creationId xmlns:a16="http://schemas.microsoft.com/office/drawing/2014/main" id="{21D04B55-BF37-3588-C5B7-B39779817513}"/>
                  </a:ext>
                </a:extLst>
              </p:cNvPr>
              <p:cNvSpPr/>
              <p:nvPr/>
            </p:nvSpPr>
            <p:spPr>
              <a:xfrm flipV="1">
                <a:off x="5437496" y="2196099"/>
                <a:ext cx="1475650" cy="676656"/>
              </a:xfrm>
              <a:custGeom>
                <a:avLst/>
                <a:gdLst>
                  <a:gd name="connsiteX0" fmla="*/ 0 w 3636000"/>
                  <a:gd name="connsiteY0" fmla="*/ 2338917 h 2338917"/>
                  <a:gd name="connsiteX1" fmla="*/ 894332 w 3636000"/>
                  <a:gd name="connsiteY1" fmla="*/ 0 h 2338917"/>
                  <a:gd name="connsiteX2" fmla="*/ 3636000 w 3636000"/>
                  <a:gd name="connsiteY2" fmla="*/ 0 h 2338917"/>
                  <a:gd name="connsiteX3" fmla="*/ 2741668 w 3636000"/>
                  <a:gd name="connsiteY3" fmla="*/ 2338917 h 2338917"/>
                  <a:gd name="connsiteX4" fmla="*/ 0 w 3636000"/>
                  <a:gd name="connsiteY4" fmla="*/ 2338917 h 2338917"/>
                  <a:gd name="connsiteX0" fmla="*/ 0 w 3636000"/>
                  <a:gd name="connsiteY0" fmla="*/ 2338917 h 3152517"/>
                  <a:gd name="connsiteX1" fmla="*/ 894332 w 3636000"/>
                  <a:gd name="connsiteY1" fmla="*/ 0 h 3152517"/>
                  <a:gd name="connsiteX2" fmla="*/ 3636000 w 3636000"/>
                  <a:gd name="connsiteY2" fmla="*/ 0 h 3152517"/>
                  <a:gd name="connsiteX3" fmla="*/ 1949668 w 3636000"/>
                  <a:gd name="connsiteY3" fmla="*/ 3152517 h 3152517"/>
                  <a:gd name="connsiteX4" fmla="*/ 0 w 3636000"/>
                  <a:gd name="connsiteY4" fmla="*/ 2338917 h 3152517"/>
                  <a:gd name="connsiteX0" fmla="*/ 0 w 3895200"/>
                  <a:gd name="connsiteY0" fmla="*/ 2338917 h 3152517"/>
                  <a:gd name="connsiteX1" fmla="*/ 894332 w 3895200"/>
                  <a:gd name="connsiteY1" fmla="*/ 0 h 3152517"/>
                  <a:gd name="connsiteX2" fmla="*/ 3895200 w 3895200"/>
                  <a:gd name="connsiteY2" fmla="*/ 2332800 h 3152517"/>
                  <a:gd name="connsiteX3" fmla="*/ 1949668 w 3895200"/>
                  <a:gd name="connsiteY3" fmla="*/ 3152517 h 3152517"/>
                  <a:gd name="connsiteX4" fmla="*/ 0 w 3895200"/>
                  <a:gd name="connsiteY4" fmla="*/ 2338917 h 3152517"/>
                  <a:gd name="connsiteX0" fmla="*/ 0 w 3895200"/>
                  <a:gd name="connsiteY0" fmla="*/ 6117 h 819717"/>
                  <a:gd name="connsiteX1" fmla="*/ 1909532 w 3895200"/>
                  <a:gd name="connsiteY1" fmla="*/ 64800 h 819717"/>
                  <a:gd name="connsiteX2" fmla="*/ 3895200 w 3895200"/>
                  <a:gd name="connsiteY2" fmla="*/ 0 h 819717"/>
                  <a:gd name="connsiteX3" fmla="*/ 1949668 w 3895200"/>
                  <a:gd name="connsiteY3" fmla="*/ 819717 h 819717"/>
                  <a:gd name="connsiteX4" fmla="*/ 0 w 3895200"/>
                  <a:gd name="connsiteY4" fmla="*/ 6117 h 819717"/>
                  <a:gd name="connsiteX0" fmla="*/ 0 w 3895200"/>
                  <a:gd name="connsiteY0" fmla="*/ 430917 h 1244517"/>
                  <a:gd name="connsiteX1" fmla="*/ 1923932 w 3895200"/>
                  <a:gd name="connsiteY1" fmla="*/ 0 h 1244517"/>
                  <a:gd name="connsiteX2" fmla="*/ 3895200 w 3895200"/>
                  <a:gd name="connsiteY2" fmla="*/ 424800 h 1244517"/>
                  <a:gd name="connsiteX3" fmla="*/ 1949668 w 3895200"/>
                  <a:gd name="connsiteY3" fmla="*/ 1244517 h 1244517"/>
                  <a:gd name="connsiteX4" fmla="*/ 0 w 3895200"/>
                  <a:gd name="connsiteY4" fmla="*/ 430917 h 1244517"/>
                  <a:gd name="connsiteX0" fmla="*/ 0 w 3895200"/>
                  <a:gd name="connsiteY0" fmla="*/ 690117 h 1503717"/>
                  <a:gd name="connsiteX1" fmla="*/ 1923932 w 3895200"/>
                  <a:gd name="connsiteY1" fmla="*/ 0 h 1503717"/>
                  <a:gd name="connsiteX2" fmla="*/ 3895200 w 3895200"/>
                  <a:gd name="connsiteY2" fmla="*/ 684000 h 1503717"/>
                  <a:gd name="connsiteX3" fmla="*/ 1949668 w 3895200"/>
                  <a:gd name="connsiteY3" fmla="*/ 1503717 h 1503717"/>
                  <a:gd name="connsiteX4" fmla="*/ 0 w 3895200"/>
                  <a:gd name="connsiteY4" fmla="*/ 690117 h 15037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49668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16346"/>
                  <a:gd name="connsiteX1" fmla="*/ 1923932 w 3895200"/>
                  <a:gd name="connsiteY1" fmla="*/ 0 h 1716346"/>
                  <a:gd name="connsiteX2" fmla="*/ 3895200 w 3895200"/>
                  <a:gd name="connsiteY2" fmla="*/ 914400 h 1716346"/>
                  <a:gd name="connsiteX3" fmla="*/ 1973900 w 3895200"/>
                  <a:gd name="connsiteY3" fmla="*/ 1716346 h 1716346"/>
                  <a:gd name="connsiteX4" fmla="*/ 0 w 3895200"/>
                  <a:gd name="connsiteY4" fmla="*/ 920517 h 1716346"/>
                  <a:gd name="connsiteX0" fmla="*/ 0 w 3895200"/>
                  <a:gd name="connsiteY0" fmla="*/ 920517 h 1730886"/>
                  <a:gd name="connsiteX1" fmla="*/ 1923932 w 3895200"/>
                  <a:gd name="connsiteY1" fmla="*/ 0 h 1730886"/>
                  <a:gd name="connsiteX2" fmla="*/ 3895200 w 3895200"/>
                  <a:gd name="connsiteY2" fmla="*/ 914400 h 1730886"/>
                  <a:gd name="connsiteX3" fmla="*/ 1925433 w 3895200"/>
                  <a:gd name="connsiteY3" fmla="*/ 1730886 h 1730886"/>
                  <a:gd name="connsiteX4" fmla="*/ 0 w 3895200"/>
                  <a:gd name="connsiteY4" fmla="*/ 920517 h 1730886"/>
                  <a:gd name="connsiteX0" fmla="*/ 0 w 3895200"/>
                  <a:gd name="connsiteY0" fmla="*/ 782404 h 1592773"/>
                  <a:gd name="connsiteX1" fmla="*/ 1923932 w 3895200"/>
                  <a:gd name="connsiteY1" fmla="*/ 0 h 1592773"/>
                  <a:gd name="connsiteX2" fmla="*/ 3895200 w 3895200"/>
                  <a:gd name="connsiteY2" fmla="*/ 776287 h 1592773"/>
                  <a:gd name="connsiteX3" fmla="*/ 1925433 w 3895200"/>
                  <a:gd name="connsiteY3" fmla="*/ 1592773 h 1592773"/>
                  <a:gd name="connsiteX4" fmla="*/ 0 w 3895200"/>
                  <a:gd name="connsiteY4" fmla="*/ 782404 h 1592773"/>
                  <a:gd name="connsiteX0" fmla="*/ 0 w 3886962"/>
                  <a:gd name="connsiteY0" fmla="*/ 759338 h 1592773"/>
                  <a:gd name="connsiteX1" fmla="*/ 1915694 w 3886962"/>
                  <a:gd name="connsiteY1" fmla="*/ 0 h 1592773"/>
                  <a:gd name="connsiteX2" fmla="*/ 3886962 w 3886962"/>
                  <a:gd name="connsiteY2" fmla="*/ 776287 h 1592773"/>
                  <a:gd name="connsiteX3" fmla="*/ 1917195 w 3886962"/>
                  <a:gd name="connsiteY3" fmla="*/ 1592773 h 1592773"/>
                  <a:gd name="connsiteX4" fmla="*/ 0 w 3886962"/>
                  <a:gd name="connsiteY4" fmla="*/ 759338 h 1592773"/>
                  <a:gd name="connsiteX0" fmla="*/ 0 w 3901791"/>
                  <a:gd name="connsiteY0" fmla="*/ 760986 h 1592773"/>
                  <a:gd name="connsiteX1" fmla="*/ 1930523 w 3901791"/>
                  <a:gd name="connsiteY1" fmla="*/ 0 h 1592773"/>
                  <a:gd name="connsiteX2" fmla="*/ 3901791 w 3901791"/>
                  <a:gd name="connsiteY2" fmla="*/ 776287 h 1592773"/>
                  <a:gd name="connsiteX3" fmla="*/ 1932024 w 3901791"/>
                  <a:gd name="connsiteY3" fmla="*/ 1592773 h 1592773"/>
                  <a:gd name="connsiteX4" fmla="*/ 0 w 3901791"/>
                  <a:gd name="connsiteY4" fmla="*/ 760986 h 1592773"/>
                  <a:gd name="connsiteX0" fmla="*/ 0 w 3863897"/>
                  <a:gd name="connsiteY0" fmla="*/ 760986 h 1592773"/>
                  <a:gd name="connsiteX1" fmla="*/ 1930523 w 3863897"/>
                  <a:gd name="connsiteY1" fmla="*/ 0 h 1592773"/>
                  <a:gd name="connsiteX2" fmla="*/ 3863897 w 3863897"/>
                  <a:gd name="connsiteY2" fmla="*/ 761459 h 1592773"/>
                  <a:gd name="connsiteX3" fmla="*/ 1932024 w 3863897"/>
                  <a:gd name="connsiteY3" fmla="*/ 1592773 h 1592773"/>
                  <a:gd name="connsiteX4" fmla="*/ 0 w 3863897"/>
                  <a:gd name="connsiteY4" fmla="*/ 760986 h 15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97" h="1592773">
                    <a:moveTo>
                      <a:pt x="0" y="760986"/>
                    </a:moveTo>
                    <a:lnTo>
                      <a:pt x="1930523" y="0"/>
                    </a:lnTo>
                    <a:lnTo>
                      <a:pt x="3863897" y="761459"/>
                    </a:lnTo>
                    <a:lnTo>
                      <a:pt x="1932024" y="1592773"/>
                    </a:lnTo>
                    <a:lnTo>
                      <a:pt x="0" y="76098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B8CEC764-661D-D3BC-7D08-69302EF5D694}"/>
                </a:ext>
              </a:extLst>
            </p:cNvPr>
            <p:cNvGrpSpPr/>
            <p:nvPr/>
          </p:nvGrpSpPr>
          <p:grpSpPr>
            <a:xfrm>
              <a:off x="2833222" y="1696142"/>
              <a:ext cx="1460500" cy="1079500"/>
              <a:chOff x="5441951" y="1790701"/>
              <a:chExt cx="1460500" cy="1079500"/>
            </a:xfrm>
          </p:grpSpPr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5481BC10-423D-132B-0316-EC7AC67B8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0" y="1790701"/>
                <a:ext cx="730251" cy="1079500"/>
              </a:xfrm>
              <a:custGeom>
                <a:avLst/>
                <a:gdLst>
                  <a:gd name="T0" fmla="*/ 0 w 345"/>
                  <a:gd name="T1" fmla="*/ 0 h 510"/>
                  <a:gd name="T2" fmla="*/ 0 w 345"/>
                  <a:gd name="T3" fmla="*/ 510 h 510"/>
                  <a:gd name="T4" fmla="*/ 345 w 345"/>
                  <a:gd name="T5" fmla="*/ 361 h 510"/>
                  <a:gd name="T6" fmla="*/ 0 w 345"/>
                  <a:gd name="T7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10">
                    <a:moveTo>
                      <a:pt x="0" y="0"/>
                    </a:moveTo>
                    <a:lnTo>
                      <a:pt x="0" y="510"/>
                    </a:lnTo>
                    <a:lnTo>
                      <a:pt x="34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AC1CFA8F-483B-4A6C-FFD7-6A36B91D4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1790701"/>
                <a:ext cx="730251" cy="1079500"/>
              </a:xfrm>
              <a:custGeom>
                <a:avLst/>
                <a:gdLst>
                  <a:gd name="T0" fmla="*/ 345 w 345"/>
                  <a:gd name="T1" fmla="*/ 0 h 510"/>
                  <a:gd name="T2" fmla="*/ 345 w 345"/>
                  <a:gd name="T3" fmla="*/ 510 h 510"/>
                  <a:gd name="T4" fmla="*/ 0 w 345"/>
                  <a:gd name="T5" fmla="*/ 361 h 510"/>
                  <a:gd name="T6" fmla="*/ 345 w 345"/>
                  <a:gd name="T7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10">
                    <a:moveTo>
                      <a:pt x="345" y="0"/>
                    </a:moveTo>
                    <a:lnTo>
                      <a:pt x="345" y="510"/>
                    </a:lnTo>
                    <a:lnTo>
                      <a:pt x="0" y="361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TextBox 77">
            <a:extLst>
              <a:ext uri="{FF2B5EF4-FFF2-40B4-BE49-F238E27FC236}">
                <a16:creationId xmlns:a16="http://schemas.microsoft.com/office/drawing/2014/main" id="{02A83976-A2F4-42EF-69A6-9E6D0E09B009}"/>
              </a:ext>
            </a:extLst>
          </p:cNvPr>
          <p:cNvSpPr txBox="1"/>
          <p:nvPr/>
        </p:nvSpPr>
        <p:spPr>
          <a:xfrm>
            <a:off x="5567434" y="2091720"/>
            <a:ext cx="585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01</a:t>
            </a: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404D92E-74B8-127B-277F-5190693F0C0E}"/>
              </a:ext>
            </a:extLst>
          </p:cNvPr>
          <p:cNvSpPr/>
          <p:nvPr/>
        </p:nvSpPr>
        <p:spPr>
          <a:xfrm>
            <a:off x="5759241" y="3157006"/>
            <a:ext cx="5421538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Outro aspecto vital da norma é a definição clara de responsabilidades.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99CCB69A-04FD-E124-3125-906E77985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9" y="218463"/>
            <a:ext cx="3133164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Conteúdo</a:t>
            </a:r>
            <a:endParaRPr lang="es-ES" sz="4800" dirty="0"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A897AC2A-C8D8-3BEA-0764-87AC9D419587}"/>
              </a:ext>
            </a:extLst>
          </p:cNvPr>
          <p:cNvSpPr txBox="1"/>
          <p:nvPr/>
        </p:nvSpPr>
        <p:spPr>
          <a:xfrm>
            <a:off x="4552923" y="1687578"/>
            <a:ext cx="6229377" cy="4041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Aprofundando a Norma Regulamentadora 37 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Para que serve?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Aplicação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NR-37: Padrões de Vivência em Plataformas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Fatores que se enquadram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Quais os principais pontos da NR 37?</a:t>
            </a: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33B2E669-C1FD-74FF-8A76-09E5878367E6}"/>
              </a:ext>
            </a:extLst>
          </p:cNvPr>
          <p:cNvGrpSpPr/>
          <p:nvPr/>
        </p:nvGrpSpPr>
        <p:grpSpPr>
          <a:xfrm>
            <a:off x="3528703" y="1841500"/>
            <a:ext cx="714988" cy="566732"/>
            <a:chOff x="1664677" y="1949380"/>
            <a:chExt cx="1195754" cy="1266093"/>
          </a:xfrm>
        </p:grpSpPr>
        <p:sp>
          <p:nvSpPr>
            <p:cNvPr id="25" name="Rounded Rectangle 16">
              <a:extLst>
                <a:ext uri="{FF2B5EF4-FFF2-40B4-BE49-F238E27FC236}">
                  <a16:creationId xmlns:a16="http://schemas.microsoft.com/office/drawing/2014/main" id="{5C24CC4D-E09B-347B-5E67-4F6BC315520B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EB075BCD-2B63-F52A-CD3F-C04841780A9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01</a:t>
              </a:r>
              <a:endParaRPr lang="id-ID" sz="1600" b="1" dirty="0"/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:a16="http://schemas.microsoft.com/office/drawing/2014/main" id="{5795E802-4EA3-5319-712D-CED0DAE227C4}"/>
              </a:ext>
            </a:extLst>
          </p:cNvPr>
          <p:cNvGrpSpPr/>
          <p:nvPr/>
        </p:nvGrpSpPr>
        <p:grpSpPr>
          <a:xfrm>
            <a:off x="3528703" y="2529334"/>
            <a:ext cx="714988" cy="566732"/>
            <a:chOff x="1664677" y="1949380"/>
            <a:chExt cx="1195754" cy="1266093"/>
          </a:xfrm>
        </p:grpSpPr>
        <p:sp>
          <p:nvSpPr>
            <p:cNvPr id="28" name="Rounded Rectangle 16">
              <a:extLst>
                <a:ext uri="{FF2B5EF4-FFF2-40B4-BE49-F238E27FC236}">
                  <a16:creationId xmlns:a16="http://schemas.microsoft.com/office/drawing/2014/main" id="{B4C4992C-058B-A2B7-9427-FB33740C0573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29" name="Rounded Rectangle 17">
              <a:extLst>
                <a:ext uri="{FF2B5EF4-FFF2-40B4-BE49-F238E27FC236}">
                  <a16:creationId xmlns:a16="http://schemas.microsoft.com/office/drawing/2014/main" id="{EDBC81C4-0999-9927-3C1B-0AAA81549EB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02</a:t>
              </a:r>
              <a:endParaRPr lang="id-ID" sz="1600" b="1" dirty="0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0D0A9E30-6000-0076-7B17-990979B28841}"/>
              </a:ext>
            </a:extLst>
          </p:cNvPr>
          <p:cNvGrpSpPr/>
          <p:nvPr/>
        </p:nvGrpSpPr>
        <p:grpSpPr>
          <a:xfrm>
            <a:off x="3528704" y="3217168"/>
            <a:ext cx="714984" cy="566732"/>
            <a:chOff x="1664677" y="1949379"/>
            <a:chExt cx="1195754" cy="1266094"/>
          </a:xfrm>
        </p:grpSpPr>
        <p:sp>
          <p:nvSpPr>
            <p:cNvPr id="31" name="Rounded Rectangle 22">
              <a:extLst>
                <a:ext uri="{FF2B5EF4-FFF2-40B4-BE49-F238E27FC236}">
                  <a16:creationId xmlns:a16="http://schemas.microsoft.com/office/drawing/2014/main" id="{8A7B40D6-F4B0-88A0-99C7-4CDF506DE04C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32" name="Rounded Rectangle 23">
              <a:extLst>
                <a:ext uri="{FF2B5EF4-FFF2-40B4-BE49-F238E27FC236}">
                  <a16:creationId xmlns:a16="http://schemas.microsoft.com/office/drawing/2014/main" id="{08100D45-083D-070F-DB9C-B6A27D5AE8E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03</a:t>
              </a:r>
              <a:endParaRPr lang="id-ID" sz="1600" b="1" dirty="0"/>
            </a:p>
          </p:txBody>
        </p:sp>
      </p:grpSp>
      <p:grpSp>
        <p:nvGrpSpPr>
          <p:cNvPr id="33" name="Group 9">
            <a:extLst>
              <a:ext uri="{FF2B5EF4-FFF2-40B4-BE49-F238E27FC236}">
                <a16:creationId xmlns:a16="http://schemas.microsoft.com/office/drawing/2014/main" id="{BB7EAB5F-FB39-BED2-0529-9071E90B17D6}"/>
              </a:ext>
            </a:extLst>
          </p:cNvPr>
          <p:cNvGrpSpPr/>
          <p:nvPr/>
        </p:nvGrpSpPr>
        <p:grpSpPr>
          <a:xfrm>
            <a:off x="3528703" y="3905002"/>
            <a:ext cx="714988" cy="566732"/>
            <a:chOff x="1664677" y="1949380"/>
            <a:chExt cx="1195754" cy="1266093"/>
          </a:xfrm>
        </p:grpSpPr>
        <p:sp>
          <p:nvSpPr>
            <p:cNvPr id="34" name="Rounded Rectangle 20">
              <a:extLst>
                <a:ext uri="{FF2B5EF4-FFF2-40B4-BE49-F238E27FC236}">
                  <a16:creationId xmlns:a16="http://schemas.microsoft.com/office/drawing/2014/main" id="{84095860-CA6E-2934-4E42-6C879CCCA5A7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35" name="Rounded Rectangle 21">
              <a:extLst>
                <a:ext uri="{FF2B5EF4-FFF2-40B4-BE49-F238E27FC236}">
                  <a16:creationId xmlns:a16="http://schemas.microsoft.com/office/drawing/2014/main" id="{9982A24A-AB0E-3407-5BD1-D5FECDCCEA78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04</a:t>
              </a:r>
              <a:endParaRPr lang="id-ID" sz="1600" b="1" dirty="0"/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8C17C3E-52B7-E4D4-1BB3-274CFE8F97AE}"/>
              </a:ext>
            </a:extLst>
          </p:cNvPr>
          <p:cNvGrpSpPr/>
          <p:nvPr/>
        </p:nvGrpSpPr>
        <p:grpSpPr>
          <a:xfrm>
            <a:off x="3528703" y="4592836"/>
            <a:ext cx="714988" cy="566732"/>
            <a:chOff x="1664677" y="1949380"/>
            <a:chExt cx="1195754" cy="1266093"/>
          </a:xfrm>
        </p:grpSpPr>
        <p:sp>
          <p:nvSpPr>
            <p:cNvPr id="37" name="Rounded Rectangle 18">
              <a:extLst>
                <a:ext uri="{FF2B5EF4-FFF2-40B4-BE49-F238E27FC236}">
                  <a16:creationId xmlns:a16="http://schemas.microsoft.com/office/drawing/2014/main" id="{9D996960-4DF4-1E1E-9AA5-18DC4C27E484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38" name="Rounded Rectangle 19">
              <a:extLst>
                <a:ext uri="{FF2B5EF4-FFF2-40B4-BE49-F238E27FC236}">
                  <a16:creationId xmlns:a16="http://schemas.microsoft.com/office/drawing/2014/main" id="{ABF4E330-2785-E2BC-65F7-7DDEE94FD0B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05</a:t>
              </a:r>
              <a:endParaRPr lang="id-ID" sz="1600" b="1" dirty="0"/>
            </a:p>
          </p:txBody>
        </p:sp>
      </p:grpSp>
      <p:grpSp>
        <p:nvGrpSpPr>
          <p:cNvPr id="39" name="Group 11">
            <a:extLst>
              <a:ext uri="{FF2B5EF4-FFF2-40B4-BE49-F238E27FC236}">
                <a16:creationId xmlns:a16="http://schemas.microsoft.com/office/drawing/2014/main" id="{02758ECB-C06F-4065-20FF-B690E1F1E3A5}"/>
              </a:ext>
            </a:extLst>
          </p:cNvPr>
          <p:cNvGrpSpPr/>
          <p:nvPr/>
        </p:nvGrpSpPr>
        <p:grpSpPr>
          <a:xfrm>
            <a:off x="3528703" y="5280670"/>
            <a:ext cx="714988" cy="566732"/>
            <a:chOff x="1664677" y="1949380"/>
            <a:chExt cx="1195754" cy="1266093"/>
          </a:xfrm>
        </p:grpSpPr>
        <p:sp>
          <p:nvSpPr>
            <p:cNvPr id="40" name="Rounded Rectangle 16">
              <a:extLst>
                <a:ext uri="{FF2B5EF4-FFF2-40B4-BE49-F238E27FC236}">
                  <a16:creationId xmlns:a16="http://schemas.microsoft.com/office/drawing/2014/main" id="{A41DFC16-FA84-2E3E-D2E7-B0CED142E335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42" name="Rounded Rectangle 17">
              <a:extLst>
                <a:ext uri="{FF2B5EF4-FFF2-40B4-BE49-F238E27FC236}">
                  <a16:creationId xmlns:a16="http://schemas.microsoft.com/office/drawing/2014/main" id="{131D676C-491E-7B86-39FD-E9A8C0DA8BE4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06</a:t>
              </a:r>
              <a:endParaRPr lang="id-ID" sz="1600" b="1" dirty="0"/>
            </a:p>
          </p:txBody>
        </p:sp>
      </p:grp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122FA419-5BA2-977B-7C8E-E06FA54A2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30312158-0B2E-4E84-6B9C-0C4917233F79}"/>
              </a:ext>
            </a:extLst>
          </p:cNvPr>
          <p:cNvSpPr>
            <a:spLocks/>
          </p:cNvSpPr>
          <p:nvPr/>
        </p:nvSpPr>
        <p:spPr bwMode="auto">
          <a:xfrm rot="10800000">
            <a:off x="3394846" y="3031553"/>
            <a:ext cx="9279753" cy="972128"/>
          </a:xfrm>
          <a:custGeom>
            <a:avLst/>
            <a:gdLst>
              <a:gd name="T0" fmla="*/ 4225 w 4225"/>
              <a:gd name="T1" fmla="*/ 646 h 646"/>
              <a:gd name="T2" fmla="*/ 191 w 4225"/>
              <a:gd name="T3" fmla="*/ 646 h 646"/>
              <a:gd name="T4" fmla="*/ 0 w 4225"/>
              <a:gd name="T5" fmla="*/ 322 h 646"/>
              <a:gd name="T6" fmla="*/ 191 w 4225"/>
              <a:gd name="T7" fmla="*/ 0 h 646"/>
              <a:gd name="T8" fmla="*/ 4225 w 4225"/>
              <a:gd name="T9" fmla="*/ 0 h 646"/>
              <a:gd name="T10" fmla="*/ 4225 w 4225"/>
              <a:gd name="T11" fmla="*/ 646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25" h="646">
                <a:moveTo>
                  <a:pt x="4225" y="646"/>
                </a:moveTo>
                <a:lnTo>
                  <a:pt x="191" y="646"/>
                </a:lnTo>
                <a:lnTo>
                  <a:pt x="0" y="322"/>
                </a:lnTo>
                <a:lnTo>
                  <a:pt x="191" y="0"/>
                </a:lnTo>
                <a:lnTo>
                  <a:pt x="4225" y="0"/>
                </a:lnTo>
                <a:lnTo>
                  <a:pt x="4225" y="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F764BCF0-9EAF-19E3-8A23-DCAF75D4E3A3}"/>
              </a:ext>
            </a:extLst>
          </p:cNvPr>
          <p:cNvGrpSpPr/>
          <p:nvPr/>
        </p:nvGrpSpPr>
        <p:grpSpPr>
          <a:xfrm>
            <a:off x="204714" y="1574800"/>
            <a:ext cx="4825064" cy="5264550"/>
            <a:chOff x="1372722" y="1696142"/>
            <a:chExt cx="4381501" cy="3224674"/>
          </a:xfrm>
        </p:grpSpPr>
        <p:sp>
          <p:nvSpPr>
            <p:cNvPr id="8" name="Parallelogram 3">
              <a:extLst>
                <a:ext uri="{FF2B5EF4-FFF2-40B4-BE49-F238E27FC236}">
                  <a16:creationId xmlns:a16="http://schemas.microsoft.com/office/drawing/2014/main" id="{F3CAB07C-62D2-CC5B-F3C2-D82ADA2F42C5}"/>
                </a:ext>
              </a:extLst>
            </p:cNvPr>
            <p:cNvSpPr/>
            <p:nvPr/>
          </p:nvSpPr>
          <p:spPr>
            <a:xfrm>
              <a:off x="1372722" y="3084600"/>
              <a:ext cx="4381498" cy="1836216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09CC4798-31A5-C26C-AE27-7CBEA1AEAFAB}"/>
                </a:ext>
              </a:extLst>
            </p:cNvPr>
            <p:cNvGrpSpPr/>
            <p:nvPr/>
          </p:nvGrpSpPr>
          <p:grpSpPr>
            <a:xfrm>
              <a:off x="1372722" y="2627091"/>
              <a:ext cx="4381501" cy="2293724"/>
              <a:chOff x="3981451" y="2735476"/>
              <a:chExt cx="4381501" cy="2293724"/>
            </a:xfrm>
            <a:solidFill>
              <a:schemeClr val="accent2"/>
            </a:solidFill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F26D50ED-3103-8329-443B-7B874928F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1" y="3316816"/>
                <a:ext cx="2190751" cy="1712384"/>
              </a:xfrm>
              <a:custGeom>
                <a:avLst/>
                <a:gdLst>
                  <a:gd name="T0" fmla="*/ 689 w 1035"/>
                  <a:gd name="T1" fmla="*/ 0 h 809"/>
                  <a:gd name="T2" fmla="*/ 0 w 1035"/>
                  <a:gd name="T3" fmla="*/ 298 h 809"/>
                  <a:gd name="T4" fmla="*/ 0 w 1035"/>
                  <a:gd name="T5" fmla="*/ 639 h 809"/>
                  <a:gd name="T6" fmla="*/ 0 w 1035"/>
                  <a:gd name="T7" fmla="*/ 809 h 809"/>
                  <a:gd name="T8" fmla="*/ 1035 w 1035"/>
                  <a:gd name="T9" fmla="*/ 362 h 809"/>
                  <a:gd name="T10" fmla="*/ 689 w 1035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5" h="809">
                    <a:moveTo>
                      <a:pt x="689" y="0"/>
                    </a:moveTo>
                    <a:lnTo>
                      <a:pt x="0" y="298"/>
                    </a:lnTo>
                    <a:lnTo>
                      <a:pt x="0" y="639"/>
                    </a:lnTo>
                    <a:lnTo>
                      <a:pt x="0" y="809"/>
                    </a:lnTo>
                    <a:lnTo>
                      <a:pt x="1035" y="362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7943E750-1C67-FBBD-CF50-95D2EE99F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1" y="3316816"/>
                <a:ext cx="2190751" cy="1712384"/>
              </a:xfrm>
              <a:custGeom>
                <a:avLst/>
                <a:gdLst>
                  <a:gd name="T0" fmla="*/ 346 w 1035"/>
                  <a:gd name="T1" fmla="*/ 0 h 809"/>
                  <a:gd name="T2" fmla="*/ 1035 w 1035"/>
                  <a:gd name="T3" fmla="*/ 298 h 809"/>
                  <a:gd name="T4" fmla="*/ 1035 w 1035"/>
                  <a:gd name="T5" fmla="*/ 639 h 809"/>
                  <a:gd name="T6" fmla="*/ 1035 w 1035"/>
                  <a:gd name="T7" fmla="*/ 809 h 809"/>
                  <a:gd name="T8" fmla="*/ 0 w 1035"/>
                  <a:gd name="T9" fmla="*/ 362 h 809"/>
                  <a:gd name="T10" fmla="*/ 346 w 1035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5" h="809">
                    <a:moveTo>
                      <a:pt x="346" y="0"/>
                    </a:moveTo>
                    <a:lnTo>
                      <a:pt x="1035" y="298"/>
                    </a:lnTo>
                    <a:lnTo>
                      <a:pt x="1035" y="639"/>
                    </a:lnTo>
                    <a:lnTo>
                      <a:pt x="1035" y="809"/>
                    </a:lnTo>
                    <a:lnTo>
                      <a:pt x="0" y="362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Parallelogram 3">
                <a:extLst>
                  <a:ext uri="{FF2B5EF4-FFF2-40B4-BE49-F238E27FC236}">
                    <a16:creationId xmlns:a16="http://schemas.microsoft.com/office/drawing/2014/main" id="{16CC914B-F219-9F1D-453B-04A197ABD95D}"/>
                  </a:ext>
                </a:extLst>
              </p:cNvPr>
              <p:cNvSpPr/>
              <p:nvPr/>
            </p:nvSpPr>
            <p:spPr>
              <a:xfrm>
                <a:off x="4704292" y="2735476"/>
                <a:ext cx="2935224" cy="1212108"/>
              </a:xfrm>
              <a:custGeom>
                <a:avLst/>
                <a:gdLst>
                  <a:gd name="connsiteX0" fmla="*/ 0 w 3636000"/>
                  <a:gd name="connsiteY0" fmla="*/ 2338917 h 2338917"/>
                  <a:gd name="connsiteX1" fmla="*/ 894332 w 3636000"/>
                  <a:gd name="connsiteY1" fmla="*/ 0 h 2338917"/>
                  <a:gd name="connsiteX2" fmla="*/ 3636000 w 3636000"/>
                  <a:gd name="connsiteY2" fmla="*/ 0 h 2338917"/>
                  <a:gd name="connsiteX3" fmla="*/ 2741668 w 3636000"/>
                  <a:gd name="connsiteY3" fmla="*/ 2338917 h 2338917"/>
                  <a:gd name="connsiteX4" fmla="*/ 0 w 3636000"/>
                  <a:gd name="connsiteY4" fmla="*/ 2338917 h 2338917"/>
                  <a:gd name="connsiteX0" fmla="*/ 0 w 3636000"/>
                  <a:gd name="connsiteY0" fmla="*/ 2338917 h 3152517"/>
                  <a:gd name="connsiteX1" fmla="*/ 894332 w 3636000"/>
                  <a:gd name="connsiteY1" fmla="*/ 0 h 3152517"/>
                  <a:gd name="connsiteX2" fmla="*/ 3636000 w 3636000"/>
                  <a:gd name="connsiteY2" fmla="*/ 0 h 3152517"/>
                  <a:gd name="connsiteX3" fmla="*/ 1949668 w 3636000"/>
                  <a:gd name="connsiteY3" fmla="*/ 3152517 h 3152517"/>
                  <a:gd name="connsiteX4" fmla="*/ 0 w 3636000"/>
                  <a:gd name="connsiteY4" fmla="*/ 2338917 h 3152517"/>
                  <a:gd name="connsiteX0" fmla="*/ 0 w 3895200"/>
                  <a:gd name="connsiteY0" fmla="*/ 2338917 h 3152517"/>
                  <a:gd name="connsiteX1" fmla="*/ 894332 w 3895200"/>
                  <a:gd name="connsiteY1" fmla="*/ 0 h 3152517"/>
                  <a:gd name="connsiteX2" fmla="*/ 3895200 w 3895200"/>
                  <a:gd name="connsiteY2" fmla="*/ 2332800 h 3152517"/>
                  <a:gd name="connsiteX3" fmla="*/ 1949668 w 3895200"/>
                  <a:gd name="connsiteY3" fmla="*/ 3152517 h 3152517"/>
                  <a:gd name="connsiteX4" fmla="*/ 0 w 3895200"/>
                  <a:gd name="connsiteY4" fmla="*/ 2338917 h 3152517"/>
                  <a:gd name="connsiteX0" fmla="*/ 0 w 3895200"/>
                  <a:gd name="connsiteY0" fmla="*/ 6117 h 819717"/>
                  <a:gd name="connsiteX1" fmla="*/ 1909532 w 3895200"/>
                  <a:gd name="connsiteY1" fmla="*/ 64800 h 819717"/>
                  <a:gd name="connsiteX2" fmla="*/ 3895200 w 3895200"/>
                  <a:gd name="connsiteY2" fmla="*/ 0 h 819717"/>
                  <a:gd name="connsiteX3" fmla="*/ 1949668 w 3895200"/>
                  <a:gd name="connsiteY3" fmla="*/ 819717 h 819717"/>
                  <a:gd name="connsiteX4" fmla="*/ 0 w 3895200"/>
                  <a:gd name="connsiteY4" fmla="*/ 6117 h 819717"/>
                  <a:gd name="connsiteX0" fmla="*/ 0 w 3895200"/>
                  <a:gd name="connsiteY0" fmla="*/ 430917 h 1244517"/>
                  <a:gd name="connsiteX1" fmla="*/ 1923932 w 3895200"/>
                  <a:gd name="connsiteY1" fmla="*/ 0 h 1244517"/>
                  <a:gd name="connsiteX2" fmla="*/ 3895200 w 3895200"/>
                  <a:gd name="connsiteY2" fmla="*/ 424800 h 1244517"/>
                  <a:gd name="connsiteX3" fmla="*/ 1949668 w 3895200"/>
                  <a:gd name="connsiteY3" fmla="*/ 1244517 h 1244517"/>
                  <a:gd name="connsiteX4" fmla="*/ 0 w 3895200"/>
                  <a:gd name="connsiteY4" fmla="*/ 430917 h 1244517"/>
                  <a:gd name="connsiteX0" fmla="*/ 0 w 3895200"/>
                  <a:gd name="connsiteY0" fmla="*/ 690117 h 1503717"/>
                  <a:gd name="connsiteX1" fmla="*/ 1923932 w 3895200"/>
                  <a:gd name="connsiteY1" fmla="*/ 0 h 1503717"/>
                  <a:gd name="connsiteX2" fmla="*/ 3895200 w 3895200"/>
                  <a:gd name="connsiteY2" fmla="*/ 684000 h 1503717"/>
                  <a:gd name="connsiteX3" fmla="*/ 1949668 w 3895200"/>
                  <a:gd name="connsiteY3" fmla="*/ 1503717 h 1503717"/>
                  <a:gd name="connsiteX4" fmla="*/ 0 w 3895200"/>
                  <a:gd name="connsiteY4" fmla="*/ 690117 h 15037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49668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16346"/>
                  <a:gd name="connsiteX1" fmla="*/ 1923932 w 3895200"/>
                  <a:gd name="connsiteY1" fmla="*/ 0 h 1716346"/>
                  <a:gd name="connsiteX2" fmla="*/ 3895200 w 3895200"/>
                  <a:gd name="connsiteY2" fmla="*/ 914400 h 1716346"/>
                  <a:gd name="connsiteX3" fmla="*/ 1973900 w 3895200"/>
                  <a:gd name="connsiteY3" fmla="*/ 1716346 h 1716346"/>
                  <a:gd name="connsiteX4" fmla="*/ 0 w 3895200"/>
                  <a:gd name="connsiteY4" fmla="*/ 920517 h 1716346"/>
                  <a:gd name="connsiteX0" fmla="*/ 0 w 3895200"/>
                  <a:gd name="connsiteY0" fmla="*/ 920517 h 1730886"/>
                  <a:gd name="connsiteX1" fmla="*/ 1923932 w 3895200"/>
                  <a:gd name="connsiteY1" fmla="*/ 0 h 1730886"/>
                  <a:gd name="connsiteX2" fmla="*/ 3895200 w 3895200"/>
                  <a:gd name="connsiteY2" fmla="*/ 914400 h 1730886"/>
                  <a:gd name="connsiteX3" fmla="*/ 1925433 w 3895200"/>
                  <a:gd name="connsiteY3" fmla="*/ 1730886 h 1730886"/>
                  <a:gd name="connsiteX4" fmla="*/ 0 w 3895200"/>
                  <a:gd name="connsiteY4" fmla="*/ 920517 h 1730886"/>
                  <a:gd name="connsiteX0" fmla="*/ 0 w 3895200"/>
                  <a:gd name="connsiteY0" fmla="*/ 782404 h 1592773"/>
                  <a:gd name="connsiteX1" fmla="*/ 1923932 w 3895200"/>
                  <a:gd name="connsiteY1" fmla="*/ 0 h 1592773"/>
                  <a:gd name="connsiteX2" fmla="*/ 3895200 w 3895200"/>
                  <a:gd name="connsiteY2" fmla="*/ 776287 h 1592773"/>
                  <a:gd name="connsiteX3" fmla="*/ 1925433 w 3895200"/>
                  <a:gd name="connsiteY3" fmla="*/ 1592773 h 1592773"/>
                  <a:gd name="connsiteX4" fmla="*/ 0 w 3895200"/>
                  <a:gd name="connsiteY4" fmla="*/ 782404 h 1592773"/>
                  <a:gd name="connsiteX0" fmla="*/ 0 w 3886962"/>
                  <a:gd name="connsiteY0" fmla="*/ 759338 h 1592773"/>
                  <a:gd name="connsiteX1" fmla="*/ 1915694 w 3886962"/>
                  <a:gd name="connsiteY1" fmla="*/ 0 h 1592773"/>
                  <a:gd name="connsiteX2" fmla="*/ 3886962 w 3886962"/>
                  <a:gd name="connsiteY2" fmla="*/ 776287 h 1592773"/>
                  <a:gd name="connsiteX3" fmla="*/ 1917195 w 3886962"/>
                  <a:gd name="connsiteY3" fmla="*/ 1592773 h 1592773"/>
                  <a:gd name="connsiteX4" fmla="*/ 0 w 3886962"/>
                  <a:gd name="connsiteY4" fmla="*/ 759338 h 1592773"/>
                  <a:gd name="connsiteX0" fmla="*/ 0 w 3901791"/>
                  <a:gd name="connsiteY0" fmla="*/ 760986 h 1592773"/>
                  <a:gd name="connsiteX1" fmla="*/ 1930523 w 3901791"/>
                  <a:gd name="connsiteY1" fmla="*/ 0 h 1592773"/>
                  <a:gd name="connsiteX2" fmla="*/ 3901791 w 3901791"/>
                  <a:gd name="connsiteY2" fmla="*/ 776287 h 1592773"/>
                  <a:gd name="connsiteX3" fmla="*/ 1932024 w 3901791"/>
                  <a:gd name="connsiteY3" fmla="*/ 1592773 h 1592773"/>
                  <a:gd name="connsiteX4" fmla="*/ 0 w 3901791"/>
                  <a:gd name="connsiteY4" fmla="*/ 760986 h 1592773"/>
                  <a:gd name="connsiteX0" fmla="*/ 0 w 3863897"/>
                  <a:gd name="connsiteY0" fmla="*/ 760986 h 1592773"/>
                  <a:gd name="connsiteX1" fmla="*/ 1930523 w 3863897"/>
                  <a:gd name="connsiteY1" fmla="*/ 0 h 1592773"/>
                  <a:gd name="connsiteX2" fmla="*/ 3863897 w 3863897"/>
                  <a:gd name="connsiteY2" fmla="*/ 761459 h 1592773"/>
                  <a:gd name="connsiteX3" fmla="*/ 1932024 w 3863897"/>
                  <a:gd name="connsiteY3" fmla="*/ 1592773 h 1592773"/>
                  <a:gd name="connsiteX4" fmla="*/ 0 w 3863897"/>
                  <a:gd name="connsiteY4" fmla="*/ 760986 h 15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97" h="1592773">
                    <a:moveTo>
                      <a:pt x="0" y="760986"/>
                    </a:moveTo>
                    <a:lnTo>
                      <a:pt x="1930523" y="0"/>
                    </a:lnTo>
                    <a:lnTo>
                      <a:pt x="3863897" y="761459"/>
                    </a:lnTo>
                    <a:lnTo>
                      <a:pt x="1932024" y="1592773"/>
                    </a:lnTo>
                    <a:lnTo>
                      <a:pt x="0" y="7609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30D92524-17FC-4C16-EFB9-C77B10ABE541}"/>
                </a:ext>
              </a:extLst>
            </p:cNvPr>
            <p:cNvGrpSpPr/>
            <p:nvPr/>
          </p:nvGrpSpPr>
          <p:grpSpPr>
            <a:xfrm>
              <a:off x="2105088" y="2094914"/>
              <a:ext cx="2916767" cy="1751485"/>
              <a:chOff x="4713817" y="2196099"/>
              <a:chExt cx="2916767" cy="175148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608B12A-EC7A-4687-82CE-432225617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0" y="2554817"/>
                <a:ext cx="1458384" cy="1392767"/>
              </a:xfrm>
              <a:custGeom>
                <a:avLst/>
                <a:gdLst>
                  <a:gd name="T0" fmla="*/ 345 w 689"/>
                  <a:gd name="T1" fmla="*/ 0 h 658"/>
                  <a:gd name="T2" fmla="*/ 0 w 689"/>
                  <a:gd name="T3" fmla="*/ 149 h 658"/>
                  <a:gd name="T4" fmla="*/ 0 w 689"/>
                  <a:gd name="T5" fmla="*/ 658 h 658"/>
                  <a:gd name="T6" fmla="*/ 689 w 689"/>
                  <a:gd name="T7" fmla="*/ 360 h 658"/>
                  <a:gd name="T8" fmla="*/ 345 w 689"/>
                  <a:gd name="T9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658">
                    <a:moveTo>
                      <a:pt x="345" y="0"/>
                    </a:moveTo>
                    <a:lnTo>
                      <a:pt x="0" y="149"/>
                    </a:lnTo>
                    <a:lnTo>
                      <a:pt x="0" y="658"/>
                    </a:lnTo>
                    <a:lnTo>
                      <a:pt x="689" y="36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0842199-E05B-4E13-2629-2D050DE71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817" y="2554817"/>
                <a:ext cx="1458384" cy="1392767"/>
              </a:xfrm>
              <a:custGeom>
                <a:avLst/>
                <a:gdLst>
                  <a:gd name="T0" fmla="*/ 344 w 689"/>
                  <a:gd name="T1" fmla="*/ 0 h 658"/>
                  <a:gd name="T2" fmla="*/ 689 w 689"/>
                  <a:gd name="T3" fmla="*/ 149 h 658"/>
                  <a:gd name="T4" fmla="*/ 689 w 689"/>
                  <a:gd name="T5" fmla="*/ 658 h 658"/>
                  <a:gd name="T6" fmla="*/ 0 w 689"/>
                  <a:gd name="T7" fmla="*/ 360 h 658"/>
                  <a:gd name="T8" fmla="*/ 344 w 689"/>
                  <a:gd name="T9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658">
                    <a:moveTo>
                      <a:pt x="344" y="0"/>
                    </a:moveTo>
                    <a:lnTo>
                      <a:pt x="689" y="149"/>
                    </a:lnTo>
                    <a:lnTo>
                      <a:pt x="689" y="658"/>
                    </a:lnTo>
                    <a:lnTo>
                      <a:pt x="0" y="36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arallelogram 3">
                <a:extLst>
                  <a:ext uri="{FF2B5EF4-FFF2-40B4-BE49-F238E27FC236}">
                    <a16:creationId xmlns:a16="http://schemas.microsoft.com/office/drawing/2014/main" id="{21D04B55-BF37-3588-C5B7-B39779817513}"/>
                  </a:ext>
                </a:extLst>
              </p:cNvPr>
              <p:cNvSpPr/>
              <p:nvPr/>
            </p:nvSpPr>
            <p:spPr>
              <a:xfrm flipV="1">
                <a:off x="5437496" y="2196099"/>
                <a:ext cx="1475650" cy="676656"/>
              </a:xfrm>
              <a:custGeom>
                <a:avLst/>
                <a:gdLst>
                  <a:gd name="connsiteX0" fmla="*/ 0 w 3636000"/>
                  <a:gd name="connsiteY0" fmla="*/ 2338917 h 2338917"/>
                  <a:gd name="connsiteX1" fmla="*/ 894332 w 3636000"/>
                  <a:gd name="connsiteY1" fmla="*/ 0 h 2338917"/>
                  <a:gd name="connsiteX2" fmla="*/ 3636000 w 3636000"/>
                  <a:gd name="connsiteY2" fmla="*/ 0 h 2338917"/>
                  <a:gd name="connsiteX3" fmla="*/ 2741668 w 3636000"/>
                  <a:gd name="connsiteY3" fmla="*/ 2338917 h 2338917"/>
                  <a:gd name="connsiteX4" fmla="*/ 0 w 3636000"/>
                  <a:gd name="connsiteY4" fmla="*/ 2338917 h 2338917"/>
                  <a:gd name="connsiteX0" fmla="*/ 0 w 3636000"/>
                  <a:gd name="connsiteY0" fmla="*/ 2338917 h 3152517"/>
                  <a:gd name="connsiteX1" fmla="*/ 894332 w 3636000"/>
                  <a:gd name="connsiteY1" fmla="*/ 0 h 3152517"/>
                  <a:gd name="connsiteX2" fmla="*/ 3636000 w 3636000"/>
                  <a:gd name="connsiteY2" fmla="*/ 0 h 3152517"/>
                  <a:gd name="connsiteX3" fmla="*/ 1949668 w 3636000"/>
                  <a:gd name="connsiteY3" fmla="*/ 3152517 h 3152517"/>
                  <a:gd name="connsiteX4" fmla="*/ 0 w 3636000"/>
                  <a:gd name="connsiteY4" fmla="*/ 2338917 h 3152517"/>
                  <a:gd name="connsiteX0" fmla="*/ 0 w 3895200"/>
                  <a:gd name="connsiteY0" fmla="*/ 2338917 h 3152517"/>
                  <a:gd name="connsiteX1" fmla="*/ 894332 w 3895200"/>
                  <a:gd name="connsiteY1" fmla="*/ 0 h 3152517"/>
                  <a:gd name="connsiteX2" fmla="*/ 3895200 w 3895200"/>
                  <a:gd name="connsiteY2" fmla="*/ 2332800 h 3152517"/>
                  <a:gd name="connsiteX3" fmla="*/ 1949668 w 3895200"/>
                  <a:gd name="connsiteY3" fmla="*/ 3152517 h 3152517"/>
                  <a:gd name="connsiteX4" fmla="*/ 0 w 3895200"/>
                  <a:gd name="connsiteY4" fmla="*/ 2338917 h 3152517"/>
                  <a:gd name="connsiteX0" fmla="*/ 0 w 3895200"/>
                  <a:gd name="connsiteY0" fmla="*/ 6117 h 819717"/>
                  <a:gd name="connsiteX1" fmla="*/ 1909532 w 3895200"/>
                  <a:gd name="connsiteY1" fmla="*/ 64800 h 819717"/>
                  <a:gd name="connsiteX2" fmla="*/ 3895200 w 3895200"/>
                  <a:gd name="connsiteY2" fmla="*/ 0 h 819717"/>
                  <a:gd name="connsiteX3" fmla="*/ 1949668 w 3895200"/>
                  <a:gd name="connsiteY3" fmla="*/ 819717 h 819717"/>
                  <a:gd name="connsiteX4" fmla="*/ 0 w 3895200"/>
                  <a:gd name="connsiteY4" fmla="*/ 6117 h 819717"/>
                  <a:gd name="connsiteX0" fmla="*/ 0 w 3895200"/>
                  <a:gd name="connsiteY0" fmla="*/ 430917 h 1244517"/>
                  <a:gd name="connsiteX1" fmla="*/ 1923932 w 3895200"/>
                  <a:gd name="connsiteY1" fmla="*/ 0 h 1244517"/>
                  <a:gd name="connsiteX2" fmla="*/ 3895200 w 3895200"/>
                  <a:gd name="connsiteY2" fmla="*/ 424800 h 1244517"/>
                  <a:gd name="connsiteX3" fmla="*/ 1949668 w 3895200"/>
                  <a:gd name="connsiteY3" fmla="*/ 1244517 h 1244517"/>
                  <a:gd name="connsiteX4" fmla="*/ 0 w 3895200"/>
                  <a:gd name="connsiteY4" fmla="*/ 430917 h 1244517"/>
                  <a:gd name="connsiteX0" fmla="*/ 0 w 3895200"/>
                  <a:gd name="connsiteY0" fmla="*/ 690117 h 1503717"/>
                  <a:gd name="connsiteX1" fmla="*/ 1923932 w 3895200"/>
                  <a:gd name="connsiteY1" fmla="*/ 0 h 1503717"/>
                  <a:gd name="connsiteX2" fmla="*/ 3895200 w 3895200"/>
                  <a:gd name="connsiteY2" fmla="*/ 684000 h 1503717"/>
                  <a:gd name="connsiteX3" fmla="*/ 1949668 w 3895200"/>
                  <a:gd name="connsiteY3" fmla="*/ 1503717 h 1503717"/>
                  <a:gd name="connsiteX4" fmla="*/ 0 w 3895200"/>
                  <a:gd name="connsiteY4" fmla="*/ 690117 h 15037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49668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16346"/>
                  <a:gd name="connsiteX1" fmla="*/ 1923932 w 3895200"/>
                  <a:gd name="connsiteY1" fmla="*/ 0 h 1716346"/>
                  <a:gd name="connsiteX2" fmla="*/ 3895200 w 3895200"/>
                  <a:gd name="connsiteY2" fmla="*/ 914400 h 1716346"/>
                  <a:gd name="connsiteX3" fmla="*/ 1973900 w 3895200"/>
                  <a:gd name="connsiteY3" fmla="*/ 1716346 h 1716346"/>
                  <a:gd name="connsiteX4" fmla="*/ 0 w 3895200"/>
                  <a:gd name="connsiteY4" fmla="*/ 920517 h 1716346"/>
                  <a:gd name="connsiteX0" fmla="*/ 0 w 3895200"/>
                  <a:gd name="connsiteY0" fmla="*/ 920517 h 1730886"/>
                  <a:gd name="connsiteX1" fmla="*/ 1923932 w 3895200"/>
                  <a:gd name="connsiteY1" fmla="*/ 0 h 1730886"/>
                  <a:gd name="connsiteX2" fmla="*/ 3895200 w 3895200"/>
                  <a:gd name="connsiteY2" fmla="*/ 914400 h 1730886"/>
                  <a:gd name="connsiteX3" fmla="*/ 1925433 w 3895200"/>
                  <a:gd name="connsiteY3" fmla="*/ 1730886 h 1730886"/>
                  <a:gd name="connsiteX4" fmla="*/ 0 w 3895200"/>
                  <a:gd name="connsiteY4" fmla="*/ 920517 h 1730886"/>
                  <a:gd name="connsiteX0" fmla="*/ 0 w 3895200"/>
                  <a:gd name="connsiteY0" fmla="*/ 782404 h 1592773"/>
                  <a:gd name="connsiteX1" fmla="*/ 1923932 w 3895200"/>
                  <a:gd name="connsiteY1" fmla="*/ 0 h 1592773"/>
                  <a:gd name="connsiteX2" fmla="*/ 3895200 w 3895200"/>
                  <a:gd name="connsiteY2" fmla="*/ 776287 h 1592773"/>
                  <a:gd name="connsiteX3" fmla="*/ 1925433 w 3895200"/>
                  <a:gd name="connsiteY3" fmla="*/ 1592773 h 1592773"/>
                  <a:gd name="connsiteX4" fmla="*/ 0 w 3895200"/>
                  <a:gd name="connsiteY4" fmla="*/ 782404 h 1592773"/>
                  <a:gd name="connsiteX0" fmla="*/ 0 w 3886962"/>
                  <a:gd name="connsiteY0" fmla="*/ 759338 h 1592773"/>
                  <a:gd name="connsiteX1" fmla="*/ 1915694 w 3886962"/>
                  <a:gd name="connsiteY1" fmla="*/ 0 h 1592773"/>
                  <a:gd name="connsiteX2" fmla="*/ 3886962 w 3886962"/>
                  <a:gd name="connsiteY2" fmla="*/ 776287 h 1592773"/>
                  <a:gd name="connsiteX3" fmla="*/ 1917195 w 3886962"/>
                  <a:gd name="connsiteY3" fmla="*/ 1592773 h 1592773"/>
                  <a:gd name="connsiteX4" fmla="*/ 0 w 3886962"/>
                  <a:gd name="connsiteY4" fmla="*/ 759338 h 1592773"/>
                  <a:gd name="connsiteX0" fmla="*/ 0 w 3901791"/>
                  <a:gd name="connsiteY0" fmla="*/ 760986 h 1592773"/>
                  <a:gd name="connsiteX1" fmla="*/ 1930523 w 3901791"/>
                  <a:gd name="connsiteY1" fmla="*/ 0 h 1592773"/>
                  <a:gd name="connsiteX2" fmla="*/ 3901791 w 3901791"/>
                  <a:gd name="connsiteY2" fmla="*/ 776287 h 1592773"/>
                  <a:gd name="connsiteX3" fmla="*/ 1932024 w 3901791"/>
                  <a:gd name="connsiteY3" fmla="*/ 1592773 h 1592773"/>
                  <a:gd name="connsiteX4" fmla="*/ 0 w 3901791"/>
                  <a:gd name="connsiteY4" fmla="*/ 760986 h 1592773"/>
                  <a:gd name="connsiteX0" fmla="*/ 0 w 3863897"/>
                  <a:gd name="connsiteY0" fmla="*/ 760986 h 1592773"/>
                  <a:gd name="connsiteX1" fmla="*/ 1930523 w 3863897"/>
                  <a:gd name="connsiteY1" fmla="*/ 0 h 1592773"/>
                  <a:gd name="connsiteX2" fmla="*/ 3863897 w 3863897"/>
                  <a:gd name="connsiteY2" fmla="*/ 761459 h 1592773"/>
                  <a:gd name="connsiteX3" fmla="*/ 1932024 w 3863897"/>
                  <a:gd name="connsiteY3" fmla="*/ 1592773 h 1592773"/>
                  <a:gd name="connsiteX4" fmla="*/ 0 w 3863897"/>
                  <a:gd name="connsiteY4" fmla="*/ 760986 h 15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97" h="1592773">
                    <a:moveTo>
                      <a:pt x="0" y="760986"/>
                    </a:moveTo>
                    <a:lnTo>
                      <a:pt x="1930523" y="0"/>
                    </a:lnTo>
                    <a:lnTo>
                      <a:pt x="3863897" y="761459"/>
                    </a:lnTo>
                    <a:lnTo>
                      <a:pt x="1932024" y="1592773"/>
                    </a:lnTo>
                    <a:lnTo>
                      <a:pt x="0" y="76098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B8CEC764-661D-D3BC-7D08-69302EF5D694}"/>
                </a:ext>
              </a:extLst>
            </p:cNvPr>
            <p:cNvGrpSpPr/>
            <p:nvPr/>
          </p:nvGrpSpPr>
          <p:grpSpPr>
            <a:xfrm>
              <a:off x="2833222" y="1696142"/>
              <a:ext cx="1460500" cy="1079500"/>
              <a:chOff x="5441951" y="1790701"/>
              <a:chExt cx="1460500" cy="1079500"/>
            </a:xfrm>
          </p:grpSpPr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5481BC10-423D-132B-0316-EC7AC67B8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0" y="1790701"/>
                <a:ext cx="730251" cy="1079500"/>
              </a:xfrm>
              <a:custGeom>
                <a:avLst/>
                <a:gdLst>
                  <a:gd name="T0" fmla="*/ 0 w 345"/>
                  <a:gd name="T1" fmla="*/ 0 h 510"/>
                  <a:gd name="T2" fmla="*/ 0 w 345"/>
                  <a:gd name="T3" fmla="*/ 510 h 510"/>
                  <a:gd name="T4" fmla="*/ 345 w 345"/>
                  <a:gd name="T5" fmla="*/ 361 h 510"/>
                  <a:gd name="T6" fmla="*/ 0 w 345"/>
                  <a:gd name="T7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10">
                    <a:moveTo>
                      <a:pt x="0" y="0"/>
                    </a:moveTo>
                    <a:lnTo>
                      <a:pt x="0" y="510"/>
                    </a:lnTo>
                    <a:lnTo>
                      <a:pt x="34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AC1CFA8F-483B-4A6C-FFD7-6A36B91D4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1790701"/>
                <a:ext cx="730251" cy="1079500"/>
              </a:xfrm>
              <a:custGeom>
                <a:avLst/>
                <a:gdLst>
                  <a:gd name="T0" fmla="*/ 345 w 345"/>
                  <a:gd name="T1" fmla="*/ 0 h 510"/>
                  <a:gd name="T2" fmla="*/ 345 w 345"/>
                  <a:gd name="T3" fmla="*/ 510 h 510"/>
                  <a:gd name="T4" fmla="*/ 0 w 345"/>
                  <a:gd name="T5" fmla="*/ 361 h 510"/>
                  <a:gd name="T6" fmla="*/ 345 w 345"/>
                  <a:gd name="T7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10">
                    <a:moveTo>
                      <a:pt x="345" y="0"/>
                    </a:moveTo>
                    <a:lnTo>
                      <a:pt x="345" y="510"/>
                    </a:lnTo>
                    <a:lnTo>
                      <a:pt x="0" y="361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TextBox 77">
            <a:extLst>
              <a:ext uri="{FF2B5EF4-FFF2-40B4-BE49-F238E27FC236}">
                <a16:creationId xmlns:a16="http://schemas.microsoft.com/office/drawing/2014/main" id="{02A83976-A2F4-42EF-69A6-9E6D0E09B009}"/>
              </a:ext>
            </a:extLst>
          </p:cNvPr>
          <p:cNvSpPr txBox="1"/>
          <p:nvPr/>
        </p:nvSpPr>
        <p:spPr>
          <a:xfrm>
            <a:off x="5435222" y="2100689"/>
            <a:ext cx="5851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Locais para até 30 trabalhadores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02</a:t>
            </a: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FD2F9E57-C05B-2A5D-23E6-777CDE4D28E2}"/>
              </a:ext>
            </a:extLst>
          </p:cNvPr>
          <p:cNvSpPr/>
          <p:nvPr/>
        </p:nvSpPr>
        <p:spPr>
          <a:xfrm>
            <a:off x="5161716" y="4242266"/>
            <a:ext cx="6398913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Ela especifica quem é responsável por cada aspecto da segurança, desde a manutenção de equipamentos até a resposta a emergências.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9997DD61-5830-CC25-0078-6AC9DCBAA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F88CBBF5-D6C0-6D0B-47F1-246ADA7EA42F}"/>
              </a:ext>
            </a:extLst>
          </p:cNvPr>
          <p:cNvSpPr>
            <a:spLocks/>
          </p:cNvSpPr>
          <p:nvPr/>
        </p:nvSpPr>
        <p:spPr bwMode="auto">
          <a:xfrm rot="10800000">
            <a:off x="3433200" y="4193793"/>
            <a:ext cx="9241400" cy="973633"/>
          </a:xfrm>
          <a:custGeom>
            <a:avLst/>
            <a:gdLst>
              <a:gd name="T0" fmla="*/ 4653 w 4653"/>
              <a:gd name="T1" fmla="*/ 647 h 647"/>
              <a:gd name="T2" fmla="*/ 191 w 4653"/>
              <a:gd name="T3" fmla="*/ 647 h 647"/>
              <a:gd name="T4" fmla="*/ 0 w 4653"/>
              <a:gd name="T5" fmla="*/ 322 h 647"/>
              <a:gd name="T6" fmla="*/ 191 w 4653"/>
              <a:gd name="T7" fmla="*/ 0 h 647"/>
              <a:gd name="T8" fmla="*/ 4653 w 4653"/>
              <a:gd name="T9" fmla="*/ 0 h 647"/>
              <a:gd name="T10" fmla="*/ 4653 w 4653"/>
              <a:gd name="T11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53" h="647">
                <a:moveTo>
                  <a:pt x="4653" y="647"/>
                </a:moveTo>
                <a:lnTo>
                  <a:pt x="191" y="647"/>
                </a:lnTo>
                <a:lnTo>
                  <a:pt x="0" y="322"/>
                </a:lnTo>
                <a:lnTo>
                  <a:pt x="191" y="0"/>
                </a:lnTo>
                <a:lnTo>
                  <a:pt x="4653" y="0"/>
                </a:lnTo>
                <a:lnTo>
                  <a:pt x="4653" y="6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F764BCF0-9EAF-19E3-8A23-DCAF75D4E3A3}"/>
              </a:ext>
            </a:extLst>
          </p:cNvPr>
          <p:cNvGrpSpPr/>
          <p:nvPr/>
        </p:nvGrpSpPr>
        <p:grpSpPr>
          <a:xfrm>
            <a:off x="204714" y="1574800"/>
            <a:ext cx="4825064" cy="5264550"/>
            <a:chOff x="1372722" y="1696142"/>
            <a:chExt cx="4381501" cy="3224674"/>
          </a:xfrm>
        </p:grpSpPr>
        <p:sp>
          <p:nvSpPr>
            <p:cNvPr id="8" name="Parallelogram 3">
              <a:extLst>
                <a:ext uri="{FF2B5EF4-FFF2-40B4-BE49-F238E27FC236}">
                  <a16:creationId xmlns:a16="http://schemas.microsoft.com/office/drawing/2014/main" id="{F3CAB07C-62D2-CC5B-F3C2-D82ADA2F42C5}"/>
                </a:ext>
              </a:extLst>
            </p:cNvPr>
            <p:cNvSpPr/>
            <p:nvPr/>
          </p:nvSpPr>
          <p:spPr>
            <a:xfrm>
              <a:off x="1372722" y="3084600"/>
              <a:ext cx="4381498" cy="1836216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09CC4798-31A5-C26C-AE27-7CBEA1AEAFAB}"/>
                </a:ext>
              </a:extLst>
            </p:cNvPr>
            <p:cNvGrpSpPr/>
            <p:nvPr/>
          </p:nvGrpSpPr>
          <p:grpSpPr>
            <a:xfrm>
              <a:off x="1372722" y="2627091"/>
              <a:ext cx="4381501" cy="2293724"/>
              <a:chOff x="3981451" y="2735476"/>
              <a:chExt cx="4381501" cy="2293724"/>
            </a:xfrm>
            <a:solidFill>
              <a:schemeClr val="accent2"/>
            </a:solidFill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F26D50ED-3103-8329-443B-7B874928F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1" y="3316816"/>
                <a:ext cx="2190751" cy="1712384"/>
              </a:xfrm>
              <a:custGeom>
                <a:avLst/>
                <a:gdLst>
                  <a:gd name="T0" fmla="*/ 689 w 1035"/>
                  <a:gd name="T1" fmla="*/ 0 h 809"/>
                  <a:gd name="T2" fmla="*/ 0 w 1035"/>
                  <a:gd name="T3" fmla="*/ 298 h 809"/>
                  <a:gd name="T4" fmla="*/ 0 w 1035"/>
                  <a:gd name="T5" fmla="*/ 639 h 809"/>
                  <a:gd name="T6" fmla="*/ 0 w 1035"/>
                  <a:gd name="T7" fmla="*/ 809 h 809"/>
                  <a:gd name="T8" fmla="*/ 1035 w 1035"/>
                  <a:gd name="T9" fmla="*/ 362 h 809"/>
                  <a:gd name="T10" fmla="*/ 689 w 1035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5" h="809">
                    <a:moveTo>
                      <a:pt x="689" y="0"/>
                    </a:moveTo>
                    <a:lnTo>
                      <a:pt x="0" y="298"/>
                    </a:lnTo>
                    <a:lnTo>
                      <a:pt x="0" y="639"/>
                    </a:lnTo>
                    <a:lnTo>
                      <a:pt x="0" y="809"/>
                    </a:lnTo>
                    <a:lnTo>
                      <a:pt x="1035" y="362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7943E750-1C67-FBBD-CF50-95D2EE99F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1" y="3316816"/>
                <a:ext cx="2190751" cy="1712384"/>
              </a:xfrm>
              <a:custGeom>
                <a:avLst/>
                <a:gdLst>
                  <a:gd name="T0" fmla="*/ 346 w 1035"/>
                  <a:gd name="T1" fmla="*/ 0 h 809"/>
                  <a:gd name="T2" fmla="*/ 1035 w 1035"/>
                  <a:gd name="T3" fmla="*/ 298 h 809"/>
                  <a:gd name="T4" fmla="*/ 1035 w 1035"/>
                  <a:gd name="T5" fmla="*/ 639 h 809"/>
                  <a:gd name="T6" fmla="*/ 1035 w 1035"/>
                  <a:gd name="T7" fmla="*/ 809 h 809"/>
                  <a:gd name="T8" fmla="*/ 0 w 1035"/>
                  <a:gd name="T9" fmla="*/ 362 h 809"/>
                  <a:gd name="T10" fmla="*/ 346 w 1035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5" h="809">
                    <a:moveTo>
                      <a:pt x="346" y="0"/>
                    </a:moveTo>
                    <a:lnTo>
                      <a:pt x="1035" y="298"/>
                    </a:lnTo>
                    <a:lnTo>
                      <a:pt x="1035" y="639"/>
                    </a:lnTo>
                    <a:lnTo>
                      <a:pt x="1035" y="809"/>
                    </a:lnTo>
                    <a:lnTo>
                      <a:pt x="0" y="362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Parallelogram 3">
                <a:extLst>
                  <a:ext uri="{FF2B5EF4-FFF2-40B4-BE49-F238E27FC236}">
                    <a16:creationId xmlns:a16="http://schemas.microsoft.com/office/drawing/2014/main" id="{16CC914B-F219-9F1D-453B-04A197ABD95D}"/>
                  </a:ext>
                </a:extLst>
              </p:cNvPr>
              <p:cNvSpPr/>
              <p:nvPr/>
            </p:nvSpPr>
            <p:spPr>
              <a:xfrm>
                <a:off x="4704292" y="2735476"/>
                <a:ext cx="2935224" cy="1212108"/>
              </a:xfrm>
              <a:custGeom>
                <a:avLst/>
                <a:gdLst>
                  <a:gd name="connsiteX0" fmla="*/ 0 w 3636000"/>
                  <a:gd name="connsiteY0" fmla="*/ 2338917 h 2338917"/>
                  <a:gd name="connsiteX1" fmla="*/ 894332 w 3636000"/>
                  <a:gd name="connsiteY1" fmla="*/ 0 h 2338917"/>
                  <a:gd name="connsiteX2" fmla="*/ 3636000 w 3636000"/>
                  <a:gd name="connsiteY2" fmla="*/ 0 h 2338917"/>
                  <a:gd name="connsiteX3" fmla="*/ 2741668 w 3636000"/>
                  <a:gd name="connsiteY3" fmla="*/ 2338917 h 2338917"/>
                  <a:gd name="connsiteX4" fmla="*/ 0 w 3636000"/>
                  <a:gd name="connsiteY4" fmla="*/ 2338917 h 2338917"/>
                  <a:gd name="connsiteX0" fmla="*/ 0 w 3636000"/>
                  <a:gd name="connsiteY0" fmla="*/ 2338917 h 3152517"/>
                  <a:gd name="connsiteX1" fmla="*/ 894332 w 3636000"/>
                  <a:gd name="connsiteY1" fmla="*/ 0 h 3152517"/>
                  <a:gd name="connsiteX2" fmla="*/ 3636000 w 3636000"/>
                  <a:gd name="connsiteY2" fmla="*/ 0 h 3152517"/>
                  <a:gd name="connsiteX3" fmla="*/ 1949668 w 3636000"/>
                  <a:gd name="connsiteY3" fmla="*/ 3152517 h 3152517"/>
                  <a:gd name="connsiteX4" fmla="*/ 0 w 3636000"/>
                  <a:gd name="connsiteY4" fmla="*/ 2338917 h 3152517"/>
                  <a:gd name="connsiteX0" fmla="*/ 0 w 3895200"/>
                  <a:gd name="connsiteY0" fmla="*/ 2338917 h 3152517"/>
                  <a:gd name="connsiteX1" fmla="*/ 894332 w 3895200"/>
                  <a:gd name="connsiteY1" fmla="*/ 0 h 3152517"/>
                  <a:gd name="connsiteX2" fmla="*/ 3895200 w 3895200"/>
                  <a:gd name="connsiteY2" fmla="*/ 2332800 h 3152517"/>
                  <a:gd name="connsiteX3" fmla="*/ 1949668 w 3895200"/>
                  <a:gd name="connsiteY3" fmla="*/ 3152517 h 3152517"/>
                  <a:gd name="connsiteX4" fmla="*/ 0 w 3895200"/>
                  <a:gd name="connsiteY4" fmla="*/ 2338917 h 3152517"/>
                  <a:gd name="connsiteX0" fmla="*/ 0 w 3895200"/>
                  <a:gd name="connsiteY0" fmla="*/ 6117 h 819717"/>
                  <a:gd name="connsiteX1" fmla="*/ 1909532 w 3895200"/>
                  <a:gd name="connsiteY1" fmla="*/ 64800 h 819717"/>
                  <a:gd name="connsiteX2" fmla="*/ 3895200 w 3895200"/>
                  <a:gd name="connsiteY2" fmla="*/ 0 h 819717"/>
                  <a:gd name="connsiteX3" fmla="*/ 1949668 w 3895200"/>
                  <a:gd name="connsiteY3" fmla="*/ 819717 h 819717"/>
                  <a:gd name="connsiteX4" fmla="*/ 0 w 3895200"/>
                  <a:gd name="connsiteY4" fmla="*/ 6117 h 819717"/>
                  <a:gd name="connsiteX0" fmla="*/ 0 w 3895200"/>
                  <a:gd name="connsiteY0" fmla="*/ 430917 h 1244517"/>
                  <a:gd name="connsiteX1" fmla="*/ 1923932 w 3895200"/>
                  <a:gd name="connsiteY1" fmla="*/ 0 h 1244517"/>
                  <a:gd name="connsiteX2" fmla="*/ 3895200 w 3895200"/>
                  <a:gd name="connsiteY2" fmla="*/ 424800 h 1244517"/>
                  <a:gd name="connsiteX3" fmla="*/ 1949668 w 3895200"/>
                  <a:gd name="connsiteY3" fmla="*/ 1244517 h 1244517"/>
                  <a:gd name="connsiteX4" fmla="*/ 0 w 3895200"/>
                  <a:gd name="connsiteY4" fmla="*/ 430917 h 1244517"/>
                  <a:gd name="connsiteX0" fmla="*/ 0 w 3895200"/>
                  <a:gd name="connsiteY0" fmla="*/ 690117 h 1503717"/>
                  <a:gd name="connsiteX1" fmla="*/ 1923932 w 3895200"/>
                  <a:gd name="connsiteY1" fmla="*/ 0 h 1503717"/>
                  <a:gd name="connsiteX2" fmla="*/ 3895200 w 3895200"/>
                  <a:gd name="connsiteY2" fmla="*/ 684000 h 1503717"/>
                  <a:gd name="connsiteX3" fmla="*/ 1949668 w 3895200"/>
                  <a:gd name="connsiteY3" fmla="*/ 1503717 h 1503717"/>
                  <a:gd name="connsiteX4" fmla="*/ 0 w 3895200"/>
                  <a:gd name="connsiteY4" fmla="*/ 690117 h 15037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49668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16346"/>
                  <a:gd name="connsiteX1" fmla="*/ 1923932 w 3895200"/>
                  <a:gd name="connsiteY1" fmla="*/ 0 h 1716346"/>
                  <a:gd name="connsiteX2" fmla="*/ 3895200 w 3895200"/>
                  <a:gd name="connsiteY2" fmla="*/ 914400 h 1716346"/>
                  <a:gd name="connsiteX3" fmla="*/ 1973900 w 3895200"/>
                  <a:gd name="connsiteY3" fmla="*/ 1716346 h 1716346"/>
                  <a:gd name="connsiteX4" fmla="*/ 0 w 3895200"/>
                  <a:gd name="connsiteY4" fmla="*/ 920517 h 1716346"/>
                  <a:gd name="connsiteX0" fmla="*/ 0 w 3895200"/>
                  <a:gd name="connsiteY0" fmla="*/ 920517 h 1730886"/>
                  <a:gd name="connsiteX1" fmla="*/ 1923932 w 3895200"/>
                  <a:gd name="connsiteY1" fmla="*/ 0 h 1730886"/>
                  <a:gd name="connsiteX2" fmla="*/ 3895200 w 3895200"/>
                  <a:gd name="connsiteY2" fmla="*/ 914400 h 1730886"/>
                  <a:gd name="connsiteX3" fmla="*/ 1925433 w 3895200"/>
                  <a:gd name="connsiteY3" fmla="*/ 1730886 h 1730886"/>
                  <a:gd name="connsiteX4" fmla="*/ 0 w 3895200"/>
                  <a:gd name="connsiteY4" fmla="*/ 920517 h 1730886"/>
                  <a:gd name="connsiteX0" fmla="*/ 0 w 3895200"/>
                  <a:gd name="connsiteY0" fmla="*/ 782404 h 1592773"/>
                  <a:gd name="connsiteX1" fmla="*/ 1923932 w 3895200"/>
                  <a:gd name="connsiteY1" fmla="*/ 0 h 1592773"/>
                  <a:gd name="connsiteX2" fmla="*/ 3895200 w 3895200"/>
                  <a:gd name="connsiteY2" fmla="*/ 776287 h 1592773"/>
                  <a:gd name="connsiteX3" fmla="*/ 1925433 w 3895200"/>
                  <a:gd name="connsiteY3" fmla="*/ 1592773 h 1592773"/>
                  <a:gd name="connsiteX4" fmla="*/ 0 w 3895200"/>
                  <a:gd name="connsiteY4" fmla="*/ 782404 h 1592773"/>
                  <a:gd name="connsiteX0" fmla="*/ 0 w 3886962"/>
                  <a:gd name="connsiteY0" fmla="*/ 759338 h 1592773"/>
                  <a:gd name="connsiteX1" fmla="*/ 1915694 w 3886962"/>
                  <a:gd name="connsiteY1" fmla="*/ 0 h 1592773"/>
                  <a:gd name="connsiteX2" fmla="*/ 3886962 w 3886962"/>
                  <a:gd name="connsiteY2" fmla="*/ 776287 h 1592773"/>
                  <a:gd name="connsiteX3" fmla="*/ 1917195 w 3886962"/>
                  <a:gd name="connsiteY3" fmla="*/ 1592773 h 1592773"/>
                  <a:gd name="connsiteX4" fmla="*/ 0 w 3886962"/>
                  <a:gd name="connsiteY4" fmla="*/ 759338 h 1592773"/>
                  <a:gd name="connsiteX0" fmla="*/ 0 w 3901791"/>
                  <a:gd name="connsiteY0" fmla="*/ 760986 h 1592773"/>
                  <a:gd name="connsiteX1" fmla="*/ 1930523 w 3901791"/>
                  <a:gd name="connsiteY1" fmla="*/ 0 h 1592773"/>
                  <a:gd name="connsiteX2" fmla="*/ 3901791 w 3901791"/>
                  <a:gd name="connsiteY2" fmla="*/ 776287 h 1592773"/>
                  <a:gd name="connsiteX3" fmla="*/ 1932024 w 3901791"/>
                  <a:gd name="connsiteY3" fmla="*/ 1592773 h 1592773"/>
                  <a:gd name="connsiteX4" fmla="*/ 0 w 3901791"/>
                  <a:gd name="connsiteY4" fmla="*/ 760986 h 1592773"/>
                  <a:gd name="connsiteX0" fmla="*/ 0 w 3863897"/>
                  <a:gd name="connsiteY0" fmla="*/ 760986 h 1592773"/>
                  <a:gd name="connsiteX1" fmla="*/ 1930523 w 3863897"/>
                  <a:gd name="connsiteY1" fmla="*/ 0 h 1592773"/>
                  <a:gd name="connsiteX2" fmla="*/ 3863897 w 3863897"/>
                  <a:gd name="connsiteY2" fmla="*/ 761459 h 1592773"/>
                  <a:gd name="connsiteX3" fmla="*/ 1932024 w 3863897"/>
                  <a:gd name="connsiteY3" fmla="*/ 1592773 h 1592773"/>
                  <a:gd name="connsiteX4" fmla="*/ 0 w 3863897"/>
                  <a:gd name="connsiteY4" fmla="*/ 760986 h 15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97" h="1592773">
                    <a:moveTo>
                      <a:pt x="0" y="760986"/>
                    </a:moveTo>
                    <a:lnTo>
                      <a:pt x="1930523" y="0"/>
                    </a:lnTo>
                    <a:lnTo>
                      <a:pt x="3863897" y="761459"/>
                    </a:lnTo>
                    <a:lnTo>
                      <a:pt x="1932024" y="1592773"/>
                    </a:lnTo>
                    <a:lnTo>
                      <a:pt x="0" y="7609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30D92524-17FC-4C16-EFB9-C77B10ABE541}"/>
                </a:ext>
              </a:extLst>
            </p:cNvPr>
            <p:cNvGrpSpPr/>
            <p:nvPr/>
          </p:nvGrpSpPr>
          <p:grpSpPr>
            <a:xfrm>
              <a:off x="2105088" y="2094914"/>
              <a:ext cx="2916767" cy="1751485"/>
              <a:chOff x="4713817" y="2196099"/>
              <a:chExt cx="2916767" cy="175148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608B12A-EC7A-4687-82CE-432225617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0" y="2554817"/>
                <a:ext cx="1458384" cy="1392767"/>
              </a:xfrm>
              <a:custGeom>
                <a:avLst/>
                <a:gdLst>
                  <a:gd name="T0" fmla="*/ 345 w 689"/>
                  <a:gd name="T1" fmla="*/ 0 h 658"/>
                  <a:gd name="T2" fmla="*/ 0 w 689"/>
                  <a:gd name="T3" fmla="*/ 149 h 658"/>
                  <a:gd name="T4" fmla="*/ 0 w 689"/>
                  <a:gd name="T5" fmla="*/ 658 h 658"/>
                  <a:gd name="T6" fmla="*/ 689 w 689"/>
                  <a:gd name="T7" fmla="*/ 360 h 658"/>
                  <a:gd name="T8" fmla="*/ 345 w 689"/>
                  <a:gd name="T9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658">
                    <a:moveTo>
                      <a:pt x="345" y="0"/>
                    </a:moveTo>
                    <a:lnTo>
                      <a:pt x="0" y="149"/>
                    </a:lnTo>
                    <a:lnTo>
                      <a:pt x="0" y="658"/>
                    </a:lnTo>
                    <a:lnTo>
                      <a:pt x="689" y="36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0842199-E05B-4E13-2629-2D050DE71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817" y="2554817"/>
                <a:ext cx="1458384" cy="1392767"/>
              </a:xfrm>
              <a:custGeom>
                <a:avLst/>
                <a:gdLst>
                  <a:gd name="T0" fmla="*/ 344 w 689"/>
                  <a:gd name="T1" fmla="*/ 0 h 658"/>
                  <a:gd name="T2" fmla="*/ 689 w 689"/>
                  <a:gd name="T3" fmla="*/ 149 h 658"/>
                  <a:gd name="T4" fmla="*/ 689 w 689"/>
                  <a:gd name="T5" fmla="*/ 658 h 658"/>
                  <a:gd name="T6" fmla="*/ 0 w 689"/>
                  <a:gd name="T7" fmla="*/ 360 h 658"/>
                  <a:gd name="T8" fmla="*/ 344 w 689"/>
                  <a:gd name="T9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658">
                    <a:moveTo>
                      <a:pt x="344" y="0"/>
                    </a:moveTo>
                    <a:lnTo>
                      <a:pt x="689" y="149"/>
                    </a:lnTo>
                    <a:lnTo>
                      <a:pt x="689" y="658"/>
                    </a:lnTo>
                    <a:lnTo>
                      <a:pt x="0" y="36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arallelogram 3">
                <a:extLst>
                  <a:ext uri="{FF2B5EF4-FFF2-40B4-BE49-F238E27FC236}">
                    <a16:creationId xmlns:a16="http://schemas.microsoft.com/office/drawing/2014/main" id="{21D04B55-BF37-3588-C5B7-B39779817513}"/>
                  </a:ext>
                </a:extLst>
              </p:cNvPr>
              <p:cNvSpPr/>
              <p:nvPr/>
            </p:nvSpPr>
            <p:spPr>
              <a:xfrm flipV="1">
                <a:off x="5437496" y="2196099"/>
                <a:ext cx="1475650" cy="676656"/>
              </a:xfrm>
              <a:custGeom>
                <a:avLst/>
                <a:gdLst>
                  <a:gd name="connsiteX0" fmla="*/ 0 w 3636000"/>
                  <a:gd name="connsiteY0" fmla="*/ 2338917 h 2338917"/>
                  <a:gd name="connsiteX1" fmla="*/ 894332 w 3636000"/>
                  <a:gd name="connsiteY1" fmla="*/ 0 h 2338917"/>
                  <a:gd name="connsiteX2" fmla="*/ 3636000 w 3636000"/>
                  <a:gd name="connsiteY2" fmla="*/ 0 h 2338917"/>
                  <a:gd name="connsiteX3" fmla="*/ 2741668 w 3636000"/>
                  <a:gd name="connsiteY3" fmla="*/ 2338917 h 2338917"/>
                  <a:gd name="connsiteX4" fmla="*/ 0 w 3636000"/>
                  <a:gd name="connsiteY4" fmla="*/ 2338917 h 2338917"/>
                  <a:gd name="connsiteX0" fmla="*/ 0 w 3636000"/>
                  <a:gd name="connsiteY0" fmla="*/ 2338917 h 3152517"/>
                  <a:gd name="connsiteX1" fmla="*/ 894332 w 3636000"/>
                  <a:gd name="connsiteY1" fmla="*/ 0 h 3152517"/>
                  <a:gd name="connsiteX2" fmla="*/ 3636000 w 3636000"/>
                  <a:gd name="connsiteY2" fmla="*/ 0 h 3152517"/>
                  <a:gd name="connsiteX3" fmla="*/ 1949668 w 3636000"/>
                  <a:gd name="connsiteY3" fmla="*/ 3152517 h 3152517"/>
                  <a:gd name="connsiteX4" fmla="*/ 0 w 3636000"/>
                  <a:gd name="connsiteY4" fmla="*/ 2338917 h 3152517"/>
                  <a:gd name="connsiteX0" fmla="*/ 0 w 3895200"/>
                  <a:gd name="connsiteY0" fmla="*/ 2338917 h 3152517"/>
                  <a:gd name="connsiteX1" fmla="*/ 894332 w 3895200"/>
                  <a:gd name="connsiteY1" fmla="*/ 0 h 3152517"/>
                  <a:gd name="connsiteX2" fmla="*/ 3895200 w 3895200"/>
                  <a:gd name="connsiteY2" fmla="*/ 2332800 h 3152517"/>
                  <a:gd name="connsiteX3" fmla="*/ 1949668 w 3895200"/>
                  <a:gd name="connsiteY3" fmla="*/ 3152517 h 3152517"/>
                  <a:gd name="connsiteX4" fmla="*/ 0 w 3895200"/>
                  <a:gd name="connsiteY4" fmla="*/ 2338917 h 3152517"/>
                  <a:gd name="connsiteX0" fmla="*/ 0 w 3895200"/>
                  <a:gd name="connsiteY0" fmla="*/ 6117 h 819717"/>
                  <a:gd name="connsiteX1" fmla="*/ 1909532 w 3895200"/>
                  <a:gd name="connsiteY1" fmla="*/ 64800 h 819717"/>
                  <a:gd name="connsiteX2" fmla="*/ 3895200 w 3895200"/>
                  <a:gd name="connsiteY2" fmla="*/ 0 h 819717"/>
                  <a:gd name="connsiteX3" fmla="*/ 1949668 w 3895200"/>
                  <a:gd name="connsiteY3" fmla="*/ 819717 h 819717"/>
                  <a:gd name="connsiteX4" fmla="*/ 0 w 3895200"/>
                  <a:gd name="connsiteY4" fmla="*/ 6117 h 819717"/>
                  <a:gd name="connsiteX0" fmla="*/ 0 w 3895200"/>
                  <a:gd name="connsiteY0" fmla="*/ 430917 h 1244517"/>
                  <a:gd name="connsiteX1" fmla="*/ 1923932 w 3895200"/>
                  <a:gd name="connsiteY1" fmla="*/ 0 h 1244517"/>
                  <a:gd name="connsiteX2" fmla="*/ 3895200 w 3895200"/>
                  <a:gd name="connsiteY2" fmla="*/ 424800 h 1244517"/>
                  <a:gd name="connsiteX3" fmla="*/ 1949668 w 3895200"/>
                  <a:gd name="connsiteY3" fmla="*/ 1244517 h 1244517"/>
                  <a:gd name="connsiteX4" fmla="*/ 0 w 3895200"/>
                  <a:gd name="connsiteY4" fmla="*/ 430917 h 1244517"/>
                  <a:gd name="connsiteX0" fmla="*/ 0 w 3895200"/>
                  <a:gd name="connsiteY0" fmla="*/ 690117 h 1503717"/>
                  <a:gd name="connsiteX1" fmla="*/ 1923932 w 3895200"/>
                  <a:gd name="connsiteY1" fmla="*/ 0 h 1503717"/>
                  <a:gd name="connsiteX2" fmla="*/ 3895200 w 3895200"/>
                  <a:gd name="connsiteY2" fmla="*/ 684000 h 1503717"/>
                  <a:gd name="connsiteX3" fmla="*/ 1949668 w 3895200"/>
                  <a:gd name="connsiteY3" fmla="*/ 1503717 h 1503717"/>
                  <a:gd name="connsiteX4" fmla="*/ 0 w 3895200"/>
                  <a:gd name="connsiteY4" fmla="*/ 690117 h 15037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49668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16346"/>
                  <a:gd name="connsiteX1" fmla="*/ 1923932 w 3895200"/>
                  <a:gd name="connsiteY1" fmla="*/ 0 h 1716346"/>
                  <a:gd name="connsiteX2" fmla="*/ 3895200 w 3895200"/>
                  <a:gd name="connsiteY2" fmla="*/ 914400 h 1716346"/>
                  <a:gd name="connsiteX3" fmla="*/ 1973900 w 3895200"/>
                  <a:gd name="connsiteY3" fmla="*/ 1716346 h 1716346"/>
                  <a:gd name="connsiteX4" fmla="*/ 0 w 3895200"/>
                  <a:gd name="connsiteY4" fmla="*/ 920517 h 1716346"/>
                  <a:gd name="connsiteX0" fmla="*/ 0 w 3895200"/>
                  <a:gd name="connsiteY0" fmla="*/ 920517 h 1730886"/>
                  <a:gd name="connsiteX1" fmla="*/ 1923932 w 3895200"/>
                  <a:gd name="connsiteY1" fmla="*/ 0 h 1730886"/>
                  <a:gd name="connsiteX2" fmla="*/ 3895200 w 3895200"/>
                  <a:gd name="connsiteY2" fmla="*/ 914400 h 1730886"/>
                  <a:gd name="connsiteX3" fmla="*/ 1925433 w 3895200"/>
                  <a:gd name="connsiteY3" fmla="*/ 1730886 h 1730886"/>
                  <a:gd name="connsiteX4" fmla="*/ 0 w 3895200"/>
                  <a:gd name="connsiteY4" fmla="*/ 920517 h 1730886"/>
                  <a:gd name="connsiteX0" fmla="*/ 0 w 3895200"/>
                  <a:gd name="connsiteY0" fmla="*/ 782404 h 1592773"/>
                  <a:gd name="connsiteX1" fmla="*/ 1923932 w 3895200"/>
                  <a:gd name="connsiteY1" fmla="*/ 0 h 1592773"/>
                  <a:gd name="connsiteX2" fmla="*/ 3895200 w 3895200"/>
                  <a:gd name="connsiteY2" fmla="*/ 776287 h 1592773"/>
                  <a:gd name="connsiteX3" fmla="*/ 1925433 w 3895200"/>
                  <a:gd name="connsiteY3" fmla="*/ 1592773 h 1592773"/>
                  <a:gd name="connsiteX4" fmla="*/ 0 w 3895200"/>
                  <a:gd name="connsiteY4" fmla="*/ 782404 h 1592773"/>
                  <a:gd name="connsiteX0" fmla="*/ 0 w 3886962"/>
                  <a:gd name="connsiteY0" fmla="*/ 759338 h 1592773"/>
                  <a:gd name="connsiteX1" fmla="*/ 1915694 w 3886962"/>
                  <a:gd name="connsiteY1" fmla="*/ 0 h 1592773"/>
                  <a:gd name="connsiteX2" fmla="*/ 3886962 w 3886962"/>
                  <a:gd name="connsiteY2" fmla="*/ 776287 h 1592773"/>
                  <a:gd name="connsiteX3" fmla="*/ 1917195 w 3886962"/>
                  <a:gd name="connsiteY3" fmla="*/ 1592773 h 1592773"/>
                  <a:gd name="connsiteX4" fmla="*/ 0 w 3886962"/>
                  <a:gd name="connsiteY4" fmla="*/ 759338 h 1592773"/>
                  <a:gd name="connsiteX0" fmla="*/ 0 w 3901791"/>
                  <a:gd name="connsiteY0" fmla="*/ 760986 h 1592773"/>
                  <a:gd name="connsiteX1" fmla="*/ 1930523 w 3901791"/>
                  <a:gd name="connsiteY1" fmla="*/ 0 h 1592773"/>
                  <a:gd name="connsiteX2" fmla="*/ 3901791 w 3901791"/>
                  <a:gd name="connsiteY2" fmla="*/ 776287 h 1592773"/>
                  <a:gd name="connsiteX3" fmla="*/ 1932024 w 3901791"/>
                  <a:gd name="connsiteY3" fmla="*/ 1592773 h 1592773"/>
                  <a:gd name="connsiteX4" fmla="*/ 0 w 3901791"/>
                  <a:gd name="connsiteY4" fmla="*/ 760986 h 1592773"/>
                  <a:gd name="connsiteX0" fmla="*/ 0 w 3863897"/>
                  <a:gd name="connsiteY0" fmla="*/ 760986 h 1592773"/>
                  <a:gd name="connsiteX1" fmla="*/ 1930523 w 3863897"/>
                  <a:gd name="connsiteY1" fmla="*/ 0 h 1592773"/>
                  <a:gd name="connsiteX2" fmla="*/ 3863897 w 3863897"/>
                  <a:gd name="connsiteY2" fmla="*/ 761459 h 1592773"/>
                  <a:gd name="connsiteX3" fmla="*/ 1932024 w 3863897"/>
                  <a:gd name="connsiteY3" fmla="*/ 1592773 h 1592773"/>
                  <a:gd name="connsiteX4" fmla="*/ 0 w 3863897"/>
                  <a:gd name="connsiteY4" fmla="*/ 760986 h 15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97" h="1592773">
                    <a:moveTo>
                      <a:pt x="0" y="760986"/>
                    </a:moveTo>
                    <a:lnTo>
                      <a:pt x="1930523" y="0"/>
                    </a:lnTo>
                    <a:lnTo>
                      <a:pt x="3863897" y="761459"/>
                    </a:lnTo>
                    <a:lnTo>
                      <a:pt x="1932024" y="1592773"/>
                    </a:lnTo>
                    <a:lnTo>
                      <a:pt x="0" y="76098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B8CEC764-661D-D3BC-7D08-69302EF5D694}"/>
                </a:ext>
              </a:extLst>
            </p:cNvPr>
            <p:cNvGrpSpPr/>
            <p:nvPr/>
          </p:nvGrpSpPr>
          <p:grpSpPr>
            <a:xfrm>
              <a:off x="2833222" y="1696142"/>
              <a:ext cx="1460500" cy="1079500"/>
              <a:chOff x="5441951" y="1790701"/>
              <a:chExt cx="1460500" cy="1079500"/>
            </a:xfrm>
          </p:grpSpPr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5481BC10-423D-132B-0316-EC7AC67B8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0" y="1790701"/>
                <a:ext cx="730251" cy="1079500"/>
              </a:xfrm>
              <a:custGeom>
                <a:avLst/>
                <a:gdLst>
                  <a:gd name="T0" fmla="*/ 0 w 345"/>
                  <a:gd name="T1" fmla="*/ 0 h 510"/>
                  <a:gd name="T2" fmla="*/ 0 w 345"/>
                  <a:gd name="T3" fmla="*/ 510 h 510"/>
                  <a:gd name="T4" fmla="*/ 345 w 345"/>
                  <a:gd name="T5" fmla="*/ 361 h 510"/>
                  <a:gd name="T6" fmla="*/ 0 w 345"/>
                  <a:gd name="T7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10">
                    <a:moveTo>
                      <a:pt x="0" y="0"/>
                    </a:moveTo>
                    <a:lnTo>
                      <a:pt x="0" y="510"/>
                    </a:lnTo>
                    <a:lnTo>
                      <a:pt x="34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AC1CFA8F-483B-4A6C-FFD7-6A36B91D4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1790701"/>
                <a:ext cx="730251" cy="1079500"/>
              </a:xfrm>
              <a:custGeom>
                <a:avLst/>
                <a:gdLst>
                  <a:gd name="T0" fmla="*/ 345 w 345"/>
                  <a:gd name="T1" fmla="*/ 0 h 510"/>
                  <a:gd name="T2" fmla="*/ 345 w 345"/>
                  <a:gd name="T3" fmla="*/ 510 h 510"/>
                  <a:gd name="T4" fmla="*/ 0 w 345"/>
                  <a:gd name="T5" fmla="*/ 361 h 510"/>
                  <a:gd name="T6" fmla="*/ 345 w 345"/>
                  <a:gd name="T7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10">
                    <a:moveTo>
                      <a:pt x="345" y="0"/>
                    </a:moveTo>
                    <a:lnTo>
                      <a:pt x="345" y="510"/>
                    </a:lnTo>
                    <a:lnTo>
                      <a:pt x="0" y="361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TextBox 77">
            <a:extLst>
              <a:ext uri="{FF2B5EF4-FFF2-40B4-BE49-F238E27FC236}">
                <a16:creationId xmlns:a16="http://schemas.microsoft.com/office/drawing/2014/main" id="{02A83976-A2F4-42EF-69A6-9E6D0E09B009}"/>
              </a:ext>
            </a:extLst>
          </p:cNvPr>
          <p:cNvSpPr txBox="1"/>
          <p:nvPr/>
        </p:nvSpPr>
        <p:spPr>
          <a:xfrm>
            <a:off x="5742727" y="3948370"/>
            <a:ext cx="5851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03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41BE969D-9504-2D54-B24A-A3E0E5FCC588}"/>
              </a:ext>
            </a:extLst>
          </p:cNvPr>
          <p:cNvSpPr/>
          <p:nvPr/>
        </p:nvSpPr>
        <p:spPr>
          <a:xfrm>
            <a:off x="4579875" y="2167099"/>
            <a:ext cx="7407411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 clareza de papéis garante que, em caso de incidentes, haja uma resposta rápida e coordenada.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54B7639-7DBB-3DAC-DB93-E8AE27B9E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19626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02. Para que serve?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26680F5D-62FE-8EB5-7F5F-2BE446E8B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376877" y="1371633"/>
            <a:ext cx="8258744" cy="44652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 universo das operações marítimas, especialmente no campo da extração de petróleo, é notório por seus desafios únicos e potenciais riscos. </a:t>
            </a:r>
          </a:p>
          <a:p>
            <a:pPr>
              <a:lnSpc>
                <a:spcPct val="150000"/>
              </a:lnSpc>
            </a:pPr>
            <a:endParaRPr lang="pt-BR" altLang="zh-CN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 é neste cenário que a Norma Regulamentadora 37 (NR 37) se destaca como uma ferramenta vital na manutenção e promoção da saúde e segurança dos trabalhadores.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8650BD5F-7E5B-C3E5-9B23-D91F3E3E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28454C61-EE3B-B65B-E2D6-12B1324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74172" y="-174173"/>
            <a:ext cx="6858000" cy="7206343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700008" y="2800316"/>
            <a:ext cx="4874724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NR 37 não é apenas um conjunto de regras, mas um manual abrangente que guia as empresas na criação de um ambiente de trabalho que respeita e protege seus trabalhadores.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Para fazer isso de forma eficaz, a norma especifica várias diretrizes e práticas:</a:t>
            </a:r>
            <a:endParaRPr lang="id-ID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15D1E51-652B-01FD-C49B-77CEBBDAE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F4D4675-1560-A88B-4823-275F5135D8F4}"/>
              </a:ext>
            </a:extLst>
          </p:cNvPr>
          <p:cNvSpPr/>
          <p:nvPr/>
        </p:nvSpPr>
        <p:spPr>
          <a:xfrm>
            <a:off x="0" y="2161575"/>
            <a:ext cx="3106044" cy="3197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AAE81-E639-00AD-603F-829FDBDD6930}"/>
              </a:ext>
            </a:extLst>
          </p:cNvPr>
          <p:cNvSpPr/>
          <p:nvPr/>
        </p:nvSpPr>
        <p:spPr>
          <a:xfrm>
            <a:off x="3037118" y="2160973"/>
            <a:ext cx="3106044" cy="31976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E1655-C47D-8BEC-14E3-297E86CD079F}"/>
              </a:ext>
            </a:extLst>
          </p:cNvPr>
          <p:cNvSpPr/>
          <p:nvPr/>
        </p:nvSpPr>
        <p:spPr>
          <a:xfrm>
            <a:off x="6139551" y="2161593"/>
            <a:ext cx="3106044" cy="31976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5D1F55-1FAD-2A1A-0D2B-D7A58ED0E2FB}"/>
              </a:ext>
            </a:extLst>
          </p:cNvPr>
          <p:cNvSpPr/>
          <p:nvPr/>
        </p:nvSpPr>
        <p:spPr>
          <a:xfrm>
            <a:off x="9174856" y="2161593"/>
            <a:ext cx="3106044" cy="31976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BA655A-4F6A-3B81-609B-2F3168B1080F}"/>
              </a:ext>
            </a:extLst>
          </p:cNvPr>
          <p:cNvSpPr txBox="1">
            <a:spLocks/>
          </p:cNvSpPr>
          <p:nvPr/>
        </p:nvSpPr>
        <p:spPr>
          <a:xfrm>
            <a:off x="476798" y="28742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01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419A04-E004-FF6A-398C-6FCD43EBD644}"/>
              </a:ext>
            </a:extLst>
          </p:cNvPr>
          <p:cNvSpPr txBox="1">
            <a:spLocks/>
          </p:cNvSpPr>
          <p:nvPr/>
        </p:nvSpPr>
        <p:spPr>
          <a:xfrm>
            <a:off x="3344945" y="28742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02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15E0A3-9E49-47AC-8A93-7CEB140A5F9C}"/>
              </a:ext>
            </a:extLst>
          </p:cNvPr>
          <p:cNvSpPr txBox="1">
            <a:spLocks/>
          </p:cNvSpPr>
          <p:nvPr/>
        </p:nvSpPr>
        <p:spPr>
          <a:xfrm>
            <a:off x="6350321" y="28742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03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602A4A-D2A1-7F49-6BCE-1674CA0A240A}"/>
              </a:ext>
            </a:extLst>
          </p:cNvPr>
          <p:cNvSpPr txBox="1">
            <a:spLocks/>
          </p:cNvSpPr>
          <p:nvPr/>
        </p:nvSpPr>
        <p:spPr>
          <a:xfrm>
            <a:off x="9717468" y="28742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04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36">
            <a:extLst>
              <a:ext uri="{FF2B5EF4-FFF2-40B4-BE49-F238E27FC236}">
                <a16:creationId xmlns:a16="http://schemas.microsoft.com/office/drawing/2014/main" id="{916BE0B5-18F4-45D5-5996-FD54BAD75FF9}"/>
              </a:ext>
            </a:extLst>
          </p:cNvPr>
          <p:cNvSpPr/>
          <p:nvPr/>
        </p:nvSpPr>
        <p:spPr>
          <a:xfrm>
            <a:off x="319091" y="39871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Plano Preventivo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矩形 36">
            <a:extLst>
              <a:ext uri="{FF2B5EF4-FFF2-40B4-BE49-F238E27FC236}">
                <a16:creationId xmlns:a16="http://schemas.microsoft.com/office/drawing/2014/main" id="{629EF1B1-EE4C-CE36-BA5E-D97F439549DE}"/>
              </a:ext>
            </a:extLst>
          </p:cNvPr>
          <p:cNvSpPr/>
          <p:nvPr/>
        </p:nvSpPr>
        <p:spPr>
          <a:xfrm>
            <a:off x="3441928" y="4050634"/>
            <a:ext cx="244021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Treinamentos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矩形 36">
            <a:extLst>
              <a:ext uri="{FF2B5EF4-FFF2-40B4-BE49-F238E27FC236}">
                <a16:creationId xmlns:a16="http://schemas.microsoft.com/office/drawing/2014/main" id="{350A2F4C-13A8-B768-3978-763838A2C0BE}"/>
              </a:ext>
            </a:extLst>
          </p:cNvPr>
          <p:cNvSpPr/>
          <p:nvPr/>
        </p:nvSpPr>
        <p:spPr>
          <a:xfrm>
            <a:off x="6517146" y="3758534"/>
            <a:ext cx="24402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Prevenção de Riscos Ambientais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矩形 36">
            <a:extLst>
              <a:ext uri="{FF2B5EF4-FFF2-40B4-BE49-F238E27FC236}">
                <a16:creationId xmlns:a16="http://schemas.microsoft.com/office/drawing/2014/main" id="{2897D7A9-1680-544E-03C9-C4BCCABCC107}"/>
              </a:ext>
            </a:extLst>
          </p:cNvPr>
          <p:cNvSpPr/>
          <p:nvPr/>
        </p:nvSpPr>
        <p:spPr>
          <a:xfrm>
            <a:off x="9487583" y="38474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Controle Médico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1">
            <a:extLst>
              <a:ext uri="{FF2B5EF4-FFF2-40B4-BE49-F238E27FC236}">
                <a16:creationId xmlns:a16="http://schemas.microsoft.com/office/drawing/2014/main" id="{025BE4B3-8266-8449-4385-5BEA43A98B01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1">
            <a:extLst>
              <a:ext uri="{FF2B5EF4-FFF2-40B4-BE49-F238E27FC236}">
                <a16:creationId xmlns:a16="http://schemas.microsoft.com/office/drawing/2014/main" id="{EC4C3E5B-EB57-4F10-812D-85C7FB0442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Diretrizes e Práticas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B7E0608F-8B0A-B893-4156-588E133D8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F4D4675-1560-A88B-4823-275F5135D8F4}"/>
              </a:ext>
            </a:extLst>
          </p:cNvPr>
          <p:cNvSpPr/>
          <p:nvPr/>
        </p:nvSpPr>
        <p:spPr>
          <a:xfrm>
            <a:off x="0" y="3444275"/>
            <a:ext cx="3106044" cy="3197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AAE81-E639-00AD-603F-829FDBDD6930}"/>
              </a:ext>
            </a:extLst>
          </p:cNvPr>
          <p:cNvSpPr/>
          <p:nvPr/>
        </p:nvSpPr>
        <p:spPr>
          <a:xfrm>
            <a:off x="3037118" y="344367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E1655-C47D-8BEC-14E3-297E86CD079F}"/>
              </a:ext>
            </a:extLst>
          </p:cNvPr>
          <p:cNvSpPr/>
          <p:nvPr/>
        </p:nvSpPr>
        <p:spPr>
          <a:xfrm>
            <a:off x="6139551" y="344429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5D1F55-1FAD-2A1A-0D2B-D7A58ED0E2FB}"/>
              </a:ext>
            </a:extLst>
          </p:cNvPr>
          <p:cNvSpPr/>
          <p:nvPr/>
        </p:nvSpPr>
        <p:spPr>
          <a:xfrm>
            <a:off x="9174856" y="344429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BA655A-4F6A-3B81-609B-2F3168B1080F}"/>
              </a:ext>
            </a:extLst>
          </p:cNvPr>
          <p:cNvSpPr txBox="1">
            <a:spLocks/>
          </p:cNvSpPr>
          <p:nvPr/>
        </p:nvSpPr>
        <p:spPr>
          <a:xfrm>
            <a:off x="476798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01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419A04-E004-FF6A-398C-6FCD43EBD644}"/>
              </a:ext>
            </a:extLst>
          </p:cNvPr>
          <p:cNvSpPr txBox="1">
            <a:spLocks/>
          </p:cNvSpPr>
          <p:nvPr/>
        </p:nvSpPr>
        <p:spPr>
          <a:xfrm>
            <a:off x="3344945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02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15E0A3-9E49-47AC-8A93-7CEB140A5F9C}"/>
              </a:ext>
            </a:extLst>
          </p:cNvPr>
          <p:cNvSpPr txBox="1">
            <a:spLocks/>
          </p:cNvSpPr>
          <p:nvPr/>
        </p:nvSpPr>
        <p:spPr>
          <a:xfrm>
            <a:off x="6350321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03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602A4A-D2A1-7F49-6BCE-1674CA0A240A}"/>
              </a:ext>
            </a:extLst>
          </p:cNvPr>
          <p:cNvSpPr txBox="1">
            <a:spLocks/>
          </p:cNvSpPr>
          <p:nvPr/>
        </p:nvSpPr>
        <p:spPr>
          <a:xfrm>
            <a:off x="9717468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04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F1A06E93-9C60-11F2-2D47-3DFF963A347F}"/>
              </a:ext>
            </a:extLst>
          </p:cNvPr>
          <p:cNvSpPr/>
          <p:nvPr/>
        </p:nvSpPr>
        <p:spPr>
          <a:xfrm>
            <a:off x="647276" y="558553"/>
            <a:ext cx="11196070" cy="18898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Este não é simplesmente um protocolo, mas um sistema estruturado de avaliação e prevenção. Inclui a identificação sistemática de perigos, avaliação de riscos associados, e o desenvolvimento de medidas de controle para neutralizá-los ou minimizá-los. O objetivo é sempre estar um passo à frente, antecipando problemas antes que eles ocorram.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ardrop 30">
            <a:extLst>
              <a:ext uri="{FF2B5EF4-FFF2-40B4-BE49-F238E27FC236}">
                <a16:creationId xmlns:a16="http://schemas.microsoft.com/office/drawing/2014/main" id="{C5FD722B-C4FF-BC60-9D83-7DF988E6D154}"/>
              </a:ext>
            </a:extLst>
          </p:cNvPr>
          <p:cNvSpPr/>
          <p:nvPr/>
        </p:nvSpPr>
        <p:spPr>
          <a:xfrm>
            <a:off x="1218655" y="3161602"/>
            <a:ext cx="576000" cy="590145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32">
            <a:extLst>
              <a:ext uri="{FF2B5EF4-FFF2-40B4-BE49-F238E27FC236}">
                <a16:creationId xmlns:a16="http://schemas.microsoft.com/office/drawing/2014/main" id="{FA5F136A-52EA-0318-5FBC-D6BFF357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117" y="3319731"/>
            <a:ext cx="335362" cy="316725"/>
          </a:xfrm>
          <a:prstGeom prst="rect">
            <a:avLst/>
          </a:prstGeom>
        </p:spPr>
      </p:pic>
      <p:sp>
        <p:nvSpPr>
          <p:cNvPr id="2" name="矩形 36">
            <a:extLst>
              <a:ext uri="{FF2B5EF4-FFF2-40B4-BE49-F238E27FC236}">
                <a16:creationId xmlns:a16="http://schemas.microsoft.com/office/drawing/2014/main" id="{21A6EE22-AB6E-FF61-D6F5-A1343E221E55}"/>
              </a:ext>
            </a:extLst>
          </p:cNvPr>
          <p:cNvSpPr/>
          <p:nvPr/>
        </p:nvSpPr>
        <p:spPr>
          <a:xfrm>
            <a:off x="319091" y="54730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Plano Preventivo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矩形 36">
            <a:extLst>
              <a:ext uri="{FF2B5EF4-FFF2-40B4-BE49-F238E27FC236}">
                <a16:creationId xmlns:a16="http://schemas.microsoft.com/office/drawing/2014/main" id="{B2DA7B2E-D211-A43C-75DF-72AA5D7622E1}"/>
              </a:ext>
            </a:extLst>
          </p:cNvPr>
          <p:cNvSpPr/>
          <p:nvPr/>
        </p:nvSpPr>
        <p:spPr>
          <a:xfrm>
            <a:off x="3441928" y="5536534"/>
            <a:ext cx="244021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Treinamentos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矩形 36">
            <a:extLst>
              <a:ext uri="{FF2B5EF4-FFF2-40B4-BE49-F238E27FC236}">
                <a16:creationId xmlns:a16="http://schemas.microsoft.com/office/drawing/2014/main" id="{31A64D6C-8087-7084-0ECF-EB80F8DF64C1}"/>
              </a:ext>
            </a:extLst>
          </p:cNvPr>
          <p:cNvSpPr/>
          <p:nvPr/>
        </p:nvSpPr>
        <p:spPr>
          <a:xfrm>
            <a:off x="6517146" y="5244434"/>
            <a:ext cx="24402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Prevenção de Riscos Ambientais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矩形 36">
            <a:extLst>
              <a:ext uri="{FF2B5EF4-FFF2-40B4-BE49-F238E27FC236}">
                <a16:creationId xmlns:a16="http://schemas.microsoft.com/office/drawing/2014/main" id="{E67B5D34-6F67-DA12-E2E6-A27C5799F44B}"/>
              </a:ext>
            </a:extLst>
          </p:cNvPr>
          <p:cNvSpPr/>
          <p:nvPr/>
        </p:nvSpPr>
        <p:spPr>
          <a:xfrm>
            <a:off x="9487583" y="53333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Controle Médico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2008859C-7621-2651-2F84-35A95119C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30" y="5748832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F4D4675-1560-A88B-4823-275F5135D8F4}"/>
              </a:ext>
            </a:extLst>
          </p:cNvPr>
          <p:cNvSpPr/>
          <p:nvPr/>
        </p:nvSpPr>
        <p:spPr>
          <a:xfrm>
            <a:off x="0" y="3444275"/>
            <a:ext cx="3106044" cy="3197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AAE81-E639-00AD-603F-829FDBDD6930}"/>
              </a:ext>
            </a:extLst>
          </p:cNvPr>
          <p:cNvSpPr/>
          <p:nvPr/>
        </p:nvSpPr>
        <p:spPr>
          <a:xfrm>
            <a:off x="3037118" y="3443673"/>
            <a:ext cx="3106044" cy="31976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E1655-C47D-8BEC-14E3-297E86CD079F}"/>
              </a:ext>
            </a:extLst>
          </p:cNvPr>
          <p:cNvSpPr/>
          <p:nvPr/>
        </p:nvSpPr>
        <p:spPr>
          <a:xfrm>
            <a:off x="6139551" y="344429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5D1F55-1FAD-2A1A-0D2B-D7A58ED0E2FB}"/>
              </a:ext>
            </a:extLst>
          </p:cNvPr>
          <p:cNvSpPr/>
          <p:nvPr/>
        </p:nvSpPr>
        <p:spPr>
          <a:xfrm>
            <a:off x="9174856" y="344429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BA655A-4F6A-3B81-609B-2F3168B1080F}"/>
              </a:ext>
            </a:extLst>
          </p:cNvPr>
          <p:cNvSpPr txBox="1">
            <a:spLocks/>
          </p:cNvSpPr>
          <p:nvPr/>
        </p:nvSpPr>
        <p:spPr>
          <a:xfrm>
            <a:off x="476798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01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419A04-E004-FF6A-398C-6FCD43EBD644}"/>
              </a:ext>
            </a:extLst>
          </p:cNvPr>
          <p:cNvSpPr txBox="1">
            <a:spLocks/>
          </p:cNvSpPr>
          <p:nvPr/>
        </p:nvSpPr>
        <p:spPr>
          <a:xfrm>
            <a:off x="3344945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02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15E0A3-9E49-47AC-8A93-7CEB140A5F9C}"/>
              </a:ext>
            </a:extLst>
          </p:cNvPr>
          <p:cNvSpPr txBox="1">
            <a:spLocks/>
          </p:cNvSpPr>
          <p:nvPr/>
        </p:nvSpPr>
        <p:spPr>
          <a:xfrm>
            <a:off x="6350321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03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602A4A-D2A1-7F49-6BCE-1674CA0A240A}"/>
              </a:ext>
            </a:extLst>
          </p:cNvPr>
          <p:cNvSpPr txBox="1">
            <a:spLocks/>
          </p:cNvSpPr>
          <p:nvPr/>
        </p:nvSpPr>
        <p:spPr>
          <a:xfrm>
            <a:off x="9717468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04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F1A06E93-9C60-11F2-2D47-3DFF963A347F}"/>
              </a:ext>
            </a:extLst>
          </p:cNvPr>
          <p:cNvSpPr/>
          <p:nvPr/>
        </p:nvSpPr>
        <p:spPr>
          <a:xfrm>
            <a:off x="319091" y="456966"/>
            <a:ext cx="11608711" cy="21255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Além dos treinamentos básicos sobre segurança no trabalho, a NR 37 enfatiza a importância de capacitações específicas para ambientes marítimos e petrolíferos. Isso significa que os trabalhadores não apenas aprendem a manusear equipamentos de forma segura, mas também são treinados em procedimentos de emergência, primeiros socorros adaptados ao contexto marítimo e melhores práticas em situações de alta pressão ou risco.</a:t>
            </a:r>
            <a:endParaRPr lang="zh-CN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ardrop 30">
            <a:extLst>
              <a:ext uri="{FF2B5EF4-FFF2-40B4-BE49-F238E27FC236}">
                <a16:creationId xmlns:a16="http://schemas.microsoft.com/office/drawing/2014/main" id="{C5FD722B-C4FF-BC60-9D83-7DF988E6D154}"/>
              </a:ext>
            </a:extLst>
          </p:cNvPr>
          <p:cNvSpPr/>
          <p:nvPr/>
        </p:nvSpPr>
        <p:spPr>
          <a:xfrm>
            <a:off x="4139655" y="3161602"/>
            <a:ext cx="576000" cy="590145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32">
            <a:extLst>
              <a:ext uri="{FF2B5EF4-FFF2-40B4-BE49-F238E27FC236}">
                <a16:creationId xmlns:a16="http://schemas.microsoft.com/office/drawing/2014/main" id="{FA5F136A-52EA-0318-5FBC-D6BFF357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117" y="3319731"/>
            <a:ext cx="335362" cy="316725"/>
          </a:xfrm>
          <a:prstGeom prst="rect">
            <a:avLst/>
          </a:prstGeom>
        </p:spPr>
      </p:pic>
      <p:sp>
        <p:nvSpPr>
          <p:cNvPr id="2" name="矩形 36">
            <a:extLst>
              <a:ext uri="{FF2B5EF4-FFF2-40B4-BE49-F238E27FC236}">
                <a16:creationId xmlns:a16="http://schemas.microsoft.com/office/drawing/2014/main" id="{E753F4EC-20BD-49D7-C304-BDB9BFF600CA}"/>
              </a:ext>
            </a:extLst>
          </p:cNvPr>
          <p:cNvSpPr/>
          <p:nvPr/>
        </p:nvSpPr>
        <p:spPr>
          <a:xfrm>
            <a:off x="319091" y="54730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Plano Preventivo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矩形 36">
            <a:extLst>
              <a:ext uri="{FF2B5EF4-FFF2-40B4-BE49-F238E27FC236}">
                <a16:creationId xmlns:a16="http://schemas.microsoft.com/office/drawing/2014/main" id="{FB804781-DF00-6523-053B-EFC1F40005E5}"/>
              </a:ext>
            </a:extLst>
          </p:cNvPr>
          <p:cNvSpPr/>
          <p:nvPr/>
        </p:nvSpPr>
        <p:spPr>
          <a:xfrm>
            <a:off x="3441928" y="5536534"/>
            <a:ext cx="244021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Treinamentos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矩形 36">
            <a:extLst>
              <a:ext uri="{FF2B5EF4-FFF2-40B4-BE49-F238E27FC236}">
                <a16:creationId xmlns:a16="http://schemas.microsoft.com/office/drawing/2014/main" id="{56F5CB2B-472D-2B12-00D4-19195CB9AF62}"/>
              </a:ext>
            </a:extLst>
          </p:cNvPr>
          <p:cNvSpPr/>
          <p:nvPr/>
        </p:nvSpPr>
        <p:spPr>
          <a:xfrm>
            <a:off x="6517146" y="5244434"/>
            <a:ext cx="24402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Prevenção de Riscos Ambientais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矩形 36">
            <a:extLst>
              <a:ext uri="{FF2B5EF4-FFF2-40B4-BE49-F238E27FC236}">
                <a16:creationId xmlns:a16="http://schemas.microsoft.com/office/drawing/2014/main" id="{5CF22289-96A6-2777-A2E7-24BE94B28839}"/>
              </a:ext>
            </a:extLst>
          </p:cNvPr>
          <p:cNvSpPr/>
          <p:nvPr/>
        </p:nvSpPr>
        <p:spPr>
          <a:xfrm>
            <a:off x="9487583" y="53333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Controle Médico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A5B6FD17-E6C1-6E28-21F2-554F04E8A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38" y="5844598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F4D4675-1560-A88B-4823-275F5135D8F4}"/>
              </a:ext>
            </a:extLst>
          </p:cNvPr>
          <p:cNvSpPr/>
          <p:nvPr/>
        </p:nvSpPr>
        <p:spPr>
          <a:xfrm>
            <a:off x="0" y="3444275"/>
            <a:ext cx="3106044" cy="3197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AAE81-E639-00AD-603F-829FDBDD6930}"/>
              </a:ext>
            </a:extLst>
          </p:cNvPr>
          <p:cNvSpPr/>
          <p:nvPr/>
        </p:nvSpPr>
        <p:spPr>
          <a:xfrm>
            <a:off x="3037118" y="344367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E1655-C47D-8BEC-14E3-297E86CD079F}"/>
              </a:ext>
            </a:extLst>
          </p:cNvPr>
          <p:cNvSpPr/>
          <p:nvPr/>
        </p:nvSpPr>
        <p:spPr>
          <a:xfrm>
            <a:off x="6139551" y="3444293"/>
            <a:ext cx="3106044" cy="31976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5D1F55-1FAD-2A1A-0D2B-D7A58ED0E2FB}"/>
              </a:ext>
            </a:extLst>
          </p:cNvPr>
          <p:cNvSpPr/>
          <p:nvPr/>
        </p:nvSpPr>
        <p:spPr>
          <a:xfrm>
            <a:off x="9174856" y="344429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BA655A-4F6A-3B81-609B-2F3168B1080F}"/>
              </a:ext>
            </a:extLst>
          </p:cNvPr>
          <p:cNvSpPr txBox="1">
            <a:spLocks/>
          </p:cNvSpPr>
          <p:nvPr/>
        </p:nvSpPr>
        <p:spPr>
          <a:xfrm>
            <a:off x="476798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01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419A04-E004-FF6A-398C-6FCD43EBD644}"/>
              </a:ext>
            </a:extLst>
          </p:cNvPr>
          <p:cNvSpPr txBox="1">
            <a:spLocks/>
          </p:cNvSpPr>
          <p:nvPr/>
        </p:nvSpPr>
        <p:spPr>
          <a:xfrm>
            <a:off x="3344945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02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15E0A3-9E49-47AC-8A93-7CEB140A5F9C}"/>
              </a:ext>
            </a:extLst>
          </p:cNvPr>
          <p:cNvSpPr txBox="1">
            <a:spLocks/>
          </p:cNvSpPr>
          <p:nvPr/>
        </p:nvSpPr>
        <p:spPr>
          <a:xfrm>
            <a:off x="6350321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03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602A4A-D2A1-7F49-6BCE-1674CA0A240A}"/>
              </a:ext>
            </a:extLst>
          </p:cNvPr>
          <p:cNvSpPr txBox="1">
            <a:spLocks/>
          </p:cNvSpPr>
          <p:nvPr/>
        </p:nvSpPr>
        <p:spPr>
          <a:xfrm>
            <a:off x="9717468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04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F1A06E93-9C60-11F2-2D47-3DFF963A347F}"/>
              </a:ext>
            </a:extLst>
          </p:cNvPr>
          <p:cNvSpPr/>
          <p:nvPr/>
        </p:nvSpPr>
        <p:spPr>
          <a:xfrm>
            <a:off x="266276" y="394991"/>
            <a:ext cx="11760624" cy="21255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Aqui, o foco se expande além da saúde dos trabalhadores. Considera-se também o delicado ecossistema marinho. Isso envolve monitorar regularmente a qualidade do ar e da água, controlar emissões e descargas, e implementar práticas sustentáveis para minimizar o impacto ambiental. Eventuais vazamentos ou derramamentos não prejudicam apenas a fauna e flora marinha, mas também podem representar riscos diretos à saúde dos trabalhadores.</a:t>
            </a:r>
            <a:endParaRPr lang="zh-CN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ardrop 30">
            <a:extLst>
              <a:ext uri="{FF2B5EF4-FFF2-40B4-BE49-F238E27FC236}">
                <a16:creationId xmlns:a16="http://schemas.microsoft.com/office/drawing/2014/main" id="{C5FD722B-C4FF-BC60-9D83-7DF988E6D154}"/>
              </a:ext>
            </a:extLst>
          </p:cNvPr>
          <p:cNvSpPr/>
          <p:nvPr/>
        </p:nvSpPr>
        <p:spPr>
          <a:xfrm>
            <a:off x="7149555" y="3161602"/>
            <a:ext cx="576000" cy="590145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32">
            <a:extLst>
              <a:ext uri="{FF2B5EF4-FFF2-40B4-BE49-F238E27FC236}">
                <a16:creationId xmlns:a16="http://schemas.microsoft.com/office/drawing/2014/main" id="{FA5F136A-52EA-0318-5FBC-D6BFF357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17" y="3319731"/>
            <a:ext cx="335362" cy="316725"/>
          </a:xfrm>
          <a:prstGeom prst="rect">
            <a:avLst/>
          </a:prstGeom>
        </p:spPr>
      </p:pic>
      <p:sp>
        <p:nvSpPr>
          <p:cNvPr id="2" name="矩形 36">
            <a:extLst>
              <a:ext uri="{FF2B5EF4-FFF2-40B4-BE49-F238E27FC236}">
                <a16:creationId xmlns:a16="http://schemas.microsoft.com/office/drawing/2014/main" id="{DCC40170-0628-3D2B-3674-38B8431802E7}"/>
              </a:ext>
            </a:extLst>
          </p:cNvPr>
          <p:cNvSpPr/>
          <p:nvPr/>
        </p:nvSpPr>
        <p:spPr>
          <a:xfrm>
            <a:off x="319091" y="54730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Plano Preventivo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矩形 36">
            <a:extLst>
              <a:ext uri="{FF2B5EF4-FFF2-40B4-BE49-F238E27FC236}">
                <a16:creationId xmlns:a16="http://schemas.microsoft.com/office/drawing/2014/main" id="{64DDADCC-F765-43F2-C042-DD7127EC5515}"/>
              </a:ext>
            </a:extLst>
          </p:cNvPr>
          <p:cNvSpPr/>
          <p:nvPr/>
        </p:nvSpPr>
        <p:spPr>
          <a:xfrm>
            <a:off x="3441928" y="5536534"/>
            <a:ext cx="244021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Treinamentos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矩形 36">
            <a:extLst>
              <a:ext uri="{FF2B5EF4-FFF2-40B4-BE49-F238E27FC236}">
                <a16:creationId xmlns:a16="http://schemas.microsoft.com/office/drawing/2014/main" id="{3F89DBA0-7875-03AA-1E98-FBBA0B44BF7F}"/>
              </a:ext>
            </a:extLst>
          </p:cNvPr>
          <p:cNvSpPr/>
          <p:nvPr/>
        </p:nvSpPr>
        <p:spPr>
          <a:xfrm>
            <a:off x="6517146" y="5244434"/>
            <a:ext cx="24402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Prevenção de Riscos Ambientais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矩形 36">
            <a:extLst>
              <a:ext uri="{FF2B5EF4-FFF2-40B4-BE49-F238E27FC236}">
                <a16:creationId xmlns:a16="http://schemas.microsoft.com/office/drawing/2014/main" id="{EDE3FDED-F3C5-8B42-6BC4-8A5CD1395E8B}"/>
              </a:ext>
            </a:extLst>
          </p:cNvPr>
          <p:cNvSpPr/>
          <p:nvPr/>
        </p:nvSpPr>
        <p:spPr>
          <a:xfrm>
            <a:off x="9487583" y="53333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Controle Médico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E54250FE-3548-CF38-F9AA-E262115A8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68" y="59362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F4D4675-1560-A88B-4823-275F5135D8F4}"/>
              </a:ext>
            </a:extLst>
          </p:cNvPr>
          <p:cNvSpPr/>
          <p:nvPr/>
        </p:nvSpPr>
        <p:spPr>
          <a:xfrm>
            <a:off x="0" y="3444275"/>
            <a:ext cx="3106044" cy="3197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AAE81-E639-00AD-603F-829FDBDD6930}"/>
              </a:ext>
            </a:extLst>
          </p:cNvPr>
          <p:cNvSpPr/>
          <p:nvPr/>
        </p:nvSpPr>
        <p:spPr>
          <a:xfrm>
            <a:off x="3037118" y="344367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E1655-C47D-8BEC-14E3-297E86CD079F}"/>
              </a:ext>
            </a:extLst>
          </p:cNvPr>
          <p:cNvSpPr/>
          <p:nvPr/>
        </p:nvSpPr>
        <p:spPr>
          <a:xfrm>
            <a:off x="6139551" y="3444293"/>
            <a:ext cx="3106044" cy="319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5D1F55-1FAD-2A1A-0D2B-D7A58ED0E2FB}"/>
              </a:ext>
            </a:extLst>
          </p:cNvPr>
          <p:cNvSpPr/>
          <p:nvPr/>
        </p:nvSpPr>
        <p:spPr>
          <a:xfrm>
            <a:off x="9174856" y="3444293"/>
            <a:ext cx="3106044" cy="31976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BA655A-4F6A-3B81-609B-2F3168B1080F}"/>
              </a:ext>
            </a:extLst>
          </p:cNvPr>
          <p:cNvSpPr txBox="1">
            <a:spLocks/>
          </p:cNvSpPr>
          <p:nvPr/>
        </p:nvSpPr>
        <p:spPr>
          <a:xfrm>
            <a:off x="476798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01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1419A04-E004-FF6A-398C-6FCD43EBD644}"/>
              </a:ext>
            </a:extLst>
          </p:cNvPr>
          <p:cNvSpPr txBox="1">
            <a:spLocks/>
          </p:cNvSpPr>
          <p:nvPr/>
        </p:nvSpPr>
        <p:spPr>
          <a:xfrm>
            <a:off x="3344945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02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15E0A3-9E49-47AC-8A93-7CEB140A5F9C}"/>
              </a:ext>
            </a:extLst>
          </p:cNvPr>
          <p:cNvSpPr txBox="1">
            <a:spLocks/>
          </p:cNvSpPr>
          <p:nvPr/>
        </p:nvSpPr>
        <p:spPr>
          <a:xfrm>
            <a:off x="6350321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03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602A4A-D2A1-7F49-6BCE-1674CA0A240A}"/>
              </a:ext>
            </a:extLst>
          </p:cNvPr>
          <p:cNvSpPr txBox="1">
            <a:spLocks/>
          </p:cNvSpPr>
          <p:nvPr/>
        </p:nvSpPr>
        <p:spPr>
          <a:xfrm>
            <a:off x="9717468" y="4156931"/>
            <a:ext cx="2138578" cy="5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j-lt"/>
              </a:rPr>
              <a:t>04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F1A06E93-9C60-11F2-2D47-3DFF963A347F}"/>
              </a:ext>
            </a:extLst>
          </p:cNvPr>
          <p:cNvSpPr/>
          <p:nvPr/>
        </p:nvSpPr>
        <p:spPr>
          <a:xfrm>
            <a:off x="541515" y="1189029"/>
            <a:ext cx="11450913" cy="18898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saúde dos trabalhadores em plataformas é monitorada de forma mais intensiva do que em ambientes terrestres. Isso envolve check-ups regulares, monitoramento da exposição a substâncias químicas, avaliação da saúde mental e até mesmo a disponibilidade de equipes médicas no local para atender a quaisquer emergências.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ardrop 30">
            <a:extLst>
              <a:ext uri="{FF2B5EF4-FFF2-40B4-BE49-F238E27FC236}">
                <a16:creationId xmlns:a16="http://schemas.microsoft.com/office/drawing/2014/main" id="{C5FD722B-C4FF-BC60-9D83-7DF988E6D154}"/>
              </a:ext>
            </a:extLst>
          </p:cNvPr>
          <p:cNvSpPr/>
          <p:nvPr/>
        </p:nvSpPr>
        <p:spPr>
          <a:xfrm>
            <a:off x="10515055" y="3161602"/>
            <a:ext cx="576000" cy="590145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32">
            <a:extLst>
              <a:ext uri="{FF2B5EF4-FFF2-40B4-BE49-F238E27FC236}">
                <a16:creationId xmlns:a16="http://schemas.microsoft.com/office/drawing/2014/main" id="{FA5F136A-52EA-0318-5FBC-D6BFF357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517" y="3319731"/>
            <a:ext cx="335362" cy="316725"/>
          </a:xfrm>
          <a:prstGeom prst="rect">
            <a:avLst/>
          </a:prstGeom>
        </p:spPr>
      </p:pic>
      <p:sp>
        <p:nvSpPr>
          <p:cNvPr id="2" name="矩形 36">
            <a:extLst>
              <a:ext uri="{FF2B5EF4-FFF2-40B4-BE49-F238E27FC236}">
                <a16:creationId xmlns:a16="http://schemas.microsoft.com/office/drawing/2014/main" id="{1C29FB01-FCA3-A3BF-7317-6C954271E124}"/>
              </a:ext>
            </a:extLst>
          </p:cNvPr>
          <p:cNvSpPr/>
          <p:nvPr/>
        </p:nvSpPr>
        <p:spPr>
          <a:xfrm>
            <a:off x="319091" y="54730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Plano Preventivo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矩形 36">
            <a:extLst>
              <a:ext uri="{FF2B5EF4-FFF2-40B4-BE49-F238E27FC236}">
                <a16:creationId xmlns:a16="http://schemas.microsoft.com/office/drawing/2014/main" id="{2CECBFE0-5D43-4B30-63BC-CFF7BEC5896D}"/>
              </a:ext>
            </a:extLst>
          </p:cNvPr>
          <p:cNvSpPr/>
          <p:nvPr/>
        </p:nvSpPr>
        <p:spPr>
          <a:xfrm>
            <a:off x="3441928" y="5536534"/>
            <a:ext cx="244021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Treinamentos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矩形 36">
            <a:extLst>
              <a:ext uri="{FF2B5EF4-FFF2-40B4-BE49-F238E27FC236}">
                <a16:creationId xmlns:a16="http://schemas.microsoft.com/office/drawing/2014/main" id="{0689E1DF-1E9D-8B32-DBBA-860004405007}"/>
              </a:ext>
            </a:extLst>
          </p:cNvPr>
          <p:cNvSpPr/>
          <p:nvPr/>
        </p:nvSpPr>
        <p:spPr>
          <a:xfrm>
            <a:off x="6517146" y="5244434"/>
            <a:ext cx="24402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Prevenção de Riscos Ambientais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矩形 36">
            <a:extLst>
              <a:ext uri="{FF2B5EF4-FFF2-40B4-BE49-F238E27FC236}">
                <a16:creationId xmlns:a16="http://schemas.microsoft.com/office/drawing/2014/main" id="{4F57AAD2-CC98-83B4-E71B-1C8753B562D0}"/>
              </a:ext>
            </a:extLst>
          </p:cNvPr>
          <p:cNvSpPr/>
          <p:nvPr/>
        </p:nvSpPr>
        <p:spPr>
          <a:xfrm>
            <a:off x="9487583" y="5333334"/>
            <a:ext cx="24402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pt-BR" altLang="zh-CN" sz="2400" b="1" dirty="0">
                <a:solidFill>
                  <a:schemeClr val="bg1"/>
                </a:solidFill>
              </a:rPr>
              <a:t>Controle Médico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B3C2B62C-FE81-C214-0E4B-A2CAAE86F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9" y="218463"/>
            <a:ext cx="3133164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Conteúdo</a:t>
            </a:r>
            <a:endParaRPr lang="es-ES" sz="4800" dirty="0"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A897AC2A-C8D8-3BEA-0764-87AC9D419587}"/>
              </a:ext>
            </a:extLst>
          </p:cNvPr>
          <p:cNvSpPr txBox="1"/>
          <p:nvPr/>
        </p:nvSpPr>
        <p:spPr>
          <a:xfrm>
            <a:off x="4552923" y="1687578"/>
            <a:ext cx="7499377" cy="4041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Procedimentos para Inspeções e Manutenções 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Benefícios do uso da NR 37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Importância da NR 37 no Contexto Petrolífero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Desvendando a Capacitação em Segurança e Saúde no Trabalho 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Como era antes da sua publicação</a:t>
            </a:r>
          </a:p>
          <a:p>
            <a:pPr>
              <a:lnSpc>
                <a:spcPct val="2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Atualizações Importantes nos Anexos da NR 37</a:t>
            </a: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33B2E669-C1FD-74FF-8A76-09E5878367E6}"/>
              </a:ext>
            </a:extLst>
          </p:cNvPr>
          <p:cNvGrpSpPr/>
          <p:nvPr/>
        </p:nvGrpSpPr>
        <p:grpSpPr>
          <a:xfrm>
            <a:off x="3528703" y="1841500"/>
            <a:ext cx="714988" cy="566732"/>
            <a:chOff x="1664677" y="1949380"/>
            <a:chExt cx="1195754" cy="1266093"/>
          </a:xfrm>
        </p:grpSpPr>
        <p:sp>
          <p:nvSpPr>
            <p:cNvPr id="25" name="Rounded Rectangle 16">
              <a:extLst>
                <a:ext uri="{FF2B5EF4-FFF2-40B4-BE49-F238E27FC236}">
                  <a16:creationId xmlns:a16="http://schemas.microsoft.com/office/drawing/2014/main" id="{5C24CC4D-E09B-347B-5E67-4F6BC315520B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EB075BCD-2B63-F52A-CD3F-C04841780A9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07</a:t>
              </a:r>
              <a:endParaRPr lang="id-ID" sz="1600" b="1" dirty="0"/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:a16="http://schemas.microsoft.com/office/drawing/2014/main" id="{5795E802-4EA3-5319-712D-CED0DAE227C4}"/>
              </a:ext>
            </a:extLst>
          </p:cNvPr>
          <p:cNvGrpSpPr/>
          <p:nvPr/>
        </p:nvGrpSpPr>
        <p:grpSpPr>
          <a:xfrm>
            <a:off x="3528703" y="2529334"/>
            <a:ext cx="714988" cy="566732"/>
            <a:chOff x="1664677" y="1949380"/>
            <a:chExt cx="1195754" cy="1266093"/>
          </a:xfrm>
        </p:grpSpPr>
        <p:sp>
          <p:nvSpPr>
            <p:cNvPr id="28" name="Rounded Rectangle 16">
              <a:extLst>
                <a:ext uri="{FF2B5EF4-FFF2-40B4-BE49-F238E27FC236}">
                  <a16:creationId xmlns:a16="http://schemas.microsoft.com/office/drawing/2014/main" id="{B4C4992C-058B-A2B7-9427-FB33740C0573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29" name="Rounded Rectangle 17">
              <a:extLst>
                <a:ext uri="{FF2B5EF4-FFF2-40B4-BE49-F238E27FC236}">
                  <a16:creationId xmlns:a16="http://schemas.microsoft.com/office/drawing/2014/main" id="{EDBC81C4-0999-9927-3C1B-0AAA81549EB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08</a:t>
              </a:r>
              <a:endParaRPr lang="id-ID" sz="1600" b="1" dirty="0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0D0A9E30-6000-0076-7B17-990979B28841}"/>
              </a:ext>
            </a:extLst>
          </p:cNvPr>
          <p:cNvGrpSpPr/>
          <p:nvPr/>
        </p:nvGrpSpPr>
        <p:grpSpPr>
          <a:xfrm>
            <a:off x="3528704" y="3217168"/>
            <a:ext cx="714984" cy="566732"/>
            <a:chOff x="1664677" y="1949379"/>
            <a:chExt cx="1195754" cy="1266094"/>
          </a:xfrm>
        </p:grpSpPr>
        <p:sp>
          <p:nvSpPr>
            <p:cNvPr id="31" name="Rounded Rectangle 22">
              <a:extLst>
                <a:ext uri="{FF2B5EF4-FFF2-40B4-BE49-F238E27FC236}">
                  <a16:creationId xmlns:a16="http://schemas.microsoft.com/office/drawing/2014/main" id="{8A7B40D6-F4B0-88A0-99C7-4CDF506DE04C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32" name="Rounded Rectangle 23">
              <a:extLst>
                <a:ext uri="{FF2B5EF4-FFF2-40B4-BE49-F238E27FC236}">
                  <a16:creationId xmlns:a16="http://schemas.microsoft.com/office/drawing/2014/main" id="{08100D45-083D-070F-DB9C-B6A27D5AE8E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09</a:t>
              </a:r>
              <a:endParaRPr lang="id-ID" sz="1600" b="1" dirty="0"/>
            </a:p>
          </p:txBody>
        </p:sp>
      </p:grpSp>
      <p:grpSp>
        <p:nvGrpSpPr>
          <p:cNvPr id="33" name="Group 9">
            <a:extLst>
              <a:ext uri="{FF2B5EF4-FFF2-40B4-BE49-F238E27FC236}">
                <a16:creationId xmlns:a16="http://schemas.microsoft.com/office/drawing/2014/main" id="{BB7EAB5F-FB39-BED2-0529-9071E90B17D6}"/>
              </a:ext>
            </a:extLst>
          </p:cNvPr>
          <p:cNvGrpSpPr/>
          <p:nvPr/>
        </p:nvGrpSpPr>
        <p:grpSpPr>
          <a:xfrm>
            <a:off x="3528703" y="3905002"/>
            <a:ext cx="714988" cy="566732"/>
            <a:chOff x="1664677" y="1949380"/>
            <a:chExt cx="1195754" cy="1266093"/>
          </a:xfrm>
        </p:grpSpPr>
        <p:sp>
          <p:nvSpPr>
            <p:cNvPr id="34" name="Rounded Rectangle 20">
              <a:extLst>
                <a:ext uri="{FF2B5EF4-FFF2-40B4-BE49-F238E27FC236}">
                  <a16:creationId xmlns:a16="http://schemas.microsoft.com/office/drawing/2014/main" id="{84095860-CA6E-2934-4E42-6C879CCCA5A7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35" name="Rounded Rectangle 21">
              <a:extLst>
                <a:ext uri="{FF2B5EF4-FFF2-40B4-BE49-F238E27FC236}">
                  <a16:creationId xmlns:a16="http://schemas.microsoft.com/office/drawing/2014/main" id="{9982A24A-AB0E-3407-5BD1-D5FECDCCEA78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10</a:t>
              </a:r>
              <a:endParaRPr lang="id-ID" sz="1600" b="1" dirty="0"/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8C17C3E-52B7-E4D4-1BB3-274CFE8F97AE}"/>
              </a:ext>
            </a:extLst>
          </p:cNvPr>
          <p:cNvGrpSpPr/>
          <p:nvPr/>
        </p:nvGrpSpPr>
        <p:grpSpPr>
          <a:xfrm>
            <a:off x="3528703" y="4592836"/>
            <a:ext cx="714988" cy="566732"/>
            <a:chOff x="1664677" y="1949380"/>
            <a:chExt cx="1195754" cy="1266093"/>
          </a:xfrm>
        </p:grpSpPr>
        <p:sp>
          <p:nvSpPr>
            <p:cNvPr id="37" name="Rounded Rectangle 18">
              <a:extLst>
                <a:ext uri="{FF2B5EF4-FFF2-40B4-BE49-F238E27FC236}">
                  <a16:creationId xmlns:a16="http://schemas.microsoft.com/office/drawing/2014/main" id="{9D996960-4DF4-1E1E-9AA5-18DC4C27E484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38" name="Rounded Rectangle 19">
              <a:extLst>
                <a:ext uri="{FF2B5EF4-FFF2-40B4-BE49-F238E27FC236}">
                  <a16:creationId xmlns:a16="http://schemas.microsoft.com/office/drawing/2014/main" id="{ABF4E330-2785-E2BC-65F7-7DDEE94FD0B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11</a:t>
              </a:r>
              <a:endParaRPr lang="id-ID" sz="1600" b="1" dirty="0"/>
            </a:p>
          </p:txBody>
        </p:sp>
      </p:grpSp>
      <p:grpSp>
        <p:nvGrpSpPr>
          <p:cNvPr id="39" name="Group 11">
            <a:extLst>
              <a:ext uri="{FF2B5EF4-FFF2-40B4-BE49-F238E27FC236}">
                <a16:creationId xmlns:a16="http://schemas.microsoft.com/office/drawing/2014/main" id="{02758ECB-C06F-4065-20FF-B690E1F1E3A5}"/>
              </a:ext>
            </a:extLst>
          </p:cNvPr>
          <p:cNvGrpSpPr/>
          <p:nvPr/>
        </p:nvGrpSpPr>
        <p:grpSpPr>
          <a:xfrm>
            <a:off x="3528703" y="5280670"/>
            <a:ext cx="714988" cy="566732"/>
            <a:chOff x="1664677" y="1949380"/>
            <a:chExt cx="1195754" cy="1266093"/>
          </a:xfrm>
        </p:grpSpPr>
        <p:sp>
          <p:nvSpPr>
            <p:cNvPr id="40" name="Rounded Rectangle 16">
              <a:extLst>
                <a:ext uri="{FF2B5EF4-FFF2-40B4-BE49-F238E27FC236}">
                  <a16:creationId xmlns:a16="http://schemas.microsoft.com/office/drawing/2014/main" id="{A41DFC16-FA84-2E3E-D2E7-B0CED142E335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42" name="Rounded Rectangle 17">
              <a:extLst>
                <a:ext uri="{FF2B5EF4-FFF2-40B4-BE49-F238E27FC236}">
                  <a16:creationId xmlns:a16="http://schemas.microsoft.com/office/drawing/2014/main" id="{131D676C-491E-7B86-39FD-E9A8C0DA8BE4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12</a:t>
              </a:r>
              <a:endParaRPr lang="id-ID" sz="1600" b="1" dirty="0"/>
            </a:p>
          </p:txBody>
        </p:sp>
      </p:grp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E650A16A-D975-B3B6-58FF-A3062793C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2">
            <a:extLst>
              <a:ext uri="{FF2B5EF4-FFF2-40B4-BE49-F238E27FC236}">
                <a16:creationId xmlns:a16="http://schemas.microsoft.com/office/drawing/2014/main" id="{9B2F521B-4DD8-172F-F417-ECC67303CBD9}"/>
              </a:ext>
            </a:extLst>
          </p:cNvPr>
          <p:cNvSpPr/>
          <p:nvPr/>
        </p:nvSpPr>
        <p:spPr>
          <a:xfrm>
            <a:off x="744083" y="457201"/>
            <a:ext cx="5059817" cy="5976256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3">
            <a:extLst>
              <a:ext uri="{FF2B5EF4-FFF2-40B4-BE49-F238E27FC236}">
                <a16:creationId xmlns:a16="http://schemas.microsoft.com/office/drawing/2014/main" id="{88598996-2805-2765-F49C-8D47EC1C454A}"/>
              </a:ext>
            </a:extLst>
          </p:cNvPr>
          <p:cNvSpPr/>
          <p:nvPr/>
        </p:nvSpPr>
        <p:spPr>
          <a:xfrm>
            <a:off x="1011043" y="1683331"/>
            <a:ext cx="4525895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pt-BR" altLang="zh-CN" sz="2000" dirty="0">
                <a:solidFill>
                  <a:schemeClr val="bg1"/>
                </a:solidFill>
                <a:latin typeface="+mn-ea"/>
              </a:rPr>
              <a:t>As plataformas petrolíferas, muitas vezes ancoradas longe da costa, são como pequenas cidades flutuantes, funcionando de forma contínua e isolada por meses a fio. </a:t>
            </a:r>
          </a:p>
        </p:txBody>
      </p:sp>
      <p:sp>
        <p:nvSpPr>
          <p:cNvPr id="11" name="圆角矩形 13">
            <a:extLst>
              <a:ext uri="{FF2B5EF4-FFF2-40B4-BE49-F238E27FC236}">
                <a16:creationId xmlns:a16="http://schemas.microsoft.com/office/drawing/2014/main" id="{BDB40715-36C6-8269-131C-A4D2CDBB4CE1}"/>
              </a:ext>
            </a:extLst>
          </p:cNvPr>
          <p:cNvSpPr/>
          <p:nvPr/>
        </p:nvSpPr>
        <p:spPr>
          <a:xfrm>
            <a:off x="6070860" y="781536"/>
            <a:ext cx="4812268" cy="5651922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595959"/>
              </a:gs>
              <a:gs pos="100000">
                <a:srgbClr val="333435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26">
            <a:extLst>
              <a:ext uri="{FF2B5EF4-FFF2-40B4-BE49-F238E27FC236}">
                <a16:creationId xmlns:a16="http://schemas.microsoft.com/office/drawing/2014/main" id="{1DDF2AF2-9CB6-FC50-89E2-2B14F6E42EB7}"/>
              </a:ext>
            </a:extLst>
          </p:cNvPr>
          <p:cNvSpPr/>
          <p:nvPr/>
        </p:nvSpPr>
        <p:spPr>
          <a:xfrm>
            <a:off x="8340014" y="1105869"/>
            <a:ext cx="577462" cy="577462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椭圆 26">
            <a:extLst>
              <a:ext uri="{FF2B5EF4-FFF2-40B4-BE49-F238E27FC236}">
                <a16:creationId xmlns:a16="http://schemas.microsoft.com/office/drawing/2014/main" id="{29E12E5F-AA73-7D69-D11A-63D8EF24C3BD}"/>
              </a:ext>
            </a:extLst>
          </p:cNvPr>
          <p:cNvSpPr/>
          <p:nvPr/>
        </p:nvSpPr>
        <p:spPr>
          <a:xfrm>
            <a:off x="2977072" y="781535"/>
            <a:ext cx="577462" cy="577462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" name="矩形 36">
            <a:extLst>
              <a:ext uri="{FF2B5EF4-FFF2-40B4-BE49-F238E27FC236}">
                <a16:creationId xmlns:a16="http://schemas.microsoft.com/office/drawing/2014/main" id="{2C94F766-F032-14E9-5705-607DCE82094A}"/>
              </a:ext>
            </a:extLst>
          </p:cNvPr>
          <p:cNvSpPr/>
          <p:nvPr/>
        </p:nvSpPr>
        <p:spPr>
          <a:xfrm>
            <a:off x="6679145" y="1746984"/>
            <a:ext cx="4512401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pt-BR" altLang="zh-CN" sz="2000" dirty="0">
                <a:solidFill>
                  <a:schemeClr val="bg1"/>
                </a:solidFill>
                <a:latin typeface="+mn-ea"/>
              </a:rPr>
              <a:t>E é exatamente por isso que a implementação da NR 37 foi de suma importância, com as empresas tendo até dezembro de 2019 para se adaptarem a ela. </a:t>
            </a:r>
          </a:p>
          <a:p>
            <a:endParaRPr lang="pt-BR" altLang="zh-CN" sz="2000" dirty="0">
              <a:solidFill>
                <a:schemeClr val="bg1"/>
              </a:solidFill>
              <a:latin typeface="+mn-ea"/>
            </a:endParaRPr>
          </a:p>
          <a:p>
            <a:r>
              <a:rPr lang="pt-BR" altLang="zh-CN" sz="2000" dirty="0">
                <a:solidFill>
                  <a:schemeClr val="bg1"/>
                </a:solidFill>
                <a:latin typeface="+mn-ea"/>
              </a:rPr>
              <a:t>Esta autonomia torna ainda mais vital a necessidade de regras rigorosas e sistemas de segurança robustos. </a:t>
            </a:r>
          </a:p>
        </p:txBody>
      </p:sp>
      <p:pic>
        <p:nvPicPr>
          <p:cNvPr id="12290" name="Picture 2" descr="NR 37 | Segurança em Plataformas Marítimas de Petróleo">
            <a:extLst>
              <a:ext uri="{FF2B5EF4-FFF2-40B4-BE49-F238E27FC236}">
                <a16:creationId xmlns:a16="http://schemas.microsoft.com/office/drawing/2014/main" id="{90A27718-7B75-2239-B87A-C2E38DD0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71" y="3895308"/>
            <a:ext cx="2934649" cy="1957388"/>
          </a:xfrm>
          <a:prstGeom prst="roundRect">
            <a:avLst>
              <a:gd name="adj" fmla="val 1017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21">
            <a:extLst>
              <a:ext uri="{FF2B5EF4-FFF2-40B4-BE49-F238E27FC236}">
                <a16:creationId xmlns:a16="http://schemas.microsoft.com/office/drawing/2014/main" id="{8378951E-0C05-3FDA-F04B-CC428895EA5B}"/>
              </a:ext>
            </a:extLst>
          </p:cNvPr>
          <p:cNvSpPr/>
          <p:nvPr/>
        </p:nvSpPr>
        <p:spPr>
          <a:xfrm>
            <a:off x="8046583" y="5673873"/>
            <a:ext cx="1741786" cy="33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9">
            <a:extLst>
              <a:ext uri="{FF2B5EF4-FFF2-40B4-BE49-F238E27FC236}">
                <a16:creationId xmlns:a16="http://schemas.microsoft.com/office/drawing/2014/main" id="{B39A55A7-BE2D-4A99-6009-19B50C2E56B4}"/>
              </a:ext>
            </a:extLst>
          </p:cNvPr>
          <p:cNvSpPr/>
          <p:nvPr/>
        </p:nvSpPr>
        <p:spPr>
          <a:xfrm>
            <a:off x="8046583" y="5652408"/>
            <a:ext cx="1741786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latin typeface="+mn-ea"/>
              </a:rPr>
              <a:t>NR 37</a:t>
            </a:r>
            <a:endParaRPr lang="zh-CN" altLang="en-US" sz="1600" b="1" dirty="0">
              <a:latin typeface="+mn-ea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9BE9225C-E29A-58EF-F054-44F07D40F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17" y="121820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-37 | Segurança em Plataformas Marítimas de Petróleo">
            <a:extLst>
              <a:ext uri="{FF2B5EF4-FFF2-40B4-BE49-F238E27FC236}">
                <a16:creationId xmlns:a16="http://schemas.microsoft.com/office/drawing/2014/main" id="{78F34457-7EAC-2EE2-817E-AE8F8C4F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4" b="-418"/>
          <a:stretch/>
        </p:blipFill>
        <p:spPr bwMode="auto">
          <a:xfrm>
            <a:off x="0" y="-15436"/>
            <a:ext cx="12280900" cy="4397375"/>
          </a:xfrm>
          <a:prstGeom prst="flowChartDocument">
            <a:avLst/>
          </a:prstGeom>
          <a:noFill/>
          <a:ln w="155575">
            <a:solidFill>
              <a:srgbClr val="00A0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47410AC8-88DD-C61E-80FE-C25216572229}"/>
              </a:ext>
            </a:extLst>
          </p:cNvPr>
          <p:cNvSpPr txBox="1"/>
          <p:nvPr/>
        </p:nvSpPr>
        <p:spPr>
          <a:xfrm>
            <a:off x="2327883" y="4377221"/>
            <a:ext cx="95212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dirty="0"/>
              <a:t>Convidamos você a prosseguir nesta leitura e a explorar a riqueza de detalhes e a amplitude desta norma que, indiscutivelmente, transformou e elevou os padrões de segurança na indústria marítima brasileira.</a:t>
            </a:r>
            <a:endParaRPr lang="en-US" sz="2000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3BD20B-F064-8446-7C27-143857A7E110}"/>
              </a:ext>
            </a:extLst>
          </p:cNvPr>
          <p:cNvGrpSpPr/>
          <p:nvPr/>
        </p:nvGrpSpPr>
        <p:grpSpPr>
          <a:xfrm>
            <a:off x="675349" y="5062499"/>
            <a:ext cx="1316302" cy="1201736"/>
            <a:chOff x="1664677" y="1949380"/>
            <a:chExt cx="1195754" cy="1266093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DFC27925-866E-9DD6-2158-5C789B7105B0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5535A988-9863-E371-9EBA-680DCE58C380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Shape 2784">
            <a:extLst>
              <a:ext uri="{FF2B5EF4-FFF2-40B4-BE49-F238E27FC236}">
                <a16:creationId xmlns:a16="http://schemas.microsoft.com/office/drawing/2014/main" id="{79194F35-F074-D308-01FC-ABBB9574483F}"/>
              </a:ext>
            </a:extLst>
          </p:cNvPr>
          <p:cNvSpPr/>
          <p:nvPr/>
        </p:nvSpPr>
        <p:spPr>
          <a:xfrm>
            <a:off x="1078477" y="54302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79AE59C7-6949-BFE7-463C-37B6F484100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">
            <a:extLst>
              <a:ext uri="{FF2B5EF4-FFF2-40B4-BE49-F238E27FC236}">
                <a16:creationId xmlns:a16="http://schemas.microsoft.com/office/drawing/2014/main" id="{6DFF954E-4AE9-C2D6-09DF-D8952A41F431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 err="1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</a:t>
            </a: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32B97D9C-8E18-35FD-ADF1-9610E2945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19626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03. Aplicação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ACEF52F6-D469-5FC4-F9AC-4B249941D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-37 | Segurança em Plataformas Marítimas de Petróleo">
            <a:extLst>
              <a:ext uri="{FF2B5EF4-FFF2-40B4-BE49-F238E27FC236}">
                <a16:creationId xmlns:a16="http://schemas.microsoft.com/office/drawing/2014/main" id="{2684E1A8-60C2-8A4E-3F08-CDC1308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6"/>
            <a:ext cx="12192000" cy="68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2082994" y="2858290"/>
            <a:ext cx="921397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NR 37 é especificamente direcionada às plataformas de petróleo que operam em águas brasileiras. Para garantir que o ambiente seja o mais seguro possível, a norma prescreve a adoção das seguintes medidas: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B10283-A296-08AF-381B-2D9342A91CD5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>
            <a:extLst>
              <a:ext uri="{FF2B5EF4-FFF2-40B4-BE49-F238E27FC236}">
                <a16:creationId xmlns:a16="http://schemas.microsoft.com/office/drawing/2014/main" id="{E070C738-41AA-4781-A277-6F77D2331D8B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E4896F9-A9D0-E69C-A89E-BDC8AABD27DF}"/>
              </a:ext>
            </a:extLst>
          </p:cNvPr>
          <p:cNvGrpSpPr/>
          <p:nvPr/>
        </p:nvGrpSpPr>
        <p:grpSpPr>
          <a:xfrm rot="10800000">
            <a:off x="512793" y="2715371"/>
            <a:ext cx="1156347" cy="2048522"/>
            <a:chOff x="3927281" y="2914790"/>
            <a:chExt cx="2408706" cy="2932953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7859C04-F550-56F0-A907-E1E38CF9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926" y="2917366"/>
              <a:ext cx="1668061" cy="2930377"/>
            </a:xfrm>
            <a:custGeom>
              <a:avLst/>
              <a:gdLst>
                <a:gd name="T0" fmla="*/ 876 w 1295"/>
                <a:gd name="T1" fmla="*/ 0 h 2275"/>
                <a:gd name="T2" fmla="*/ 0 w 1295"/>
                <a:gd name="T3" fmla="*/ 1114 h 2275"/>
                <a:gd name="T4" fmla="*/ 876 w 1295"/>
                <a:gd name="T5" fmla="*/ 2275 h 2275"/>
                <a:gd name="T6" fmla="*/ 1295 w 1295"/>
                <a:gd name="T7" fmla="*/ 2197 h 2275"/>
                <a:gd name="T8" fmla="*/ 527 w 1295"/>
                <a:gd name="T9" fmla="*/ 1114 h 2275"/>
                <a:gd name="T10" fmla="*/ 1262 w 1295"/>
                <a:gd name="T11" fmla="*/ 96 h 2275"/>
                <a:gd name="T12" fmla="*/ 876 w 1295"/>
                <a:gd name="T13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2275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0BC13D2-6DD7-B01D-FDE8-02D05E65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281" y="2914790"/>
              <a:ext cx="1874153" cy="1450376"/>
            </a:xfrm>
            <a:custGeom>
              <a:avLst/>
              <a:gdLst>
                <a:gd name="T0" fmla="*/ 1455 w 1455"/>
                <a:gd name="T1" fmla="*/ 0 h 1126"/>
                <a:gd name="T2" fmla="*/ 821 w 1455"/>
                <a:gd name="T3" fmla="*/ 293 h 1126"/>
                <a:gd name="T4" fmla="*/ 0 w 1455"/>
                <a:gd name="T5" fmla="*/ 1126 h 1126"/>
                <a:gd name="T6" fmla="*/ 577 w 1455"/>
                <a:gd name="T7" fmla="*/ 1121 h 1126"/>
                <a:gd name="T8" fmla="*/ 1455 w 1455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5" h="1126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7FC66E3-F8B1-344A-25C5-A1E9A053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857" y="4352285"/>
              <a:ext cx="1866425" cy="1495458"/>
            </a:xfrm>
            <a:custGeom>
              <a:avLst/>
              <a:gdLst>
                <a:gd name="T0" fmla="*/ 0 w 1449"/>
                <a:gd name="T1" fmla="*/ 10 h 1161"/>
                <a:gd name="T2" fmla="*/ 823 w 1449"/>
                <a:gd name="T3" fmla="*/ 938 h 1161"/>
                <a:gd name="T4" fmla="*/ 1449 w 1449"/>
                <a:gd name="T5" fmla="*/ 1161 h 1161"/>
                <a:gd name="T6" fmla="*/ 573 w 1449"/>
                <a:gd name="T7" fmla="*/ 0 h 1161"/>
                <a:gd name="T8" fmla="*/ 0 w 1449"/>
                <a:gd name="T9" fmla="*/ 1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" h="1161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B5470FCE-2D84-D562-FBCC-2B68C38041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09">
            <a:extLst>
              <a:ext uri="{FF2B5EF4-FFF2-40B4-BE49-F238E27FC236}">
                <a16:creationId xmlns:a16="http://schemas.microsoft.com/office/drawing/2014/main" id="{6F9E5C2B-A719-970A-7F0E-35810856D137}"/>
              </a:ext>
            </a:extLst>
          </p:cNvPr>
          <p:cNvGrpSpPr/>
          <p:nvPr/>
        </p:nvGrpSpPr>
        <p:grpSpPr>
          <a:xfrm>
            <a:off x="8345714" y="2613902"/>
            <a:ext cx="3083376" cy="3573744"/>
            <a:chOff x="830258" y="1540042"/>
            <a:chExt cx="4413250" cy="4739609"/>
          </a:xfrm>
        </p:grpSpPr>
        <p:grpSp>
          <p:nvGrpSpPr>
            <p:cNvPr id="11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9516379-6294-68CA-D02F-B6B697564B94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60258E6E-965E-4E0A-5A18-705B071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8C4E4EE4-82E9-D1D0-6DC9-9CFD1893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5064C674-A9B0-E7E2-167C-26D33BB9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03AE71B9-9DDE-FD2F-E14A-B4C7B020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D47D760B-81E2-C71C-7D84-0EFABA70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D483FD4E-3397-08AE-20DB-029D8000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A762BA3-75BC-B42E-49E9-39EF157E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62263CF8-C27F-1C07-7272-CDB47DE87620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147B0D27-EFF8-58C1-60C7-CDA4167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9A19CB0-EC58-38CB-3B91-C1E3C843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F9703A-F36E-40E8-0DDC-2C82917B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35CC6F4-780E-7C08-694C-40E702DB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922CF3D-1E6C-BFBE-8C1B-44C40C25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0FE2918D-0412-A811-7E24-0CF1C460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D0D9AE-CCFD-3356-02D8-72EFA6C820BC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26774932-954B-B3F1-5306-6ED82740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AF149C1-2F24-42A2-C840-A57EA395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C47C365-4BED-EA53-9BE1-ECF7B30A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33F62BD-A30C-25D9-D3B7-1E81FA4B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0C0A3E13-B01A-6AE8-42B3-A09C7F75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547E132-507F-6625-3C49-C95375EA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AABDD5D8-D50E-1D7D-66B0-508FF0A2F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40D9FD5-B3A5-237A-C07E-D5871845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07E6ABC-D6F2-01B2-E363-0160CFB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3F43B494-7306-E86F-92DF-800071F6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E4385A0-3234-3D38-773A-1995181B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D87A49F3-23D8-EB25-4978-C410E2F7390A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431B432B-6B22-4A9D-A071-D6308CC2659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368FB179-EDF8-9AE1-C4B8-B376C397F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1EEC168-9294-332B-74F9-59C3D4427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31AB5383-1AF3-66BA-C9C2-DEBC6A776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0FFB6977-CE76-1FE1-DD69-BE8EDD04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91BA908B-C4E3-FDD0-A986-310AB7A01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D4F366C4-146F-DFD9-9111-EC75E22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5EFDB15-CE55-6F28-FCBD-16D7EDBC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C6BE0A-B006-2A31-D3FA-F673E52DE2B4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54EBC445-53FE-4CE3-4A01-AFED127B7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7F549E8C-81AB-D3B2-9142-D44C5D60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C258C373-F56E-BFB7-CC23-1E9C29EA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E4734DF4-18FF-5DFA-617E-36B08F682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77A5B3DC-1A08-6FEC-5815-0D3A8142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6E98ECA-27CE-69B4-44F2-6E2BF1FC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B278C3B0-B2F2-3530-15A2-46EDD039488E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F474794C-DAEC-DEB6-7DB5-54A5CE4A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952BF96-9745-92D7-189F-4BC432A6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4ECBBF4A-D752-42F2-1864-3045DED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E2F0D1FC-6F61-948B-2478-35B7F5EB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E8389231-534F-54F8-560C-9A8C7F46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E15F94A8-2437-731E-5F2A-B3605BD1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3">
                <a:extLst>
                  <a:ext uri="{FF2B5EF4-FFF2-40B4-BE49-F238E27FC236}">
                    <a16:creationId xmlns:a16="http://schemas.microsoft.com/office/drawing/2014/main" id="{3FEE42DF-AF2F-AE75-0EEE-AC36ADAE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2E8EF87B-8771-1D4A-A094-FE98B6F3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D76D538-8594-45B9-3CA2-955AF7CB9A6B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FF1BBFB-13A4-A3F5-2C24-B21780B3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4768053E-D0A6-B6DB-3D5A-8A23CEDD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44BB35D3-DF08-1DA9-3F1E-F383241F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3310FDA2-D862-F1D1-AF49-EF3339BC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00ED9906-436E-3370-1701-855A9A0D0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A125A8A-8539-B26A-84EA-0D857216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FF9A8F34-22D4-7E24-99C1-7F995595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E22825BC-DD1D-C7F7-01B0-0D2F79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extBox 30">
            <a:extLst>
              <a:ext uri="{FF2B5EF4-FFF2-40B4-BE49-F238E27FC236}">
                <a16:creationId xmlns:a16="http://schemas.microsoft.com/office/drawing/2014/main" id="{BE3DFCC0-6343-4464-C629-369515AB67D2}"/>
              </a:ext>
            </a:extLst>
          </p:cNvPr>
          <p:cNvSpPr txBox="1"/>
          <p:nvPr/>
        </p:nvSpPr>
        <p:spPr>
          <a:xfrm>
            <a:off x="400655" y="2107248"/>
            <a:ext cx="7361701" cy="420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Declarar a instalação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 não é uma simples formalidade burocrática. Declarar a instalação significa garantir que todas as características, equipamentos e sistemas da plataforma estejam de acordo com as normas técnicas.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Isso implica em um compromisso da empresa em manter padrões específicos e realizar inspeções regulares para garantir que tudo funcione dentro dos parâmetros estabelecidos.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F810CB4-3C2B-674D-D912-62834742BA8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29C58474-E3CE-D8F6-F649-A396467811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Visão Geral </a:t>
            </a:r>
            <a:r>
              <a:rPr lang="pt-BR" sz="4800" dirty="0">
                <a:solidFill>
                  <a:srgbClr val="00A09D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A39CC02-31F8-D90B-19D0-DA48EDD81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256651" y="2121923"/>
            <a:ext cx="11262249" cy="364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da Escala Beaufort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Escala Beaufort é um sistema que mede a intensidade do vento, sendo essencial para avaliar as condições meteorológicas em ambientes marítimos. Sua aplicação permite antecipar e se preparar para condições adversas, garantindo que as operações sejam realizadas de forma segura e que medidas preventivas sejam adotadas em situações de tempestades ou ventos fortes.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D5D2A18B-F4E5-3BC1-3A36-B3BE0D2FE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28454C61-EE3B-B65B-E2D6-12B1324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073151" y="-1073152"/>
            <a:ext cx="6858000" cy="900430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256650" y="2436463"/>
            <a:ext cx="6944248" cy="420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Cursos extras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capacitação contínua é vital no ambiente de uma plataforma de petróleo. Os cursos extras vão além do treinamento padrão e focam em habilidades específicas, novas tecnologias ou procedimentos atualizados.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Eles garantem que os trabalhadores estejam sempre atualizados e preparados para lidar com os desafios constantemente evolutivos da indústria.</a:t>
            </a:r>
            <a:endParaRPr lang="id-ID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2383E5EF-EA87-D207-C152-6368F0D37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362199"/>
            <a:ext cx="12191999" cy="2974181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116951" y="2430155"/>
            <a:ext cx="63981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Agir de forma responsável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Isso enfatiza o compromisso de cada membro da equipe em manter um ambiente de trabalho seguro.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Significa não apenas seguir as normas, mas também estar atento a potenciais riscos, agir proativamente para prevenir acidentes e ser responsável por suas próprias ações e pelas de seus colegas.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13314" name="Picture 2" descr="NR 37 | Segurança em Plataformas Marítimas de Petróleo">
            <a:extLst>
              <a:ext uri="{FF2B5EF4-FFF2-40B4-BE49-F238E27FC236}">
                <a16:creationId xmlns:a16="http://schemas.microsoft.com/office/drawing/2014/main" id="{94DAA721-6B8B-6912-30A9-0DE610EC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82" y="2207418"/>
            <a:ext cx="4900081" cy="32686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834E3252-96FC-147E-E997-43ECB8FFA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974010" y="1222101"/>
            <a:ext cx="5695121" cy="4929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Em plataformas, onde cada segundo é precioso, a comunicação eficiente entre os trabalhadores e seus supervisores torna-se ainda mais vital. </a:t>
            </a:r>
          </a:p>
          <a:p>
            <a:pPr>
              <a:lnSpc>
                <a:spcPct val="200000"/>
              </a:lnSpc>
            </a:pPr>
            <a:endParaRPr lang="pt-BR" altLang="zh-CN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Identificar e relatar situações de alto risco imediatamente pode fazer a diferença entre uma operação segura e um potencial desastre. </a:t>
            </a:r>
            <a:endParaRPr lang="zh-CN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DEFC8C4-7B20-FB6C-2162-5FDD04FCE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600200"/>
            <a:ext cx="7554686" cy="47752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903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3521724"/>
            <a:ext cx="6267985" cy="17030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+mn-ea"/>
              </a:rPr>
              <a:t>E é por isso que a NR 37 estipula a necessidade de sistemas de alerta em todos os meios disponíveis, sejam eles físicos como sirenes e luzes de alerta, ou digitais como sistemas de notificação.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767D8DAE-9893-933E-89DC-BDC10C561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1"/>
          <p:cNvSpPr>
            <a:spLocks/>
          </p:cNvSpPr>
          <p:nvPr/>
        </p:nvSpPr>
        <p:spPr bwMode="auto">
          <a:xfrm>
            <a:off x="838200" y="2957666"/>
            <a:ext cx="10515595" cy="14998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eague Gothic" charset="0"/>
              </a:rPr>
              <a:t>Conteúdo</a:t>
            </a: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C1670507-EFC3-D4FC-02F2-C6CE29DA0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77" y="1360173"/>
            <a:ext cx="2251332" cy="624745"/>
          </a:xfrm>
          <a:prstGeom prst="rect">
            <a:avLst/>
          </a:prstGeom>
        </p:spPr>
      </p:pic>
      <p:sp>
        <p:nvSpPr>
          <p:cNvPr id="64" name="TextBox 4">
            <a:extLst>
              <a:ext uri="{FF2B5EF4-FFF2-40B4-BE49-F238E27FC236}">
                <a16:creationId xmlns:a16="http://schemas.microsoft.com/office/drawing/2014/main" id="{A897AC2A-C8D8-3BEA-0764-87AC9D419587}"/>
              </a:ext>
            </a:extLst>
          </p:cNvPr>
          <p:cNvSpPr txBox="1"/>
          <p:nvPr/>
        </p:nvSpPr>
        <p:spPr>
          <a:xfrm>
            <a:off x="838200" y="4629233"/>
            <a:ext cx="10515595" cy="149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Integração com Outras Normas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SESMT, CIPLAT, PGR e PRE na NR 37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Desafios e Perspectivas Futuras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Conclusão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1">
            <a:extLst>
              <a:ext uri="{FF2B5EF4-FFF2-40B4-BE49-F238E27FC236}">
                <a16:creationId xmlns:a16="http://schemas.microsoft.com/office/drawing/2014/main" id="{33B2E669-C1FD-74FF-8A76-09E5878367E6}"/>
              </a:ext>
            </a:extLst>
          </p:cNvPr>
          <p:cNvGrpSpPr/>
          <p:nvPr/>
        </p:nvGrpSpPr>
        <p:grpSpPr>
          <a:xfrm>
            <a:off x="200624" y="780292"/>
            <a:ext cx="2251332" cy="1784508"/>
            <a:chOff x="1664677" y="1949380"/>
            <a:chExt cx="1195754" cy="1266093"/>
          </a:xfrm>
        </p:grpSpPr>
        <p:sp>
          <p:nvSpPr>
            <p:cNvPr id="25" name="Rounded Rectangle 16">
              <a:extLst>
                <a:ext uri="{FF2B5EF4-FFF2-40B4-BE49-F238E27FC236}">
                  <a16:creationId xmlns:a16="http://schemas.microsoft.com/office/drawing/2014/main" id="{5C24CC4D-E09B-347B-5E67-4F6BC315520B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EB075BCD-2B63-F52A-CD3F-C04841780A9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71216">
                <a:spcAft>
                  <a:spcPts val="600"/>
                </a:spcAft>
              </a:pPr>
              <a:r>
                <a:rPr lang="pt-BR" sz="5024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13</a:t>
              </a:r>
              <a:endParaRPr lang="id-ID" sz="1600" b="1"/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:a16="http://schemas.microsoft.com/office/drawing/2014/main" id="{5795E802-4EA3-5319-712D-CED0DAE227C4}"/>
              </a:ext>
            </a:extLst>
          </p:cNvPr>
          <p:cNvGrpSpPr/>
          <p:nvPr/>
        </p:nvGrpSpPr>
        <p:grpSpPr>
          <a:xfrm>
            <a:off x="2588062" y="780292"/>
            <a:ext cx="2251332" cy="1784508"/>
            <a:chOff x="1664677" y="1949380"/>
            <a:chExt cx="1195754" cy="1266093"/>
          </a:xfrm>
        </p:grpSpPr>
        <p:sp>
          <p:nvSpPr>
            <p:cNvPr id="28" name="Rounded Rectangle 16">
              <a:extLst>
                <a:ext uri="{FF2B5EF4-FFF2-40B4-BE49-F238E27FC236}">
                  <a16:creationId xmlns:a16="http://schemas.microsoft.com/office/drawing/2014/main" id="{B4C4992C-058B-A2B7-9427-FB33740C0573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29" name="Rounded Rectangle 17">
              <a:extLst>
                <a:ext uri="{FF2B5EF4-FFF2-40B4-BE49-F238E27FC236}">
                  <a16:creationId xmlns:a16="http://schemas.microsoft.com/office/drawing/2014/main" id="{EDBC81C4-0999-9927-3C1B-0AAA81549EB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71216">
                <a:spcAft>
                  <a:spcPts val="600"/>
                </a:spcAft>
              </a:pPr>
              <a:r>
                <a:rPr lang="pt-BR" sz="5024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14</a:t>
              </a:r>
              <a:endParaRPr lang="id-ID" sz="1600" b="1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0D0A9E30-6000-0076-7B17-990979B28841}"/>
              </a:ext>
            </a:extLst>
          </p:cNvPr>
          <p:cNvGrpSpPr/>
          <p:nvPr/>
        </p:nvGrpSpPr>
        <p:grpSpPr>
          <a:xfrm>
            <a:off x="4975500" y="780289"/>
            <a:ext cx="2251332" cy="1784517"/>
            <a:chOff x="1664677" y="1949380"/>
            <a:chExt cx="1195754" cy="1266093"/>
          </a:xfrm>
        </p:grpSpPr>
        <p:sp>
          <p:nvSpPr>
            <p:cNvPr id="31" name="Rounded Rectangle 22">
              <a:extLst>
                <a:ext uri="{FF2B5EF4-FFF2-40B4-BE49-F238E27FC236}">
                  <a16:creationId xmlns:a16="http://schemas.microsoft.com/office/drawing/2014/main" id="{8A7B40D6-F4B0-88A0-99C7-4CDF506DE04C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32" name="Rounded Rectangle 23">
              <a:extLst>
                <a:ext uri="{FF2B5EF4-FFF2-40B4-BE49-F238E27FC236}">
                  <a16:creationId xmlns:a16="http://schemas.microsoft.com/office/drawing/2014/main" id="{08100D45-083D-070F-DB9C-B6A27D5AE8E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71216">
                <a:spcAft>
                  <a:spcPts val="600"/>
                </a:spcAft>
              </a:pPr>
              <a:r>
                <a:rPr lang="pt-BR" sz="5024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15</a:t>
              </a:r>
              <a:endParaRPr lang="id-ID" sz="1600" b="1"/>
            </a:p>
          </p:txBody>
        </p:sp>
      </p:grpSp>
      <p:grpSp>
        <p:nvGrpSpPr>
          <p:cNvPr id="33" name="Group 9">
            <a:extLst>
              <a:ext uri="{FF2B5EF4-FFF2-40B4-BE49-F238E27FC236}">
                <a16:creationId xmlns:a16="http://schemas.microsoft.com/office/drawing/2014/main" id="{BB7EAB5F-FB39-BED2-0529-9071E90B17D6}"/>
              </a:ext>
            </a:extLst>
          </p:cNvPr>
          <p:cNvGrpSpPr/>
          <p:nvPr/>
        </p:nvGrpSpPr>
        <p:grpSpPr>
          <a:xfrm>
            <a:off x="7362938" y="780292"/>
            <a:ext cx="2251332" cy="1784508"/>
            <a:chOff x="1664677" y="1949380"/>
            <a:chExt cx="1195754" cy="1266093"/>
          </a:xfrm>
        </p:grpSpPr>
        <p:sp>
          <p:nvSpPr>
            <p:cNvPr id="34" name="Rounded Rectangle 20">
              <a:extLst>
                <a:ext uri="{FF2B5EF4-FFF2-40B4-BE49-F238E27FC236}">
                  <a16:creationId xmlns:a16="http://schemas.microsoft.com/office/drawing/2014/main" id="{84095860-CA6E-2934-4E42-6C879CCCA5A7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/>
            </a:p>
          </p:txBody>
        </p:sp>
        <p:sp>
          <p:nvSpPr>
            <p:cNvPr id="35" name="Rounded Rectangle 21">
              <a:extLst>
                <a:ext uri="{FF2B5EF4-FFF2-40B4-BE49-F238E27FC236}">
                  <a16:creationId xmlns:a16="http://schemas.microsoft.com/office/drawing/2014/main" id="{9982A24A-AB0E-3407-5BD1-D5FECDCCEA78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71216">
                <a:spcAft>
                  <a:spcPts val="600"/>
                </a:spcAft>
              </a:pPr>
              <a:r>
                <a:rPr lang="pt-BR" sz="5024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16</a:t>
              </a:r>
              <a:endParaRPr lang="id-ID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13997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19626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04. NR-37: Padrões de Vivência em Plataformas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F569EA3E-F548-068A-7341-0DFA13B79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2327883" y="4110521"/>
            <a:ext cx="947177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400" b="0" i="0" dirty="0">
                <a:effectLst/>
                <a:latin typeface="Poppins" panose="00000500000000000000" pitchFamily="2" charset="0"/>
              </a:rPr>
              <a:t>É responsabilidade da administradora da plataforma garantir espaços dedicados à prática de exercícios físicos nas zonas de vivência das plataformas habitáveis.</a:t>
            </a:r>
            <a:endParaRPr lang="pt-BR" sz="2400" dirty="0"/>
          </a:p>
        </p:txBody>
      </p:sp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885876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784" y="885876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0" y="885876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2AF70062-EC7B-C18A-15C4-0E72D28C1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14" y="129756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376877" y="1827193"/>
            <a:ext cx="8258744" cy="33572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Os padrões de iluminação nos locais de trabalho internos devem seguir as diretrizes da norma ABNT NBR IEC 61892-2, que trata das instalações elétricas em unidades marítimas estacionárias e móveis, especificamente na seção 2, dedicada ao design de sistemas elétricos. </a:t>
            </a: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CE4EE1F8-9ADC-5101-635D-864E55E18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DC89DF12-9A03-6220-C22E-4A868673C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3432" y="2514306"/>
            <a:ext cx="1992686" cy="2116583"/>
            <a:chOff x="2469" y="1167"/>
            <a:chExt cx="2509" cy="266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347018E-0F6D-2AE6-C6A0-FE973522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48A66C8-2441-CA44-8A6F-68D5B9CF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5B1CFE2-7432-530B-9F6F-02ECBA5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24C8F8A-B12D-7CC1-4727-3997508E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23D9FFE-8197-CF50-2966-74195B1E1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B4CBCAB-EF27-5080-672D-71020D611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F64961B-D9B9-C70B-AF3A-DFD8B7C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2A4D523-EA98-7540-044F-5F4EB4A1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B453C34-68AC-CA91-C245-D685FC782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6AB5219-7F0C-6355-F2EF-5A67FB2B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3C497F6-A7B8-862B-6274-18C15730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6923BA3-035E-4716-5D80-E6D6C7A1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A545DEF-4095-C118-8DDE-9AB7D5550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240C6778-05AC-E870-0F10-0AC0CCD21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2CEED28-62F0-0ED4-0C94-00A394389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8E27FFE-7A14-380E-C994-A892F95C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3FDC5B5-1F1C-5E95-BB13-8DAC735B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E8AD8E3-8A94-EBCC-3E0D-A9208464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CD05780-352F-DBA3-9E6B-C0E92833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694031A-6DD5-6ADD-3BC8-B752BC5A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E32BE2B-3B2A-7DFB-9549-AA3978DF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844E7EE6-DCA9-7855-F577-76C2B93A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CA6BABF-8C1E-B4E0-76FC-5167B88E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3456444" y="1466098"/>
            <a:ext cx="8010175" cy="28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Isso assegura um padrão mínimo de iluminação, de acordo com a Norma de Higiene Ocupacional Nº 11 (NHO 11) da Fundacentro, edição 2018, que avalia os níveis de iluminação em ambientes internos de trabalho.</a:t>
            </a:r>
            <a:endParaRPr lang="id-ID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" name="Picture 31">
            <a:extLst>
              <a:ext uri="{FF2B5EF4-FFF2-40B4-BE49-F238E27FC236}">
                <a16:creationId xmlns:a16="http://schemas.microsoft.com/office/drawing/2014/main" id="{F90DC6BF-ECDE-9288-1EC7-CDEEAE26C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56" y="3044243"/>
            <a:ext cx="294450" cy="180686"/>
          </a:xfrm>
          <a:prstGeom prst="rect">
            <a:avLst/>
          </a:prstGeom>
        </p:spPr>
      </p:pic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0B4DF55E-0B81-6193-8401-848548F27378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9CAF9F95-863C-18CF-5AC2-4583BBB0D1F0}"/>
              </a:ext>
            </a:extLst>
          </p:cNvPr>
          <p:cNvSpPr>
            <a:spLocks/>
          </p:cNvSpPr>
          <p:nvPr/>
        </p:nvSpPr>
        <p:spPr bwMode="auto">
          <a:xfrm>
            <a:off x="389009" y="218463"/>
            <a:ext cx="3133164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048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810A6FFD-C13D-14C3-876A-32BFA47C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50" y="4211146"/>
            <a:ext cx="4046831" cy="23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72FFA2-ECA3-CE46-6704-867374AF8CC7}"/>
              </a:ext>
            </a:extLst>
          </p:cNvPr>
          <p:cNvCxnSpPr>
            <a:cxnSpLocks/>
          </p:cNvCxnSpPr>
          <p:nvPr/>
        </p:nvCxnSpPr>
        <p:spPr>
          <a:xfrm flipH="1">
            <a:off x="6849150" y="4062231"/>
            <a:ext cx="404683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839A2809-7735-79AA-D816-C6F077047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-37 | Segurança em Plataformas Marítimas de Petróleo">
            <a:extLst>
              <a:ext uri="{FF2B5EF4-FFF2-40B4-BE49-F238E27FC236}">
                <a16:creationId xmlns:a16="http://schemas.microsoft.com/office/drawing/2014/main" id="{78F34457-7EAC-2EE2-817E-AE8F8C4F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4" b="-418"/>
          <a:stretch/>
        </p:blipFill>
        <p:spPr bwMode="auto">
          <a:xfrm>
            <a:off x="0" y="-15436"/>
            <a:ext cx="12280900" cy="4397375"/>
          </a:xfrm>
          <a:prstGeom prst="flowChartDocument">
            <a:avLst/>
          </a:prstGeom>
          <a:noFill/>
          <a:ln w="155575">
            <a:solidFill>
              <a:srgbClr val="00A0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47410AC8-88DD-C61E-80FE-C25216572229}"/>
              </a:ext>
            </a:extLst>
          </p:cNvPr>
          <p:cNvSpPr txBox="1"/>
          <p:nvPr/>
        </p:nvSpPr>
        <p:spPr>
          <a:xfrm>
            <a:off x="2327883" y="4377221"/>
            <a:ext cx="95212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dirty="0"/>
              <a:t>Caso o sistema de escoamento de instalações sanitárias se torne inoperante, a norma estabelece um intervalo de 3 horas para iniciar ações corretivas, mantendo os protocolos que estavam previstos na versão anterior da NR.</a:t>
            </a:r>
            <a:endParaRPr lang="en-US" sz="2000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3BD20B-F064-8446-7C27-143857A7E110}"/>
              </a:ext>
            </a:extLst>
          </p:cNvPr>
          <p:cNvGrpSpPr/>
          <p:nvPr/>
        </p:nvGrpSpPr>
        <p:grpSpPr>
          <a:xfrm>
            <a:off x="675349" y="5062499"/>
            <a:ext cx="1316302" cy="1201736"/>
            <a:chOff x="1664677" y="1949380"/>
            <a:chExt cx="1195754" cy="1266093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DFC27925-866E-9DD6-2158-5C789B7105B0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5535A988-9863-E371-9EBA-680DCE58C380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Shape 2784">
            <a:extLst>
              <a:ext uri="{FF2B5EF4-FFF2-40B4-BE49-F238E27FC236}">
                <a16:creationId xmlns:a16="http://schemas.microsoft.com/office/drawing/2014/main" id="{79194F35-F074-D308-01FC-ABBB9574483F}"/>
              </a:ext>
            </a:extLst>
          </p:cNvPr>
          <p:cNvSpPr/>
          <p:nvPr/>
        </p:nvSpPr>
        <p:spPr>
          <a:xfrm>
            <a:off x="1078477" y="54302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79AE59C7-6949-BFE7-463C-37B6F484100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">
            <a:extLst>
              <a:ext uri="{FF2B5EF4-FFF2-40B4-BE49-F238E27FC236}">
                <a16:creationId xmlns:a16="http://schemas.microsoft.com/office/drawing/2014/main" id="{6DFF954E-4AE9-C2D6-09DF-D8952A41F431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 err="1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</a:t>
            </a: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C5151667-0A32-7C79-56AC-3FA94BA72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9A236C6A-83BD-3EA2-F94A-CE0EE1FA42D5}"/>
              </a:ext>
            </a:extLst>
          </p:cNvPr>
          <p:cNvSpPr/>
          <p:nvPr/>
        </p:nvSpPr>
        <p:spPr>
          <a:xfrm>
            <a:off x="8483599" y="1179510"/>
            <a:ext cx="3505201" cy="547529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ADD9BD2-E36F-1DA9-6FAE-3AA389120E8D}"/>
              </a:ext>
            </a:extLst>
          </p:cNvPr>
          <p:cNvSpPr/>
          <p:nvPr/>
        </p:nvSpPr>
        <p:spPr>
          <a:xfrm>
            <a:off x="4356100" y="117951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9BA1DF6-D78D-30E2-6E28-D2D3A5EB280C}"/>
              </a:ext>
            </a:extLst>
          </p:cNvPr>
          <p:cNvSpPr/>
          <p:nvPr/>
        </p:nvSpPr>
        <p:spPr>
          <a:xfrm>
            <a:off x="228601" y="1179510"/>
            <a:ext cx="3949699" cy="265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6FB10E-5582-57D4-389D-2F4A0A0DBA62}"/>
              </a:ext>
            </a:extLst>
          </p:cNvPr>
          <p:cNvSpPr/>
          <p:nvPr/>
        </p:nvSpPr>
        <p:spPr>
          <a:xfrm>
            <a:off x="4356100" y="400050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NR 37</a:t>
            </a:r>
            <a:endParaRPr lang="id-ID" sz="3600" b="1" dirty="0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>
            <a:extLst>
              <a:ext uri="{FF2B5EF4-FFF2-40B4-BE49-F238E27FC236}">
                <a16:creationId xmlns:a16="http://schemas.microsoft.com/office/drawing/2014/main" id="{A91E3221-2594-D2D8-A33E-62C90382C5D7}"/>
              </a:ext>
            </a:extLst>
          </p:cNvPr>
          <p:cNvSpPr/>
          <p:nvPr/>
        </p:nvSpPr>
        <p:spPr>
          <a:xfrm>
            <a:off x="228601" y="4000500"/>
            <a:ext cx="3949699" cy="265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7656E-EA43-39B9-29F8-F27665EBABAF}"/>
              </a:ext>
            </a:extLst>
          </p:cNvPr>
          <p:cNvSpPr/>
          <p:nvPr/>
        </p:nvSpPr>
        <p:spPr>
          <a:xfrm>
            <a:off x="523838" y="1557194"/>
            <a:ext cx="3505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Com relação às facilidades de higienização, além do número especificado de lavatórios, os refeitórios precisam contar com pelo menos um lavatório próximo à entrada ou dentro do estabelecimento.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ADAEE70-7423-7AFC-B246-D06816D41CB7}"/>
              </a:ext>
            </a:extLst>
          </p:cNvPr>
          <p:cNvSpPr/>
          <p:nvPr/>
        </p:nvSpPr>
        <p:spPr>
          <a:xfrm>
            <a:off x="523838" y="4588986"/>
            <a:ext cx="3356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proporção definida é de 1 lavatório para cada 30 assentos, uma mudança em relação ao padrão anterior de 1 para 20.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id="{58D81972-2D99-C9C2-CB9A-A1506697862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" name="Picture 2" descr="Empresa de Engenharia de Segurança do Trabalho Ponte Aérea">
            <a:extLst>
              <a:ext uri="{FF2B5EF4-FFF2-40B4-BE49-F238E27FC236}">
                <a16:creationId xmlns:a16="http://schemas.microsoft.com/office/drawing/2014/main" id="{C956F4C3-D5F4-7A28-2627-A52995FE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2442167"/>
            <a:ext cx="2954110" cy="44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 que é a Norma Regulamentadora 21? Confira aqui essa regra e suas  atualizações - Blog Preveoeste">
            <a:extLst>
              <a:ext uri="{FF2B5EF4-FFF2-40B4-BE49-F238E27FC236}">
                <a16:creationId xmlns:a16="http://schemas.microsoft.com/office/drawing/2014/main" id="{1C6A73F5-B566-7A90-530B-6B429641B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16145"/>
          <a:stretch/>
        </p:blipFill>
        <p:spPr bwMode="auto">
          <a:xfrm>
            <a:off x="4356100" y="1179510"/>
            <a:ext cx="3949699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493AC24C-D626-C285-3962-45777EF77E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2">
            <a:extLst>
              <a:ext uri="{FF2B5EF4-FFF2-40B4-BE49-F238E27FC236}">
                <a16:creationId xmlns:a16="http://schemas.microsoft.com/office/drawing/2014/main" id="{9B2F521B-4DD8-172F-F417-ECC67303CBD9}"/>
              </a:ext>
            </a:extLst>
          </p:cNvPr>
          <p:cNvSpPr/>
          <p:nvPr/>
        </p:nvSpPr>
        <p:spPr>
          <a:xfrm>
            <a:off x="744083" y="1818289"/>
            <a:ext cx="4992915" cy="4615167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3">
            <a:extLst>
              <a:ext uri="{FF2B5EF4-FFF2-40B4-BE49-F238E27FC236}">
                <a16:creationId xmlns:a16="http://schemas.microsoft.com/office/drawing/2014/main" id="{88598996-2805-2765-F49C-8D47EC1C454A}"/>
              </a:ext>
            </a:extLst>
          </p:cNvPr>
          <p:cNvSpPr/>
          <p:nvPr/>
        </p:nvSpPr>
        <p:spPr>
          <a:xfrm>
            <a:off x="1011043" y="3003149"/>
            <a:ext cx="4466053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pt-BR" altLang="zh-CN" sz="2800" dirty="0">
                <a:solidFill>
                  <a:schemeClr val="bg1"/>
                </a:solidFill>
                <a:latin typeface="+mn-ea"/>
              </a:rPr>
              <a:t>Quanto ao alojamento, a medida padrão da cama foi ajustada para acomodar um colchão de solteiro com dimensões mínimas de 1,88 m x 0,78 m. </a:t>
            </a:r>
          </a:p>
        </p:txBody>
      </p:sp>
      <p:sp>
        <p:nvSpPr>
          <p:cNvPr id="11" name="圆角矩形 13">
            <a:extLst>
              <a:ext uri="{FF2B5EF4-FFF2-40B4-BE49-F238E27FC236}">
                <a16:creationId xmlns:a16="http://schemas.microsoft.com/office/drawing/2014/main" id="{BDB40715-36C6-8269-131C-A4D2CDBB4CE1}"/>
              </a:ext>
            </a:extLst>
          </p:cNvPr>
          <p:cNvSpPr/>
          <p:nvPr/>
        </p:nvSpPr>
        <p:spPr>
          <a:xfrm>
            <a:off x="6295194" y="1881850"/>
            <a:ext cx="4992915" cy="4615167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595959"/>
              </a:gs>
              <a:gs pos="100000">
                <a:srgbClr val="333435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26">
            <a:extLst>
              <a:ext uri="{FF2B5EF4-FFF2-40B4-BE49-F238E27FC236}">
                <a16:creationId xmlns:a16="http://schemas.microsoft.com/office/drawing/2014/main" id="{1DDF2AF2-9CB6-FC50-89E2-2B14F6E42EB7}"/>
              </a:ext>
            </a:extLst>
          </p:cNvPr>
          <p:cNvSpPr/>
          <p:nvPr/>
        </p:nvSpPr>
        <p:spPr>
          <a:xfrm>
            <a:off x="8659315" y="895006"/>
            <a:ext cx="569827" cy="486637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椭圆 26">
            <a:extLst>
              <a:ext uri="{FF2B5EF4-FFF2-40B4-BE49-F238E27FC236}">
                <a16:creationId xmlns:a16="http://schemas.microsoft.com/office/drawing/2014/main" id="{29E12E5F-AA73-7D69-D11A-63D8EF24C3BD}"/>
              </a:ext>
            </a:extLst>
          </p:cNvPr>
          <p:cNvSpPr/>
          <p:nvPr/>
        </p:nvSpPr>
        <p:spPr>
          <a:xfrm>
            <a:off x="2977072" y="872359"/>
            <a:ext cx="569827" cy="486637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36">
            <a:extLst>
              <a:ext uri="{FF2B5EF4-FFF2-40B4-BE49-F238E27FC236}">
                <a16:creationId xmlns:a16="http://schemas.microsoft.com/office/drawing/2014/main" id="{2C94F766-F032-14E9-5705-607DCE82094A}"/>
              </a:ext>
            </a:extLst>
          </p:cNvPr>
          <p:cNvSpPr/>
          <p:nvPr/>
        </p:nvSpPr>
        <p:spPr>
          <a:xfrm>
            <a:off x="6510292" y="2423564"/>
            <a:ext cx="4562717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pt-BR" altLang="zh-CN" sz="2800" dirty="0">
                <a:solidFill>
                  <a:schemeClr val="bg1"/>
                </a:solidFill>
                <a:latin typeface="+mn-ea"/>
              </a:rPr>
              <a:t>Finalmente, qualquer mudança ou interrupção em atividades voltadas ao bem-estar dos trabalhadores deve ser previamente aprovada em discussões envolvendo todas as partes interessadas.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808AAF02-0569-AE62-B705-4A4F1024E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19626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05. Fatores que se enquadram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4AD8A484-D9D5-C992-A7CE-C37D6DFA8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600200"/>
            <a:ext cx="7554686" cy="47752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903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394529" y="3763024"/>
            <a:ext cx="6267985" cy="12875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+mn-ea"/>
              </a:rPr>
              <a:t>A norma se concentra principalmente na eliminação e na redução de riscos. Portanto, para estar em conformidade, as empresas devem: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5F049836-7F5D-991D-8134-FA81679CC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885876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784" y="885876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0" y="885876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79D267D3-58EF-016D-4063-EDB237FC0C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194" y="77020"/>
            <a:ext cx="2261621" cy="627889"/>
          </a:xfrm>
          <a:prstGeom prst="rect">
            <a:avLst/>
          </a:prstGeom>
        </p:spPr>
      </p:pic>
      <p:graphicFrame>
        <p:nvGraphicFramePr>
          <p:cNvPr id="8200" name="TextBox 30">
            <a:extLst>
              <a:ext uri="{FF2B5EF4-FFF2-40B4-BE49-F238E27FC236}">
                <a16:creationId xmlns:a16="http://schemas.microsoft.com/office/drawing/2014/main" id="{F81C7BE3-97D6-C9D0-C8DB-939BA8B8C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031131"/>
              </p:ext>
            </p:extLst>
          </p:nvPr>
        </p:nvGraphicFramePr>
        <p:xfrm>
          <a:off x="2327883" y="4021621"/>
          <a:ext cx="9471776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579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-37 | Segurança em Plataformas Marítimas de Petróleo">
            <a:extLst>
              <a:ext uri="{FF2B5EF4-FFF2-40B4-BE49-F238E27FC236}">
                <a16:creationId xmlns:a16="http://schemas.microsoft.com/office/drawing/2014/main" id="{2684E1A8-60C2-8A4E-3F08-CDC1308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6"/>
            <a:ext cx="12192000" cy="68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2070294" y="2578890"/>
            <a:ext cx="9213974" cy="235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segurança e saúde no trabalho são preceitos de suma importância, principalmente em ambientes com riscos elevados, como o marítimo. A Norma Regulamentadora 37 (NR 37) foi criada para responder especificamente às demandas desse setor, com um foco particular na indústria petrolífera.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B10283-A296-08AF-381B-2D9342A91CD5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>
            <a:extLst>
              <a:ext uri="{FF2B5EF4-FFF2-40B4-BE49-F238E27FC236}">
                <a16:creationId xmlns:a16="http://schemas.microsoft.com/office/drawing/2014/main" id="{E070C738-41AA-4781-A277-6F77D2331D8B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Introdução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E4896F9-A9D0-E69C-A89E-BDC8AABD27DF}"/>
              </a:ext>
            </a:extLst>
          </p:cNvPr>
          <p:cNvGrpSpPr/>
          <p:nvPr/>
        </p:nvGrpSpPr>
        <p:grpSpPr>
          <a:xfrm rot="10800000">
            <a:off x="512793" y="2715371"/>
            <a:ext cx="1156347" cy="2048522"/>
            <a:chOff x="3927281" y="2914790"/>
            <a:chExt cx="2408706" cy="2932953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7859C04-F550-56F0-A907-E1E38CF9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926" y="2917366"/>
              <a:ext cx="1668061" cy="2930377"/>
            </a:xfrm>
            <a:custGeom>
              <a:avLst/>
              <a:gdLst>
                <a:gd name="T0" fmla="*/ 876 w 1295"/>
                <a:gd name="T1" fmla="*/ 0 h 2275"/>
                <a:gd name="T2" fmla="*/ 0 w 1295"/>
                <a:gd name="T3" fmla="*/ 1114 h 2275"/>
                <a:gd name="T4" fmla="*/ 876 w 1295"/>
                <a:gd name="T5" fmla="*/ 2275 h 2275"/>
                <a:gd name="T6" fmla="*/ 1295 w 1295"/>
                <a:gd name="T7" fmla="*/ 2197 h 2275"/>
                <a:gd name="T8" fmla="*/ 527 w 1295"/>
                <a:gd name="T9" fmla="*/ 1114 h 2275"/>
                <a:gd name="T10" fmla="*/ 1262 w 1295"/>
                <a:gd name="T11" fmla="*/ 96 h 2275"/>
                <a:gd name="T12" fmla="*/ 876 w 1295"/>
                <a:gd name="T13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2275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0BC13D2-6DD7-B01D-FDE8-02D05E65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281" y="2914790"/>
              <a:ext cx="1874153" cy="1450376"/>
            </a:xfrm>
            <a:custGeom>
              <a:avLst/>
              <a:gdLst>
                <a:gd name="T0" fmla="*/ 1455 w 1455"/>
                <a:gd name="T1" fmla="*/ 0 h 1126"/>
                <a:gd name="T2" fmla="*/ 821 w 1455"/>
                <a:gd name="T3" fmla="*/ 293 h 1126"/>
                <a:gd name="T4" fmla="*/ 0 w 1455"/>
                <a:gd name="T5" fmla="*/ 1126 h 1126"/>
                <a:gd name="T6" fmla="*/ 577 w 1455"/>
                <a:gd name="T7" fmla="*/ 1121 h 1126"/>
                <a:gd name="T8" fmla="*/ 1455 w 1455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5" h="1126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7FC66E3-F8B1-344A-25C5-A1E9A053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857" y="4352285"/>
              <a:ext cx="1866425" cy="1495458"/>
            </a:xfrm>
            <a:custGeom>
              <a:avLst/>
              <a:gdLst>
                <a:gd name="T0" fmla="*/ 0 w 1449"/>
                <a:gd name="T1" fmla="*/ 10 h 1161"/>
                <a:gd name="T2" fmla="*/ 823 w 1449"/>
                <a:gd name="T3" fmla="*/ 938 h 1161"/>
                <a:gd name="T4" fmla="*/ 1449 w 1449"/>
                <a:gd name="T5" fmla="*/ 1161 h 1161"/>
                <a:gd name="T6" fmla="*/ 573 w 1449"/>
                <a:gd name="T7" fmla="*/ 0 h 1161"/>
                <a:gd name="T8" fmla="*/ 0 w 1449"/>
                <a:gd name="T9" fmla="*/ 1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" h="1161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CDA60F0F-6C33-D4FC-6C87-576BD2847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360944" y="1163991"/>
            <a:ext cx="8258744" cy="5019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Garantir fácil acesso às normas</a:t>
            </a:r>
          </a:p>
          <a:p>
            <a:pPr>
              <a:lnSpc>
                <a:spcPct val="150000"/>
              </a:lnSpc>
            </a:pPr>
            <a:endParaRPr lang="pt-BR" altLang="zh-CN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Para que todos os trabalhadores estejam plenamente cientes de seus direitos e deveres, é essencial que tenham fácil acesso às normas e diretrizes estabelecidas. Isso significa disponibilizar cópias físicas em locais estratégicos, fornecer treinamento adequado e, se possível, utilizar meios digitais para ampla disseminação das informações.</a:t>
            </a: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964DFB6-E40C-93E1-BB32-E03AE712A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-37 | Segurança em Plataformas Marítimas de Petróleo">
            <a:extLst>
              <a:ext uri="{FF2B5EF4-FFF2-40B4-BE49-F238E27FC236}">
                <a16:creationId xmlns:a16="http://schemas.microsoft.com/office/drawing/2014/main" id="{2684E1A8-60C2-8A4E-3F08-CDC1308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6"/>
            <a:ext cx="12192000" cy="68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2082994" y="2468192"/>
            <a:ext cx="9213974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Manter estatísticas anuais de acidentes e doenças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análise contínua é a chave para a melhoria. Ao manter um registro detalhado dos acidentes e das doenças ocupacionais, as empresas podem identificar padrões, áreas problemáticas e desenvolver estratégias direcionadas para abordar e prevenir essas questões.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B10283-A296-08AF-381B-2D9342A91CD5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>
            <a:extLst>
              <a:ext uri="{FF2B5EF4-FFF2-40B4-BE49-F238E27FC236}">
                <a16:creationId xmlns:a16="http://schemas.microsoft.com/office/drawing/2014/main" id="{E070C738-41AA-4781-A277-6F77D2331D8B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E4896F9-A9D0-E69C-A89E-BDC8AABD27DF}"/>
              </a:ext>
            </a:extLst>
          </p:cNvPr>
          <p:cNvGrpSpPr/>
          <p:nvPr/>
        </p:nvGrpSpPr>
        <p:grpSpPr>
          <a:xfrm rot="10800000">
            <a:off x="512793" y="2715371"/>
            <a:ext cx="1156347" cy="2048522"/>
            <a:chOff x="3927281" y="2914790"/>
            <a:chExt cx="2408706" cy="2932953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7859C04-F550-56F0-A907-E1E38CF9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926" y="2917366"/>
              <a:ext cx="1668061" cy="2930377"/>
            </a:xfrm>
            <a:custGeom>
              <a:avLst/>
              <a:gdLst>
                <a:gd name="T0" fmla="*/ 876 w 1295"/>
                <a:gd name="T1" fmla="*/ 0 h 2275"/>
                <a:gd name="T2" fmla="*/ 0 w 1295"/>
                <a:gd name="T3" fmla="*/ 1114 h 2275"/>
                <a:gd name="T4" fmla="*/ 876 w 1295"/>
                <a:gd name="T5" fmla="*/ 2275 h 2275"/>
                <a:gd name="T6" fmla="*/ 1295 w 1295"/>
                <a:gd name="T7" fmla="*/ 2197 h 2275"/>
                <a:gd name="T8" fmla="*/ 527 w 1295"/>
                <a:gd name="T9" fmla="*/ 1114 h 2275"/>
                <a:gd name="T10" fmla="*/ 1262 w 1295"/>
                <a:gd name="T11" fmla="*/ 96 h 2275"/>
                <a:gd name="T12" fmla="*/ 876 w 1295"/>
                <a:gd name="T13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2275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0BC13D2-6DD7-B01D-FDE8-02D05E65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281" y="2914790"/>
              <a:ext cx="1874153" cy="1450376"/>
            </a:xfrm>
            <a:custGeom>
              <a:avLst/>
              <a:gdLst>
                <a:gd name="T0" fmla="*/ 1455 w 1455"/>
                <a:gd name="T1" fmla="*/ 0 h 1126"/>
                <a:gd name="T2" fmla="*/ 821 w 1455"/>
                <a:gd name="T3" fmla="*/ 293 h 1126"/>
                <a:gd name="T4" fmla="*/ 0 w 1455"/>
                <a:gd name="T5" fmla="*/ 1126 h 1126"/>
                <a:gd name="T6" fmla="*/ 577 w 1455"/>
                <a:gd name="T7" fmla="*/ 1121 h 1126"/>
                <a:gd name="T8" fmla="*/ 1455 w 1455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5" h="1126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7FC66E3-F8B1-344A-25C5-A1E9A053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857" y="4352285"/>
              <a:ext cx="1866425" cy="1495458"/>
            </a:xfrm>
            <a:custGeom>
              <a:avLst/>
              <a:gdLst>
                <a:gd name="T0" fmla="*/ 0 w 1449"/>
                <a:gd name="T1" fmla="*/ 10 h 1161"/>
                <a:gd name="T2" fmla="*/ 823 w 1449"/>
                <a:gd name="T3" fmla="*/ 938 h 1161"/>
                <a:gd name="T4" fmla="*/ 1449 w 1449"/>
                <a:gd name="T5" fmla="*/ 1161 h 1161"/>
                <a:gd name="T6" fmla="*/ 573 w 1449"/>
                <a:gd name="T7" fmla="*/ 0 h 1161"/>
                <a:gd name="T8" fmla="*/ 0 w 1449"/>
                <a:gd name="T9" fmla="*/ 1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" h="1161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EEB97F57-4775-E338-5C8E-F7D76CE7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DC89DF12-9A03-6220-C22E-4A868673C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3429" y="2514305"/>
            <a:ext cx="1992685" cy="2116582"/>
            <a:chOff x="2469" y="1167"/>
            <a:chExt cx="2509" cy="266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347018E-0F6D-2AE6-C6A0-FE973522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48A66C8-2441-CA44-8A6F-68D5B9CF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5B1CFE2-7432-530B-9F6F-02ECBA5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24C8F8A-B12D-7CC1-4727-3997508E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23D9FFE-8197-CF50-2966-74195B1E1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B4CBCAB-EF27-5080-672D-71020D611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F64961B-D9B9-C70B-AF3A-DFD8B7C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2A4D523-EA98-7540-044F-5F4EB4A1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B453C34-68AC-CA91-C245-D685FC782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6AB5219-7F0C-6355-F2EF-5A67FB2B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3C497F6-A7B8-862B-6274-18C15730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6923BA3-035E-4716-5D80-E6D6C7A1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A545DEF-4095-C118-8DDE-9AB7D5550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240C6778-05AC-E870-0F10-0AC0CCD21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2CEED28-62F0-0ED4-0C94-00A394389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8E27FFE-7A14-380E-C994-A892F95C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3FDC5B5-1F1C-5E95-BB13-8DAC735B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E8AD8E3-8A94-EBCC-3E0D-A9208464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CD05780-352F-DBA3-9E6B-C0E92833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694031A-6DD5-6ADD-3BC8-B752BC5A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E32BE2B-3B2A-7DFB-9549-AA3978DF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844E7EE6-DCA9-7855-F577-76C2B93A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CA6BABF-8C1E-B4E0-76FC-5167B88E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3260169" y="1473368"/>
            <a:ext cx="801017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Representar adequadamente os trabalhadores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Uma gestão eficaz inclui ouvir e envolver aqueles que estão na linha de frente. As plataformas devem ter representantes dos trabalhadores, que sejam capazes de comunicar preocupações, dar feedback e participar ativamente na formulação de políticas de segurança.</a:t>
            </a:r>
            <a:endParaRPr lang="id-ID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" name="Picture 31">
            <a:extLst>
              <a:ext uri="{FF2B5EF4-FFF2-40B4-BE49-F238E27FC236}">
                <a16:creationId xmlns:a16="http://schemas.microsoft.com/office/drawing/2014/main" id="{F90DC6BF-ECDE-9288-1EC7-CDEEAE26C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56" y="3044243"/>
            <a:ext cx="294450" cy="180686"/>
          </a:xfrm>
          <a:prstGeom prst="rect">
            <a:avLst/>
          </a:prstGeom>
        </p:spPr>
      </p:pic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0B4DF55E-0B81-6193-8401-848548F27378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9CAF9F95-863C-18CF-5AC2-4583BBB0D1F0}"/>
              </a:ext>
            </a:extLst>
          </p:cNvPr>
          <p:cNvSpPr>
            <a:spLocks/>
          </p:cNvSpPr>
          <p:nvPr/>
        </p:nvSpPr>
        <p:spPr bwMode="auto">
          <a:xfrm>
            <a:off x="389009" y="218463"/>
            <a:ext cx="3133164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FE6F8347-E054-6A66-244C-C5FE52F1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09">
            <a:extLst>
              <a:ext uri="{FF2B5EF4-FFF2-40B4-BE49-F238E27FC236}">
                <a16:creationId xmlns:a16="http://schemas.microsoft.com/office/drawing/2014/main" id="{6F9E5C2B-A719-970A-7F0E-35810856D137}"/>
              </a:ext>
            </a:extLst>
          </p:cNvPr>
          <p:cNvGrpSpPr/>
          <p:nvPr/>
        </p:nvGrpSpPr>
        <p:grpSpPr>
          <a:xfrm>
            <a:off x="8345714" y="2613902"/>
            <a:ext cx="3083376" cy="3573744"/>
            <a:chOff x="830258" y="1540042"/>
            <a:chExt cx="4413250" cy="4739609"/>
          </a:xfrm>
        </p:grpSpPr>
        <p:grpSp>
          <p:nvGrpSpPr>
            <p:cNvPr id="11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9516379-6294-68CA-D02F-B6B697564B94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60258E6E-965E-4E0A-5A18-705B071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8C4E4EE4-82E9-D1D0-6DC9-9CFD1893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5064C674-A9B0-E7E2-167C-26D33BB9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03AE71B9-9DDE-FD2F-E14A-B4C7B020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D47D760B-81E2-C71C-7D84-0EFABA70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D483FD4E-3397-08AE-20DB-029D8000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A762BA3-75BC-B42E-49E9-39EF157E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62263CF8-C27F-1C07-7272-CDB47DE87620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147B0D27-EFF8-58C1-60C7-CDA4167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9A19CB0-EC58-38CB-3B91-C1E3C843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F9703A-F36E-40E8-0DDC-2C82917B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35CC6F4-780E-7C08-694C-40E702DB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922CF3D-1E6C-BFBE-8C1B-44C40C25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0FE2918D-0412-A811-7E24-0CF1C460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D0D9AE-CCFD-3356-02D8-72EFA6C820BC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26774932-954B-B3F1-5306-6ED82740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AF149C1-2F24-42A2-C840-A57EA395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C47C365-4BED-EA53-9BE1-ECF7B30A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33F62BD-A30C-25D9-D3B7-1E81FA4B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0C0A3E13-B01A-6AE8-42B3-A09C7F75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547E132-507F-6625-3C49-C95375EA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AABDD5D8-D50E-1D7D-66B0-508FF0A2F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40D9FD5-B3A5-237A-C07E-D5871845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07E6ABC-D6F2-01B2-E363-0160CFB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3F43B494-7306-E86F-92DF-800071F6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E4385A0-3234-3D38-773A-1995181B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D87A49F3-23D8-EB25-4978-C410E2F7390A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431B432B-6B22-4A9D-A071-D6308CC2659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368FB179-EDF8-9AE1-C4B8-B376C397F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1EEC168-9294-332B-74F9-59C3D4427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31AB5383-1AF3-66BA-C9C2-DEBC6A776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0FFB6977-CE76-1FE1-DD69-BE8EDD04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91BA908B-C4E3-FDD0-A986-310AB7A01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D4F366C4-146F-DFD9-9111-EC75E22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5EFDB15-CE55-6F28-FCBD-16D7EDBC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C6BE0A-B006-2A31-D3FA-F673E52DE2B4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54EBC445-53FE-4CE3-4A01-AFED127B7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7F549E8C-81AB-D3B2-9142-D44C5D60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C258C373-F56E-BFB7-CC23-1E9C29EA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E4734DF4-18FF-5DFA-617E-36B08F682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77A5B3DC-1A08-6FEC-5815-0D3A8142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6E98ECA-27CE-69B4-44F2-6E2BF1FC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B278C3B0-B2F2-3530-15A2-46EDD039488E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F474794C-DAEC-DEB6-7DB5-54A5CE4A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952BF96-9745-92D7-189F-4BC432A6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4ECBBF4A-D752-42F2-1864-3045DED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E2F0D1FC-6F61-948B-2478-35B7F5EB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E8389231-534F-54F8-560C-9A8C7F46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E15F94A8-2437-731E-5F2A-B3605BD1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3">
                <a:extLst>
                  <a:ext uri="{FF2B5EF4-FFF2-40B4-BE49-F238E27FC236}">
                    <a16:creationId xmlns:a16="http://schemas.microsoft.com/office/drawing/2014/main" id="{3FEE42DF-AF2F-AE75-0EEE-AC36ADAE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2E8EF87B-8771-1D4A-A094-FE98B6F3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D76D538-8594-45B9-3CA2-955AF7CB9A6B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FF1BBFB-13A4-A3F5-2C24-B21780B3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4768053E-D0A6-B6DB-3D5A-8A23CEDD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44BB35D3-DF08-1DA9-3F1E-F383241F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3310FDA2-D862-F1D1-AF49-EF3339BC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00ED9906-436E-3370-1701-855A9A0D0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A125A8A-8539-B26A-84EA-0D857216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FF9A8F34-22D4-7E24-99C1-7F995595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E22825BC-DD1D-C7F7-01B0-0D2F79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extBox 30">
            <a:extLst>
              <a:ext uri="{FF2B5EF4-FFF2-40B4-BE49-F238E27FC236}">
                <a16:creationId xmlns:a16="http://schemas.microsoft.com/office/drawing/2014/main" id="{BE3DFCC0-6343-4464-C629-369515AB67D2}"/>
              </a:ext>
            </a:extLst>
          </p:cNvPr>
          <p:cNvSpPr txBox="1"/>
          <p:nvPr/>
        </p:nvSpPr>
        <p:spPr>
          <a:xfrm>
            <a:off x="629092" y="2425998"/>
            <a:ext cx="6813186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Cumprir essas diretrizes não é apenas uma questão de atender às exigências regulatórias. É sobre criar e manter um ambiente de trabalho seguro e saudável para todos. No entanto, garantir a conformidade não é suficiente.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É igualmente crucial apresentar evidências dessa conformidade, o que é feito através dos relatórios entregues à Auditoria do Trabalho. 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F810CB4-3C2B-674D-D912-62834742BA8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29C58474-E3CE-D8F6-F649-A396467811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Visão Geral </a:t>
            </a:r>
            <a:r>
              <a:rPr lang="pt-BR" sz="4800" dirty="0">
                <a:solidFill>
                  <a:srgbClr val="00A09D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A7FAC21-F698-75D9-E025-B92FBC5DF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256651" y="2297737"/>
            <a:ext cx="11262249" cy="318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Origens e Contexto da NR-37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indústria petrolífera, especialmente no que concerne à exploração marítima, sempre esteve entre as mais arriscadas. O ambiente marítimo é, por natureza, um local desafiador, com condições climáticas adversas, instabilidade das ondas e a presença de produtos químicos voláteis e inflamáveis.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3E6C3BB0-AD09-C1BA-475F-657062EEB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974010" y="1576393"/>
            <a:ext cx="5695121" cy="38211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Estrutura e Conteúdo da Norma</a:t>
            </a:r>
          </a:p>
          <a:p>
            <a:pPr>
              <a:lnSpc>
                <a:spcPct val="200000"/>
              </a:lnSpc>
            </a:pPr>
            <a:endParaRPr lang="pt-BR" altLang="zh-CN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NR 37 é meticulosamente estruturada, abordando desde a infraestrutura física das plataformas até os protocolos de treinamento e comunicação.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F5B7EB5-A9DD-8587-32B6-06079E5AA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19626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06. Quais os principais pontos da NR 37?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694CD7CE-15F3-7A1A-5C1E-7220FC563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-37 | Segurança em Plataformas Marítimas de Petróleo">
            <a:extLst>
              <a:ext uri="{FF2B5EF4-FFF2-40B4-BE49-F238E27FC236}">
                <a16:creationId xmlns:a16="http://schemas.microsoft.com/office/drawing/2014/main" id="{78F34457-7EAC-2EE2-817E-AE8F8C4F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4" b="-418"/>
          <a:stretch/>
        </p:blipFill>
        <p:spPr bwMode="auto">
          <a:xfrm>
            <a:off x="0" y="-15436"/>
            <a:ext cx="12280900" cy="4397375"/>
          </a:xfrm>
          <a:prstGeom prst="flowChartDocument">
            <a:avLst/>
          </a:prstGeom>
          <a:noFill/>
          <a:ln w="155575">
            <a:solidFill>
              <a:srgbClr val="00A0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47410AC8-88DD-C61E-80FE-C25216572229}"/>
              </a:ext>
            </a:extLst>
          </p:cNvPr>
          <p:cNvSpPr txBox="1"/>
          <p:nvPr/>
        </p:nvSpPr>
        <p:spPr>
          <a:xfrm>
            <a:off x="2327883" y="4415321"/>
            <a:ext cx="88354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/>
              <a:t>A Norma Regulamentadora 37 (NR 37) é amplamente reconhecida como uma das mais importantes normas direcionadas à segurança e bem-estar dos trabalhadores na indústria petrolífera, especificamente em plataformas marítimas. </a:t>
            </a:r>
            <a:r>
              <a:rPr lang="pt-BR" b="1" dirty="0"/>
              <a:t>Aqui estão seus pontos centrais:</a:t>
            </a:r>
            <a:endParaRPr lang="en-US" b="1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3BD20B-F064-8446-7C27-143857A7E110}"/>
              </a:ext>
            </a:extLst>
          </p:cNvPr>
          <p:cNvGrpSpPr/>
          <p:nvPr/>
        </p:nvGrpSpPr>
        <p:grpSpPr>
          <a:xfrm>
            <a:off x="675349" y="5062499"/>
            <a:ext cx="1316302" cy="1201736"/>
            <a:chOff x="1664677" y="1949380"/>
            <a:chExt cx="1195754" cy="1266093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DFC27925-866E-9DD6-2158-5C789B7105B0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5535A988-9863-E371-9EBA-680DCE58C380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Shape 2784">
            <a:extLst>
              <a:ext uri="{FF2B5EF4-FFF2-40B4-BE49-F238E27FC236}">
                <a16:creationId xmlns:a16="http://schemas.microsoft.com/office/drawing/2014/main" id="{79194F35-F074-D308-01FC-ABBB9574483F}"/>
              </a:ext>
            </a:extLst>
          </p:cNvPr>
          <p:cNvSpPr/>
          <p:nvPr/>
        </p:nvSpPr>
        <p:spPr>
          <a:xfrm>
            <a:off x="1078477" y="54302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79AE59C7-6949-BFE7-463C-37B6F484100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">
            <a:extLst>
              <a:ext uri="{FF2B5EF4-FFF2-40B4-BE49-F238E27FC236}">
                <a16:creationId xmlns:a16="http://schemas.microsoft.com/office/drawing/2014/main" id="{6DFF954E-4AE9-C2D6-09DF-D8952A41F431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 err="1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</a:t>
            </a: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2BC55C8E-1390-EB2D-B70D-8B88BC47F8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ROVAÇÃO DA NR-37 - Segurança e Saúde em Plataformas de Petróleo. - RS Data">
            <a:extLst>
              <a:ext uri="{FF2B5EF4-FFF2-40B4-BE49-F238E27FC236}">
                <a16:creationId xmlns:a16="http://schemas.microsoft.com/office/drawing/2014/main" id="{3111CD55-4F5F-F333-9941-0ED4851B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0" y="-2"/>
            <a:ext cx="97536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74172" y="-174173"/>
            <a:ext cx="6858000" cy="7206343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256651" y="2800316"/>
            <a:ext cx="5547247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Responsabilidade da Operadora de Contrato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NR 37 enfatiza claramente a responsabilidade da operadora de contrato no gerenciamento da plataforma. Não é apenas sobre seguir os regulamentos; é sobre assegurar que cada aspecto da operação seja conduzido com a máxima consideração à segurança.</a:t>
            </a:r>
            <a:endParaRPr lang="id-ID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Aprofundando a Norma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FFD2B6A-03F2-BB56-05C5-9BBFC03552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12" y="0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600200"/>
            <a:ext cx="7554686" cy="47752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903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3429000"/>
            <a:ext cx="6267985" cy="17030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+mn-ea"/>
              </a:rPr>
              <a:t>Uma das responsabilidades fundamentais da operadora é o controle rigoroso de acesso à plataforma, garantindo que somente pessoal autorizado e devidamente treinado esteja presente.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BF40CE89-F3A2-A72B-A25C-CBB7D9666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DC89DF12-9A03-6220-C22E-4A868673C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3429" y="2514305"/>
            <a:ext cx="1992685" cy="2116582"/>
            <a:chOff x="2469" y="1167"/>
            <a:chExt cx="2509" cy="266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347018E-0F6D-2AE6-C6A0-FE973522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48A66C8-2441-CA44-8A6F-68D5B9CF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5B1CFE2-7432-530B-9F6F-02ECBA5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24C8F8A-B12D-7CC1-4727-3997508E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23D9FFE-8197-CF50-2966-74195B1E1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B4CBCAB-EF27-5080-672D-71020D611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F64961B-D9B9-C70B-AF3A-DFD8B7C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2A4D523-EA98-7540-044F-5F4EB4A1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B453C34-68AC-CA91-C245-D685FC782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6AB5219-7F0C-6355-F2EF-5A67FB2B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3C497F6-A7B8-862B-6274-18C15730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6923BA3-035E-4716-5D80-E6D6C7A1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A545DEF-4095-C118-8DDE-9AB7D5550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240C6778-05AC-E870-0F10-0AC0CCD21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2CEED28-62F0-0ED4-0C94-00A394389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8E27FFE-7A14-380E-C994-A892F95C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3FDC5B5-1F1C-5E95-BB13-8DAC735B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E8AD8E3-8A94-EBCC-3E0D-A9208464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CD05780-352F-DBA3-9E6B-C0E92833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694031A-6DD5-6ADD-3BC8-B752BC5A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E32BE2B-3B2A-7DFB-9549-AA3978DF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844E7EE6-DCA9-7855-F577-76C2B93A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CA6BABF-8C1E-B4E0-76FC-5167B88E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3298269" y="2022096"/>
            <a:ext cx="8010175" cy="260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 norma estabelece padrões rigorosos e detalhados que visam garantir a proteção e o bem-estar dos trabalhadores em plataformas marítimas de petróleo.</a:t>
            </a:r>
            <a:endParaRPr lang="id-ID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" name="Picture 31">
            <a:extLst>
              <a:ext uri="{FF2B5EF4-FFF2-40B4-BE49-F238E27FC236}">
                <a16:creationId xmlns:a16="http://schemas.microsoft.com/office/drawing/2014/main" id="{F90DC6BF-ECDE-9288-1EC7-CDEEAE26C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56" y="3044243"/>
            <a:ext cx="294450" cy="180686"/>
          </a:xfrm>
          <a:prstGeom prst="rect">
            <a:avLst/>
          </a:prstGeom>
        </p:spPr>
      </p:pic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0B4DF55E-0B81-6193-8401-848548F27378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9CAF9F95-863C-18CF-5AC2-4583BBB0D1F0}"/>
              </a:ext>
            </a:extLst>
          </p:cNvPr>
          <p:cNvSpPr>
            <a:spLocks/>
          </p:cNvSpPr>
          <p:nvPr/>
        </p:nvSpPr>
        <p:spPr bwMode="auto">
          <a:xfrm>
            <a:off x="389009" y="218463"/>
            <a:ext cx="3133164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94EAD0A-94C7-B368-564D-18497FEDF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501900"/>
            <a:ext cx="12191999" cy="2679700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31750" y="2614533"/>
            <a:ext cx="70142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Saúde e Segurança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A saúde dos trabalhadores é de extrema importância. Isso não se limita apenas a garantir que os acidentes sejam evitados. A NR 37 busca assegurar que as condições de trabalho sejam tais que o bem-estar físico e mental dos trabalhadores seja mantido.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218" name="Picture 2" descr="Nr 37 segurança e saúde em plataformas de petróleo - CWSE BRASIL COMPANY">
            <a:extLst>
              <a:ext uri="{FF2B5EF4-FFF2-40B4-BE49-F238E27FC236}">
                <a16:creationId xmlns:a16="http://schemas.microsoft.com/office/drawing/2014/main" id="{B1C1F1BF-0087-3C97-B132-E4096E93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98" y="2284332"/>
            <a:ext cx="4631651" cy="30877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E6CC90D9-EF35-60B1-F63A-8BF5ACFA7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6">
            <a:extLst>
              <a:ext uri="{FF2B5EF4-FFF2-40B4-BE49-F238E27FC236}">
                <a16:creationId xmlns:a16="http://schemas.microsoft.com/office/drawing/2014/main" id="{38430899-7119-1356-6B9F-25AC51DE5FAA}"/>
              </a:ext>
            </a:extLst>
          </p:cNvPr>
          <p:cNvSpPr/>
          <p:nvPr/>
        </p:nvSpPr>
        <p:spPr>
          <a:xfrm>
            <a:off x="3447029" y="2850234"/>
            <a:ext cx="7975851" cy="16952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Isso inclui garantir que eles tenham pausas adequadas, acesso a cuidados médicos, e que sejam protegidos de exposições perigosas.</a:t>
            </a:r>
            <a:endParaRPr lang="zh-CN" altLang="en-US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6" name="组合 36">
            <a:extLst>
              <a:ext uri="{FF2B5EF4-FFF2-40B4-BE49-F238E27FC236}">
                <a16:creationId xmlns:a16="http://schemas.microsoft.com/office/drawing/2014/main" id="{C0CD236E-2D83-E909-08CC-617296CC3528}"/>
              </a:ext>
            </a:extLst>
          </p:cNvPr>
          <p:cNvGrpSpPr/>
          <p:nvPr/>
        </p:nvGrpSpPr>
        <p:grpSpPr>
          <a:xfrm>
            <a:off x="896119" y="2739592"/>
            <a:ext cx="2132296" cy="2132296"/>
            <a:chOff x="5044366" y="2061029"/>
            <a:chExt cx="2132296" cy="2132296"/>
          </a:xfrm>
        </p:grpSpPr>
        <p:sp>
          <p:nvSpPr>
            <p:cNvPr id="7" name="椭圆 16">
              <a:extLst>
                <a:ext uri="{FF2B5EF4-FFF2-40B4-BE49-F238E27FC236}">
                  <a16:creationId xmlns:a16="http://schemas.microsoft.com/office/drawing/2014/main" id="{D0276BD2-411A-131D-623D-34DE2C559A74}"/>
                </a:ext>
              </a:extLst>
            </p:cNvPr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gradFill flip="none" rotWithShape="1">
              <a:gsLst>
                <a:gs pos="0">
                  <a:srgbClr val="00C8AF"/>
                </a:gs>
                <a:gs pos="100000">
                  <a:srgbClr val="006FBB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5">
              <a:extLst>
                <a:ext uri="{FF2B5EF4-FFF2-40B4-BE49-F238E27FC236}">
                  <a16:creationId xmlns:a16="http://schemas.microsoft.com/office/drawing/2014/main" id="{5A651042-0BA9-1908-CBEF-8BFA0A710C6F}"/>
                </a:ext>
              </a:extLst>
            </p:cNvPr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AutoShape 1">
            <a:extLst>
              <a:ext uri="{FF2B5EF4-FFF2-40B4-BE49-F238E27FC236}">
                <a16:creationId xmlns:a16="http://schemas.microsoft.com/office/drawing/2014/main" id="{B9406AC3-7EE7-1EC8-7ADE-3D774869DAC2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98980AD8-6D86-AC1A-CC87-5A1C5F8B9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974010" y="914324"/>
            <a:ext cx="5695121" cy="5544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pt-BR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Higiene e Qualidade de Vida</a:t>
            </a:r>
          </a:p>
          <a:p>
            <a:pPr>
              <a:lnSpc>
                <a:spcPct val="200000"/>
              </a:lnSpc>
            </a:pPr>
            <a:endParaRPr lang="pt-BR" altLang="zh-CN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pt-BR" altLang="zh-CN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Além da segurança física, a norma enfatiza a importância da higiene no ambiente de trabalho. Isso se refere tanto à limpeza do ambiente como à disponibilidade de instalações sanitárias adequadas, ventilação apropriada, e outras condições que afetam a qualidade de vida dos trabalhadores. </a:t>
            </a:r>
            <a:endParaRPr lang="zh-CN" alt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91D1561-6658-D506-0978-84F4E2221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600200"/>
            <a:ext cx="7554686" cy="47752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903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3521724"/>
            <a:ext cx="6267985" cy="12875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+mn-ea"/>
              </a:rPr>
              <a:t>A ideia é criar um ambiente de trabalho onde os trabalhadores não apenas se sintam seguros, mas também valorizados e cuidados.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2FD28193-CFCB-3C03-2749-1EC461303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2207233" y="3945421"/>
            <a:ext cx="947177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b="1" i="0" dirty="0">
                <a:effectLst/>
                <a:latin typeface="Poppins" panose="00000500000000000000" pitchFamily="2" charset="0"/>
              </a:rPr>
              <a:t>Capacitação Contínua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b="0" i="0" dirty="0">
              <a:effectLst/>
              <a:latin typeface="Poppins" panose="00000500000000000000" pitchFamily="2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b="0" i="0" dirty="0">
                <a:effectLst/>
                <a:latin typeface="Poppins" panose="00000500000000000000" pitchFamily="2" charset="0"/>
              </a:rPr>
              <a:t>A NR 37 reconhece que a segurança não é um objetivo estagnado, mas um processo contínuo. Isso implica na necessidade de treinamentos regulares e atualizações, garantindo que as melhores práticas sejam sempre seguidas e que os trabalhadores estejam sempre atualizados sobre os procedimentos mais seguros.</a:t>
            </a:r>
            <a:endParaRPr lang="pt-BR" dirty="0"/>
          </a:p>
        </p:txBody>
      </p:sp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885876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784" y="885876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0" y="885876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25AD5D2-D4C3-E4B2-6BCA-900D0144E9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67" y="145947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07. Procedimentos para Inspeções e Manutenções de Acordo com a NR 37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72AB390E-99B1-1B2F-07B3-BAB6AF161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526044" y="1747696"/>
            <a:ext cx="8258744" cy="33572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 acordo com a NR 37, todas as ações de inspeção e manutenção em áreas operacionais precisam ser orientadas e avaliadas com base no Programa de Gerenciamento de Riscos (PGR). </a:t>
            </a: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Antes de iniciar qualquer atividade nessa categoria, é essencial emitir uma Permissão de Trabalho (PT).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003B388-8B2E-6D22-162B-520062D21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-37 | Segurança em Plataformas Marítimas de Petróleo">
            <a:extLst>
              <a:ext uri="{FF2B5EF4-FFF2-40B4-BE49-F238E27FC236}">
                <a16:creationId xmlns:a16="http://schemas.microsoft.com/office/drawing/2014/main" id="{2684E1A8-60C2-8A4E-3F08-CDC1308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6"/>
            <a:ext cx="12192000" cy="68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2082994" y="2891096"/>
            <a:ext cx="9213974" cy="16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entanto, existem situações em que a emissão da PT pode ser dispensada. Para que essa dispensa ocorra, os seguintes critérios devem ser cumulativamente atendidos: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B10283-A296-08AF-381B-2D9342A91CD5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>
            <a:extLst>
              <a:ext uri="{FF2B5EF4-FFF2-40B4-BE49-F238E27FC236}">
                <a16:creationId xmlns:a16="http://schemas.microsoft.com/office/drawing/2014/main" id="{E070C738-41AA-4781-A277-6F77D2331D8B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E4896F9-A9D0-E69C-A89E-BDC8AABD27DF}"/>
              </a:ext>
            </a:extLst>
          </p:cNvPr>
          <p:cNvGrpSpPr/>
          <p:nvPr/>
        </p:nvGrpSpPr>
        <p:grpSpPr>
          <a:xfrm rot="10800000">
            <a:off x="512793" y="2715371"/>
            <a:ext cx="1156347" cy="2048522"/>
            <a:chOff x="3927281" y="2914790"/>
            <a:chExt cx="2408706" cy="2932953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7859C04-F550-56F0-A907-E1E38CF9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926" y="2917366"/>
              <a:ext cx="1668061" cy="2930377"/>
            </a:xfrm>
            <a:custGeom>
              <a:avLst/>
              <a:gdLst>
                <a:gd name="T0" fmla="*/ 876 w 1295"/>
                <a:gd name="T1" fmla="*/ 0 h 2275"/>
                <a:gd name="T2" fmla="*/ 0 w 1295"/>
                <a:gd name="T3" fmla="*/ 1114 h 2275"/>
                <a:gd name="T4" fmla="*/ 876 w 1295"/>
                <a:gd name="T5" fmla="*/ 2275 h 2275"/>
                <a:gd name="T6" fmla="*/ 1295 w 1295"/>
                <a:gd name="T7" fmla="*/ 2197 h 2275"/>
                <a:gd name="T8" fmla="*/ 527 w 1295"/>
                <a:gd name="T9" fmla="*/ 1114 h 2275"/>
                <a:gd name="T10" fmla="*/ 1262 w 1295"/>
                <a:gd name="T11" fmla="*/ 96 h 2275"/>
                <a:gd name="T12" fmla="*/ 876 w 1295"/>
                <a:gd name="T13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2275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0BC13D2-6DD7-B01D-FDE8-02D05E65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281" y="2914790"/>
              <a:ext cx="1874153" cy="1450376"/>
            </a:xfrm>
            <a:custGeom>
              <a:avLst/>
              <a:gdLst>
                <a:gd name="T0" fmla="*/ 1455 w 1455"/>
                <a:gd name="T1" fmla="*/ 0 h 1126"/>
                <a:gd name="T2" fmla="*/ 821 w 1455"/>
                <a:gd name="T3" fmla="*/ 293 h 1126"/>
                <a:gd name="T4" fmla="*/ 0 w 1455"/>
                <a:gd name="T5" fmla="*/ 1126 h 1126"/>
                <a:gd name="T6" fmla="*/ 577 w 1455"/>
                <a:gd name="T7" fmla="*/ 1121 h 1126"/>
                <a:gd name="T8" fmla="*/ 1455 w 1455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5" h="1126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7FC66E3-F8B1-344A-25C5-A1E9A053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857" y="4352285"/>
              <a:ext cx="1866425" cy="1495458"/>
            </a:xfrm>
            <a:custGeom>
              <a:avLst/>
              <a:gdLst>
                <a:gd name="T0" fmla="*/ 0 w 1449"/>
                <a:gd name="T1" fmla="*/ 10 h 1161"/>
                <a:gd name="T2" fmla="*/ 823 w 1449"/>
                <a:gd name="T3" fmla="*/ 938 h 1161"/>
                <a:gd name="T4" fmla="*/ 1449 w 1449"/>
                <a:gd name="T5" fmla="*/ 1161 h 1161"/>
                <a:gd name="T6" fmla="*/ 573 w 1449"/>
                <a:gd name="T7" fmla="*/ 0 h 1161"/>
                <a:gd name="T8" fmla="*/ 0 w 1449"/>
                <a:gd name="T9" fmla="*/ 1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" h="1161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A68F885A-6D1F-7225-E4F2-733A47490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09">
            <a:extLst>
              <a:ext uri="{FF2B5EF4-FFF2-40B4-BE49-F238E27FC236}">
                <a16:creationId xmlns:a16="http://schemas.microsoft.com/office/drawing/2014/main" id="{6F9E5C2B-A719-970A-7F0E-35810856D137}"/>
              </a:ext>
            </a:extLst>
          </p:cNvPr>
          <p:cNvGrpSpPr/>
          <p:nvPr/>
        </p:nvGrpSpPr>
        <p:grpSpPr>
          <a:xfrm>
            <a:off x="256651" y="3540232"/>
            <a:ext cx="2259684" cy="2821698"/>
            <a:chOff x="830258" y="1540042"/>
            <a:chExt cx="4413250" cy="4739609"/>
          </a:xfrm>
        </p:grpSpPr>
        <p:grpSp>
          <p:nvGrpSpPr>
            <p:cNvPr id="11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9516379-6294-68CA-D02F-B6B697564B94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60258E6E-965E-4E0A-5A18-705B071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8C4E4EE4-82E9-D1D0-6DC9-9CFD1893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5064C674-A9B0-E7E2-167C-26D33BB9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03AE71B9-9DDE-FD2F-E14A-B4C7B020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D47D760B-81E2-C71C-7D84-0EFABA70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D483FD4E-3397-08AE-20DB-029D8000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A762BA3-75BC-B42E-49E9-39EF157E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62263CF8-C27F-1C07-7272-CDB47DE87620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147B0D27-EFF8-58C1-60C7-CDA4167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9A19CB0-EC58-38CB-3B91-C1E3C843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F9703A-F36E-40E8-0DDC-2C82917B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35CC6F4-780E-7C08-694C-40E702DB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922CF3D-1E6C-BFBE-8C1B-44C40C25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0FE2918D-0412-A811-7E24-0CF1C460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D0D9AE-CCFD-3356-02D8-72EFA6C820BC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26774932-954B-B3F1-5306-6ED82740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AF149C1-2F24-42A2-C840-A57EA395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C47C365-4BED-EA53-9BE1-ECF7B30A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33F62BD-A30C-25D9-D3B7-1E81FA4B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0C0A3E13-B01A-6AE8-42B3-A09C7F75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547E132-507F-6625-3C49-C95375EA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AABDD5D8-D50E-1D7D-66B0-508FF0A2F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40D9FD5-B3A5-237A-C07E-D5871845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07E6ABC-D6F2-01B2-E363-0160CFB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3F43B494-7306-E86F-92DF-800071F6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E4385A0-3234-3D38-773A-1995181B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D87A49F3-23D8-EB25-4978-C410E2F7390A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431B432B-6B22-4A9D-A071-D6308CC2659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368FB179-EDF8-9AE1-C4B8-B376C397F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1EEC168-9294-332B-74F9-59C3D4427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31AB5383-1AF3-66BA-C9C2-DEBC6A776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0FFB6977-CE76-1FE1-DD69-BE8EDD04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91BA908B-C4E3-FDD0-A986-310AB7A01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D4F366C4-146F-DFD9-9111-EC75E22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5EFDB15-CE55-6F28-FCBD-16D7EDBC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C6BE0A-B006-2A31-D3FA-F673E52DE2B4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54EBC445-53FE-4CE3-4A01-AFED127B7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7F549E8C-81AB-D3B2-9142-D44C5D60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C258C373-F56E-BFB7-CC23-1E9C29EA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E4734DF4-18FF-5DFA-617E-36B08F682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77A5B3DC-1A08-6FEC-5815-0D3A8142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6E98ECA-27CE-69B4-44F2-6E2BF1FC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B278C3B0-B2F2-3530-15A2-46EDD039488E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F474794C-DAEC-DEB6-7DB5-54A5CE4A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952BF96-9745-92D7-189F-4BC432A6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4ECBBF4A-D752-42F2-1864-3045DED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E2F0D1FC-6F61-948B-2478-35B7F5EB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E8389231-534F-54F8-560C-9A8C7F46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E15F94A8-2437-731E-5F2A-B3605BD1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3">
                <a:extLst>
                  <a:ext uri="{FF2B5EF4-FFF2-40B4-BE49-F238E27FC236}">
                    <a16:creationId xmlns:a16="http://schemas.microsoft.com/office/drawing/2014/main" id="{3FEE42DF-AF2F-AE75-0EEE-AC36ADAE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2E8EF87B-8771-1D4A-A094-FE98B6F3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D76D538-8594-45B9-3CA2-955AF7CB9A6B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FF1BBFB-13A4-A3F5-2C24-B21780B3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4768053E-D0A6-B6DB-3D5A-8A23CEDD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44BB35D3-DF08-1DA9-3F1E-F383241F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3310FDA2-D862-F1D1-AF49-EF3339BC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00ED9906-436E-3370-1701-855A9A0D0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A125A8A-8539-B26A-84EA-0D857216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FF9A8F34-22D4-7E24-99C1-7F995595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E22825BC-DD1D-C7F7-01B0-0D2F79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extBox 30">
            <a:extLst>
              <a:ext uri="{FF2B5EF4-FFF2-40B4-BE49-F238E27FC236}">
                <a16:creationId xmlns:a16="http://schemas.microsoft.com/office/drawing/2014/main" id="{BE3DFCC0-6343-4464-C629-369515AB67D2}"/>
              </a:ext>
            </a:extLst>
          </p:cNvPr>
          <p:cNvSpPr txBox="1"/>
          <p:nvPr/>
        </p:nvSpPr>
        <p:spPr>
          <a:xfrm>
            <a:off x="3029885" y="1327860"/>
            <a:ext cx="8599027" cy="503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atividade em questão não deve exigir PT de acordo com outras normas regulamentadoras;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tarefa a ser realizada é rotineira;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Uma análise de risco prévia deve concluir que a PT não é necessária para a atividade em questão;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 trabalho deve ser autorizado ou executado pelo profissional responsável pelo equipamento ou sistema em questão, garantindo que não haja riscos adicionais. Além disso, é vital considerar a simultaneidade de outras atividades em andamento na plataforma.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F810CB4-3C2B-674D-D912-62834742BA8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29C58474-E3CE-D8F6-F649-A396467811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solidFill>
                  <a:srgbClr val="00A09D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553621B-59AE-B1B4-C759-6FE26DB7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28454C61-EE3B-B65B-E2D6-12B1324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073151" y="-1073152"/>
            <a:ext cx="6858000" cy="900430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739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4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304871" y="3425465"/>
            <a:ext cx="6378952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Permissão de Trabalho (PT) é um documento crítico que detalha todas as medidas de controle necessárias para garantir a segurança no trabalho, além de procedimentos de emergência e resgate. 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Esta autorização deve:</a:t>
            </a:r>
            <a:endParaRPr lang="id-ID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D2A58CBD-F0C9-981C-9678-BAF1052F16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9A236C6A-83BD-3EA2-F94A-CE0EE1FA42D5}"/>
              </a:ext>
            </a:extLst>
          </p:cNvPr>
          <p:cNvSpPr/>
          <p:nvPr/>
        </p:nvSpPr>
        <p:spPr>
          <a:xfrm>
            <a:off x="8483599" y="1179510"/>
            <a:ext cx="3505201" cy="547529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ADD9BD2-E36F-1DA9-6FAE-3AA389120E8D}"/>
              </a:ext>
            </a:extLst>
          </p:cNvPr>
          <p:cNvSpPr/>
          <p:nvPr/>
        </p:nvSpPr>
        <p:spPr>
          <a:xfrm>
            <a:off x="4356100" y="117951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9BA1DF6-D78D-30E2-6E28-D2D3A5EB280C}"/>
              </a:ext>
            </a:extLst>
          </p:cNvPr>
          <p:cNvSpPr/>
          <p:nvPr/>
        </p:nvSpPr>
        <p:spPr>
          <a:xfrm>
            <a:off x="228601" y="1179510"/>
            <a:ext cx="3949699" cy="265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6FB10E-5582-57D4-389D-2F4A0A0DBA62}"/>
              </a:ext>
            </a:extLst>
          </p:cNvPr>
          <p:cNvSpPr/>
          <p:nvPr/>
        </p:nvSpPr>
        <p:spPr>
          <a:xfrm>
            <a:off x="4356100" y="400050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NR 37</a:t>
            </a:r>
            <a:endParaRPr lang="id-ID" sz="3600" b="1" dirty="0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>
            <a:extLst>
              <a:ext uri="{FF2B5EF4-FFF2-40B4-BE49-F238E27FC236}">
                <a16:creationId xmlns:a16="http://schemas.microsoft.com/office/drawing/2014/main" id="{A91E3221-2594-D2D8-A33E-62C90382C5D7}"/>
              </a:ext>
            </a:extLst>
          </p:cNvPr>
          <p:cNvSpPr/>
          <p:nvPr/>
        </p:nvSpPr>
        <p:spPr>
          <a:xfrm>
            <a:off x="228601" y="4000500"/>
            <a:ext cx="3949699" cy="265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7656E-EA43-39B9-29F8-F27665EBABAF}"/>
              </a:ext>
            </a:extLst>
          </p:cNvPr>
          <p:cNvSpPr/>
          <p:nvPr/>
        </p:nvSpPr>
        <p:spPr>
          <a:xfrm>
            <a:off x="523838" y="1767996"/>
            <a:ext cx="3505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Ao longo dos anos, o setor marítimo-petrolífero tem enfrentado diversos desafios relacionados à segurança de seus colaboradores.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ADAEE70-7423-7AFC-B246-D06816D41CB7}"/>
              </a:ext>
            </a:extLst>
          </p:cNvPr>
          <p:cNvSpPr/>
          <p:nvPr/>
        </p:nvSpPr>
        <p:spPr>
          <a:xfrm>
            <a:off x="523838" y="4488493"/>
            <a:ext cx="3356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Dadas as condições adversas e os riscos intrínsecos associados às operações em alto-mar, a necessidade de normas robustas tornou-se inquestionável.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id="{58D81972-2D99-C9C2-CB9A-A1506697862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" name="Picture 2" descr="Empresa de Engenharia de Segurança do Trabalho Ponte Aérea">
            <a:extLst>
              <a:ext uri="{FF2B5EF4-FFF2-40B4-BE49-F238E27FC236}">
                <a16:creationId xmlns:a16="http://schemas.microsoft.com/office/drawing/2014/main" id="{C956F4C3-D5F4-7A28-2627-A52995FE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2442167"/>
            <a:ext cx="2954110" cy="44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 que é a Norma Regulamentadora 21? Confira aqui essa regra e suas  atualizações - Blog Preveoeste">
            <a:extLst>
              <a:ext uri="{FF2B5EF4-FFF2-40B4-BE49-F238E27FC236}">
                <a16:creationId xmlns:a16="http://schemas.microsoft.com/office/drawing/2014/main" id="{1C6A73F5-B566-7A90-530B-6B429641B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16145"/>
          <a:stretch/>
        </p:blipFill>
        <p:spPr bwMode="auto">
          <a:xfrm>
            <a:off x="4356100" y="1179510"/>
            <a:ext cx="3949699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F433B7C0-9B7C-FBB7-A872-B65ED9111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-37 | Segurança em Plataformas Marítimas de Petróleo">
            <a:extLst>
              <a:ext uri="{FF2B5EF4-FFF2-40B4-BE49-F238E27FC236}">
                <a16:creationId xmlns:a16="http://schemas.microsoft.com/office/drawing/2014/main" id="{78F34457-7EAC-2EE2-817E-AE8F8C4F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4" b="-418"/>
          <a:stretch/>
        </p:blipFill>
        <p:spPr bwMode="auto">
          <a:xfrm>
            <a:off x="0" y="-15436"/>
            <a:ext cx="12280900" cy="4397375"/>
          </a:xfrm>
          <a:prstGeom prst="flowChartDocument">
            <a:avLst/>
          </a:prstGeom>
          <a:noFill/>
          <a:ln w="155575">
            <a:solidFill>
              <a:srgbClr val="00A0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47410AC8-88DD-C61E-80FE-C25216572229}"/>
              </a:ext>
            </a:extLst>
          </p:cNvPr>
          <p:cNvSpPr txBox="1"/>
          <p:nvPr/>
        </p:nvSpPr>
        <p:spPr>
          <a:xfrm>
            <a:off x="2251683" y="4351821"/>
            <a:ext cx="97498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Ser expedida pelo profissional responsável pela área, equipamento ou sistema em questão;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Em casos em que um equipamento estiver sob uma área pertencente a outra equipe, os responsáveis tanto pelo equipamento quanto pela área devem assinar a PT;</a:t>
            </a:r>
            <a:endParaRPr lang="en-US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3BD20B-F064-8446-7C27-143857A7E110}"/>
              </a:ext>
            </a:extLst>
          </p:cNvPr>
          <p:cNvGrpSpPr/>
          <p:nvPr/>
        </p:nvGrpSpPr>
        <p:grpSpPr>
          <a:xfrm>
            <a:off x="675349" y="5062499"/>
            <a:ext cx="1316302" cy="1201736"/>
            <a:chOff x="1664677" y="1949380"/>
            <a:chExt cx="1195754" cy="1266093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DFC27925-866E-9DD6-2158-5C789B7105B0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5535A988-9863-E371-9EBA-680DCE58C380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Shape 2784">
            <a:extLst>
              <a:ext uri="{FF2B5EF4-FFF2-40B4-BE49-F238E27FC236}">
                <a16:creationId xmlns:a16="http://schemas.microsoft.com/office/drawing/2014/main" id="{79194F35-F074-D308-01FC-ABBB9574483F}"/>
              </a:ext>
            </a:extLst>
          </p:cNvPr>
          <p:cNvSpPr/>
          <p:nvPr/>
        </p:nvSpPr>
        <p:spPr>
          <a:xfrm>
            <a:off x="1078477" y="54302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79AE59C7-6949-BFE7-463C-37B6F484100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">
            <a:extLst>
              <a:ext uri="{FF2B5EF4-FFF2-40B4-BE49-F238E27FC236}">
                <a16:creationId xmlns:a16="http://schemas.microsoft.com/office/drawing/2014/main" id="{6DFF954E-4AE9-C2D6-09DF-D8952A41F431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 err="1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</a:t>
            </a: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67E36AA2-8C47-6621-6404-AF486C957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9A236C6A-83BD-3EA2-F94A-CE0EE1FA42D5}"/>
              </a:ext>
            </a:extLst>
          </p:cNvPr>
          <p:cNvSpPr/>
          <p:nvPr/>
        </p:nvSpPr>
        <p:spPr>
          <a:xfrm>
            <a:off x="8483599" y="1179510"/>
            <a:ext cx="3505201" cy="547529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ADD9BD2-E36F-1DA9-6FAE-3AA389120E8D}"/>
              </a:ext>
            </a:extLst>
          </p:cNvPr>
          <p:cNvSpPr/>
          <p:nvPr/>
        </p:nvSpPr>
        <p:spPr>
          <a:xfrm>
            <a:off x="4356100" y="117951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9BA1DF6-D78D-30E2-6E28-D2D3A5EB280C}"/>
              </a:ext>
            </a:extLst>
          </p:cNvPr>
          <p:cNvSpPr/>
          <p:nvPr/>
        </p:nvSpPr>
        <p:spPr>
          <a:xfrm>
            <a:off x="228601" y="1179510"/>
            <a:ext cx="3949699" cy="265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6FB10E-5582-57D4-389D-2F4A0A0DBA62}"/>
              </a:ext>
            </a:extLst>
          </p:cNvPr>
          <p:cNvSpPr/>
          <p:nvPr/>
        </p:nvSpPr>
        <p:spPr>
          <a:xfrm>
            <a:off x="4356100" y="4000500"/>
            <a:ext cx="3949699" cy="26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NR 37</a:t>
            </a:r>
            <a:endParaRPr lang="id-ID" sz="3600" b="1" dirty="0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>
            <a:extLst>
              <a:ext uri="{FF2B5EF4-FFF2-40B4-BE49-F238E27FC236}">
                <a16:creationId xmlns:a16="http://schemas.microsoft.com/office/drawing/2014/main" id="{A91E3221-2594-D2D8-A33E-62C90382C5D7}"/>
              </a:ext>
            </a:extLst>
          </p:cNvPr>
          <p:cNvSpPr/>
          <p:nvPr/>
        </p:nvSpPr>
        <p:spPr>
          <a:xfrm>
            <a:off x="228601" y="4000500"/>
            <a:ext cx="3949699" cy="265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7656E-EA43-39B9-29F8-F27665EBABAF}"/>
              </a:ext>
            </a:extLst>
          </p:cNvPr>
          <p:cNvSpPr/>
          <p:nvPr/>
        </p:nvSpPr>
        <p:spPr>
          <a:xfrm>
            <a:off x="574639" y="1607994"/>
            <a:ext cx="3197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Ser sempre precedida por uma análise de risco, levando em consideração outras atividades sendo realizadas simultaneamente;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ADAEE70-7423-7AFC-B246-D06816D41CB7}"/>
              </a:ext>
            </a:extLst>
          </p:cNvPr>
          <p:cNvSpPr/>
          <p:nvPr/>
        </p:nvSpPr>
        <p:spPr>
          <a:xfrm>
            <a:off x="523838" y="4754086"/>
            <a:ext cx="3356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Estar disponível, seja em meio físico ou digital, no local onde as atividades serão realizadas;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id="{58D81972-2D99-C9C2-CB9A-A1506697862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" name="Picture 2" descr="Empresa de Engenharia de Segurança do Trabalho Ponte Aérea">
            <a:extLst>
              <a:ext uri="{FF2B5EF4-FFF2-40B4-BE49-F238E27FC236}">
                <a16:creationId xmlns:a16="http://schemas.microsoft.com/office/drawing/2014/main" id="{C956F4C3-D5F4-7A28-2627-A52995FE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2442167"/>
            <a:ext cx="2954110" cy="44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 que é a Norma Regulamentadora 21? Confira aqui essa regra e suas  atualizações - Blog Preveoeste">
            <a:extLst>
              <a:ext uri="{FF2B5EF4-FFF2-40B4-BE49-F238E27FC236}">
                <a16:creationId xmlns:a16="http://schemas.microsoft.com/office/drawing/2014/main" id="{1C6A73F5-B566-7A90-530B-6B429641B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16145"/>
          <a:stretch/>
        </p:blipFill>
        <p:spPr bwMode="auto">
          <a:xfrm>
            <a:off x="4356100" y="1179510"/>
            <a:ext cx="3949699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256651" y="2297737"/>
            <a:ext cx="11605149" cy="325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Listar os requisitos mínimos, conforme determinado pela análise de risco;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reconhecida e assinada por todos os membros da equipe, inclusive aqueles que se juntam à equipe no decorrer da tarefa;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6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974010" y="1576393"/>
            <a:ext cx="5695121" cy="44190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Ao término da tarefa ou fase, a PT deve ser encerrada e assinada pelos responsáveis por sua emissão e pelo solicitante. Posteriormente, deve ser arquivada de forma que permita rastrear sua história e uso.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F291E11-4A38-CCB3-6BFD-F63E0FD64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4353032" y="2091924"/>
            <a:ext cx="6135402" cy="22492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Estes procedimentos são indispensáveis para as companhias que buscam estar regularizadas em relação a NR 37. 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5883C66-7106-9595-981A-5D80AEE83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-37 | Segurança em Plataformas Marítimas de Petróleo">
            <a:extLst>
              <a:ext uri="{FF2B5EF4-FFF2-40B4-BE49-F238E27FC236}">
                <a16:creationId xmlns:a16="http://schemas.microsoft.com/office/drawing/2014/main" id="{2684E1A8-60C2-8A4E-3F08-CDC1308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66"/>
            <a:ext cx="12192000" cy="68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2044894" y="2620592"/>
            <a:ext cx="9213974" cy="224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importante destacar que as normas podem sofrer alterações entre o período de publicação e atualização deste artigo, por isso, se certifique no portal oficial da norma para assegurar que as informações estão em dia.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B10283-A296-08AF-381B-2D9342A91CD5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>
            <a:extLst>
              <a:ext uri="{FF2B5EF4-FFF2-40B4-BE49-F238E27FC236}">
                <a16:creationId xmlns:a16="http://schemas.microsoft.com/office/drawing/2014/main" id="{E070C738-41AA-4781-A277-6F77D2331D8B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E4896F9-A9D0-E69C-A89E-BDC8AABD27DF}"/>
              </a:ext>
            </a:extLst>
          </p:cNvPr>
          <p:cNvGrpSpPr/>
          <p:nvPr/>
        </p:nvGrpSpPr>
        <p:grpSpPr>
          <a:xfrm rot="10800000">
            <a:off x="512793" y="2715371"/>
            <a:ext cx="1156347" cy="2048522"/>
            <a:chOff x="3927281" y="2914790"/>
            <a:chExt cx="2408706" cy="2932953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7859C04-F550-56F0-A907-E1E38CF9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926" y="2917366"/>
              <a:ext cx="1668061" cy="2930377"/>
            </a:xfrm>
            <a:custGeom>
              <a:avLst/>
              <a:gdLst>
                <a:gd name="T0" fmla="*/ 876 w 1295"/>
                <a:gd name="T1" fmla="*/ 0 h 2275"/>
                <a:gd name="T2" fmla="*/ 0 w 1295"/>
                <a:gd name="T3" fmla="*/ 1114 h 2275"/>
                <a:gd name="T4" fmla="*/ 876 w 1295"/>
                <a:gd name="T5" fmla="*/ 2275 h 2275"/>
                <a:gd name="T6" fmla="*/ 1295 w 1295"/>
                <a:gd name="T7" fmla="*/ 2197 h 2275"/>
                <a:gd name="T8" fmla="*/ 527 w 1295"/>
                <a:gd name="T9" fmla="*/ 1114 h 2275"/>
                <a:gd name="T10" fmla="*/ 1262 w 1295"/>
                <a:gd name="T11" fmla="*/ 96 h 2275"/>
                <a:gd name="T12" fmla="*/ 876 w 1295"/>
                <a:gd name="T13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5" h="2275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0BC13D2-6DD7-B01D-FDE8-02D05E65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281" y="2914790"/>
              <a:ext cx="1874153" cy="1450376"/>
            </a:xfrm>
            <a:custGeom>
              <a:avLst/>
              <a:gdLst>
                <a:gd name="T0" fmla="*/ 1455 w 1455"/>
                <a:gd name="T1" fmla="*/ 0 h 1126"/>
                <a:gd name="T2" fmla="*/ 821 w 1455"/>
                <a:gd name="T3" fmla="*/ 293 h 1126"/>
                <a:gd name="T4" fmla="*/ 0 w 1455"/>
                <a:gd name="T5" fmla="*/ 1126 h 1126"/>
                <a:gd name="T6" fmla="*/ 577 w 1455"/>
                <a:gd name="T7" fmla="*/ 1121 h 1126"/>
                <a:gd name="T8" fmla="*/ 1455 w 1455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5" h="1126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7FC66E3-F8B1-344A-25C5-A1E9A053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857" y="4352285"/>
              <a:ext cx="1866425" cy="1495458"/>
            </a:xfrm>
            <a:custGeom>
              <a:avLst/>
              <a:gdLst>
                <a:gd name="T0" fmla="*/ 0 w 1449"/>
                <a:gd name="T1" fmla="*/ 10 h 1161"/>
                <a:gd name="T2" fmla="*/ 823 w 1449"/>
                <a:gd name="T3" fmla="*/ 938 h 1161"/>
                <a:gd name="T4" fmla="*/ 1449 w 1449"/>
                <a:gd name="T5" fmla="*/ 1161 h 1161"/>
                <a:gd name="T6" fmla="*/ 573 w 1449"/>
                <a:gd name="T7" fmla="*/ 0 h 1161"/>
                <a:gd name="T8" fmla="*/ 0 w 1449"/>
                <a:gd name="T9" fmla="*/ 1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" h="1161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2EF43D85-2AB4-1B05-EE55-80C271CFEC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08. Benefícios do uso da NR 37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02E1CDF5-5750-1B08-7F34-67B05BD38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DC89DF12-9A03-6220-C22E-4A868673C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3429" y="2514305"/>
            <a:ext cx="1992685" cy="2116582"/>
            <a:chOff x="2469" y="1167"/>
            <a:chExt cx="2509" cy="266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347018E-0F6D-2AE6-C6A0-FE973522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48A66C8-2441-CA44-8A6F-68D5B9CF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5B1CFE2-7432-530B-9F6F-02ECBA5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24C8F8A-B12D-7CC1-4727-3997508E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23D9FFE-8197-CF50-2966-74195B1E1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B4CBCAB-EF27-5080-672D-71020D611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F64961B-D9B9-C70B-AF3A-DFD8B7C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2A4D523-EA98-7540-044F-5F4EB4A1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B453C34-68AC-CA91-C245-D685FC782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6AB5219-7F0C-6355-F2EF-5A67FB2B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3C497F6-A7B8-862B-6274-18C15730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6923BA3-035E-4716-5D80-E6D6C7A1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A545DEF-4095-C118-8DDE-9AB7D5550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240C6778-05AC-E870-0F10-0AC0CCD21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2CEED28-62F0-0ED4-0C94-00A394389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8E27FFE-7A14-380E-C994-A892F95C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3FDC5B5-1F1C-5E95-BB13-8DAC735B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E8AD8E3-8A94-EBCC-3E0D-A9208464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CD05780-352F-DBA3-9E6B-C0E92833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694031A-6DD5-6ADD-3BC8-B752BC5A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E32BE2B-3B2A-7DFB-9549-AA3978DF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844E7EE6-DCA9-7855-F577-76C2B93A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CA6BABF-8C1E-B4E0-76FC-5167B88E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3272869" y="2027366"/>
            <a:ext cx="8010175" cy="501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introdução e aplicação da Norma Regulamentadora 37 (NR 37) no contexto marítimo-petrolífero teve um impacto significativo na maneira como as operações são conduzidas, oferecendo uma série de vantagens substanciais. 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Aqui estão os benefícios mais destacados dessa implementação:</a:t>
            </a:r>
          </a:p>
          <a:p>
            <a:pPr>
              <a:lnSpc>
                <a:spcPct val="150000"/>
              </a:lnSpc>
            </a:pPr>
            <a:endParaRPr lang="id-ID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" name="Picture 31">
            <a:extLst>
              <a:ext uri="{FF2B5EF4-FFF2-40B4-BE49-F238E27FC236}">
                <a16:creationId xmlns:a16="http://schemas.microsoft.com/office/drawing/2014/main" id="{F90DC6BF-ECDE-9288-1EC7-CDEEAE26C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56" y="3044243"/>
            <a:ext cx="294450" cy="180686"/>
          </a:xfrm>
          <a:prstGeom prst="rect">
            <a:avLst/>
          </a:prstGeom>
        </p:spPr>
      </p:pic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0B4DF55E-0B81-6193-8401-848548F27378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9CAF9F95-863C-18CF-5AC2-4583BBB0D1F0}"/>
              </a:ext>
            </a:extLst>
          </p:cNvPr>
          <p:cNvSpPr>
            <a:spLocks/>
          </p:cNvSpPr>
          <p:nvPr/>
        </p:nvSpPr>
        <p:spPr bwMode="auto">
          <a:xfrm>
            <a:off x="389009" y="218463"/>
            <a:ext cx="3133164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20317760-3E63-4C8E-406B-0939C5BE23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2315183" y="4034321"/>
            <a:ext cx="947177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</a:rPr>
              <a:t>Introdução de Boas Práticas</a:t>
            </a:r>
          </a:p>
          <a:p>
            <a:pPr algn="l"/>
            <a:endParaRPr lang="pt-BR" sz="20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 panose="00000500000000000000" pitchFamily="2" charset="0"/>
            </a:endParaRPr>
          </a:p>
          <a:p>
            <a:pPr algn="l"/>
            <a:r>
              <a:rPr lang="pt-BR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</a:rPr>
              <a:t>A NR 37 não apenas estabelece padrões de segurança, mas também incentiva a adoção de boas práticas reconhecidas globalmente. Isso se traduz em protocolos mais robustos, sistemas de gerenciamento eficientes e procedimentos que minimizam os riscos.</a:t>
            </a:r>
          </a:p>
        </p:txBody>
      </p:sp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885876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784" y="885876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0" y="885876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B6AA7C3-14B7-30F1-2276-5A6E914CAE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17" y="217471"/>
            <a:ext cx="2056151" cy="5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ROVAÇÃO DA NR-37 - Segurança e Saúde em Plataformas de Petróleo. - RS Data">
            <a:extLst>
              <a:ext uri="{FF2B5EF4-FFF2-40B4-BE49-F238E27FC236}">
                <a16:creationId xmlns:a16="http://schemas.microsoft.com/office/drawing/2014/main" id="{3111CD55-4F5F-F333-9941-0ED4851B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0" y="-2"/>
            <a:ext cx="97536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74172" y="-174173"/>
            <a:ext cx="6858000" cy="7206343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218551" y="3003516"/>
            <a:ext cx="5547247" cy="224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 empresas que aderem a essa norma estão, assim, alinhadas às melhores práticas internacionais em termos de segurança e operações.</a:t>
            </a:r>
            <a:endParaRPr lang="id-ID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94C3423-8E43-B4CE-9CD9-30DB800B8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81" y="14340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09">
            <a:extLst>
              <a:ext uri="{FF2B5EF4-FFF2-40B4-BE49-F238E27FC236}">
                <a16:creationId xmlns:a16="http://schemas.microsoft.com/office/drawing/2014/main" id="{6F9E5C2B-A719-970A-7F0E-35810856D137}"/>
              </a:ext>
            </a:extLst>
          </p:cNvPr>
          <p:cNvGrpSpPr/>
          <p:nvPr/>
        </p:nvGrpSpPr>
        <p:grpSpPr>
          <a:xfrm>
            <a:off x="8345714" y="2613902"/>
            <a:ext cx="3083376" cy="3573744"/>
            <a:chOff x="830258" y="1540042"/>
            <a:chExt cx="4413250" cy="4739609"/>
          </a:xfrm>
        </p:grpSpPr>
        <p:grpSp>
          <p:nvGrpSpPr>
            <p:cNvPr id="11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9516379-6294-68CA-D02F-B6B697564B94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60258E6E-965E-4E0A-5A18-705B071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8C4E4EE4-82E9-D1D0-6DC9-9CFD1893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5064C674-A9B0-E7E2-167C-26D33BB9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03AE71B9-9DDE-FD2F-E14A-B4C7B020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D47D760B-81E2-C71C-7D84-0EFABA70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D483FD4E-3397-08AE-20DB-029D8000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A762BA3-75BC-B42E-49E9-39EF157E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62263CF8-C27F-1C07-7272-CDB47DE87620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147B0D27-EFF8-58C1-60C7-CDA4167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9A19CB0-EC58-38CB-3B91-C1E3C843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F9703A-F36E-40E8-0DDC-2C82917B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35CC6F4-780E-7C08-694C-40E702DB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922CF3D-1E6C-BFBE-8C1B-44C40C25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0FE2918D-0412-A811-7E24-0CF1C460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D0D9AE-CCFD-3356-02D8-72EFA6C820BC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26774932-954B-B3F1-5306-6ED82740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AF149C1-2F24-42A2-C840-A57EA395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C47C365-4BED-EA53-9BE1-ECF7B30A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33F62BD-A30C-25D9-D3B7-1E81FA4B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0C0A3E13-B01A-6AE8-42B3-A09C7F75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547E132-507F-6625-3C49-C95375EA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AABDD5D8-D50E-1D7D-66B0-508FF0A2F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40D9FD5-B3A5-237A-C07E-D5871845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07E6ABC-D6F2-01B2-E363-0160CFB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3F43B494-7306-E86F-92DF-800071F6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E4385A0-3234-3D38-773A-1995181B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D87A49F3-23D8-EB25-4978-C410E2F7390A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431B432B-6B22-4A9D-A071-D6308CC2659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368FB179-EDF8-9AE1-C4B8-B376C397F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1EEC168-9294-332B-74F9-59C3D4427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31AB5383-1AF3-66BA-C9C2-DEBC6A776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0FFB6977-CE76-1FE1-DD69-BE8EDD04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91BA908B-C4E3-FDD0-A986-310AB7A01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D4F366C4-146F-DFD9-9111-EC75E22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5EFDB15-CE55-6F28-FCBD-16D7EDBC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C6BE0A-B006-2A31-D3FA-F673E52DE2B4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54EBC445-53FE-4CE3-4A01-AFED127B7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7F549E8C-81AB-D3B2-9142-D44C5D60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C258C373-F56E-BFB7-CC23-1E9C29EA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E4734DF4-18FF-5DFA-617E-36B08F682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77A5B3DC-1A08-6FEC-5815-0D3A8142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6E98ECA-27CE-69B4-44F2-6E2BF1FC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B278C3B0-B2F2-3530-15A2-46EDD039488E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F474794C-DAEC-DEB6-7DB5-54A5CE4A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952BF96-9745-92D7-189F-4BC432A6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4ECBBF4A-D752-42F2-1864-3045DED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E2F0D1FC-6F61-948B-2478-35B7F5EB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E8389231-534F-54F8-560C-9A8C7F46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E15F94A8-2437-731E-5F2A-B3605BD1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3">
                <a:extLst>
                  <a:ext uri="{FF2B5EF4-FFF2-40B4-BE49-F238E27FC236}">
                    <a16:creationId xmlns:a16="http://schemas.microsoft.com/office/drawing/2014/main" id="{3FEE42DF-AF2F-AE75-0EEE-AC36ADAE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2E8EF87B-8771-1D4A-A094-FE98B6F3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D76D538-8594-45B9-3CA2-955AF7CB9A6B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FF1BBFB-13A4-A3F5-2C24-B21780B3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4768053E-D0A6-B6DB-3D5A-8A23CEDD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44BB35D3-DF08-1DA9-3F1E-F383241F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3310FDA2-D862-F1D1-AF49-EF3339BC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00ED9906-436E-3370-1701-855A9A0D0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A125A8A-8539-B26A-84EA-0D857216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FF9A8F34-22D4-7E24-99C1-7F995595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E22825BC-DD1D-C7F7-01B0-0D2F79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extBox 30">
            <a:extLst>
              <a:ext uri="{FF2B5EF4-FFF2-40B4-BE49-F238E27FC236}">
                <a16:creationId xmlns:a16="http://schemas.microsoft.com/office/drawing/2014/main" id="{BE3DFCC0-6343-4464-C629-369515AB67D2}"/>
              </a:ext>
            </a:extLst>
          </p:cNvPr>
          <p:cNvSpPr txBox="1"/>
          <p:nvPr/>
        </p:nvSpPr>
        <p:spPr>
          <a:xfrm>
            <a:off x="1097446" y="3050812"/>
            <a:ext cx="6408485" cy="212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NR 37, portanto, nasceu como um instrumento regulador que aborda desde procedimentos básicos de segurança até protocolos mais complexos, minimizando as chances de acidentes e garantindo a integridade física dos trabalhadores.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F810CB4-3C2B-674D-D912-62834742BA8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29C58474-E3CE-D8F6-F649-A396467811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Visão Geral </a:t>
            </a:r>
            <a:r>
              <a:rPr lang="pt-BR" sz="4800" dirty="0">
                <a:solidFill>
                  <a:srgbClr val="00A09D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CA010CC7-5DED-AFAE-3959-74F474B9C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244600"/>
            <a:ext cx="7554686" cy="51308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522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2496376"/>
            <a:ext cx="6267985" cy="37286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altLang="zh-CN" sz="2000" b="1" dirty="0">
                <a:solidFill>
                  <a:schemeClr val="bg1"/>
                </a:solidFill>
                <a:latin typeface="+mn-ea"/>
              </a:rPr>
              <a:t>Incorporação de Tecnologia Avançada</a:t>
            </a:r>
          </a:p>
          <a:p>
            <a:pPr algn="ctr">
              <a:lnSpc>
                <a:spcPct val="150000"/>
              </a:lnSpc>
            </a:pPr>
            <a:endParaRPr lang="pt-BR" altLang="zh-CN" sz="200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pt-BR" altLang="zh-CN" sz="2000" dirty="0">
                <a:solidFill>
                  <a:schemeClr val="bg1"/>
                </a:solidFill>
                <a:latin typeface="+mn-ea"/>
              </a:rPr>
              <a:t>Uma das maiores contribuições da NR 37 é o estímulo à integração de novas tecnologias nas operações diárias. Isso vai desde sistemas avançados de monitoramento, equipamentos de proteção individual mais sofisticados, até softwares de gerenciamento de risco. 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2136462C-FB86-0EBF-6183-E31FA668F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501900"/>
            <a:ext cx="12191999" cy="2679700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721398" y="2883308"/>
            <a:ext cx="5835650" cy="188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A tecnologia, quando utilizada corretamente, pode ser um forte aliado na prevenção de acidentes e na otimização das operações.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9218" name="Picture 2" descr="Nr 37 segurança e saúde em plataformas de petróleo - CWSE BRASIL COMPANY">
            <a:extLst>
              <a:ext uri="{FF2B5EF4-FFF2-40B4-BE49-F238E27FC236}">
                <a16:creationId xmlns:a16="http://schemas.microsoft.com/office/drawing/2014/main" id="{B1C1F1BF-0087-3C97-B132-E4096E93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98" y="2284332"/>
            <a:ext cx="4631651" cy="30877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9E307FA3-29E3-8907-FBCA-8D93772D9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6">
            <a:extLst>
              <a:ext uri="{FF2B5EF4-FFF2-40B4-BE49-F238E27FC236}">
                <a16:creationId xmlns:a16="http://schemas.microsoft.com/office/drawing/2014/main" id="{38430899-7119-1356-6B9F-25AC51DE5FAA}"/>
              </a:ext>
            </a:extLst>
          </p:cNvPr>
          <p:cNvSpPr/>
          <p:nvPr/>
        </p:nvSpPr>
        <p:spPr>
          <a:xfrm>
            <a:off x="3320030" y="1850108"/>
            <a:ext cx="8526391" cy="391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Ambiente de Trabalho Mais Seguro</a:t>
            </a:r>
          </a:p>
          <a:p>
            <a:pPr>
              <a:lnSpc>
                <a:spcPct val="150000"/>
              </a:lnSpc>
            </a:pP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Naturalmente, a consequência direta da aplicação rigorosa da norma é um ambiente de trabalho substancialmente mais seguro. Reduzem-se os incidentes, os trabalhadores sentem-se mais protegidos e, em última análise, a moral e a produtividade da equipe aumentam.</a:t>
            </a:r>
            <a:endParaRPr lang="zh-CN" alt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6" name="组合 36">
            <a:extLst>
              <a:ext uri="{FF2B5EF4-FFF2-40B4-BE49-F238E27FC236}">
                <a16:creationId xmlns:a16="http://schemas.microsoft.com/office/drawing/2014/main" id="{C0CD236E-2D83-E909-08CC-617296CC3528}"/>
              </a:ext>
            </a:extLst>
          </p:cNvPr>
          <p:cNvGrpSpPr/>
          <p:nvPr/>
        </p:nvGrpSpPr>
        <p:grpSpPr>
          <a:xfrm>
            <a:off x="896119" y="2739592"/>
            <a:ext cx="2132296" cy="2132296"/>
            <a:chOff x="5044366" y="2061029"/>
            <a:chExt cx="2132296" cy="2132296"/>
          </a:xfrm>
        </p:grpSpPr>
        <p:sp>
          <p:nvSpPr>
            <p:cNvPr id="7" name="椭圆 16">
              <a:extLst>
                <a:ext uri="{FF2B5EF4-FFF2-40B4-BE49-F238E27FC236}">
                  <a16:creationId xmlns:a16="http://schemas.microsoft.com/office/drawing/2014/main" id="{D0276BD2-411A-131D-623D-34DE2C559A74}"/>
                </a:ext>
              </a:extLst>
            </p:cNvPr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gradFill flip="none" rotWithShape="1">
              <a:gsLst>
                <a:gs pos="0">
                  <a:srgbClr val="00C8AF"/>
                </a:gs>
                <a:gs pos="100000">
                  <a:srgbClr val="006FBB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5">
              <a:extLst>
                <a:ext uri="{FF2B5EF4-FFF2-40B4-BE49-F238E27FC236}">
                  <a16:creationId xmlns:a16="http://schemas.microsoft.com/office/drawing/2014/main" id="{5A651042-0BA9-1908-CBEF-8BFA0A710C6F}"/>
                </a:ext>
              </a:extLst>
            </p:cNvPr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AutoShape 1">
            <a:extLst>
              <a:ext uri="{FF2B5EF4-FFF2-40B4-BE49-F238E27FC236}">
                <a16:creationId xmlns:a16="http://schemas.microsoft.com/office/drawing/2014/main" id="{B9406AC3-7EE7-1EC8-7ADE-3D774869DAC2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B9831A90-AB85-7810-77F7-3DC30F9E9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256651" y="2208523"/>
            <a:ext cx="11605149" cy="335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Operações Mais Eficientes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de tornar o ambiente mais seguro, a norma também leva a operações mais otimizadas. Com protocolos claros, treinamentos adequados e o uso de tecnologia, as operações tornam-se mais ágeis, reduzindo o tempo de inatividade e maximizando a eficiência.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A325DD7F-4A65-67CB-AB7B-C8E34BCAB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811079" y="977319"/>
            <a:ext cx="5695121" cy="5019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Em resumo, a NR 37 não beneficia apenas os trabalhadores em termos de segurança, mas também as empresas em termos de eficiência e conformidade. Se você deseja entender melhor como essa norma molda o setor, continue lendo e descubra o vasto universo de práticas e padrões que ela estabelece.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AF10D38C-3B54-3F06-7BD3-C5C198A93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09. Importância da NR 37 no Contexto Petrolífero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409E743C-E219-17DF-1C2D-AB3F901DE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2">
            <a:extLst>
              <a:ext uri="{FF2B5EF4-FFF2-40B4-BE49-F238E27FC236}">
                <a16:creationId xmlns:a16="http://schemas.microsoft.com/office/drawing/2014/main" id="{9B2F521B-4DD8-172F-F417-ECC67303CBD9}"/>
              </a:ext>
            </a:extLst>
          </p:cNvPr>
          <p:cNvSpPr/>
          <p:nvPr/>
        </p:nvSpPr>
        <p:spPr>
          <a:xfrm>
            <a:off x="744083" y="1660633"/>
            <a:ext cx="5161081" cy="4772823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3">
            <a:extLst>
              <a:ext uri="{FF2B5EF4-FFF2-40B4-BE49-F238E27FC236}">
                <a16:creationId xmlns:a16="http://schemas.microsoft.com/office/drawing/2014/main" id="{88598996-2805-2765-F49C-8D47EC1C454A}"/>
              </a:ext>
            </a:extLst>
          </p:cNvPr>
          <p:cNvSpPr/>
          <p:nvPr/>
        </p:nvSpPr>
        <p:spPr>
          <a:xfrm>
            <a:off x="1278005" y="2367915"/>
            <a:ext cx="4525895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pt-BR" altLang="zh-CN" sz="2800" dirty="0">
                <a:solidFill>
                  <a:schemeClr val="bg1"/>
                </a:solidFill>
                <a:latin typeface="+mn-ea"/>
              </a:rPr>
              <a:t>A indústria petrolífera, por sua natureza, apresenta uma série de desafios e riscos únicos. </a:t>
            </a:r>
          </a:p>
        </p:txBody>
      </p:sp>
      <p:sp>
        <p:nvSpPr>
          <p:cNvPr id="11" name="圆角矩形 13">
            <a:extLst>
              <a:ext uri="{FF2B5EF4-FFF2-40B4-BE49-F238E27FC236}">
                <a16:creationId xmlns:a16="http://schemas.microsoft.com/office/drawing/2014/main" id="{BDB40715-36C6-8269-131C-A4D2CDBB4CE1}"/>
              </a:ext>
            </a:extLst>
          </p:cNvPr>
          <p:cNvSpPr/>
          <p:nvPr/>
        </p:nvSpPr>
        <p:spPr>
          <a:xfrm>
            <a:off x="6379278" y="1660633"/>
            <a:ext cx="5161081" cy="4772823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595959"/>
              </a:gs>
              <a:gs pos="100000">
                <a:srgbClr val="333435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26">
            <a:extLst>
              <a:ext uri="{FF2B5EF4-FFF2-40B4-BE49-F238E27FC236}">
                <a16:creationId xmlns:a16="http://schemas.microsoft.com/office/drawing/2014/main" id="{1DDF2AF2-9CB6-FC50-89E2-2B14F6E42EB7}"/>
              </a:ext>
            </a:extLst>
          </p:cNvPr>
          <p:cNvSpPr/>
          <p:nvPr/>
        </p:nvSpPr>
        <p:spPr>
          <a:xfrm>
            <a:off x="8659315" y="804182"/>
            <a:ext cx="577462" cy="577462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椭圆 26">
            <a:extLst>
              <a:ext uri="{FF2B5EF4-FFF2-40B4-BE49-F238E27FC236}">
                <a16:creationId xmlns:a16="http://schemas.microsoft.com/office/drawing/2014/main" id="{29E12E5F-AA73-7D69-D11A-63D8EF24C3BD}"/>
              </a:ext>
            </a:extLst>
          </p:cNvPr>
          <p:cNvSpPr/>
          <p:nvPr/>
        </p:nvSpPr>
        <p:spPr>
          <a:xfrm>
            <a:off x="2977072" y="781535"/>
            <a:ext cx="577462" cy="577462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" name="矩形 36">
            <a:extLst>
              <a:ext uri="{FF2B5EF4-FFF2-40B4-BE49-F238E27FC236}">
                <a16:creationId xmlns:a16="http://schemas.microsoft.com/office/drawing/2014/main" id="{2C94F766-F032-14E9-5705-607DCE82094A}"/>
              </a:ext>
            </a:extLst>
          </p:cNvPr>
          <p:cNvSpPr/>
          <p:nvPr/>
        </p:nvSpPr>
        <p:spPr>
          <a:xfrm>
            <a:off x="6666445" y="2026384"/>
            <a:ext cx="462385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pt-BR" altLang="zh-CN" sz="2400" dirty="0">
                <a:solidFill>
                  <a:schemeClr val="bg1"/>
                </a:solidFill>
                <a:latin typeface="+mn-ea"/>
              </a:rPr>
              <a:t>As operações marítimas em particular, com seu ambiente volátil e as variáveis envolvidas, demandam uma abordagem cuidadosa e metódica em relação à segurança e bem-estar dos trabalhadores. 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511EF78-D08D-CA65-AE59-F8B12DBE0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6">
            <a:extLst>
              <a:ext uri="{FF2B5EF4-FFF2-40B4-BE49-F238E27FC236}">
                <a16:creationId xmlns:a16="http://schemas.microsoft.com/office/drawing/2014/main" id="{38430899-7119-1356-6B9F-25AC51DE5FAA}"/>
              </a:ext>
            </a:extLst>
          </p:cNvPr>
          <p:cNvSpPr/>
          <p:nvPr/>
        </p:nvSpPr>
        <p:spPr>
          <a:xfrm>
            <a:off x="3447029" y="2850234"/>
            <a:ext cx="7975851" cy="16952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Neste cenário, a Norma Regulamentadora 37 (NR 37) desempenha um papel insubstituível, e aqui está o porquê:</a:t>
            </a:r>
            <a:endParaRPr lang="zh-CN" altLang="en-US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6" name="组合 36">
            <a:extLst>
              <a:ext uri="{FF2B5EF4-FFF2-40B4-BE49-F238E27FC236}">
                <a16:creationId xmlns:a16="http://schemas.microsoft.com/office/drawing/2014/main" id="{C0CD236E-2D83-E909-08CC-617296CC3528}"/>
              </a:ext>
            </a:extLst>
          </p:cNvPr>
          <p:cNvGrpSpPr/>
          <p:nvPr/>
        </p:nvGrpSpPr>
        <p:grpSpPr>
          <a:xfrm>
            <a:off x="896119" y="2739592"/>
            <a:ext cx="2132296" cy="2132296"/>
            <a:chOff x="5044366" y="2061029"/>
            <a:chExt cx="2132296" cy="2132296"/>
          </a:xfrm>
        </p:grpSpPr>
        <p:sp>
          <p:nvSpPr>
            <p:cNvPr id="7" name="椭圆 16">
              <a:extLst>
                <a:ext uri="{FF2B5EF4-FFF2-40B4-BE49-F238E27FC236}">
                  <a16:creationId xmlns:a16="http://schemas.microsoft.com/office/drawing/2014/main" id="{D0276BD2-411A-131D-623D-34DE2C559A74}"/>
                </a:ext>
              </a:extLst>
            </p:cNvPr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gradFill flip="none" rotWithShape="1">
              <a:gsLst>
                <a:gs pos="0">
                  <a:srgbClr val="00C8AF"/>
                </a:gs>
                <a:gs pos="100000">
                  <a:srgbClr val="006FBB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5">
              <a:extLst>
                <a:ext uri="{FF2B5EF4-FFF2-40B4-BE49-F238E27FC236}">
                  <a16:creationId xmlns:a16="http://schemas.microsoft.com/office/drawing/2014/main" id="{5A651042-0BA9-1908-CBEF-8BFA0A710C6F}"/>
                </a:ext>
              </a:extLst>
            </p:cNvPr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AutoShape 1">
            <a:extLst>
              <a:ext uri="{FF2B5EF4-FFF2-40B4-BE49-F238E27FC236}">
                <a16:creationId xmlns:a16="http://schemas.microsoft.com/office/drawing/2014/main" id="{B9406AC3-7EE7-1EC8-7ADE-3D774869DAC2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9C5962FF-DAA7-F5BD-11DF-DEFF32C3F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"/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sp>
        <p:nvSpPr>
          <p:cNvPr id="5" name="圆角矩形 13">
            <a:extLst>
              <a:ext uri="{FF2B5EF4-FFF2-40B4-BE49-F238E27FC236}">
                <a16:creationId xmlns:a16="http://schemas.microsoft.com/office/drawing/2014/main" id="{AF4A70A2-4C57-82D1-59F0-9A8E6AAAA5C4}"/>
              </a:ext>
            </a:extLst>
          </p:cNvPr>
          <p:cNvSpPr/>
          <p:nvPr/>
        </p:nvSpPr>
        <p:spPr>
          <a:xfrm>
            <a:off x="2569028" y="1244600"/>
            <a:ext cx="7554686" cy="5130800"/>
          </a:xfrm>
          <a:prstGeom prst="roundRect">
            <a:avLst>
              <a:gd name="adj" fmla="val 9557"/>
            </a:avLst>
          </a:prstGeom>
          <a:gradFill flip="none" rotWithShape="1">
            <a:gsLst>
              <a:gs pos="0">
                <a:srgbClr val="00C8AF"/>
              </a:gs>
              <a:gs pos="100000">
                <a:srgbClr val="006FBB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05E34BDE-7F71-29CF-0A3F-B9D024B96D73}"/>
              </a:ext>
            </a:extLst>
          </p:cNvPr>
          <p:cNvSpPr/>
          <p:nvPr/>
        </p:nvSpPr>
        <p:spPr>
          <a:xfrm>
            <a:off x="5962229" y="1522636"/>
            <a:ext cx="832272" cy="86512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36">
            <a:extLst>
              <a:ext uri="{FF2B5EF4-FFF2-40B4-BE49-F238E27FC236}">
                <a16:creationId xmlns:a16="http://schemas.microsoft.com/office/drawing/2014/main" id="{32B8D99D-76F5-5973-D64E-A8557D8D9BA3}"/>
              </a:ext>
            </a:extLst>
          </p:cNvPr>
          <p:cNvSpPr/>
          <p:nvPr/>
        </p:nvSpPr>
        <p:spPr>
          <a:xfrm>
            <a:off x="3407229" y="2496376"/>
            <a:ext cx="6267985" cy="32669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pt-BR" altLang="zh-CN" sz="2000" b="1" dirty="0">
                <a:solidFill>
                  <a:schemeClr val="bg1"/>
                </a:solidFill>
                <a:latin typeface="+mn-ea"/>
              </a:rPr>
              <a:t>Regulamentação Específica: </a:t>
            </a:r>
          </a:p>
          <a:p>
            <a:pPr algn="ctr">
              <a:lnSpc>
                <a:spcPct val="150000"/>
              </a:lnSpc>
            </a:pPr>
            <a:r>
              <a:rPr lang="pt-BR" altLang="zh-CN" sz="2000" dirty="0">
                <a:solidFill>
                  <a:schemeClr val="bg1"/>
                </a:solidFill>
                <a:latin typeface="+mn-ea"/>
              </a:rPr>
              <a:t>Enquanto existem várias normas que abordam a segurança no trabalho, a NR 37 é meticulosamente direcionada para as singularidades das operações marítimo-petrolíferas. Isso significa que ela foi projetada considerando os desafios específicos enfrentados pelos trabalhadores nesta indústria.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4">
            <a:extLst>
              <a:ext uri="{FF2B5EF4-FFF2-40B4-BE49-F238E27FC236}">
                <a16:creationId xmlns:a16="http://schemas.microsoft.com/office/drawing/2014/main" id="{F375495D-9067-433E-02C2-D6FE5691EF93}"/>
              </a:ext>
            </a:extLst>
          </p:cNvPr>
          <p:cNvGrpSpPr/>
          <p:nvPr/>
        </p:nvGrpSpPr>
        <p:grpSpPr>
          <a:xfrm>
            <a:off x="1253395" y="3820848"/>
            <a:ext cx="2153834" cy="3037152"/>
            <a:chOff x="5507861" y="4977810"/>
            <a:chExt cx="925101" cy="1318872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F53099-D461-350B-D8E3-3E823289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178E5FE-8435-2093-DCA7-42D0DA81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61" y="5230581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 dirty="0">
                <a:cs typeface="+mn-ea"/>
                <a:sym typeface="+mn-lt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CB05F9DF-4623-BD52-5469-CAC74F353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-37 | Segurança em Plataformas Marítimas de Petróleo">
            <a:extLst>
              <a:ext uri="{FF2B5EF4-FFF2-40B4-BE49-F238E27FC236}">
                <a16:creationId xmlns:a16="http://schemas.microsoft.com/office/drawing/2014/main" id="{78F34457-7EAC-2EE2-817E-AE8F8C4F3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4" b="-418"/>
          <a:stretch/>
        </p:blipFill>
        <p:spPr bwMode="auto">
          <a:xfrm>
            <a:off x="0" y="-15436"/>
            <a:ext cx="12280900" cy="4397375"/>
          </a:xfrm>
          <a:prstGeom prst="flowChartDocument">
            <a:avLst/>
          </a:prstGeom>
          <a:noFill/>
          <a:ln w="155575">
            <a:solidFill>
              <a:srgbClr val="00A0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47410AC8-88DD-C61E-80FE-C25216572229}"/>
              </a:ext>
            </a:extLst>
          </p:cNvPr>
          <p:cNvSpPr txBox="1"/>
          <p:nvPr/>
        </p:nvSpPr>
        <p:spPr>
          <a:xfrm>
            <a:off x="2327883" y="4415321"/>
            <a:ext cx="883541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b="1" dirty="0"/>
              <a:t>Base Legal Sólida: </a:t>
            </a:r>
            <a:r>
              <a:rPr lang="pt-BR" dirty="0"/>
              <a:t>A NR 37 não apenas estabelece diretrizes; ela serve como uma base legal que obriga as empresas a aderirem a padrões rigorosos. Através desta norma, os trabalhadores têm seus direitos assegurados e as empresas são responsabilizadas por quaisquer desvios.</a:t>
            </a:r>
            <a:endParaRPr lang="en-US" b="1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D33BD20B-F064-8446-7C27-143857A7E110}"/>
              </a:ext>
            </a:extLst>
          </p:cNvPr>
          <p:cNvGrpSpPr/>
          <p:nvPr/>
        </p:nvGrpSpPr>
        <p:grpSpPr>
          <a:xfrm>
            <a:off x="675349" y="5062499"/>
            <a:ext cx="1316302" cy="1201736"/>
            <a:chOff x="1664677" y="1949380"/>
            <a:chExt cx="1195754" cy="1266093"/>
          </a:xfrm>
        </p:grpSpPr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DFC27925-866E-9DD6-2158-5C789B7105B0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5535A988-9863-E371-9EBA-680DCE58C380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Shape 2784">
            <a:extLst>
              <a:ext uri="{FF2B5EF4-FFF2-40B4-BE49-F238E27FC236}">
                <a16:creationId xmlns:a16="http://schemas.microsoft.com/office/drawing/2014/main" id="{79194F35-F074-D308-01FC-ABBB9574483F}"/>
              </a:ext>
            </a:extLst>
          </p:cNvPr>
          <p:cNvSpPr/>
          <p:nvPr/>
        </p:nvSpPr>
        <p:spPr>
          <a:xfrm>
            <a:off x="1078477" y="54302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79AE59C7-6949-BFE7-463C-37B6F484100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">
            <a:extLst>
              <a:ext uri="{FF2B5EF4-FFF2-40B4-BE49-F238E27FC236}">
                <a16:creationId xmlns:a16="http://schemas.microsoft.com/office/drawing/2014/main" id="{6DFF954E-4AE9-C2D6-09DF-D8952A41F431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497430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800" dirty="0" err="1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</a:t>
            </a:r>
            <a:r>
              <a:rPr lang="pt-BR" sz="4800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 37</a:t>
            </a:r>
            <a:endParaRPr lang="es-ES" sz="48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6EB9CE8-3BA5-0F71-3CC9-AA9E0BC86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19626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01. Aprofundando a Norma Regulamentadora 37 (NR-37)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E42EC0CE-EC3C-C022-4541-15F5C6BB8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6098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ROVAÇÃO DA NR-37 - Segurança e Saúde em Plataformas de Petróleo. - RS Data">
            <a:extLst>
              <a:ext uri="{FF2B5EF4-FFF2-40B4-BE49-F238E27FC236}">
                <a16:creationId xmlns:a16="http://schemas.microsoft.com/office/drawing/2014/main" id="{3111CD55-4F5F-F333-9941-0ED4851B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0" y="-2"/>
            <a:ext cx="97536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74172" y="-174173"/>
            <a:ext cx="6858000" cy="7206343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6485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256651" y="2800316"/>
            <a:ext cx="5547247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Alinhamento com Legislação Trabalhista: 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 setor petrolífero, como qualquer outro, deve seguir leis trabalhistas. A NR 37 garante que essas leis sejam respeitadas em conjunto com acordos e convenções coletivas, proporcionando um ambiente de trabalho onde os direitos e a segurança dos trabalhadores são prioritários.</a:t>
            </a:r>
            <a:endParaRPr lang="id-ID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Aprofundando a Norma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61B68FE-35AB-CE67-D7A8-EFFEA758F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97" y="112367"/>
            <a:ext cx="1956695" cy="5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52BCDC48-8531-53D1-1907-8C528D814B30}"/>
              </a:ext>
            </a:extLst>
          </p:cNvPr>
          <p:cNvGrpSpPr/>
          <p:nvPr/>
        </p:nvGrpSpPr>
        <p:grpSpPr>
          <a:xfrm>
            <a:off x="556379" y="1530143"/>
            <a:ext cx="2205336" cy="3797714"/>
            <a:chOff x="8422012" y="1646034"/>
            <a:chExt cx="2683098" cy="4620447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44605A44-3007-9BD2-8110-F8FAB135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620" y="2632383"/>
              <a:ext cx="594090" cy="5940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AE97600-D949-2AA2-A6ED-6EB57505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397" y="2049696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0F80F-23F5-7AAE-C37C-A173440E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30" y="2731588"/>
              <a:ext cx="595230" cy="263407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F3AAC4-EB2F-84A5-2789-A19276D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375" y="2740711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DFFD5A4-6F77-AA37-30E6-5DEAAE2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185" y="3753286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4AB1F16-60F5-0E5F-9363-1D7618F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0854" y="2960786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0986B7-953C-14E8-B0D0-8B367F0D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340" y="2586772"/>
              <a:ext cx="599792" cy="1174497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16F2557-2ABD-D1EC-AF89-8BB28495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62" y="3493301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9AB756-6D30-B005-3698-60D38858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656" y="1774887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CBE017F-9B46-0080-03C8-667BB2B7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60" y="3743024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46F87CA-400A-9A2A-3ADE-A855AB93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538" y="2213898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04C0FA-1F46-9956-30F6-63D8FE52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448" y="4298344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C0B153-3D35-FC9A-F562-650F9E86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659" y="3659783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F52911-0DE6-E2FB-4704-5BDF7E1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764" y="1867250"/>
              <a:ext cx="354630" cy="730925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40EE0BB-AF26-53CE-978F-CA0DD783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059" y="2994995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C7D0A4E-F11C-27F4-7980-1F8BEAF6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1722433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FB09A9-FDFD-D392-79E3-AA7A3E85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577" y="3508124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04FDB23-9CE0-2449-1414-EFA27BD5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135" y="3495581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16233BF-F7F1-CA4F-3F86-28739C37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249" y="2968768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30E51F9-7E95-4749-D129-B9E0D49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177" y="2039434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2EF8E7-A74E-048E-6CC9-946DD74E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217" y="3390675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6C75450-65A1-A860-EF2A-559017B9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39" y="4306326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0496990-65A9-5F45-F902-1CED1672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318" y="3743024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8555ABF-527C-64E9-499C-F3F2A031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670" y="4577715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684FB91-D2F6-5A6B-68E2-0238BCA6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336" y="1758923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A6414CA-FC9F-AD40-DB61-6E070CBB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088" y="2521775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88FA8F6-BEB5-CF3A-7F54-2D32D2080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0592" y="3044027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F2E9FA0-838C-D00C-C2A7-EAC03B33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976" y="3309714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357919B-624B-7D12-4C38-0390A0F9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451" y="2589052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B7FA1-77E0-7B19-2C30-85DA810E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2" y="2012067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BECBE2C-14F6-C77D-7860-4AF2E8A4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4728" y="2723606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56D1F4E-F56F-FFC7-1590-3445C33A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275" y="3914067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D737873-4C7F-C9BB-13C6-DBDB23C1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027" y="4569733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A0E9697-8730-AA50-E318-7A6C845FD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379" y="4559470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243501A-5E20-1C5C-FF99-95E05E49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116" y="3513826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26B8A10-2DBB-B915-F234-B6BDF26B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376" y="4253873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C2CEF8D-833B-20DE-B6BF-BB3DFE9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584" y="5096546"/>
              <a:ext cx="1191601" cy="1059328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B580018-1339-97C1-62F9-9701D695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009" y="5096546"/>
              <a:ext cx="336385" cy="1059328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0D9A79E5-F88F-EEA9-69DC-D80A3972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1242" y="6145610"/>
              <a:ext cx="271389" cy="120871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89319B39-2364-184E-735F-33F05772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6092017"/>
              <a:ext cx="473220" cy="131133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B523BAD-B41B-C24D-FD32-98D13AF1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7041" y="6129646"/>
              <a:ext cx="599792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0AC3CBD-28C5-A780-8172-60B2F659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397582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697D619-5B77-6BF2-8DAC-E87E74AB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14" y="5306359"/>
              <a:ext cx="1118623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0B5DC676-1412-3BF2-19DC-6576E20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470560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CCE44D0-B99A-3DA5-63E2-B1743A3F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542398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95F9BC5-39F2-9673-F5BF-DBA729D5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00" y="5626779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0039DF7-2BED-C09C-095E-7B66E79A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79" y="5702038"/>
              <a:ext cx="1102659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EF4B39AA-9569-E6B1-8AA5-953B103B8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282" y="5779578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7523A76C-6098-0DB7-F34C-F9848B8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1527" y="5892467"/>
              <a:ext cx="1053626" cy="263407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E89795CD-278E-DB73-2350-D4197D1B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393" y="5918693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75EC22FF-F5B9-514D-9B80-14194A4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303" y="4323430"/>
              <a:ext cx="521112" cy="5211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7627F79A-9268-EFC8-6E26-11D3AB9A3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300" y="4107916"/>
              <a:ext cx="397961" cy="397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FCD38A47-D21F-35CB-0251-BC5B0E2A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411" y="3392955"/>
              <a:ext cx="722943" cy="7229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5E0A72AF-8B7D-D227-08B4-E5B9372A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131" y="3248139"/>
              <a:ext cx="521112" cy="5211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BF8408F2-1B3D-E2F5-7E10-61191808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502" y="2772639"/>
              <a:ext cx="397961" cy="3979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4D704B9B-3D4E-3746-1020-F8207CBC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387" y="2079344"/>
              <a:ext cx="277090" cy="277090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4D2BF6C7-C13F-ADCA-1600-7D79F7AB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2229862"/>
              <a:ext cx="722943" cy="7252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D336E7E8-BF6E-2356-2DA7-7149CBA9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213" y="2485286"/>
              <a:ext cx="518831" cy="521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7FA8328D-FAF6-8AE9-5272-EFB91DAB7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670" y="1853567"/>
              <a:ext cx="397961" cy="3979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id="{C7F69B27-4900-81D0-CCEB-8E6E1158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544" y="3535491"/>
              <a:ext cx="277090" cy="2770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id="{1D7BC902-7628-63E0-0894-73997D3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4836" y="1646034"/>
              <a:ext cx="277090" cy="2770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5CBF609C-4370-36E6-A6A2-E70F8D610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9116" y="2842196"/>
              <a:ext cx="277090" cy="2770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id="{E9AB60DA-346A-AEF6-DD6A-A39F8710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61" y="4592538"/>
              <a:ext cx="277090" cy="2782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id="{BC338971-441B-4E3E-DA25-701E96F2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498" y="3739603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9">
              <a:extLst>
                <a:ext uri="{FF2B5EF4-FFF2-40B4-BE49-F238E27FC236}">
                  <a16:creationId xmlns:a16="http://schemas.microsoft.com/office/drawing/2014/main" id="{F0DF5994-BF66-3D7D-8EEB-EC47D725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764" y="1669980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0">
              <a:extLst>
                <a:ext uri="{FF2B5EF4-FFF2-40B4-BE49-F238E27FC236}">
                  <a16:creationId xmlns:a16="http://schemas.microsoft.com/office/drawing/2014/main" id="{497FFBD9-08F3-AB61-0AEA-D096E123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3062" y="3331380"/>
              <a:ext cx="13911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id="{61FE7818-F519-B8FD-7702-C6B611D04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602" y="2347311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id="{4D57B559-F282-7ACC-F2FE-606D3B0DD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153" y="1804534"/>
              <a:ext cx="13797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39B5C36B-86C5-790A-1A7D-621046FC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37" y="4930064"/>
              <a:ext cx="13797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id="{22C81D6D-6119-D5A4-DCB2-88EEEAB4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5" y="4917520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id="{4F6F009B-9187-6FA0-9D1D-9E6DE581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23" y="4185455"/>
              <a:ext cx="13911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id="{A2E68BA4-BD16-4FBF-B66E-A4583F68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3005" y="2925437"/>
              <a:ext cx="140255" cy="14025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id="{7C869B3B-259A-27C6-BA86-181D0F94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703" y="3892401"/>
              <a:ext cx="140255" cy="13797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id="{2637DDB6-4C70-529A-0784-70D01AD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1" y="3192265"/>
              <a:ext cx="137975" cy="139115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6C70996-0C2F-1808-5E61-BE6D85B63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7095" y="1705329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44D42692-C8E1-9ADC-246E-E4264D1B5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1397" y="2630103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B28305C6-2B8B-65D9-E2DD-24C625E26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9875" y="4525261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E11A6652-B7A4-345C-1C3C-C0D256DE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0980" y="48821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D444D15A-E4E2-1412-7470-77E942EF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2333" y="421852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BA87E24-A5A6-A235-2A13-97B44DC01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4239" y="325954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9BDCF8-8082-073C-BCC1-ABD7000FC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700" y="2431693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6AC57176-BBDD-4520-735B-ABFF0CF1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2541" y="3132970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1FB1AD2-B057-432A-998F-91C6DA307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3800" y="1976718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A62D9999-B522-0093-2743-83A123679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631" y="3455671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8930A0E-5703-BFA0-E50A-4534785F3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1552" y="2950524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9FABFF94-7604-735B-643B-BC14CB3E7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1663" y="382398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EFBEAA1-1206-BA8B-FCE3-147F325F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95" y="2501250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BFF433A-2829-31F3-B296-63034C67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778" y="2586772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5216580-4C4B-B01A-6259-D5BB26C6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45" y="2586772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24865FF-EB37-67E3-B9D4-B9E4BE8B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3931171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DD34443-5E30-6822-7217-C27A68D4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595" y="3931171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DFA5885-7FC7-94BB-2D3E-E74034E1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207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EFBEBF7-52EF-04C3-D14B-30AA3D3D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689" y="4022394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C4417429-7B35-77B6-6CF8-7545F3FB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829" y="3968801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81AE8D4F-96EF-887D-B8D6-EAFD1AE1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1110" y="3930031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130D0576-9D18-79D1-BCB0-9983F37B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911" y="2543441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A7F1F2C-08CF-E116-6FF9-9BE701F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689" y="3016660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5D56E377-AC6E-3EA5-8071-A4D0269F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743" y="3132970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705DD70-637B-E889-6F97-544ED0B11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75" y="4172912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4">
              <a:extLst>
                <a:ext uri="{FF2B5EF4-FFF2-40B4-BE49-F238E27FC236}">
                  <a16:creationId xmlns:a16="http://schemas.microsoft.com/office/drawing/2014/main" id="{D4545F4D-BD34-F749-B791-129B507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405" y="2565106"/>
              <a:ext cx="3991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ED509E1B-D6CE-EBFF-2F76-28A94C25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038" y="2611858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6">
              <a:extLst>
                <a:ext uri="{FF2B5EF4-FFF2-40B4-BE49-F238E27FC236}">
                  <a16:creationId xmlns:a16="http://schemas.microsoft.com/office/drawing/2014/main" id="{C4A2E940-A9CF-B35D-7981-F05BCF97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592" y="2565106"/>
              <a:ext cx="37630" cy="38770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68AF79AD-C5F0-FED7-E3AE-10F9A963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2243" y="2611858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62CAF67-E430-75FB-1E09-5F0582FBA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9832" y="4543506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85199317-104C-A3C9-6C29-AEEBF58C5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6875" y="2146621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2A4AC03-D150-3B6D-B8CC-108FC9D1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509" y="2221880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D003D48-5A1D-F003-DC45-8628E4E4C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8224" y="3245858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FF1E707B-0407-C626-2406-5C737FC5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138" y="3309714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id="{F7B87097-7B71-4A37-198D-04494805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id="{914C3CA5-856E-67E7-0518-6285E5BB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269804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id="{51CCE445-EF8A-C409-3D01-F6FA16F7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2695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6">
              <a:extLst>
                <a:ext uri="{FF2B5EF4-FFF2-40B4-BE49-F238E27FC236}">
                  <a16:creationId xmlns:a16="http://schemas.microsoft.com/office/drawing/2014/main" id="{9D0F749E-33FD-8450-D53B-F359D380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746" y="3304013"/>
              <a:ext cx="15964" cy="1596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590594B5-F2E8-35EB-AD1C-3FFB1C35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980" y="1928826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FDC8461-8BBE-F093-84EA-CDC497B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728" y="2046275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485564CC-76EB-EF00-3307-61879978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739" y="3313135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BD1D794C-E48A-B6E6-26A2-D7AA4DA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363308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A643A465-07C7-AEE9-FD2D-440EB573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667" y="3418042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46D781E7-BCE1-93CB-5B4B-A889644D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363308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2534A9C-DBAA-FAC5-F353-8DE4E930E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725" y="3418042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2B64F24-833F-CE3B-1FAE-56213C92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984" y="3398657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7E7C527A-F797-F565-FC6B-0A8EFBD0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915" y="3907225"/>
              <a:ext cx="104907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760FCB40-E5CE-23F2-EF22-67777499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282" y="3877578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0C4B6744-6615-AF70-FBE5-EE7709283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2114693"/>
              <a:ext cx="91223" cy="98065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0">
              <a:extLst>
                <a:ext uri="{FF2B5EF4-FFF2-40B4-BE49-F238E27FC236}">
                  <a16:creationId xmlns:a16="http://schemas.microsoft.com/office/drawing/2014/main" id="{149FD38E-6C23-648F-EF5A-4C305CF6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2114693"/>
              <a:ext cx="92363" cy="98065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2">
              <a:extLst>
                <a:ext uri="{FF2B5EF4-FFF2-40B4-BE49-F238E27FC236}">
                  <a16:creationId xmlns:a16="http://schemas.microsoft.com/office/drawing/2014/main" id="{1FD76FF5-AAF5-7482-0D67-FB1E6587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87" y="4557189"/>
              <a:ext cx="91223" cy="96924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44">
              <a:extLst>
                <a:ext uri="{FF2B5EF4-FFF2-40B4-BE49-F238E27FC236}">
                  <a16:creationId xmlns:a16="http://schemas.microsoft.com/office/drawing/2014/main" id="{14EF2E49-D8D7-5037-9AFD-447FC3DC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012" y="4557189"/>
              <a:ext cx="92363" cy="96924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84A536CC-3C2F-0C3E-962F-A778FAF52B57}"/>
                </a:ext>
              </a:extLst>
            </p:cNvPr>
            <p:cNvSpPr/>
            <p:nvPr/>
          </p:nvSpPr>
          <p:spPr>
            <a:xfrm>
              <a:off x="9144963" y="332431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DDAD11B0-DFE7-266F-B5C4-9162E3122CFD}"/>
                </a:ext>
              </a:extLst>
            </p:cNvPr>
            <p:cNvSpPr/>
            <p:nvPr/>
          </p:nvSpPr>
          <p:spPr>
            <a:xfrm>
              <a:off x="9708721" y="2256436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1" name="Oval 10">
              <a:extLst>
                <a:ext uri="{FF2B5EF4-FFF2-40B4-BE49-F238E27FC236}">
                  <a16:creationId xmlns:a16="http://schemas.microsoft.com/office/drawing/2014/main" id="{9112363E-C8B5-05B7-C7F9-C14BF4EA6972}"/>
                </a:ext>
              </a:extLst>
            </p:cNvPr>
            <p:cNvSpPr/>
            <p:nvPr/>
          </p:nvSpPr>
          <p:spPr>
            <a:xfrm>
              <a:off x="9097063" y="4179754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2" name="Oval 16">
              <a:extLst>
                <a:ext uri="{FF2B5EF4-FFF2-40B4-BE49-F238E27FC236}">
                  <a16:creationId xmlns:a16="http://schemas.microsoft.com/office/drawing/2014/main" id="{2F51C394-AA54-BD19-EAB8-457016A4E155}"/>
                </a:ext>
              </a:extLst>
            </p:cNvPr>
            <p:cNvSpPr/>
            <p:nvPr/>
          </p:nvSpPr>
          <p:spPr>
            <a:xfrm>
              <a:off x="8824153" y="2399149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  <p:sp>
          <p:nvSpPr>
            <p:cNvPr id="143" name="Oval 17">
              <a:extLst>
                <a:ext uri="{FF2B5EF4-FFF2-40B4-BE49-F238E27FC236}">
                  <a16:creationId xmlns:a16="http://schemas.microsoft.com/office/drawing/2014/main" id="{32EC55FF-6C56-98FC-1989-AD9E02EAE916}"/>
                </a:ext>
              </a:extLst>
            </p:cNvPr>
            <p:cNvSpPr/>
            <p:nvPr/>
          </p:nvSpPr>
          <p:spPr>
            <a:xfrm>
              <a:off x="10033179" y="3153195"/>
              <a:ext cx="702068" cy="702069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145" name="矩形 36">
            <a:extLst>
              <a:ext uri="{FF2B5EF4-FFF2-40B4-BE49-F238E27FC236}">
                <a16:creationId xmlns:a16="http://schemas.microsoft.com/office/drawing/2014/main" id="{E72C43B7-73C9-E132-5461-37F258B6AF64}"/>
              </a:ext>
            </a:extLst>
          </p:cNvPr>
          <p:cNvSpPr/>
          <p:nvPr/>
        </p:nvSpPr>
        <p:spPr>
          <a:xfrm>
            <a:off x="3668977" y="1422663"/>
            <a:ext cx="7858541" cy="3911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Padrão de Referência: </a:t>
            </a:r>
          </a:p>
          <a:p>
            <a:pPr>
              <a:lnSpc>
                <a:spcPct val="150000"/>
              </a:lnSpc>
            </a:pP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Além de ser uma ferramenta regulatória, a NR 37 serve como um padrão de referência para outras empresas e setores, mostrando a importância de abordagens específicas e detalhadas para ambientes de trabalho de alto risco.</a:t>
            </a:r>
            <a:endParaRPr lang="pt-BR" altLang="zh-CN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E937C59-2C82-3F0B-B760-6EC748A0F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09">
            <a:extLst>
              <a:ext uri="{FF2B5EF4-FFF2-40B4-BE49-F238E27FC236}">
                <a16:creationId xmlns:a16="http://schemas.microsoft.com/office/drawing/2014/main" id="{6F9E5C2B-A719-970A-7F0E-35810856D137}"/>
              </a:ext>
            </a:extLst>
          </p:cNvPr>
          <p:cNvGrpSpPr/>
          <p:nvPr/>
        </p:nvGrpSpPr>
        <p:grpSpPr>
          <a:xfrm>
            <a:off x="256651" y="3540232"/>
            <a:ext cx="2259684" cy="2821698"/>
            <a:chOff x="830258" y="1540042"/>
            <a:chExt cx="4413250" cy="4739609"/>
          </a:xfrm>
        </p:grpSpPr>
        <p:grpSp>
          <p:nvGrpSpPr>
            <p:cNvPr id="11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9516379-6294-68CA-D02F-B6B697564B94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60258E6E-965E-4E0A-5A18-705B0715C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8C4E4EE4-82E9-D1D0-6DC9-9CFD1893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5064C674-A9B0-E7E2-167C-26D33BB9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03AE71B9-9DDE-FD2F-E14A-B4C7B020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D47D760B-81E2-C71C-7D84-0EFABA704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D483FD4E-3397-08AE-20DB-029D8000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2A762BA3-75BC-B42E-49E9-39EF157E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62263CF8-C27F-1C07-7272-CDB47DE87620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147B0D27-EFF8-58C1-60C7-CDA4167D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9A19CB0-EC58-38CB-3B91-C1E3C843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81F9703A-F36E-40E8-0DDC-2C82917B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E35CC6F4-780E-7C08-694C-40E702DB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F922CF3D-1E6C-BFBE-8C1B-44C40C25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0FE2918D-0412-A811-7E24-0CF1C4609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D0D9AE-CCFD-3356-02D8-72EFA6C820BC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26774932-954B-B3F1-5306-6ED827408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AF149C1-2F24-42A2-C840-A57EA395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C47C365-4BED-EA53-9BE1-ECF7B30A1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D33F62BD-A30C-25D9-D3B7-1E81FA4B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0C0A3E13-B01A-6AE8-42B3-A09C7F75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547E132-507F-6625-3C49-C95375EA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AABDD5D8-D50E-1D7D-66B0-508FF0A2F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340D9FD5-B3A5-237A-C07E-D5871845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07E6ABC-D6F2-01B2-E363-0160CFB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3F43B494-7306-E86F-92DF-800071F6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E4385A0-3234-3D38-773A-1995181B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D87A49F3-23D8-EB25-4978-C410E2F7390A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40" name="Group 68">
                <a:extLst>
                  <a:ext uri="{FF2B5EF4-FFF2-40B4-BE49-F238E27FC236}">
                    <a16:creationId xmlns:a16="http://schemas.microsoft.com/office/drawing/2014/main" id="{431B432B-6B22-4A9D-A071-D6308CC2659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368FB179-EDF8-9AE1-C4B8-B376C397F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1EEC168-9294-332B-74F9-59C3D4427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31AB5383-1AF3-66BA-C9C2-DEBC6A776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0FFB6977-CE76-1FE1-DD69-BE8EDD04B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91BA908B-C4E3-FDD0-A986-310AB7A01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D4F366C4-146F-DFD9-9111-EC75E229A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75EFDB15-CE55-6F28-FCBD-16D7EDBC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C6BE0A-B006-2A31-D3FA-F673E52DE2B4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54EBC445-53FE-4CE3-4A01-AFED127B7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:a16="http://schemas.microsoft.com/office/drawing/2014/main" id="{7F549E8C-81AB-D3B2-9142-D44C5D60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C258C373-F56E-BFB7-CC23-1E9C29EA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E4734DF4-18FF-5DFA-617E-36B08F682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77A5B3DC-1A08-6FEC-5815-0D3A8142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6E98ECA-27CE-69B4-44F2-6E2BF1FC3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B278C3B0-B2F2-3530-15A2-46EDD039488E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F474794C-DAEC-DEB6-7DB5-54A5CE4A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952BF96-9745-92D7-189F-4BC432A6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4ECBBF4A-D752-42F2-1864-3045DEDF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E2F0D1FC-6F61-948B-2478-35B7F5EB8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E8389231-534F-54F8-560C-9A8C7F46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E15F94A8-2437-731E-5F2A-B3605BD16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53">
                <a:extLst>
                  <a:ext uri="{FF2B5EF4-FFF2-40B4-BE49-F238E27FC236}">
                    <a16:creationId xmlns:a16="http://schemas.microsoft.com/office/drawing/2014/main" id="{3FEE42DF-AF2F-AE75-0EEE-AC36ADAE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2E8EF87B-8771-1D4A-A094-FE98B6F3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D76D538-8594-45B9-3CA2-955AF7CB9A6B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FF1BBFB-13A4-A3F5-2C24-B21780B3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4768053E-D0A6-B6DB-3D5A-8A23CEDD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44BB35D3-DF08-1DA9-3F1E-F383241F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3310FDA2-D862-F1D1-AF49-EF3339BC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00ED9906-436E-3370-1701-855A9A0D0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A125A8A-8539-B26A-84EA-0D857216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61">
                <a:extLst>
                  <a:ext uri="{FF2B5EF4-FFF2-40B4-BE49-F238E27FC236}">
                    <a16:creationId xmlns:a16="http://schemas.microsoft.com/office/drawing/2014/main" id="{FF9A8F34-22D4-7E24-99C1-7F995595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E22825BC-DD1D-C7F7-01B0-0D2F79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extBox 30">
            <a:extLst>
              <a:ext uri="{FF2B5EF4-FFF2-40B4-BE49-F238E27FC236}">
                <a16:creationId xmlns:a16="http://schemas.microsoft.com/office/drawing/2014/main" id="{BE3DFCC0-6343-4464-C629-369515AB67D2}"/>
              </a:ext>
            </a:extLst>
          </p:cNvPr>
          <p:cNvSpPr txBox="1"/>
          <p:nvPr/>
        </p:nvSpPr>
        <p:spPr>
          <a:xfrm>
            <a:off x="3574515" y="2297290"/>
            <a:ext cx="7575753" cy="28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implementação rigorosa e a observância da NR 37 não são apenas uma formalidade, mas uma necessidade crucial para proteger aqueles que trabalham em uma das indústrias mais desafiadoras do mundo. </a:t>
            </a: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F810CB4-3C2B-674D-D912-62834742BA8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">
            <a:extLst>
              <a:ext uri="{FF2B5EF4-FFF2-40B4-BE49-F238E27FC236}">
                <a16:creationId xmlns:a16="http://schemas.microsoft.com/office/drawing/2014/main" id="{29C58474-E3CE-D8F6-F649-A39646781134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solidFill>
                  <a:srgbClr val="00A09D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877774A9-AAFD-3F00-7D7F-31D363C2B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 37 | Segurança em Plataformas Marítimas de Petróleo">
            <a:extLst>
              <a:ext uri="{FF2B5EF4-FFF2-40B4-BE49-F238E27FC236}">
                <a16:creationId xmlns:a16="http://schemas.microsoft.com/office/drawing/2014/main" id="{28454C61-EE3B-B65B-E2D6-12B1324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Entrada Manual 4">
            <a:extLst>
              <a:ext uri="{FF2B5EF4-FFF2-40B4-BE49-F238E27FC236}">
                <a16:creationId xmlns:a16="http://schemas.microsoft.com/office/drawing/2014/main" id="{185A3A24-52BB-4C89-6390-3E9560ECE060}"/>
              </a:ext>
            </a:extLst>
          </p:cNvPr>
          <p:cNvSpPr/>
          <p:nvPr/>
        </p:nvSpPr>
        <p:spPr>
          <a:xfrm rot="5400000" flipH="1">
            <a:off x="1073151" y="-1073152"/>
            <a:ext cx="6858000" cy="900430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ardrop 30">
            <a:extLst>
              <a:ext uri="{FF2B5EF4-FFF2-40B4-BE49-F238E27FC236}">
                <a16:creationId xmlns:a16="http://schemas.microsoft.com/office/drawing/2014/main" id="{113D2035-36A8-5547-465D-48960C2D2969}"/>
              </a:ext>
            </a:extLst>
          </p:cNvPr>
          <p:cNvSpPr/>
          <p:nvPr/>
        </p:nvSpPr>
        <p:spPr>
          <a:xfrm>
            <a:off x="2750146" y="1626386"/>
            <a:ext cx="576000" cy="590145"/>
          </a:xfrm>
          <a:prstGeom prst="teardrop">
            <a:avLst/>
          </a:prstGeom>
          <a:solidFill>
            <a:srgbClr val="00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12DE7A0-487F-B621-6255-3484D41A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608" y="1784515"/>
            <a:ext cx="335362" cy="316725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FCD4858C-0F23-89A3-703F-1FE5F682CDB2}"/>
              </a:ext>
            </a:extLst>
          </p:cNvPr>
          <p:cNvSpPr txBox="1"/>
          <p:nvPr/>
        </p:nvSpPr>
        <p:spPr>
          <a:xfrm>
            <a:off x="346939" y="3239836"/>
            <a:ext cx="6378952" cy="28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Entender a profundidade e amplitude desta norma é essencial para qualquer stakeholder neste setor, e convidamos você a continuar explorando conosco os detalhes e nuances que a tornam tão vital.</a:t>
            </a:r>
            <a:endParaRPr lang="id-ID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C4705B8D-7326-378C-566A-AB3D8016EBBF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">
            <a:extLst>
              <a:ext uri="{FF2B5EF4-FFF2-40B4-BE49-F238E27FC236}">
                <a16:creationId xmlns:a16="http://schemas.microsoft.com/office/drawing/2014/main" id="{80DFF43E-B2AA-BCBC-9DB8-5CFBB7306808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6294815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es-ES" sz="4800" dirty="0">
              <a:latin typeface="Bebas Neue" panose="020B0606020202050201" pitchFamily="34" charset="0"/>
              <a:ea typeface="ＭＳ Ｐゴシック" charset="0"/>
              <a:sym typeface="League Gothic" charset="0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FD234A3E-348A-4AA9-BDC0-D06C8B43A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R 37 | Conheça mais sobre a norma de SST em Plataformas de Petróleo">
            <a:extLst>
              <a:ext uri="{FF2B5EF4-FFF2-40B4-BE49-F238E27FC236}">
                <a16:creationId xmlns:a16="http://schemas.microsoft.com/office/drawing/2014/main" id="{0AC34C14-4102-5CC0-ABB7-2044634E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3C6CE-5299-B9CA-6974-7608C3ECF832}"/>
              </a:ext>
            </a:extLst>
          </p:cNvPr>
          <p:cNvSpPr txBox="1"/>
          <p:nvPr/>
        </p:nvSpPr>
        <p:spPr>
          <a:xfrm>
            <a:off x="645571" y="36098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5311586" cy="6858000"/>
            <a:chOff x="-1" y="0"/>
            <a:chExt cx="5311586" cy="6858000"/>
          </a:xfrm>
          <a:solidFill>
            <a:schemeClr val="accent2">
              <a:alpha val="93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1" y="0"/>
              <a:ext cx="496196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Isosceles Triangle 3"/>
            <p:cNvSpPr/>
            <p:nvPr/>
          </p:nvSpPr>
          <p:spPr>
            <a:xfrm rot="5400000">
              <a:off x="4854384" y="3440873"/>
              <a:ext cx="564777" cy="3496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AutoShape 1"/>
          <p:cNvSpPr>
            <a:spLocks/>
          </p:cNvSpPr>
          <p:nvPr/>
        </p:nvSpPr>
        <p:spPr bwMode="auto">
          <a:xfrm>
            <a:off x="457200" y="3470037"/>
            <a:ext cx="4155139" cy="36544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10. Desvendando a Capacitação em Segurança e Saúde no Trabalho: NR 37 e NR 01</a:t>
            </a:r>
            <a:endParaRPr lang="es-ES" sz="4000" dirty="0">
              <a:solidFill>
                <a:schemeClr val="bg1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55DA87-F8A3-9D70-AFB7-3A85E508F43C}"/>
              </a:ext>
            </a:extLst>
          </p:cNvPr>
          <p:cNvGrpSpPr/>
          <p:nvPr/>
        </p:nvGrpSpPr>
        <p:grpSpPr>
          <a:xfrm>
            <a:off x="1441160" y="1346452"/>
            <a:ext cx="2230660" cy="2361874"/>
            <a:chOff x="1664677" y="1949380"/>
            <a:chExt cx="1195754" cy="1266093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260236A2-ACD3-61D3-0D87-9F934801F15D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0DF994-FD3D-23D4-3F57-94EC0278CAA9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Shape 2784"/>
          <p:cNvSpPr/>
          <p:nvPr/>
        </p:nvSpPr>
        <p:spPr>
          <a:xfrm>
            <a:off x="2138104" y="2122710"/>
            <a:ext cx="768381" cy="702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8913CBBF-0DDB-9772-055E-17C7DE925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 de segurança na construção civil - conheça a NR18 - Blog Safe: Tudo  sobre Saúde, Segurança do trabalho e Meio ambiente">
            <a:extLst>
              <a:ext uri="{FF2B5EF4-FFF2-40B4-BE49-F238E27FC236}">
                <a16:creationId xmlns:a16="http://schemas.microsoft.com/office/drawing/2014/main" id="{CD1E82CB-9B8F-772B-FA32-48E926599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19248"/>
          <a:stretch/>
        </p:blipFill>
        <p:spPr bwMode="auto">
          <a:xfrm>
            <a:off x="-1" y="1810147"/>
            <a:ext cx="12191998" cy="42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2302F512-C06A-2687-6F63-DBE289C0D946}"/>
              </a:ext>
            </a:extLst>
          </p:cNvPr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>
            <a:extLst>
              <a:ext uri="{FF2B5EF4-FFF2-40B4-BE49-F238E27FC236}">
                <a16:creationId xmlns:a16="http://schemas.microsoft.com/office/drawing/2014/main" id="{8DD2CA29-B1D3-9634-6B4C-5F28BBC5A603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BC2C7A-A3FD-F67D-C416-EBC51B4899D3}"/>
              </a:ext>
            </a:extLst>
          </p:cNvPr>
          <p:cNvSpPr/>
          <p:nvPr/>
        </p:nvSpPr>
        <p:spPr>
          <a:xfrm>
            <a:off x="1" y="1786035"/>
            <a:ext cx="12191996" cy="4315917"/>
          </a:xfrm>
          <a:prstGeom prst="rect">
            <a:avLst/>
          </a:prstGeom>
          <a:gradFill>
            <a:gsLst>
              <a:gs pos="0">
                <a:schemeClr val="tx2"/>
              </a:gs>
              <a:gs pos="83000">
                <a:schemeClr val="tx2">
                  <a:lumMod val="75000"/>
                  <a:lumOff val="25000"/>
                  <a:alpha val="49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DA2A50BB-C3D3-F24F-9A7C-39324A23A789}"/>
              </a:ext>
            </a:extLst>
          </p:cNvPr>
          <p:cNvSpPr txBox="1"/>
          <p:nvPr/>
        </p:nvSpPr>
        <p:spPr>
          <a:xfrm>
            <a:off x="370951" y="2615237"/>
            <a:ext cx="11554349" cy="260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 Regulamentadora 37 (NR 37), juntamente com a NR 01, estabelece critérios rigorosos para a capacitação e o treinamento em segurança e saúde no ambiente de trabalho marítimo e petrolífero.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EF7BC7-A744-3BC7-73DE-7F1938962A21}"/>
              </a:ext>
            </a:extLst>
          </p:cNvPr>
          <p:cNvSpPr/>
          <p:nvPr/>
        </p:nvSpPr>
        <p:spPr>
          <a:xfrm>
            <a:off x="0" y="1651000"/>
            <a:ext cx="12204000" cy="159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D895A5A-CED8-8D38-0634-A441F10C6F47}"/>
              </a:ext>
            </a:extLst>
          </p:cNvPr>
          <p:cNvSpPr/>
          <p:nvPr/>
        </p:nvSpPr>
        <p:spPr>
          <a:xfrm>
            <a:off x="0" y="6101953"/>
            <a:ext cx="12204000" cy="159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F6A3EBF-DF8C-3A0A-2F6A-849EF4436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rso NR 37 Básico">
            <a:extLst>
              <a:ext uri="{FF2B5EF4-FFF2-40B4-BE49-F238E27FC236}">
                <a16:creationId xmlns:a16="http://schemas.microsoft.com/office/drawing/2014/main" id="{883712E0-7656-951B-F2D6-DAF9019E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40810"/>
          <a:stretch/>
        </p:blipFill>
        <p:spPr bwMode="auto">
          <a:xfrm>
            <a:off x="0" y="-8815"/>
            <a:ext cx="4729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6">
            <a:extLst>
              <a:ext uri="{FF2B5EF4-FFF2-40B4-BE49-F238E27FC236}">
                <a16:creationId xmlns:a16="http://schemas.microsoft.com/office/drawing/2014/main" id="{A5E229FA-DEBC-F8BB-8E9E-2F06B32F20BC}"/>
              </a:ext>
            </a:extLst>
          </p:cNvPr>
          <p:cNvSpPr/>
          <p:nvPr/>
        </p:nvSpPr>
        <p:spPr>
          <a:xfrm>
            <a:off x="5811079" y="1949301"/>
            <a:ext cx="5695121" cy="2941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pt-BR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É crucial para empresas e profissionais desta área estarem atentos a esses padrões, garantindo assim uma operação segura e eficaz.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6322C455-27A2-1563-A032-C6F6E8643009}"/>
              </a:ext>
            </a:extLst>
          </p:cNvPr>
          <p:cNvGrpSpPr/>
          <p:nvPr/>
        </p:nvGrpSpPr>
        <p:grpSpPr>
          <a:xfrm>
            <a:off x="4091649" y="2852699"/>
            <a:ext cx="1316302" cy="1201736"/>
            <a:chOff x="1664677" y="1949380"/>
            <a:chExt cx="1195754" cy="1266093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86C06679-7CFA-FF7B-2807-228CB3BC827F}"/>
                </a:ext>
              </a:extLst>
            </p:cNvPr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52DDFF7F-0312-058B-7A11-E4B95DF504F7}"/>
                </a:ext>
              </a:extLst>
            </p:cNvPr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Shape 2784">
            <a:extLst>
              <a:ext uri="{FF2B5EF4-FFF2-40B4-BE49-F238E27FC236}">
                <a16:creationId xmlns:a16="http://schemas.microsoft.com/office/drawing/2014/main" id="{F378B0EB-40EC-53D4-E166-DC675590260D}"/>
              </a:ext>
            </a:extLst>
          </p:cNvPr>
          <p:cNvSpPr/>
          <p:nvPr/>
        </p:nvSpPr>
        <p:spPr>
          <a:xfrm>
            <a:off x="4494777" y="3220482"/>
            <a:ext cx="510048" cy="466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58D262B-8CE7-E242-F560-F173A3446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300493"/>
            <a:ext cx="12191999" cy="3274807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231251" y="2313193"/>
            <a:ext cx="5699649" cy="327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Primeiramente, ao se referir a qualquer treinamento mencionado na NR 37, é mandatório considerar as determinações da NR 01. Esta, por sua vez, permite que tais treinamentos sejam conduzidos tanto no formato de ensino a distância quanto semipresencial.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26626" name="Picture 2" descr="NR 37 | Segurança em Plataformas Marítimas de Petróleo">
            <a:extLst>
              <a:ext uri="{FF2B5EF4-FFF2-40B4-BE49-F238E27FC236}">
                <a16:creationId xmlns:a16="http://schemas.microsoft.com/office/drawing/2014/main" id="{89E7210F-F1EC-C7C9-CF00-897BBD1A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97" y="1812191"/>
            <a:ext cx="5968504" cy="41161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530E6E94-5133-97A2-C1CE-BE5CDEF99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>
            <a:extLst>
              <a:ext uri="{FF2B5EF4-FFF2-40B4-BE49-F238E27FC236}">
                <a16:creationId xmlns:a16="http://schemas.microsoft.com/office/drawing/2014/main" id="{B62D40B8-DCFC-CE02-4430-DA0884C71FC2}"/>
              </a:ext>
            </a:extLst>
          </p:cNvPr>
          <p:cNvSpPr txBox="1"/>
          <p:nvPr/>
        </p:nvSpPr>
        <p:spPr>
          <a:xfrm>
            <a:off x="2315183" y="4034321"/>
            <a:ext cx="947177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2000" i="0" dirty="0">
                <a:effectLst/>
                <a:latin typeface="Poppins" panose="00000500000000000000" pitchFamily="2" charset="0"/>
              </a:rPr>
              <a:t>No entanto, para que essas modalidades sejam validadas, é essencial cumprir todos os critérios operacionais, administrativos e pedagógicos mencionados no Anexo II da NR-01. </a:t>
            </a:r>
          </a:p>
        </p:txBody>
      </p:sp>
      <p:sp>
        <p:nvSpPr>
          <p:cNvPr id="12" name="Teardrop 30">
            <a:extLst>
              <a:ext uri="{FF2B5EF4-FFF2-40B4-BE49-F238E27FC236}">
                <a16:creationId xmlns:a16="http://schemas.microsoft.com/office/drawing/2014/main" id="{2AE2F797-CE18-6066-6943-8C4AAA2989B8}"/>
              </a:ext>
            </a:extLst>
          </p:cNvPr>
          <p:cNvSpPr/>
          <p:nvPr/>
        </p:nvSpPr>
        <p:spPr>
          <a:xfrm>
            <a:off x="751818" y="4776626"/>
            <a:ext cx="1166846" cy="119549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18962287-8996-9035-AD96-246B2B140D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8700" y="5074988"/>
            <a:ext cx="679368" cy="641612"/>
          </a:xfrm>
          <a:prstGeom prst="rect">
            <a:avLst/>
          </a:prstGeom>
        </p:spPr>
      </p:pic>
      <p:pic>
        <p:nvPicPr>
          <p:cNvPr id="8194" name="Picture 2" descr="NR-37 - Certifica Treinamentos">
            <a:extLst>
              <a:ext uri="{FF2B5EF4-FFF2-40B4-BE49-F238E27FC236}">
                <a16:creationId xmlns:a16="http://schemas.microsoft.com/office/drawing/2014/main" id="{C6BA321A-300E-C889-7181-29B2314D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3" y="1139682"/>
            <a:ext cx="3512768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va NR 37 entra em vigor - Revista Cipa &amp; Incêndio">
            <a:extLst>
              <a:ext uri="{FF2B5EF4-FFF2-40B4-BE49-F238E27FC236}">
                <a16:creationId xmlns:a16="http://schemas.microsoft.com/office/drawing/2014/main" id="{62F14472-D5BE-D375-137F-9DE534561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7301"/>
          <a:stretch/>
        </p:blipFill>
        <p:spPr bwMode="auto">
          <a:xfrm>
            <a:off x="4097369" y="1139682"/>
            <a:ext cx="3852000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gência de subitens da NR 37 foi prorrogada! Clique aqui e saiba mais!">
            <a:extLst>
              <a:ext uri="{FF2B5EF4-FFF2-40B4-BE49-F238E27FC236}">
                <a16:creationId xmlns:a16="http://schemas.microsoft.com/office/drawing/2014/main" id="{6BD96949-2C34-822F-C476-4BFF834A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r="18125"/>
          <a:stretch/>
        </p:blipFill>
        <p:spPr bwMode="auto">
          <a:xfrm>
            <a:off x="8091661" y="1139682"/>
            <a:ext cx="3707999" cy="2640834"/>
          </a:xfrm>
          <a:prstGeom prst="roundRect">
            <a:avLst>
              <a:gd name="adj" fmla="val 682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8E60043C-BE23-5D70-8161-05E60642A028}"/>
              </a:ext>
            </a:extLst>
          </p:cNvPr>
          <p:cNvSpPr/>
          <p:nvPr/>
        </p:nvSpPr>
        <p:spPr>
          <a:xfrm flipV="1">
            <a:off x="458560" y="3403599"/>
            <a:ext cx="3497347" cy="129204"/>
          </a:xfrm>
          <a:prstGeom prst="round2SameRect">
            <a:avLst>
              <a:gd name="adj1" fmla="val 3958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AC34F5E3-AA53-A6BD-7A8E-DD0A44F90366}"/>
              </a:ext>
            </a:extLst>
          </p:cNvPr>
          <p:cNvSpPr/>
          <p:nvPr/>
        </p:nvSpPr>
        <p:spPr>
          <a:xfrm flipV="1">
            <a:off x="4097784" y="3399255"/>
            <a:ext cx="3852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Superiores Arredondados 10">
            <a:extLst>
              <a:ext uri="{FF2B5EF4-FFF2-40B4-BE49-F238E27FC236}">
                <a16:creationId xmlns:a16="http://schemas.microsoft.com/office/drawing/2014/main" id="{D58C3905-7800-2289-AAEE-C6D529BD378F}"/>
              </a:ext>
            </a:extLst>
          </p:cNvPr>
          <p:cNvSpPr/>
          <p:nvPr/>
        </p:nvSpPr>
        <p:spPr>
          <a:xfrm flipV="1">
            <a:off x="8092077" y="3399255"/>
            <a:ext cx="3708000" cy="129204"/>
          </a:xfrm>
          <a:prstGeom prst="round2SameRect">
            <a:avLst>
              <a:gd name="adj1" fmla="val 3958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B8FB8508-7992-CE11-88E1-1E5E0DA33F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DEF9903C-FEE7-D79A-0294-B94C90FCD997}"/>
              </a:ext>
            </a:extLst>
          </p:cNvPr>
          <p:cNvSpPr/>
          <p:nvPr/>
        </p:nvSpPr>
        <p:spPr>
          <a:xfrm>
            <a:off x="0" y="2362199"/>
            <a:ext cx="12191999" cy="2974181"/>
          </a:xfrm>
          <a:prstGeom prst="rect">
            <a:avLst/>
          </a:prstGeom>
          <a:gradFill>
            <a:gsLst>
              <a:gs pos="90400">
                <a:srgbClr val="1C8EAB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256651" y="231292"/>
            <a:ext cx="0" cy="54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FF42C124-A015-9149-22CA-E293E5DA8281}"/>
              </a:ext>
            </a:extLst>
          </p:cNvPr>
          <p:cNvSpPr/>
          <p:nvPr/>
        </p:nvSpPr>
        <p:spPr>
          <a:xfrm>
            <a:off x="207967" y="2666010"/>
            <a:ext cx="6398149" cy="23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Este anexo enfatiza a importância d a infraestrutura tecnológica adequada e de uma abordagem didática eficiente para garantir que o treinamento seja tão eficaz quanto aqueles ministrados presencialmente.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1871B461-3B2E-AA87-7D2C-8C4373A13E55}"/>
              </a:ext>
            </a:extLst>
          </p:cNvPr>
          <p:cNvSpPr>
            <a:spLocks/>
          </p:cNvSpPr>
          <p:nvPr/>
        </p:nvSpPr>
        <p:spPr bwMode="auto">
          <a:xfrm>
            <a:off x="389008" y="218463"/>
            <a:ext cx="8526391" cy="649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4800" dirty="0">
                <a:latin typeface="Bebas Neue" panose="020B0606020202050201" pitchFamily="34" charset="0"/>
                <a:ea typeface="ＭＳ Ｐゴシック" charset="0"/>
                <a:cs typeface="League Gothic" charset="0"/>
                <a:sym typeface="League Gothic" charset="0"/>
              </a:rPr>
              <a:t>NR 37</a:t>
            </a:r>
            <a:endParaRPr lang="pt-BR" sz="4800" dirty="0">
              <a:solidFill>
                <a:srgbClr val="00A09D"/>
              </a:solidFill>
              <a:latin typeface="Bebas Neue" panose="020B0606020202050201" pitchFamily="34" charset="0"/>
              <a:ea typeface="ＭＳ Ｐゴシック" charset="0"/>
              <a:cs typeface="League Gothic" charset="0"/>
              <a:sym typeface="League Gothic" charset="0"/>
            </a:endParaRPr>
          </a:p>
        </p:txBody>
      </p:sp>
      <p:pic>
        <p:nvPicPr>
          <p:cNvPr id="13314" name="Picture 2" descr="NR 37 | Segurança em Plataformas Marítimas de Petróleo">
            <a:extLst>
              <a:ext uri="{FF2B5EF4-FFF2-40B4-BE49-F238E27FC236}">
                <a16:creationId xmlns:a16="http://schemas.microsoft.com/office/drawing/2014/main" id="{94DAA721-6B8B-6912-30A9-0DE610EC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82" y="2207418"/>
            <a:ext cx="4900081" cy="32686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8CE69D61-77F0-2A2D-27DB-A005879D7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08" y="3225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000">
        <p:fade/>
      </p:transition>
    </mc:Choice>
    <mc:Fallback xmlns="">
      <p:transition spd="med" advTm="50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usiness_PPTX"/>
</p:tagLst>
</file>

<file path=ppt/theme/theme1.xml><?xml version="1.0" encoding="utf-8"?>
<a:theme xmlns:a="http://schemas.openxmlformats.org/drawingml/2006/main" name="www.freeppt7.com">
  <a:themeElements>
    <a:clrScheme name="Elegant green - white">
      <a:dk1>
        <a:srgbClr val="2B2B2D"/>
      </a:dk1>
      <a:lt1>
        <a:srgbClr val="FFFFFF"/>
      </a:lt1>
      <a:dk2>
        <a:srgbClr val="2B2B2D"/>
      </a:dk2>
      <a:lt2>
        <a:srgbClr val="5E5CA2"/>
      </a:lt2>
      <a:accent1>
        <a:srgbClr val="00A09D"/>
      </a:accent1>
      <a:accent2>
        <a:srgbClr val="0099A5"/>
      </a:accent2>
      <a:accent3>
        <a:srgbClr val="1891AB"/>
      </a:accent3>
      <a:accent4>
        <a:srgbClr val="2C85AE"/>
      </a:accent4>
      <a:accent5>
        <a:srgbClr val="4276AA"/>
      </a:accent5>
      <a:accent6>
        <a:srgbClr val="5268A5"/>
      </a:accent6>
      <a:hlink>
        <a:srgbClr val="7030A0"/>
      </a:hlink>
      <a:folHlink>
        <a:srgbClr val="00B0F0"/>
      </a:folHlink>
    </a:clrScheme>
    <a:fontScheme name="Custom 9">
      <a:majorFont>
        <a:latin typeface="Bebas Neu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ww.jpppt.com">
  <a:themeElements>
    <a:clrScheme name="Personalizada 1">
      <a:dk1>
        <a:srgbClr val="BFBFBF"/>
      </a:dk1>
      <a:lt1>
        <a:srgbClr val="FFFFFF"/>
      </a:lt1>
      <a:dk2>
        <a:srgbClr val="5E5E62"/>
      </a:dk2>
      <a:lt2>
        <a:srgbClr val="2B2B2D"/>
      </a:lt2>
      <a:accent1>
        <a:srgbClr val="939397"/>
      </a:accent1>
      <a:accent2>
        <a:srgbClr val="0099A5"/>
      </a:accent2>
      <a:accent3>
        <a:srgbClr val="1891AB"/>
      </a:accent3>
      <a:accent4>
        <a:srgbClr val="00727B"/>
      </a:accent4>
      <a:accent5>
        <a:srgbClr val="4276AA"/>
      </a:accent5>
      <a:accent6>
        <a:srgbClr val="5268A5"/>
      </a:accent6>
      <a:hlink>
        <a:srgbClr val="DBE0ED"/>
      </a:hlink>
      <a:folHlink>
        <a:srgbClr val="00B0F0"/>
      </a:folHlink>
    </a:clrScheme>
    <a:fontScheme name="qhezr5lw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6683</Words>
  <Application>Microsoft Office PowerPoint</Application>
  <PresentationFormat>Widescreen</PresentationFormat>
  <Paragraphs>654</Paragraphs>
  <Slides>152</Slides>
  <Notes>151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152</vt:i4>
      </vt:variant>
    </vt:vector>
  </HeadingPairs>
  <TitlesOfParts>
    <vt:vector size="165" baseType="lpstr">
      <vt:lpstr>微软雅黑</vt:lpstr>
      <vt:lpstr>Arial</vt:lpstr>
      <vt:lpstr>Bebas Neue</vt:lpstr>
      <vt:lpstr>Calibri</vt:lpstr>
      <vt:lpstr>Calibri Light</vt:lpstr>
      <vt:lpstr>Open Sans</vt:lpstr>
      <vt:lpstr>Poppins</vt:lpstr>
      <vt:lpstr>Roboto Medium</vt:lpstr>
      <vt:lpstr>Sosa</vt:lpstr>
      <vt:lpstr>www.freeppt7.com</vt:lpstr>
      <vt:lpstr>自定义设计方案</vt:lpstr>
      <vt:lpstr>www.jpppt.com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Treinamentos</dc:title>
  <dc:subject>Normas Regulamentadoras</dc:subject>
  <dc:creator/>
  <cp:lastModifiedBy/>
  <cp:revision>1</cp:revision>
  <dcterms:created xsi:type="dcterms:W3CDTF">2017-04-26T09:35:27Z</dcterms:created>
  <dcterms:modified xsi:type="dcterms:W3CDTF">2024-02-29T20:26:08Z</dcterms:modified>
</cp:coreProperties>
</file>