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25" r:id="rId1"/>
  </p:sldMasterIdLst>
  <p:notesMasterIdLst>
    <p:notesMasterId r:id="rId65"/>
  </p:notesMasterIdLst>
  <p:sldIdLst>
    <p:sldId id="955" r:id="rId2"/>
    <p:sldId id="474" r:id="rId3"/>
    <p:sldId id="577" r:id="rId4"/>
    <p:sldId id="475" r:id="rId5"/>
    <p:sldId id="596" r:id="rId6"/>
    <p:sldId id="595" r:id="rId7"/>
    <p:sldId id="597" r:id="rId8"/>
    <p:sldId id="349" r:id="rId9"/>
    <p:sldId id="571" r:id="rId10"/>
    <p:sldId id="476" r:id="rId11"/>
    <p:sldId id="598" r:id="rId12"/>
    <p:sldId id="478" r:id="rId13"/>
    <p:sldId id="599" r:id="rId14"/>
    <p:sldId id="601" r:id="rId15"/>
    <p:sldId id="602" r:id="rId16"/>
    <p:sldId id="600" r:id="rId17"/>
    <p:sldId id="603" r:id="rId18"/>
    <p:sldId id="604" r:id="rId19"/>
    <p:sldId id="605" r:id="rId20"/>
    <p:sldId id="606" r:id="rId21"/>
    <p:sldId id="607" r:id="rId22"/>
    <p:sldId id="477" r:id="rId23"/>
    <p:sldId id="608" r:id="rId24"/>
    <p:sldId id="609" r:id="rId25"/>
    <p:sldId id="610" r:id="rId26"/>
    <p:sldId id="611" r:id="rId27"/>
    <p:sldId id="612" r:id="rId28"/>
    <p:sldId id="613" r:id="rId29"/>
    <p:sldId id="614" r:id="rId30"/>
    <p:sldId id="615" r:id="rId31"/>
    <p:sldId id="616" r:id="rId32"/>
    <p:sldId id="617" r:id="rId33"/>
    <p:sldId id="618" r:id="rId34"/>
    <p:sldId id="619" r:id="rId35"/>
    <p:sldId id="620" r:id="rId36"/>
    <p:sldId id="621" r:id="rId37"/>
    <p:sldId id="622" r:id="rId38"/>
    <p:sldId id="623" r:id="rId39"/>
    <p:sldId id="624" r:id="rId40"/>
    <p:sldId id="625" r:id="rId41"/>
    <p:sldId id="627" r:id="rId42"/>
    <p:sldId id="628" r:id="rId43"/>
    <p:sldId id="626" r:id="rId44"/>
    <p:sldId id="629" r:id="rId45"/>
    <p:sldId id="630" r:id="rId46"/>
    <p:sldId id="631" r:id="rId47"/>
    <p:sldId id="632" r:id="rId48"/>
    <p:sldId id="633" r:id="rId49"/>
    <p:sldId id="634" r:id="rId50"/>
    <p:sldId id="636" r:id="rId51"/>
    <p:sldId id="635" r:id="rId52"/>
    <p:sldId id="640" r:id="rId53"/>
    <p:sldId id="638" r:id="rId54"/>
    <p:sldId id="637" r:id="rId55"/>
    <p:sldId id="593" r:id="rId56"/>
    <p:sldId id="641" r:id="rId57"/>
    <p:sldId id="642" r:id="rId58"/>
    <p:sldId id="643" r:id="rId59"/>
    <p:sldId id="644" r:id="rId60"/>
    <p:sldId id="645" r:id="rId61"/>
    <p:sldId id="646" r:id="rId62"/>
    <p:sldId id="647" r:id="rId63"/>
    <p:sldId id="648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B3D"/>
    <a:srgbClr val="4BC9D0"/>
    <a:srgbClr val="FDD155"/>
    <a:srgbClr val="FDD661"/>
    <a:srgbClr val="BAC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35" autoAdjust="0"/>
    <p:restoredTop sz="96314" autoAdjust="0"/>
  </p:normalViewPr>
  <p:slideViewPr>
    <p:cSldViewPr snapToGrid="0" snapToObjects="1">
      <p:cViewPr varScale="1">
        <p:scale>
          <a:sx n="108" d="100"/>
          <a:sy n="108" d="100"/>
        </p:scale>
        <p:origin x="12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14B507-C1F2-4C1D-A58C-A3555FCECA98}" type="doc">
      <dgm:prSet loTypeId="urn:microsoft.com/office/officeart/2005/8/layout/hierarchy1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3047669-A297-4269-894D-3597946B7824}">
      <dgm:prSet/>
      <dgm:spPr/>
      <dgm:t>
        <a:bodyPr/>
        <a:lstStyle/>
        <a:p>
          <a:r>
            <a:rPr kumimoji="1" lang="pt-BR"/>
            <a:t>Nossos heróis da limpeza urbana desempenham um papel essencial em nossas vidas diárias, garantindo que vivamos em ambientes limpos e seguros. </a:t>
          </a:r>
          <a:endParaRPr lang="en-US"/>
        </a:p>
      </dgm:t>
    </dgm:pt>
    <dgm:pt modelId="{44B91FBD-0470-4AFC-A71E-2BBB9A3C0354}" type="parTrans" cxnId="{4527A811-A3C9-4120-92BE-C4674B03CD38}">
      <dgm:prSet/>
      <dgm:spPr/>
      <dgm:t>
        <a:bodyPr/>
        <a:lstStyle/>
        <a:p>
          <a:endParaRPr lang="en-US"/>
        </a:p>
      </dgm:t>
    </dgm:pt>
    <dgm:pt modelId="{7D299A82-50FF-4FA0-8E81-1C9EC80CE787}" type="sibTrans" cxnId="{4527A811-A3C9-4120-92BE-C4674B03CD38}">
      <dgm:prSet/>
      <dgm:spPr/>
      <dgm:t>
        <a:bodyPr/>
        <a:lstStyle/>
        <a:p>
          <a:endParaRPr lang="en-US"/>
        </a:p>
      </dgm:t>
    </dgm:pt>
    <dgm:pt modelId="{63F994A1-C946-4A3F-B171-04DFE3684248}">
      <dgm:prSet/>
      <dgm:spPr/>
      <dgm:t>
        <a:bodyPr/>
        <a:lstStyle/>
        <a:p>
          <a:r>
            <a:rPr kumimoji="1" lang="pt-BR"/>
            <a:t>No entanto, muitas vezes, seu trabalho passa despercebido. </a:t>
          </a:r>
          <a:endParaRPr lang="en-US"/>
        </a:p>
      </dgm:t>
    </dgm:pt>
    <dgm:pt modelId="{7CA32757-2FB7-49DB-A453-3E39F52E1FDD}" type="parTrans" cxnId="{2B2D9D26-13E8-4BE3-A821-ADFACE665340}">
      <dgm:prSet/>
      <dgm:spPr/>
      <dgm:t>
        <a:bodyPr/>
        <a:lstStyle/>
        <a:p>
          <a:endParaRPr lang="en-US"/>
        </a:p>
      </dgm:t>
    </dgm:pt>
    <dgm:pt modelId="{5F4E03A5-7C72-48A4-B2C7-32A20F63C125}" type="sibTrans" cxnId="{2B2D9D26-13E8-4BE3-A821-ADFACE665340}">
      <dgm:prSet/>
      <dgm:spPr/>
      <dgm:t>
        <a:bodyPr/>
        <a:lstStyle/>
        <a:p>
          <a:endParaRPr lang="en-US"/>
        </a:p>
      </dgm:t>
    </dgm:pt>
    <dgm:pt modelId="{9D4124A7-85EA-48A1-AED3-6D9EA9AD3E0E}" type="pres">
      <dgm:prSet presAssocID="{4414B507-C1F2-4C1D-A58C-A3555FCECA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8CE104B-4B48-40BD-B06D-42B8C135097C}" type="pres">
      <dgm:prSet presAssocID="{33047669-A297-4269-894D-3597946B7824}" presName="hierRoot1" presStyleCnt="0"/>
      <dgm:spPr/>
    </dgm:pt>
    <dgm:pt modelId="{548FBEEF-0A8B-4AF1-8A10-84248E7A1292}" type="pres">
      <dgm:prSet presAssocID="{33047669-A297-4269-894D-3597946B7824}" presName="composite" presStyleCnt="0"/>
      <dgm:spPr/>
    </dgm:pt>
    <dgm:pt modelId="{30ED207C-3343-4E19-8C01-1F82F8B4BEC5}" type="pres">
      <dgm:prSet presAssocID="{33047669-A297-4269-894D-3597946B7824}" presName="background" presStyleLbl="node0" presStyleIdx="0" presStyleCnt="2"/>
      <dgm:spPr/>
    </dgm:pt>
    <dgm:pt modelId="{9777705A-B7B5-4868-BFDE-2DA486BBFCB3}" type="pres">
      <dgm:prSet presAssocID="{33047669-A297-4269-894D-3597946B7824}" presName="text" presStyleLbl="fgAcc0" presStyleIdx="0" presStyleCnt="2">
        <dgm:presLayoutVars>
          <dgm:chPref val="3"/>
        </dgm:presLayoutVars>
      </dgm:prSet>
      <dgm:spPr/>
    </dgm:pt>
    <dgm:pt modelId="{8CD8CB44-6CB9-4DFA-960E-353340A89C6D}" type="pres">
      <dgm:prSet presAssocID="{33047669-A297-4269-894D-3597946B7824}" presName="hierChild2" presStyleCnt="0"/>
      <dgm:spPr/>
    </dgm:pt>
    <dgm:pt modelId="{21DC2A32-5B7F-4570-B335-1FB6167BDA89}" type="pres">
      <dgm:prSet presAssocID="{63F994A1-C946-4A3F-B171-04DFE3684248}" presName="hierRoot1" presStyleCnt="0"/>
      <dgm:spPr/>
    </dgm:pt>
    <dgm:pt modelId="{CFC33C69-4A74-4AAD-AC77-688B2CA4CD4D}" type="pres">
      <dgm:prSet presAssocID="{63F994A1-C946-4A3F-B171-04DFE3684248}" presName="composite" presStyleCnt="0"/>
      <dgm:spPr/>
    </dgm:pt>
    <dgm:pt modelId="{3E12500A-4CF6-4348-AC58-26D0E624B49B}" type="pres">
      <dgm:prSet presAssocID="{63F994A1-C946-4A3F-B171-04DFE3684248}" presName="background" presStyleLbl="node0" presStyleIdx="1" presStyleCnt="2"/>
      <dgm:spPr/>
    </dgm:pt>
    <dgm:pt modelId="{264144C3-A299-4095-BD46-562AFD68CB84}" type="pres">
      <dgm:prSet presAssocID="{63F994A1-C946-4A3F-B171-04DFE3684248}" presName="text" presStyleLbl="fgAcc0" presStyleIdx="1" presStyleCnt="2">
        <dgm:presLayoutVars>
          <dgm:chPref val="3"/>
        </dgm:presLayoutVars>
      </dgm:prSet>
      <dgm:spPr/>
    </dgm:pt>
    <dgm:pt modelId="{A8C6BE88-83E7-433B-8732-0480FC6B3FC1}" type="pres">
      <dgm:prSet presAssocID="{63F994A1-C946-4A3F-B171-04DFE3684248}" presName="hierChild2" presStyleCnt="0"/>
      <dgm:spPr/>
    </dgm:pt>
  </dgm:ptLst>
  <dgm:cxnLst>
    <dgm:cxn modelId="{4527A811-A3C9-4120-92BE-C4674B03CD38}" srcId="{4414B507-C1F2-4C1D-A58C-A3555FCECA98}" destId="{33047669-A297-4269-894D-3597946B7824}" srcOrd="0" destOrd="0" parTransId="{44B91FBD-0470-4AFC-A71E-2BBB9A3C0354}" sibTransId="{7D299A82-50FF-4FA0-8E81-1C9EC80CE787}"/>
    <dgm:cxn modelId="{2B2D9D26-13E8-4BE3-A821-ADFACE665340}" srcId="{4414B507-C1F2-4C1D-A58C-A3555FCECA98}" destId="{63F994A1-C946-4A3F-B171-04DFE3684248}" srcOrd="1" destOrd="0" parTransId="{7CA32757-2FB7-49DB-A453-3E39F52E1FDD}" sibTransId="{5F4E03A5-7C72-48A4-B2C7-32A20F63C125}"/>
    <dgm:cxn modelId="{96E0A52E-27F4-48E5-AB7E-689538E6728E}" type="presOf" srcId="{33047669-A297-4269-894D-3597946B7824}" destId="{9777705A-B7B5-4868-BFDE-2DA486BBFCB3}" srcOrd="0" destOrd="0" presId="urn:microsoft.com/office/officeart/2005/8/layout/hierarchy1"/>
    <dgm:cxn modelId="{94BBFC53-D696-4582-8543-1198017D2C68}" type="presOf" srcId="{4414B507-C1F2-4C1D-A58C-A3555FCECA98}" destId="{9D4124A7-85EA-48A1-AED3-6D9EA9AD3E0E}" srcOrd="0" destOrd="0" presId="urn:microsoft.com/office/officeart/2005/8/layout/hierarchy1"/>
    <dgm:cxn modelId="{5D576D85-B208-46EA-8368-D5D26451F48D}" type="presOf" srcId="{63F994A1-C946-4A3F-B171-04DFE3684248}" destId="{264144C3-A299-4095-BD46-562AFD68CB84}" srcOrd="0" destOrd="0" presId="urn:microsoft.com/office/officeart/2005/8/layout/hierarchy1"/>
    <dgm:cxn modelId="{76BC5FF9-4CCC-4122-A8D9-AF387D5F18F5}" type="presParOf" srcId="{9D4124A7-85EA-48A1-AED3-6D9EA9AD3E0E}" destId="{D8CE104B-4B48-40BD-B06D-42B8C135097C}" srcOrd="0" destOrd="0" presId="urn:microsoft.com/office/officeart/2005/8/layout/hierarchy1"/>
    <dgm:cxn modelId="{B23E4189-FF51-4DD1-B5A0-AF79B39AB9D0}" type="presParOf" srcId="{D8CE104B-4B48-40BD-B06D-42B8C135097C}" destId="{548FBEEF-0A8B-4AF1-8A10-84248E7A1292}" srcOrd="0" destOrd="0" presId="urn:microsoft.com/office/officeart/2005/8/layout/hierarchy1"/>
    <dgm:cxn modelId="{81C4D5CB-30CE-4D86-8CC2-8610715EEF17}" type="presParOf" srcId="{548FBEEF-0A8B-4AF1-8A10-84248E7A1292}" destId="{30ED207C-3343-4E19-8C01-1F82F8B4BEC5}" srcOrd="0" destOrd="0" presId="urn:microsoft.com/office/officeart/2005/8/layout/hierarchy1"/>
    <dgm:cxn modelId="{86A870D3-CBFE-446C-BA47-C7960FF2C685}" type="presParOf" srcId="{548FBEEF-0A8B-4AF1-8A10-84248E7A1292}" destId="{9777705A-B7B5-4868-BFDE-2DA486BBFCB3}" srcOrd="1" destOrd="0" presId="urn:microsoft.com/office/officeart/2005/8/layout/hierarchy1"/>
    <dgm:cxn modelId="{C150B262-1C7F-4E6C-8FFA-5CA9B0BC06DF}" type="presParOf" srcId="{D8CE104B-4B48-40BD-B06D-42B8C135097C}" destId="{8CD8CB44-6CB9-4DFA-960E-353340A89C6D}" srcOrd="1" destOrd="0" presId="urn:microsoft.com/office/officeart/2005/8/layout/hierarchy1"/>
    <dgm:cxn modelId="{E813C236-C483-4923-AC20-AD0B0FE505CB}" type="presParOf" srcId="{9D4124A7-85EA-48A1-AED3-6D9EA9AD3E0E}" destId="{21DC2A32-5B7F-4570-B335-1FB6167BDA89}" srcOrd="1" destOrd="0" presId="urn:microsoft.com/office/officeart/2005/8/layout/hierarchy1"/>
    <dgm:cxn modelId="{A76C8DE2-0CE6-46E2-AF3F-DE6D9FA42129}" type="presParOf" srcId="{21DC2A32-5B7F-4570-B335-1FB6167BDA89}" destId="{CFC33C69-4A74-4AAD-AC77-688B2CA4CD4D}" srcOrd="0" destOrd="0" presId="urn:microsoft.com/office/officeart/2005/8/layout/hierarchy1"/>
    <dgm:cxn modelId="{6D0FDA78-F9E0-47A2-B0BA-2150045E444C}" type="presParOf" srcId="{CFC33C69-4A74-4AAD-AC77-688B2CA4CD4D}" destId="{3E12500A-4CF6-4348-AC58-26D0E624B49B}" srcOrd="0" destOrd="0" presId="urn:microsoft.com/office/officeart/2005/8/layout/hierarchy1"/>
    <dgm:cxn modelId="{790E6D55-DF66-47B3-9BC3-334092D0BB45}" type="presParOf" srcId="{CFC33C69-4A74-4AAD-AC77-688B2CA4CD4D}" destId="{264144C3-A299-4095-BD46-562AFD68CB84}" srcOrd="1" destOrd="0" presId="urn:microsoft.com/office/officeart/2005/8/layout/hierarchy1"/>
    <dgm:cxn modelId="{8EAE9084-8EDE-4571-9049-934D4740D9D7}" type="presParOf" srcId="{21DC2A32-5B7F-4570-B335-1FB6167BDA89}" destId="{A8C6BE88-83E7-433B-8732-0480FC6B3F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D207C-3343-4E19-8C01-1F82F8B4BEC5}">
      <dsp:nvSpPr>
        <dsp:cNvPr id="0" name=""/>
        <dsp:cNvSpPr/>
      </dsp:nvSpPr>
      <dsp:spPr>
        <a:xfrm>
          <a:off x="1263" y="204925"/>
          <a:ext cx="4436243" cy="2817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777705A-B7B5-4868-BFDE-2DA486BBFCB3}">
      <dsp:nvSpPr>
        <dsp:cNvPr id="0" name=""/>
        <dsp:cNvSpPr/>
      </dsp:nvSpPr>
      <dsp:spPr>
        <a:xfrm>
          <a:off x="494179" y="673195"/>
          <a:ext cx="4436243" cy="281701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pt-BR" sz="2600" kern="1200"/>
            <a:t>Nossos heróis da limpeza urbana desempenham um papel essencial em nossas vidas diárias, garantindo que vivamos em ambientes limpos e seguros. </a:t>
          </a:r>
          <a:endParaRPr lang="en-US" sz="2600" kern="1200"/>
        </a:p>
      </dsp:txBody>
      <dsp:txXfrm>
        <a:off x="576687" y="755703"/>
        <a:ext cx="4271227" cy="2651998"/>
      </dsp:txXfrm>
    </dsp:sp>
    <dsp:sp modelId="{3E12500A-4CF6-4348-AC58-26D0E624B49B}">
      <dsp:nvSpPr>
        <dsp:cNvPr id="0" name=""/>
        <dsp:cNvSpPr/>
      </dsp:nvSpPr>
      <dsp:spPr>
        <a:xfrm>
          <a:off x="5423338" y="204925"/>
          <a:ext cx="4436243" cy="2817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64144C3-A299-4095-BD46-562AFD68CB84}">
      <dsp:nvSpPr>
        <dsp:cNvPr id="0" name=""/>
        <dsp:cNvSpPr/>
      </dsp:nvSpPr>
      <dsp:spPr>
        <a:xfrm>
          <a:off x="5916254" y="673195"/>
          <a:ext cx="4436243" cy="281701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pt-BR" sz="2600" kern="1200"/>
            <a:t>No entanto, muitas vezes, seu trabalho passa despercebido. </a:t>
          </a:r>
          <a:endParaRPr lang="en-US" sz="2600" kern="1200"/>
        </a:p>
      </dsp:txBody>
      <dsp:txXfrm>
        <a:off x="5998762" y="755703"/>
        <a:ext cx="4271227" cy="2651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EB640-C1F0-ED4E-9FB4-9C056DB811DB}" type="datetimeFigureOut">
              <a:rPr kumimoji="1" lang="zh-CN" altLang="en-US" smtClean="0"/>
              <a:t>2024/3/18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1D1B2-FDEE-AC48-A85E-336B6BB2029A}" type="slidenum">
              <a:rPr kumimoji="1" lang="zh-CN" altLang="en-US" smtClean="0"/>
              <a:t>‹nº›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6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85A15-B6B4-4E8F-B208-EB38BDE5E6F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46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598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9284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424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9077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10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647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009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5640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5715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612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7447722" y="0"/>
            <a:ext cx="4744278" cy="68580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9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5748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524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8499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7447722" y="0"/>
            <a:ext cx="4744278" cy="68580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9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79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7691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092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36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827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8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5242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040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5670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  <p:sldLayoutId id="2147484337" r:id="rId12"/>
    <p:sldLayoutId id="2147484338" r:id="rId13"/>
    <p:sldLayoutId id="2147484339" r:id="rId14"/>
    <p:sldLayoutId id="2147484340" r:id="rId15"/>
    <p:sldLayoutId id="2147484341" r:id="rId16"/>
    <p:sldLayoutId id="2147484342" r:id="rId17"/>
    <p:sldLayoutId id="2147484343" r:id="rId18"/>
    <p:sldLayoutId id="2147484016" r:id="rId19"/>
    <p:sldLayoutId id="2147484017" r:id="rId20"/>
    <p:sldLayoutId id="2147484018" r:id="rId21"/>
    <p:sldLayoutId id="2147483984" r:id="rId22"/>
    <p:sldLayoutId id="2147483929" r:id="rId2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19.jpeg"/><Relationship Id="rId9" Type="http://schemas.microsoft.com/office/2007/relationships/diagramDrawing" Target="../diagrams/drawing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F929EDD6-C645-A300-D037-0EDDD34D8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62753"/>
            <a:ext cx="1217295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849467"/>
            <a:ext cx="12172950" cy="10936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BR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1" lang="pt-BR" altLang="zh-CN" sz="2400" dirty="0">
                <a:solidFill>
                  <a:schemeClr val="bg1"/>
                </a:solidFill>
                <a:latin typeface="Impact" panose="020B0806030902050204" pitchFamily="34" charset="0"/>
                <a:ea typeface="华文圆体 Regular" panose="020F0502040101010101" pitchFamily="34" charset="-122"/>
                <a:cs typeface="Gisha" panose="020B0502040204020203" pitchFamily="34" charset="-79"/>
              </a:rPr>
              <a:t>Vacinação do profissional de limpeza urbana</a:t>
            </a:r>
            <a:endParaRPr kumimoji="1" lang="zh-CN" altLang="en-US" sz="2400" dirty="0">
              <a:solidFill>
                <a:schemeClr val="bg1"/>
              </a:solidFill>
              <a:latin typeface="Impact" panose="020B0806030902050204" pitchFamily="34" charset="0"/>
              <a:ea typeface="华文圆体 Regular" panose="020F0502040101010101" pitchFamily="34" charset="-122"/>
              <a:cs typeface="Gisha" panose="020B0502040204020203" pitchFamily="34" charset="-79"/>
            </a:endParaRPr>
          </a:p>
        </p:txBody>
      </p:sp>
      <p:pic>
        <p:nvPicPr>
          <p:cNvPr id="3" name="Imagem 2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7E5FDE2A-C362-D003-410F-A7454DD7C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47" y="1494064"/>
            <a:ext cx="5531127" cy="5177392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6330E8CC-6F95-5973-7630-01B0A1BDE9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A2ECE58F-CB74-16F0-575D-9F2DB9CED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07" y="234071"/>
            <a:ext cx="2671131" cy="26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1">
            <a:extLst>
              <a:ext uri="{FF2B5EF4-FFF2-40B4-BE49-F238E27FC236}">
                <a16:creationId xmlns:a16="http://schemas.microsoft.com/office/drawing/2014/main" id="{D487F4FA-4078-390C-3370-02ABF7F6E880}"/>
              </a:ext>
            </a:extLst>
          </p:cNvPr>
          <p:cNvSpPr txBox="1"/>
          <p:nvPr/>
        </p:nvSpPr>
        <p:spPr>
          <a:xfrm>
            <a:off x="3323772" y="2376742"/>
            <a:ext cx="8160015" cy="196451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Norma Regulamentadora NR-38 foi criada para melhorar as condições de trabalho e garantir a proteção desses trabalhadores.</a:t>
            </a: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027E72F0-5529-C9FF-6ACF-9C066A03EE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9119"/>
            <a:ext cx="3066990" cy="5441907"/>
          </a:xfrm>
          <a:prstGeom prst="rect">
            <a:avLst/>
          </a:prstGeom>
        </p:spPr>
      </p:pic>
      <p:pic>
        <p:nvPicPr>
          <p:cNvPr id="5" name="object 63">
            <a:extLst>
              <a:ext uri="{FF2B5EF4-FFF2-40B4-BE49-F238E27FC236}">
                <a16:creationId xmlns:a16="http://schemas.microsoft.com/office/drawing/2014/main" id="{3E4AE88B-DB10-837F-7D0D-DD1EE482C04B}"/>
              </a:ext>
            </a:extLst>
          </p:cNvPr>
          <p:cNvPicPr/>
          <p:nvPr/>
        </p:nvPicPr>
        <p:blipFill rotWithShape="1">
          <a:blip r:embed="rId3" cstate="print"/>
          <a:srcRect l="49738"/>
          <a:stretch/>
        </p:blipFill>
        <p:spPr>
          <a:xfrm>
            <a:off x="10003971" y="4452257"/>
            <a:ext cx="1715710" cy="2439041"/>
          </a:xfrm>
          <a:prstGeom prst="rect">
            <a:avLst/>
          </a:prstGeom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893F4716-36BB-4C39-2E6A-188F92BB2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3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">
            <a:extLst>
              <a:ext uri="{FF2B5EF4-FFF2-40B4-BE49-F238E27FC236}">
                <a16:creationId xmlns:a16="http://schemas.microsoft.com/office/drawing/2014/main" id="{2F7C840A-C13F-38E3-DFC9-55CA4FA6289D}"/>
              </a:ext>
            </a:extLst>
          </p:cNvPr>
          <p:cNvSpPr txBox="1"/>
          <p:nvPr/>
        </p:nvSpPr>
        <p:spPr>
          <a:xfrm>
            <a:off x="3512942" y="2288872"/>
            <a:ext cx="7581552" cy="22510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 NR-38 vem sendo discutida durante muitos anos. Essa norma finalmente foi publicada em 22/12/2022 e passa a vigorar a partir de 04/01/2024.</a:t>
            </a:r>
          </a:p>
          <a:p>
            <a:pPr>
              <a:lnSpc>
                <a:spcPct val="150000"/>
              </a:lnSpc>
            </a:pPr>
            <a:endParaRPr kumimoji="1" lang="pt-BR" altLang="zh-CN" sz="24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B234E149-EF3B-6108-E2AD-FC85234CE654}"/>
              </a:ext>
            </a:extLst>
          </p:cNvPr>
          <p:cNvGrpSpPr/>
          <p:nvPr/>
        </p:nvGrpSpPr>
        <p:grpSpPr>
          <a:xfrm>
            <a:off x="9957074" y="4756904"/>
            <a:ext cx="2242506" cy="2237689"/>
            <a:chOff x="9423207" y="3983156"/>
            <a:chExt cx="2776373" cy="3076754"/>
          </a:xfrm>
        </p:grpSpPr>
        <p:grpSp>
          <p:nvGrpSpPr>
            <p:cNvPr id="66" name="Group 119">
              <a:extLst>
                <a:ext uri="{FF2B5EF4-FFF2-40B4-BE49-F238E27FC236}">
                  <a16:creationId xmlns:a16="http://schemas.microsoft.com/office/drawing/2014/main" id="{4D99EB4D-E158-BA02-F6F7-276027AB4821}"/>
                </a:ext>
              </a:extLst>
            </p:cNvPr>
            <p:cNvGrpSpPr/>
            <p:nvPr/>
          </p:nvGrpSpPr>
          <p:grpSpPr>
            <a:xfrm>
              <a:off x="9423207" y="3983156"/>
              <a:ext cx="2119814" cy="1895900"/>
              <a:chOff x="9423207" y="3983156"/>
              <a:chExt cx="2119814" cy="1895900"/>
            </a:xfrm>
          </p:grpSpPr>
          <p:sp>
            <p:nvSpPr>
              <p:cNvPr id="67" name="Freeform: Shape 12">
                <a:extLst>
                  <a:ext uri="{FF2B5EF4-FFF2-40B4-BE49-F238E27FC236}">
                    <a16:creationId xmlns:a16="http://schemas.microsoft.com/office/drawing/2014/main" id="{A9787331-BEA4-F68C-6511-CBDC074816BB}"/>
                  </a:ext>
                </a:extLst>
              </p:cNvPr>
              <p:cNvSpPr>
                <a:spLocks/>
              </p:cNvSpPr>
              <p:nvPr/>
            </p:nvSpPr>
            <p:spPr>
              <a:xfrm rot="18902941">
                <a:off x="9423207" y="4277920"/>
                <a:ext cx="2119814" cy="1396196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13">
                <a:extLst>
                  <a:ext uri="{FF2B5EF4-FFF2-40B4-BE49-F238E27FC236}">
                    <a16:creationId xmlns:a16="http://schemas.microsoft.com/office/drawing/2014/main" id="{53B6E3E5-4211-0080-EE5A-19F7650C7D53}"/>
                  </a:ext>
                </a:extLst>
              </p:cNvPr>
              <p:cNvSpPr/>
              <p:nvPr/>
            </p:nvSpPr>
            <p:spPr>
              <a:xfrm rot="18902941">
                <a:off x="9431062" y="4290263"/>
                <a:ext cx="2101836" cy="1370763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14">
                <a:extLst>
                  <a:ext uri="{FF2B5EF4-FFF2-40B4-BE49-F238E27FC236}">
                    <a16:creationId xmlns:a16="http://schemas.microsoft.com/office/drawing/2014/main" id="{918AACCC-C654-2FC7-C3B9-29F15E3D6768}"/>
                  </a:ext>
                </a:extLst>
              </p:cNvPr>
              <p:cNvSpPr/>
              <p:nvPr/>
            </p:nvSpPr>
            <p:spPr>
              <a:xfrm rot="18902941">
                <a:off x="9510609" y="4379560"/>
                <a:ext cx="1919067" cy="1172764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 18">
                <a:extLst>
                  <a:ext uri="{FF2B5EF4-FFF2-40B4-BE49-F238E27FC236}">
                    <a16:creationId xmlns:a16="http://schemas.microsoft.com/office/drawing/2014/main" id="{CB85BD02-14D7-96E9-334A-41BADD1FB71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2941">
                <a:off x="9922753" y="4999678"/>
                <a:ext cx="239076" cy="879378"/>
              </a:xfrm>
              <a:custGeom>
                <a:avLst/>
                <a:gdLst>
                  <a:gd name="T0" fmla="*/ 564 w 862"/>
                  <a:gd name="T1" fmla="*/ 78 h 2998"/>
                  <a:gd name="T2" fmla="*/ 579 w 862"/>
                  <a:gd name="T3" fmla="*/ 156 h 2998"/>
                  <a:gd name="T4" fmla="*/ 570 w 862"/>
                  <a:gd name="T5" fmla="*/ 282 h 2998"/>
                  <a:gd name="T6" fmla="*/ 531 w 862"/>
                  <a:gd name="T7" fmla="*/ 420 h 2998"/>
                  <a:gd name="T8" fmla="*/ 675 w 862"/>
                  <a:gd name="T9" fmla="*/ 489 h 2998"/>
                  <a:gd name="T10" fmla="*/ 819 w 862"/>
                  <a:gd name="T11" fmla="*/ 589 h 2998"/>
                  <a:gd name="T12" fmla="*/ 851 w 862"/>
                  <a:gd name="T13" fmla="*/ 876 h 2998"/>
                  <a:gd name="T14" fmla="*/ 846 w 862"/>
                  <a:gd name="T15" fmla="*/ 1427 h 2998"/>
                  <a:gd name="T16" fmla="*/ 817 w 862"/>
                  <a:gd name="T17" fmla="*/ 1724 h 2998"/>
                  <a:gd name="T18" fmla="*/ 739 w 862"/>
                  <a:gd name="T19" fmla="*/ 1745 h 2998"/>
                  <a:gd name="T20" fmla="*/ 753 w 862"/>
                  <a:gd name="T21" fmla="*/ 1714 h 2998"/>
                  <a:gd name="T22" fmla="*/ 750 w 862"/>
                  <a:gd name="T23" fmla="*/ 1698 h 2998"/>
                  <a:gd name="T24" fmla="*/ 790 w 862"/>
                  <a:gd name="T25" fmla="*/ 1658 h 2998"/>
                  <a:gd name="T26" fmla="*/ 788 w 862"/>
                  <a:gd name="T27" fmla="*/ 1607 h 2998"/>
                  <a:gd name="T28" fmla="*/ 742 w 862"/>
                  <a:gd name="T29" fmla="*/ 1660 h 2998"/>
                  <a:gd name="T30" fmla="*/ 751 w 862"/>
                  <a:gd name="T31" fmla="*/ 1380 h 2998"/>
                  <a:gd name="T32" fmla="*/ 702 w 862"/>
                  <a:gd name="T33" fmla="*/ 1000 h 2998"/>
                  <a:gd name="T34" fmla="*/ 684 w 862"/>
                  <a:gd name="T35" fmla="*/ 831 h 2998"/>
                  <a:gd name="T36" fmla="*/ 642 w 862"/>
                  <a:gd name="T37" fmla="*/ 1014 h 2998"/>
                  <a:gd name="T38" fmla="*/ 730 w 862"/>
                  <a:gd name="T39" fmla="*/ 1656 h 2998"/>
                  <a:gd name="T40" fmla="*/ 708 w 862"/>
                  <a:gd name="T41" fmla="*/ 1924 h 2998"/>
                  <a:gd name="T42" fmla="*/ 753 w 862"/>
                  <a:gd name="T43" fmla="*/ 2256 h 2998"/>
                  <a:gd name="T44" fmla="*/ 671 w 862"/>
                  <a:gd name="T45" fmla="*/ 2687 h 2998"/>
                  <a:gd name="T46" fmla="*/ 722 w 862"/>
                  <a:gd name="T47" fmla="*/ 2894 h 2998"/>
                  <a:gd name="T48" fmla="*/ 568 w 862"/>
                  <a:gd name="T49" fmla="*/ 2989 h 2998"/>
                  <a:gd name="T50" fmla="*/ 551 w 862"/>
                  <a:gd name="T51" fmla="*/ 2773 h 2998"/>
                  <a:gd name="T52" fmla="*/ 570 w 862"/>
                  <a:gd name="T53" fmla="*/ 2627 h 2998"/>
                  <a:gd name="T54" fmla="*/ 539 w 862"/>
                  <a:gd name="T55" fmla="*/ 2349 h 2998"/>
                  <a:gd name="T56" fmla="*/ 515 w 862"/>
                  <a:gd name="T57" fmla="*/ 1994 h 2998"/>
                  <a:gd name="T58" fmla="*/ 422 w 862"/>
                  <a:gd name="T59" fmla="*/ 1576 h 2998"/>
                  <a:gd name="T60" fmla="*/ 386 w 862"/>
                  <a:gd name="T61" fmla="*/ 1833 h 2998"/>
                  <a:gd name="T62" fmla="*/ 319 w 862"/>
                  <a:gd name="T63" fmla="*/ 2120 h 2998"/>
                  <a:gd name="T64" fmla="*/ 311 w 862"/>
                  <a:gd name="T65" fmla="*/ 2525 h 2998"/>
                  <a:gd name="T66" fmla="*/ 339 w 862"/>
                  <a:gd name="T67" fmla="*/ 2773 h 2998"/>
                  <a:gd name="T68" fmla="*/ 331 w 862"/>
                  <a:gd name="T69" fmla="*/ 2984 h 2998"/>
                  <a:gd name="T70" fmla="*/ 210 w 862"/>
                  <a:gd name="T71" fmla="*/ 2989 h 2998"/>
                  <a:gd name="T72" fmla="*/ 195 w 862"/>
                  <a:gd name="T73" fmla="*/ 2838 h 2998"/>
                  <a:gd name="T74" fmla="*/ 191 w 862"/>
                  <a:gd name="T75" fmla="*/ 2504 h 2998"/>
                  <a:gd name="T76" fmla="*/ 130 w 862"/>
                  <a:gd name="T77" fmla="*/ 2254 h 2998"/>
                  <a:gd name="T78" fmla="*/ 171 w 862"/>
                  <a:gd name="T79" fmla="*/ 1971 h 2998"/>
                  <a:gd name="T80" fmla="*/ 148 w 862"/>
                  <a:gd name="T81" fmla="*/ 1718 h 2998"/>
                  <a:gd name="T82" fmla="*/ 204 w 862"/>
                  <a:gd name="T83" fmla="*/ 1189 h 2998"/>
                  <a:gd name="T84" fmla="*/ 195 w 862"/>
                  <a:gd name="T85" fmla="*/ 809 h 2998"/>
                  <a:gd name="T86" fmla="*/ 168 w 862"/>
                  <a:gd name="T87" fmla="*/ 962 h 2998"/>
                  <a:gd name="T88" fmla="*/ 144 w 862"/>
                  <a:gd name="T89" fmla="*/ 1229 h 2998"/>
                  <a:gd name="T90" fmla="*/ 110 w 862"/>
                  <a:gd name="T91" fmla="*/ 1402 h 2998"/>
                  <a:gd name="T92" fmla="*/ 122 w 862"/>
                  <a:gd name="T93" fmla="*/ 1656 h 2998"/>
                  <a:gd name="T94" fmla="*/ 82 w 862"/>
                  <a:gd name="T95" fmla="*/ 1656 h 2998"/>
                  <a:gd name="T96" fmla="*/ 110 w 862"/>
                  <a:gd name="T97" fmla="*/ 1704 h 2998"/>
                  <a:gd name="T98" fmla="*/ 124 w 862"/>
                  <a:gd name="T99" fmla="*/ 1729 h 2998"/>
                  <a:gd name="T100" fmla="*/ 95 w 862"/>
                  <a:gd name="T101" fmla="*/ 1751 h 2998"/>
                  <a:gd name="T102" fmla="*/ 2 w 862"/>
                  <a:gd name="T103" fmla="*/ 1640 h 2998"/>
                  <a:gd name="T104" fmla="*/ 2 w 862"/>
                  <a:gd name="T105" fmla="*/ 1140 h 2998"/>
                  <a:gd name="T106" fmla="*/ 11 w 862"/>
                  <a:gd name="T107" fmla="*/ 933 h 2998"/>
                  <a:gd name="T108" fmla="*/ 22 w 862"/>
                  <a:gd name="T109" fmla="*/ 693 h 2998"/>
                  <a:gd name="T110" fmla="*/ 99 w 862"/>
                  <a:gd name="T111" fmla="*/ 524 h 2998"/>
                  <a:gd name="T112" fmla="*/ 288 w 862"/>
                  <a:gd name="T113" fmla="*/ 453 h 2998"/>
                  <a:gd name="T114" fmla="*/ 339 w 862"/>
                  <a:gd name="T115" fmla="*/ 311 h 2998"/>
                  <a:gd name="T116" fmla="*/ 299 w 862"/>
                  <a:gd name="T117" fmla="*/ 224 h 2998"/>
                  <a:gd name="T118" fmla="*/ 313 w 862"/>
                  <a:gd name="T119" fmla="*/ 104 h 2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62" h="2998">
                    <a:moveTo>
                      <a:pt x="439" y="0"/>
                    </a:moveTo>
                    <a:lnTo>
                      <a:pt x="522" y="27"/>
                    </a:lnTo>
                    <a:lnTo>
                      <a:pt x="551" y="73"/>
                    </a:lnTo>
                    <a:lnTo>
                      <a:pt x="555" y="76"/>
                    </a:lnTo>
                    <a:lnTo>
                      <a:pt x="560" y="78"/>
                    </a:lnTo>
                    <a:lnTo>
                      <a:pt x="564" y="78"/>
                    </a:lnTo>
                    <a:lnTo>
                      <a:pt x="568" y="80"/>
                    </a:lnTo>
                    <a:lnTo>
                      <a:pt x="570" y="80"/>
                    </a:lnTo>
                    <a:lnTo>
                      <a:pt x="573" y="84"/>
                    </a:lnTo>
                    <a:lnTo>
                      <a:pt x="575" y="87"/>
                    </a:lnTo>
                    <a:lnTo>
                      <a:pt x="579" y="93"/>
                    </a:lnTo>
                    <a:lnTo>
                      <a:pt x="579" y="156"/>
                    </a:lnTo>
                    <a:lnTo>
                      <a:pt x="580" y="180"/>
                    </a:lnTo>
                    <a:lnTo>
                      <a:pt x="584" y="202"/>
                    </a:lnTo>
                    <a:lnTo>
                      <a:pt x="588" y="222"/>
                    </a:lnTo>
                    <a:lnTo>
                      <a:pt x="588" y="240"/>
                    </a:lnTo>
                    <a:lnTo>
                      <a:pt x="580" y="262"/>
                    </a:lnTo>
                    <a:lnTo>
                      <a:pt x="570" y="282"/>
                    </a:lnTo>
                    <a:lnTo>
                      <a:pt x="557" y="302"/>
                    </a:lnTo>
                    <a:lnTo>
                      <a:pt x="544" y="324"/>
                    </a:lnTo>
                    <a:lnTo>
                      <a:pt x="533" y="344"/>
                    </a:lnTo>
                    <a:lnTo>
                      <a:pt x="526" y="367"/>
                    </a:lnTo>
                    <a:lnTo>
                      <a:pt x="524" y="393"/>
                    </a:lnTo>
                    <a:lnTo>
                      <a:pt x="531" y="420"/>
                    </a:lnTo>
                    <a:lnTo>
                      <a:pt x="544" y="438"/>
                    </a:lnTo>
                    <a:lnTo>
                      <a:pt x="562" y="453"/>
                    </a:lnTo>
                    <a:lnTo>
                      <a:pt x="586" y="464"/>
                    </a:lnTo>
                    <a:lnTo>
                      <a:pt x="613" y="473"/>
                    </a:lnTo>
                    <a:lnTo>
                      <a:pt x="644" y="482"/>
                    </a:lnTo>
                    <a:lnTo>
                      <a:pt x="675" y="489"/>
                    </a:lnTo>
                    <a:lnTo>
                      <a:pt x="706" y="498"/>
                    </a:lnTo>
                    <a:lnTo>
                      <a:pt x="737" y="507"/>
                    </a:lnTo>
                    <a:lnTo>
                      <a:pt x="762" y="520"/>
                    </a:lnTo>
                    <a:lnTo>
                      <a:pt x="786" y="536"/>
                    </a:lnTo>
                    <a:lnTo>
                      <a:pt x="802" y="556"/>
                    </a:lnTo>
                    <a:lnTo>
                      <a:pt x="819" y="589"/>
                    </a:lnTo>
                    <a:lnTo>
                      <a:pt x="831" y="629"/>
                    </a:lnTo>
                    <a:lnTo>
                      <a:pt x="840" y="674"/>
                    </a:lnTo>
                    <a:lnTo>
                      <a:pt x="846" y="722"/>
                    </a:lnTo>
                    <a:lnTo>
                      <a:pt x="850" y="774"/>
                    </a:lnTo>
                    <a:lnTo>
                      <a:pt x="851" y="825"/>
                    </a:lnTo>
                    <a:lnTo>
                      <a:pt x="851" y="876"/>
                    </a:lnTo>
                    <a:lnTo>
                      <a:pt x="851" y="925"/>
                    </a:lnTo>
                    <a:lnTo>
                      <a:pt x="851" y="973"/>
                    </a:lnTo>
                    <a:lnTo>
                      <a:pt x="862" y="1127"/>
                    </a:lnTo>
                    <a:lnTo>
                      <a:pt x="850" y="1227"/>
                    </a:lnTo>
                    <a:lnTo>
                      <a:pt x="844" y="1329"/>
                    </a:lnTo>
                    <a:lnTo>
                      <a:pt x="846" y="1427"/>
                    </a:lnTo>
                    <a:lnTo>
                      <a:pt x="853" y="1524"/>
                    </a:lnTo>
                    <a:lnTo>
                      <a:pt x="862" y="1616"/>
                    </a:lnTo>
                    <a:lnTo>
                      <a:pt x="862" y="1649"/>
                    </a:lnTo>
                    <a:lnTo>
                      <a:pt x="853" y="1676"/>
                    </a:lnTo>
                    <a:lnTo>
                      <a:pt x="839" y="1702"/>
                    </a:lnTo>
                    <a:lnTo>
                      <a:pt x="817" y="1724"/>
                    </a:lnTo>
                    <a:lnTo>
                      <a:pt x="793" y="1742"/>
                    </a:lnTo>
                    <a:lnTo>
                      <a:pt x="768" y="1754"/>
                    </a:lnTo>
                    <a:lnTo>
                      <a:pt x="742" y="1764"/>
                    </a:lnTo>
                    <a:lnTo>
                      <a:pt x="742" y="1756"/>
                    </a:lnTo>
                    <a:lnTo>
                      <a:pt x="740" y="1751"/>
                    </a:lnTo>
                    <a:lnTo>
                      <a:pt x="739" y="1745"/>
                    </a:lnTo>
                    <a:lnTo>
                      <a:pt x="739" y="1742"/>
                    </a:lnTo>
                    <a:lnTo>
                      <a:pt x="739" y="1736"/>
                    </a:lnTo>
                    <a:lnTo>
                      <a:pt x="739" y="1729"/>
                    </a:lnTo>
                    <a:lnTo>
                      <a:pt x="744" y="1724"/>
                    </a:lnTo>
                    <a:lnTo>
                      <a:pt x="750" y="1720"/>
                    </a:lnTo>
                    <a:lnTo>
                      <a:pt x="753" y="1714"/>
                    </a:lnTo>
                    <a:lnTo>
                      <a:pt x="757" y="1707"/>
                    </a:lnTo>
                    <a:lnTo>
                      <a:pt x="759" y="1700"/>
                    </a:lnTo>
                    <a:lnTo>
                      <a:pt x="755" y="1698"/>
                    </a:lnTo>
                    <a:lnTo>
                      <a:pt x="751" y="1698"/>
                    </a:lnTo>
                    <a:lnTo>
                      <a:pt x="750" y="1698"/>
                    </a:lnTo>
                    <a:lnTo>
                      <a:pt x="750" y="1698"/>
                    </a:lnTo>
                    <a:lnTo>
                      <a:pt x="750" y="1696"/>
                    </a:lnTo>
                    <a:lnTo>
                      <a:pt x="750" y="1694"/>
                    </a:lnTo>
                    <a:lnTo>
                      <a:pt x="748" y="1693"/>
                    </a:lnTo>
                    <a:lnTo>
                      <a:pt x="748" y="1687"/>
                    </a:lnTo>
                    <a:lnTo>
                      <a:pt x="770" y="1674"/>
                    </a:lnTo>
                    <a:lnTo>
                      <a:pt x="790" y="1658"/>
                    </a:lnTo>
                    <a:lnTo>
                      <a:pt x="808" y="1640"/>
                    </a:lnTo>
                    <a:lnTo>
                      <a:pt x="806" y="1631"/>
                    </a:lnTo>
                    <a:lnTo>
                      <a:pt x="804" y="1624"/>
                    </a:lnTo>
                    <a:lnTo>
                      <a:pt x="802" y="1618"/>
                    </a:lnTo>
                    <a:lnTo>
                      <a:pt x="799" y="1613"/>
                    </a:lnTo>
                    <a:lnTo>
                      <a:pt x="788" y="1607"/>
                    </a:lnTo>
                    <a:lnTo>
                      <a:pt x="779" y="1613"/>
                    </a:lnTo>
                    <a:lnTo>
                      <a:pt x="775" y="1625"/>
                    </a:lnTo>
                    <a:lnTo>
                      <a:pt x="771" y="1638"/>
                    </a:lnTo>
                    <a:lnTo>
                      <a:pt x="766" y="1647"/>
                    </a:lnTo>
                    <a:lnTo>
                      <a:pt x="757" y="1656"/>
                    </a:lnTo>
                    <a:lnTo>
                      <a:pt x="742" y="1660"/>
                    </a:lnTo>
                    <a:lnTo>
                      <a:pt x="735" y="1547"/>
                    </a:lnTo>
                    <a:lnTo>
                      <a:pt x="768" y="1493"/>
                    </a:lnTo>
                    <a:lnTo>
                      <a:pt x="768" y="1469"/>
                    </a:lnTo>
                    <a:lnTo>
                      <a:pt x="766" y="1442"/>
                    </a:lnTo>
                    <a:lnTo>
                      <a:pt x="759" y="1413"/>
                    </a:lnTo>
                    <a:lnTo>
                      <a:pt x="751" y="1380"/>
                    </a:lnTo>
                    <a:lnTo>
                      <a:pt x="742" y="1349"/>
                    </a:lnTo>
                    <a:lnTo>
                      <a:pt x="733" y="1318"/>
                    </a:lnTo>
                    <a:lnTo>
                      <a:pt x="724" y="1291"/>
                    </a:lnTo>
                    <a:lnTo>
                      <a:pt x="719" y="1267"/>
                    </a:lnTo>
                    <a:lnTo>
                      <a:pt x="722" y="1056"/>
                    </a:lnTo>
                    <a:lnTo>
                      <a:pt x="702" y="1000"/>
                    </a:lnTo>
                    <a:lnTo>
                      <a:pt x="699" y="974"/>
                    </a:lnTo>
                    <a:lnTo>
                      <a:pt x="697" y="945"/>
                    </a:lnTo>
                    <a:lnTo>
                      <a:pt x="695" y="914"/>
                    </a:lnTo>
                    <a:lnTo>
                      <a:pt x="695" y="884"/>
                    </a:lnTo>
                    <a:lnTo>
                      <a:pt x="691" y="854"/>
                    </a:lnTo>
                    <a:lnTo>
                      <a:pt x="684" y="831"/>
                    </a:lnTo>
                    <a:lnTo>
                      <a:pt x="671" y="813"/>
                    </a:lnTo>
                    <a:lnTo>
                      <a:pt x="668" y="809"/>
                    </a:lnTo>
                    <a:lnTo>
                      <a:pt x="668" y="889"/>
                    </a:lnTo>
                    <a:lnTo>
                      <a:pt x="653" y="927"/>
                    </a:lnTo>
                    <a:lnTo>
                      <a:pt x="644" y="969"/>
                    </a:lnTo>
                    <a:lnTo>
                      <a:pt x="642" y="1014"/>
                    </a:lnTo>
                    <a:lnTo>
                      <a:pt x="642" y="1060"/>
                    </a:lnTo>
                    <a:lnTo>
                      <a:pt x="648" y="1105"/>
                    </a:lnTo>
                    <a:lnTo>
                      <a:pt x="655" y="1149"/>
                    </a:lnTo>
                    <a:lnTo>
                      <a:pt x="662" y="1187"/>
                    </a:lnTo>
                    <a:lnTo>
                      <a:pt x="728" y="1620"/>
                    </a:lnTo>
                    <a:lnTo>
                      <a:pt x="730" y="1656"/>
                    </a:lnTo>
                    <a:lnTo>
                      <a:pt x="728" y="1698"/>
                    </a:lnTo>
                    <a:lnTo>
                      <a:pt x="722" y="1744"/>
                    </a:lnTo>
                    <a:lnTo>
                      <a:pt x="717" y="1789"/>
                    </a:lnTo>
                    <a:lnTo>
                      <a:pt x="710" y="1836"/>
                    </a:lnTo>
                    <a:lnTo>
                      <a:pt x="708" y="1882"/>
                    </a:lnTo>
                    <a:lnTo>
                      <a:pt x="708" y="1924"/>
                    </a:lnTo>
                    <a:lnTo>
                      <a:pt x="713" y="1974"/>
                    </a:lnTo>
                    <a:lnTo>
                      <a:pt x="722" y="2027"/>
                    </a:lnTo>
                    <a:lnTo>
                      <a:pt x="733" y="2082"/>
                    </a:lnTo>
                    <a:lnTo>
                      <a:pt x="744" y="2140"/>
                    </a:lnTo>
                    <a:lnTo>
                      <a:pt x="751" y="2198"/>
                    </a:lnTo>
                    <a:lnTo>
                      <a:pt x="753" y="2256"/>
                    </a:lnTo>
                    <a:lnTo>
                      <a:pt x="748" y="2313"/>
                    </a:lnTo>
                    <a:lnTo>
                      <a:pt x="731" y="2387"/>
                    </a:lnTo>
                    <a:lnTo>
                      <a:pt x="715" y="2458"/>
                    </a:lnTo>
                    <a:lnTo>
                      <a:pt x="699" y="2531"/>
                    </a:lnTo>
                    <a:lnTo>
                      <a:pt x="684" y="2607"/>
                    </a:lnTo>
                    <a:lnTo>
                      <a:pt x="671" y="2687"/>
                    </a:lnTo>
                    <a:lnTo>
                      <a:pt x="670" y="2727"/>
                    </a:lnTo>
                    <a:lnTo>
                      <a:pt x="675" y="2762"/>
                    </a:lnTo>
                    <a:lnTo>
                      <a:pt x="684" y="2796"/>
                    </a:lnTo>
                    <a:lnTo>
                      <a:pt x="697" y="2829"/>
                    </a:lnTo>
                    <a:lnTo>
                      <a:pt x="710" y="2862"/>
                    </a:lnTo>
                    <a:lnTo>
                      <a:pt x="722" y="2894"/>
                    </a:lnTo>
                    <a:lnTo>
                      <a:pt x="731" y="2927"/>
                    </a:lnTo>
                    <a:lnTo>
                      <a:pt x="735" y="2964"/>
                    </a:lnTo>
                    <a:lnTo>
                      <a:pt x="699" y="2980"/>
                    </a:lnTo>
                    <a:lnTo>
                      <a:pt x="659" y="2989"/>
                    </a:lnTo>
                    <a:lnTo>
                      <a:pt x="615" y="2991"/>
                    </a:lnTo>
                    <a:lnTo>
                      <a:pt x="568" y="2989"/>
                    </a:lnTo>
                    <a:lnTo>
                      <a:pt x="559" y="2962"/>
                    </a:lnTo>
                    <a:lnTo>
                      <a:pt x="551" y="2929"/>
                    </a:lnTo>
                    <a:lnTo>
                      <a:pt x="548" y="2894"/>
                    </a:lnTo>
                    <a:lnTo>
                      <a:pt x="551" y="2856"/>
                    </a:lnTo>
                    <a:lnTo>
                      <a:pt x="555" y="2784"/>
                    </a:lnTo>
                    <a:lnTo>
                      <a:pt x="551" y="2773"/>
                    </a:lnTo>
                    <a:lnTo>
                      <a:pt x="546" y="2760"/>
                    </a:lnTo>
                    <a:lnTo>
                      <a:pt x="542" y="2745"/>
                    </a:lnTo>
                    <a:lnTo>
                      <a:pt x="542" y="2727"/>
                    </a:lnTo>
                    <a:lnTo>
                      <a:pt x="551" y="2696"/>
                    </a:lnTo>
                    <a:lnTo>
                      <a:pt x="560" y="2664"/>
                    </a:lnTo>
                    <a:lnTo>
                      <a:pt x="570" y="2627"/>
                    </a:lnTo>
                    <a:lnTo>
                      <a:pt x="575" y="2589"/>
                    </a:lnTo>
                    <a:lnTo>
                      <a:pt x="577" y="2545"/>
                    </a:lnTo>
                    <a:lnTo>
                      <a:pt x="571" y="2500"/>
                    </a:lnTo>
                    <a:lnTo>
                      <a:pt x="560" y="2453"/>
                    </a:lnTo>
                    <a:lnTo>
                      <a:pt x="550" y="2402"/>
                    </a:lnTo>
                    <a:lnTo>
                      <a:pt x="539" y="2349"/>
                    </a:lnTo>
                    <a:lnTo>
                      <a:pt x="535" y="2294"/>
                    </a:lnTo>
                    <a:lnTo>
                      <a:pt x="539" y="2240"/>
                    </a:lnTo>
                    <a:lnTo>
                      <a:pt x="559" y="2116"/>
                    </a:lnTo>
                    <a:lnTo>
                      <a:pt x="548" y="2076"/>
                    </a:lnTo>
                    <a:lnTo>
                      <a:pt x="531" y="2036"/>
                    </a:lnTo>
                    <a:lnTo>
                      <a:pt x="515" y="1994"/>
                    </a:lnTo>
                    <a:lnTo>
                      <a:pt x="502" y="1953"/>
                    </a:lnTo>
                    <a:lnTo>
                      <a:pt x="491" y="1784"/>
                    </a:lnTo>
                    <a:lnTo>
                      <a:pt x="439" y="1540"/>
                    </a:lnTo>
                    <a:lnTo>
                      <a:pt x="431" y="1540"/>
                    </a:lnTo>
                    <a:lnTo>
                      <a:pt x="426" y="1556"/>
                    </a:lnTo>
                    <a:lnTo>
                      <a:pt x="422" y="1576"/>
                    </a:lnTo>
                    <a:lnTo>
                      <a:pt x="422" y="1600"/>
                    </a:lnTo>
                    <a:lnTo>
                      <a:pt x="406" y="1642"/>
                    </a:lnTo>
                    <a:lnTo>
                      <a:pt x="397" y="1685"/>
                    </a:lnTo>
                    <a:lnTo>
                      <a:pt x="391" y="1733"/>
                    </a:lnTo>
                    <a:lnTo>
                      <a:pt x="390" y="1782"/>
                    </a:lnTo>
                    <a:lnTo>
                      <a:pt x="386" y="1833"/>
                    </a:lnTo>
                    <a:lnTo>
                      <a:pt x="382" y="1885"/>
                    </a:lnTo>
                    <a:lnTo>
                      <a:pt x="375" y="1936"/>
                    </a:lnTo>
                    <a:lnTo>
                      <a:pt x="362" y="1985"/>
                    </a:lnTo>
                    <a:lnTo>
                      <a:pt x="346" y="2031"/>
                    </a:lnTo>
                    <a:lnTo>
                      <a:pt x="330" y="2076"/>
                    </a:lnTo>
                    <a:lnTo>
                      <a:pt x="319" y="2120"/>
                    </a:lnTo>
                    <a:lnTo>
                      <a:pt x="339" y="2209"/>
                    </a:lnTo>
                    <a:lnTo>
                      <a:pt x="339" y="2364"/>
                    </a:lnTo>
                    <a:lnTo>
                      <a:pt x="331" y="2400"/>
                    </a:lnTo>
                    <a:lnTo>
                      <a:pt x="322" y="2438"/>
                    </a:lnTo>
                    <a:lnTo>
                      <a:pt x="315" y="2482"/>
                    </a:lnTo>
                    <a:lnTo>
                      <a:pt x="311" y="2525"/>
                    </a:lnTo>
                    <a:lnTo>
                      <a:pt x="315" y="2569"/>
                    </a:lnTo>
                    <a:lnTo>
                      <a:pt x="319" y="2664"/>
                    </a:lnTo>
                    <a:lnTo>
                      <a:pt x="348" y="2727"/>
                    </a:lnTo>
                    <a:lnTo>
                      <a:pt x="348" y="2744"/>
                    </a:lnTo>
                    <a:lnTo>
                      <a:pt x="344" y="2758"/>
                    </a:lnTo>
                    <a:lnTo>
                      <a:pt x="339" y="2773"/>
                    </a:lnTo>
                    <a:lnTo>
                      <a:pt x="335" y="2784"/>
                    </a:lnTo>
                    <a:lnTo>
                      <a:pt x="331" y="2822"/>
                    </a:lnTo>
                    <a:lnTo>
                      <a:pt x="333" y="2862"/>
                    </a:lnTo>
                    <a:lnTo>
                      <a:pt x="335" y="2902"/>
                    </a:lnTo>
                    <a:lnTo>
                      <a:pt x="337" y="2944"/>
                    </a:lnTo>
                    <a:lnTo>
                      <a:pt x="331" y="2984"/>
                    </a:lnTo>
                    <a:lnTo>
                      <a:pt x="322" y="2984"/>
                    </a:lnTo>
                    <a:lnTo>
                      <a:pt x="304" y="2993"/>
                    </a:lnTo>
                    <a:lnTo>
                      <a:pt x="280" y="2998"/>
                    </a:lnTo>
                    <a:lnTo>
                      <a:pt x="257" y="2998"/>
                    </a:lnTo>
                    <a:lnTo>
                      <a:pt x="233" y="2996"/>
                    </a:lnTo>
                    <a:lnTo>
                      <a:pt x="210" y="2989"/>
                    </a:lnTo>
                    <a:lnTo>
                      <a:pt x="190" y="2980"/>
                    </a:lnTo>
                    <a:lnTo>
                      <a:pt x="173" y="2965"/>
                    </a:lnTo>
                    <a:lnTo>
                      <a:pt x="162" y="2949"/>
                    </a:lnTo>
                    <a:lnTo>
                      <a:pt x="159" y="2929"/>
                    </a:lnTo>
                    <a:lnTo>
                      <a:pt x="179" y="2885"/>
                    </a:lnTo>
                    <a:lnTo>
                      <a:pt x="195" y="2838"/>
                    </a:lnTo>
                    <a:lnTo>
                      <a:pt x="206" y="2784"/>
                    </a:lnTo>
                    <a:lnTo>
                      <a:pt x="211" y="2727"/>
                    </a:lnTo>
                    <a:lnTo>
                      <a:pt x="213" y="2671"/>
                    </a:lnTo>
                    <a:lnTo>
                      <a:pt x="210" y="2613"/>
                    </a:lnTo>
                    <a:lnTo>
                      <a:pt x="202" y="2556"/>
                    </a:lnTo>
                    <a:lnTo>
                      <a:pt x="191" y="2504"/>
                    </a:lnTo>
                    <a:lnTo>
                      <a:pt x="179" y="2467"/>
                    </a:lnTo>
                    <a:lnTo>
                      <a:pt x="166" y="2431"/>
                    </a:lnTo>
                    <a:lnTo>
                      <a:pt x="153" y="2389"/>
                    </a:lnTo>
                    <a:lnTo>
                      <a:pt x="140" y="2347"/>
                    </a:lnTo>
                    <a:lnTo>
                      <a:pt x="133" y="2302"/>
                    </a:lnTo>
                    <a:lnTo>
                      <a:pt x="130" y="2254"/>
                    </a:lnTo>
                    <a:lnTo>
                      <a:pt x="135" y="2204"/>
                    </a:lnTo>
                    <a:lnTo>
                      <a:pt x="142" y="2165"/>
                    </a:lnTo>
                    <a:lnTo>
                      <a:pt x="151" y="2120"/>
                    </a:lnTo>
                    <a:lnTo>
                      <a:pt x="159" y="2071"/>
                    </a:lnTo>
                    <a:lnTo>
                      <a:pt x="166" y="2022"/>
                    </a:lnTo>
                    <a:lnTo>
                      <a:pt x="171" y="1971"/>
                    </a:lnTo>
                    <a:lnTo>
                      <a:pt x="171" y="1924"/>
                    </a:lnTo>
                    <a:lnTo>
                      <a:pt x="168" y="1880"/>
                    </a:lnTo>
                    <a:lnTo>
                      <a:pt x="162" y="1847"/>
                    </a:lnTo>
                    <a:lnTo>
                      <a:pt x="157" y="1809"/>
                    </a:lnTo>
                    <a:lnTo>
                      <a:pt x="151" y="1765"/>
                    </a:lnTo>
                    <a:lnTo>
                      <a:pt x="148" y="1718"/>
                    </a:lnTo>
                    <a:lnTo>
                      <a:pt x="144" y="1673"/>
                    </a:lnTo>
                    <a:lnTo>
                      <a:pt x="142" y="1629"/>
                    </a:lnTo>
                    <a:lnTo>
                      <a:pt x="144" y="1591"/>
                    </a:lnTo>
                    <a:lnTo>
                      <a:pt x="148" y="1560"/>
                    </a:lnTo>
                    <a:lnTo>
                      <a:pt x="195" y="1224"/>
                    </a:lnTo>
                    <a:lnTo>
                      <a:pt x="204" y="1189"/>
                    </a:lnTo>
                    <a:lnTo>
                      <a:pt x="213" y="1153"/>
                    </a:lnTo>
                    <a:lnTo>
                      <a:pt x="222" y="1113"/>
                    </a:lnTo>
                    <a:lnTo>
                      <a:pt x="226" y="1071"/>
                    </a:lnTo>
                    <a:lnTo>
                      <a:pt x="222" y="1029"/>
                    </a:lnTo>
                    <a:lnTo>
                      <a:pt x="199" y="904"/>
                    </a:lnTo>
                    <a:lnTo>
                      <a:pt x="195" y="809"/>
                    </a:lnTo>
                    <a:lnTo>
                      <a:pt x="191" y="813"/>
                    </a:lnTo>
                    <a:lnTo>
                      <a:pt x="180" y="836"/>
                    </a:lnTo>
                    <a:lnTo>
                      <a:pt x="175" y="865"/>
                    </a:lnTo>
                    <a:lnTo>
                      <a:pt x="171" y="896"/>
                    </a:lnTo>
                    <a:lnTo>
                      <a:pt x="171" y="929"/>
                    </a:lnTo>
                    <a:lnTo>
                      <a:pt x="168" y="962"/>
                    </a:lnTo>
                    <a:lnTo>
                      <a:pt x="162" y="993"/>
                    </a:lnTo>
                    <a:lnTo>
                      <a:pt x="139" y="1067"/>
                    </a:lnTo>
                    <a:lnTo>
                      <a:pt x="135" y="1107"/>
                    </a:lnTo>
                    <a:lnTo>
                      <a:pt x="135" y="1147"/>
                    </a:lnTo>
                    <a:lnTo>
                      <a:pt x="140" y="1189"/>
                    </a:lnTo>
                    <a:lnTo>
                      <a:pt x="144" y="1229"/>
                    </a:lnTo>
                    <a:lnTo>
                      <a:pt x="144" y="1269"/>
                    </a:lnTo>
                    <a:lnTo>
                      <a:pt x="139" y="1309"/>
                    </a:lnTo>
                    <a:lnTo>
                      <a:pt x="135" y="1325"/>
                    </a:lnTo>
                    <a:lnTo>
                      <a:pt x="128" y="1347"/>
                    </a:lnTo>
                    <a:lnTo>
                      <a:pt x="119" y="1373"/>
                    </a:lnTo>
                    <a:lnTo>
                      <a:pt x="110" y="1402"/>
                    </a:lnTo>
                    <a:lnTo>
                      <a:pt x="102" y="1429"/>
                    </a:lnTo>
                    <a:lnTo>
                      <a:pt x="99" y="1456"/>
                    </a:lnTo>
                    <a:lnTo>
                      <a:pt x="97" y="1480"/>
                    </a:lnTo>
                    <a:lnTo>
                      <a:pt x="99" y="1500"/>
                    </a:lnTo>
                    <a:lnTo>
                      <a:pt x="128" y="1544"/>
                    </a:lnTo>
                    <a:lnTo>
                      <a:pt x="122" y="1656"/>
                    </a:lnTo>
                    <a:lnTo>
                      <a:pt x="108" y="1660"/>
                    </a:lnTo>
                    <a:lnTo>
                      <a:pt x="99" y="1640"/>
                    </a:lnTo>
                    <a:lnTo>
                      <a:pt x="91" y="1616"/>
                    </a:lnTo>
                    <a:lnTo>
                      <a:pt x="68" y="1607"/>
                    </a:lnTo>
                    <a:lnTo>
                      <a:pt x="62" y="1636"/>
                    </a:lnTo>
                    <a:lnTo>
                      <a:pt x="82" y="1656"/>
                    </a:lnTo>
                    <a:lnTo>
                      <a:pt x="104" y="1678"/>
                    </a:lnTo>
                    <a:lnTo>
                      <a:pt x="119" y="1700"/>
                    </a:lnTo>
                    <a:lnTo>
                      <a:pt x="115" y="1702"/>
                    </a:lnTo>
                    <a:lnTo>
                      <a:pt x="111" y="1702"/>
                    </a:lnTo>
                    <a:lnTo>
                      <a:pt x="110" y="1702"/>
                    </a:lnTo>
                    <a:lnTo>
                      <a:pt x="110" y="1704"/>
                    </a:lnTo>
                    <a:lnTo>
                      <a:pt x="110" y="1704"/>
                    </a:lnTo>
                    <a:lnTo>
                      <a:pt x="110" y="1705"/>
                    </a:lnTo>
                    <a:lnTo>
                      <a:pt x="108" y="1707"/>
                    </a:lnTo>
                    <a:lnTo>
                      <a:pt x="108" y="1713"/>
                    </a:lnTo>
                    <a:lnTo>
                      <a:pt x="119" y="1718"/>
                    </a:lnTo>
                    <a:lnTo>
                      <a:pt x="124" y="1729"/>
                    </a:lnTo>
                    <a:lnTo>
                      <a:pt x="128" y="1744"/>
                    </a:lnTo>
                    <a:lnTo>
                      <a:pt x="124" y="1749"/>
                    </a:lnTo>
                    <a:lnTo>
                      <a:pt x="122" y="1754"/>
                    </a:lnTo>
                    <a:lnTo>
                      <a:pt x="119" y="1760"/>
                    </a:lnTo>
                    <a:lnTo>
                      <a:pt x="115" y="1764"/>
                    </a:lnTo>
                    <a:lnTo>
                      <a:pt x="95" y="1751"/>
                    </a:lnTo>
                    <a:lnTo>
                      <a:pt x="75" y="1740"/>
                    </a:lnTo>
                    <a:lnTo>
                      <a:pt x="57" y="1729"/>
                    </a:lnTo>
                    <a:lnTo>
                      <a:pt x="39" y="1714"/>
                    </a:lnTo>
                    <a:lnTo>
                      <a:pt x="24" y="1696"/>
                    </a:lnTo>
                    <a:lnTo>
                      <a:pt x="11" y="1673"/>
                    </a:lnTo>
                    <a:lnTo>
                      <a:pt x="2" y="1640"/>
                    </a:lnTo>
                    <a:lnTo>
                      <a:pt x="2" y="1607"/>
                    </a:lnTo>
                    <a:lnTo>
                      <a:pt x="6" y="1574"/>
                    </a:lnTo>
                    <a:lnTo>
                      <a:pt x="11" y="1540"/>
                    </a:lnTo>
                    <a:lnTo>
                      <a:pt x="17" y="1505"/>
                    </a:lnTo>
                    <a:lnTo>
                      <a:pt x="19" y="1473"/>
                    </a:lnTo>
                    <a:lnTo>
                      <a:pt x="2" y="1140"/>
                    </a:lnTo>
                    <a:lnTo>
                      <a:pt x="0" y="1105"/>
                    </a:lnTo>
                    <a:lnTo>
                      <a:pt x="2" y="1071"/>
                    </a:lnTo>
                    <a:lnTo>
                      <a:pt x="8" y="1038"/>
                    </a:lnTo>
                    <a:lnTo>
                      <a:pt x="13" y="1005"/>
                    </a:lnTo>
                    <a:lnTo>
                      <a:pt x="15" y="969"/>
                    </a:lnTo>
                    <a:lnTo>
                      <a:pt x="11" y="933"/>
                    </a:lnTo>
                    <a:lnTo>
                      <a:pt x="8" y="904"/>
                    </a:lnTo>
                    <a:lnTo>
                      <a:pt x="6" y="867"/>
                    </a:lnTo>
                    <a:lnTo>
                      <a:pt x="8" y="825"/>
                    </a:lnTo>
                    <a:lnTo>
                      <a:pt x="11" y="782"/>
                    </a:lnTo>
                    <a:lnTo>
                      <a:pt x="17" y="736"/>
                    </a:lnTo>
                    <a:lnTo>
                      <a:pt x="22" y="693"/>
                    </a:lnTo>
                    <a:lnTo>
                      <a:pt x="30" y="653"/>
                    </a:lnTo>
                    <a:lnTo>
                      <a:pt x="39" y="616"/>
                    </a:lnTo>
                    <a:lnTo>
                      <a:pt x="46" y="587"/>
                    </a:lnTo>
                    <a:lnTo>
                      <a:pt x="55" y="567"/>
                    </a:lnTo>
                    <a:lnTo>
                      <a:pt x="75" y="544"/>
                    </a:lnTo>
                    <a:lnTo>
                      <a:pt x="99" y="524"/>
                    </a:lnTo>
                    <a:lnTo>
                      <a:pt x="128" y="509"/>
                    </a:lnTo>
                    <a:lnTo>
                      <a:pt x="159" y="496"/>
                    </a:lnTo>
                    <a:lnTo>
                      <a:pt x="191" y="485"/>
                    </a:lnTo>
                    <a:lnTo>
                      <a:pt x="224" y="476"/>
                    </a:lnTo>
                    <a:lnTo>
                      <a:pt x="257" y="465"/>
                    </a:lnTo>
                    <a:lnTo>
                      <a:pt x="288" y="453"/>
                    </a:lnTo>
                    <a:lnTo>
                      <a:pt x="315" y="436"/>
                    </a:lnTo>
                    <a:lnTo>
                      <a:pt x="339" y="416"/>
                    </a:lnTo>
                    <a:lnTo>
                      <a:pt x="339" y="391"/>
                    </a:lnTo>
                    <a:lnTo>
                      <a:pt x="340" y="364"/>
                    </a:lnTo>
                    <a:lnTo>
                      <a:pt x="340" y="336"/>
                    </a:lnTo>
                    <a:lnTo>
                      <a:pt x="339" y="311"/>
                    </a:lnTo>
                    <a:lnTo>
                      <a:pt x="331" y="293"/>
                    </a:lnTo>
                    <a:lnTo>
                      <a:pt x="322" y="280"/>
                    </a:lnTo>
                    <a:lnTo>
                      <a:pt x="313" y="269"/>
                    </a:lnTo>
                    <a:lnTo>
                      <a:pt x="304" y="254"/>
                    </a:lnTo>
                    <a:lnTo>
                      <a:pt x="299" y="236"/>
                    </a:lnTo>
                    <a:lnTo>
                      <a:pt x="299" y="224"/>
                    </a:lnTo>
                    <a:lnTo>
                      <a:pt x="302" y="214"/>
                    </a:lnTo>
                    <a:lnTo>
                      <a:pt x="306" y="207"/>
                    </a:lnTo>
                    <a:lnTo>
                      <a:pt x="311" y="200"/>
                    </a:lnTo>
                    <a:lnTo>
                      <a:pt x="315" y="193"/>
                    </a:lnTo>
                    <a:lnTo>
                      <a:pt x="302" y="133"/>
                    </a:lnTo>
                    <a:lnTo>
                      <a:pt x="313" y="104"/>
                    </a:lnTo>
                    <a:lnTo>
                      <a:pt x="330" y="74"/>
                    </a:lnTo>
                    <a:lnTo>
                      <a:pt x="353" y="47"/>
                    </a:lnTo>
                    <a:lnTo>
                      <a:pt x="380" y="25"/>
                    </a:lnTo>
                    <a:lnTo>
                      <a:pt x="410" y="9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grpSp>
            <p:nvGrpSpPr>
              <p:cNvPr id="71" name="Group 62">
                <a:extLst>
                  <a:ext uri="{FF2B5EF4-FFF2-40B4-BE49-F238E27FC236}">
                    <a16:creationId xmlns:a16="http://schemas.microsoft.com/office/drawing/2014/main" id="{3597ADB3-85B5-1965-0E48-DDEFD039F29A}"/>
                  </a:ext>
                </a:extLst>
              </p:cNvPr>
              <p:cNvGrpSpPr/>
              <p:nvPr/>
            </p:nvGrpSpPr>
            <p:grpSpPr>
              <a:xfrm rot="18900000">
                <a:off x="10066374" y="4360768"/>
                <a:ext cx="1196173" cy="911419"/>
                <a:chOff x="11413389" y="3573459"/>
                <a:chExt cx="1196173" cy="911419"/>
              </a:xfrm>
            </p:grpSpPr>
            <p:sp>
              <p:nvSpPr>
                <p:cNvPr id="78" name="Rectangle 23">
                  <a:extLst>
                    <a:ext uri="{FF2B5EF4-FFF2-40B4-BE49-F238E27FC236}">
                      <a16:creationId xmlns:a16="http://schemas.microsoft.com/office/drawing/2014/main" id="{6DF9DFEE-84DB-EB22-6F20-18BC6AFB5E30}"/>
                    </a:ext>
                  </a:extLst>
                </p:cNvPr>
                <p:cNvSpPr/>
                <p:nvPr/>
              </p:nvSpPr>
              <p:spPr>
                <a:xfrm>
                  <a:off x="11413389" y="3573459"/>
                  <a:ext cx="1196173" cy="138033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24">
                  <a:extLst>
                    <a:ext uri="{FF2B5EF4-FFF2-40B4-BE49-F238E27FC236}">
                      <a16:creationId xmlns:a16="http://schemas.microsoft.com/office/drawing/2014/main" id="{D79B5059-AA61-734E-8A19-23025D8DD2AB}"/>
                    </a:ext>
                  </a:extLst>
                </p:cNvPr>
                <p:cNvSpPr/>
                <p:nvPr/>
              </p:nvSpPr>
              <p:spPr>
                <a:xfrm>
                  <a:off x="11422238" y="3822358"/>
                  <a:ext cx="543285" cy="39788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: Shape 127">
                  <a:extLst>
                    <a:ext uri="{FF2B5EF4-FFF2-40B4-BE49-F238E27FC236}">
                      <a16:creationId xmlns:a16="http://schemas.microsoft.com/office/drawing/2014/main" id="{EDFCF94A-55F5-D1E7-0812-6B15B8D4FCA2}"/>
                    </a:ext>
                  </a:extLst>
                </p:cNvPr>
                <p:cNvSpPr/>
                <p:nvPr/>
              </p:nvSpPr>
              <p:spPr>
                <a:xfrm>
                  <a:off x="11473996" y="3874089"/>
                  <a:ext cx="451750" cy="301194"/>
                </a:xfrm>
                <a:custGeom>
                  <a:avLst/>
                  <a:gdLst>
                    <a:gd name="connsiteX0" fmla="*/ 146903 w 451750"/>
                    <a:gd name="connsiteY0" fmla="*/ 254995 h 301194"/>
                    <a:gd name="connsiteX1" fmla="*/ 442184 w 451750"/>
                    <a:gd name="connsiteY1" fmla="*/ 254995 h 301194"/>
                    <a:gd name="connsiteX2" fmla="*/ 451747 w 451750"/>
                    <a:gd name="connsiteY2" fmla="*/ 264558 h 301194"/>
                    <a:gd name="connsiteX3" fmla="*/ 451747 w 451750"/>
                    <a:gd name="connsiteY3" fmla="*/ 291631 h 301194"/>
                    <a:gd name="connsiteX4" fmla="*/ 442184 w 451750"/>
                    <a:gd name="connsiteY4" fmla="*/ 301194 h 301194"/>
                    <a:gd name="connsiteX5" fmla="*/ 146903 w 451750"/>
                    <a:gd name="connsiteY5" fmla="*/ 301194 h 301194"/>
                    <a:gd name="connsiteX6" fmla="*/ 137340 w 451750"/>
                    <a:gd name="connsiteY6" fmla="*/ 291631 h 301194"/>
                    <a:gd name="connsiteX7" fmla="*/ 137340 w 451750"/>
                    <a:gd name="connsiteY7" fmla="*/ 264558 h 301194"/>
                    <a:gd name="connsiteX8" fmla="*/ 146903 w 451750"/>
                    <a:gd name="connsiteY8" fmla="*/ 254995 h 301194"/>
                    <a:gd name="connsiteX9" fmla="*/ 9563 w 451750"/>
                    <a:gd name="connsiteY9" fmla="*/ 254995 h 301194"/>
                    <a:gd name="connsiteX10" fmla="*/ 83300 w 451750"/>
                    <a:gd name="connsiteY10" fmla="*/ 254995 h 301194"/>
                    <a:gd name="connsiteX11" fmla="*/ 92863 w 451750"/>
                    <a:gd name="connsiteY11" fmla="*/ 264558 h 301194"/>
                    <a:gd name="connsiteX12" fmla="*/ 92863 w 451750"/>
                    <a:gd name="connsiteY12" fmla="*/ 291631 h 301194"/>
                    <a:gd name="connsiteX13" fmla="*/ 83300 w 451750"/>
                    <a:gd name="connsiteY13" fmla="*/ 301194 h 301194"/>
                    <a:gd name="connsiteX14" fmla="*/ 9563 w 451750"/>
                    <a:gd name="connsiteY14" fmla="*/ 301194 h 301194"/>
                    <a:gd name="connsiteX15" fmla="*/ 0 w 451750"/>
                    <a:gd name="connsiteY15" fmla="*/ 291631 h 301194"/>
                    <a:gd name="connsiteX16" fmla="*/ 0 w 451750"/>
                    <a:gd name="connsiteY16" fmla="*/ 264558 h 301194"/>
                    <a:gd name="connsiteX17" fmla="*/ 9563 w 451750"/>
                    <a:gd name="connsiteY17" fmla="*/ 254995 h 301194"/>
                    <a:gd name="connsiteX18" fmla="*/ 146904 w 451750"/>
                    <a:gd name="connsiteY18" fmla="*/ 169997 h 301194"/>
                    <a:gd name="connsiteX19" fmla="*/ 442185 w 451750"/>
                    <a:gd name="connsiteY19" fmla="*/ 169997 h 301194"/>
                    <a:gd name="connsiteX20" fmla="*/ 451748 w 451750"/>
                    <a:gd name="connsiteY20" fmla="*/ 179560 h 301194"/>
                    <a:gd name="connsiteX21" fmla="*/ 451748 w 451750"/>
                    <a:gd name="connsiteY21" fmla="*/ 206633 h 301194"/>
                    <a:gd name="connsiteX22" fmla="*/ 442185 w 451750"/>
                    <a:gd name="connsiteY22" fmla="*/ 216196 h 301194"/>
                    <a:gd name="connsiteX23" fmla="*/ 146904 w 451750"/>
                    <a:gd name="connsiteY23" fmla="*/ 216196 h 301194"/>
                    <a:gd name="connsiteX24" fmla="*/ 137341 w 451750"/>
                    <a:gd name="connsiteY24" fmla="*/ 206633 h 301194"/>
                    <a:gd name="connsiteX25" fmla="*/ 137341 w 451750"/>
                    <a:gd name="connsiteY25" fmla="*/ 179560 h 301194"/>
                    <a:gd name="connsiteX26" fmla="*/ 146904 w 451750"/>
                    <a:gd name="connsiteY26" fmla="*/ 169997 h 301194"/>
                    <a:gd name="connsiteX27" fmla="*/ 9563 w 451750"/>
                    <a:gd name="connsiteY27" fmla="*/ 169997 h 301194"/>
                    <a:gd name="connsiteX28" fmla="*/ 83300 w 451750"/>
                    <a:gd name="connsiteY28" fmla="*/ 169997 h 301194"/>
                    <a:gd name="connsiteX29" fmla="*/ 92863 w 451750"/>
                    <a:gd name="connsiteY29" fmla="*/ 179560 h 301194"/>
                    <a:gd name="connsiteX30" fmla="*/ 92863 w 451750"/>
                    <a:gd name="connsiteY30" fmla="*/ 206633 h 301194"/>
                    <a:gd name="connsiteX31" fmla="*/ 83300 w 451750"/>
                    <a:gd name="connsiteY31" fmla="*/ 216196 h 301194"/>
                    <a:gd name="connsiteX32" fmla="*/ 9563 w 451750"/>
                    <a:gd name="connsiteY32" fmla="*/ 216196 h 301194"/>
                    <a:gd name="connsiteX33" fmla="*/ 0 w 451750"/>
                    <a:gd name="connsiteY33" fmla="*/ 206633 h 301194"/>
                    <a:gd name="connsiteX34" fmla="*/ 0 w 451750"/>
                    <a:gd name="connsiteY34" fmla="*/ 179560 h 301194"/>
                    <a:gd name="connsiteX35" fmla="*/ 9563 w 451750"/>
                    <a:gd name="connsiteY35" fmla="*/ 169997 h 301194"/>
                    <a:gd name="connsiteX36" fmla="*/ 146903 w 451750"/>
                    <a:gd name="connsiteY36" fmla="*/ 84998 h 301194"/>
                    <a:gd name="connsiteX37" fmla="*/ 442184 w 451750"/>
                    <a:gd name="connsiteY37" fmla="*/ 84998 h 301194"/>
                    <a:gd name="connsiteX38" fmla="*/ 451747 w 451750"/>
                    <a:gd name="connsiteY38" fmla="*/ 94561 h 301194"/>
                    <a:gd name="connsiteX39" fmla="*/ 451747 w 451750"/>
                    <a:gd name="connsiteY39" fmla="*/ 121634 h 301194"/>
                    <a:gd name="connsiteX40" fmla="*/ 442184 w 451750"/>
                    <a:gd name="connsiteY40" fmla="*/ 131197 h 301194"/>
                    <a:gd name="connsiteX41" fmla="*/ 146903 w 451750"/>
                    <a:gd name="connsiteY41" fmla="*/ 131197 h 301194"/>
                    <a:gd name="connsiteX42" fmla="*/ 137340 w 451750"/>
                    <a:gd name="connsiteY42" fmla="*/ 121634 h 301194"/>
                    <a:gd name="connsiteX43" fmla="*/ 137340 w 451750"/>
                    <a:gd name="connsiteY43" fmla="*/ 94561 h 301194"/>
                    <a:gd name="connsiteX44" fmla="*/ 146903 w 451750"/>
                    <a:gd name="connsiteY44" fmla="*/ 84998 h 301194"/>
                    <a:gd name="connsiteX45" fmla="*/ 9563 w 451750"/>
                    <a:gd name="connsiteY45" fmla="*/ 84998 h 301194"/>
                    <a:gd name="connsiteX46" fmla="*/ 83300 w 451750"/>
                    <a:gd name="connsiteY46" fmla="*/ 84998 h 301194"/>
                    <a:gd name="connsiteX47" fmla="*/ 92863 w 451750"/>
                    <a:gd name="connsiteY47" fmla="*/ 94561 h 301194"/>
                    <a:gd name="connsiteX48" fmla="*/ 92863 w 451750"/>
                    <a:gd name="connsiteY48" fmla="*/ 121634 h 301194"/>
                    <a:gd name="connsiteX49" fmla="*/ 83300 w 451750"/>
                    <a:gd name="connsiteY49" fmla="*/ 131197 h 301194"/>
                    <a:gd name="connsiteX50" fmla="*/ 9563 w 451750"/>
                    <a:gd name="connsiteY50" fmla="*/ 131197 h 301194"/>
                    <a:gd name="connsiteX51" fmla="*/ 0 w 451750"/>
                    <a:gd name="connsiteY51" fmla="*/ 121634 h 301194"/>
                    <a:gd name="connsiteX52" fmla="*/ 0 w 451750"/>
                    <a:gd name="connsiteY52" fmla="*/ 94561 h 301194"/>
                    <a:gd name="connsiteX53" fmla="*/ 9563 w 451750"/>
                    <a:gd name="connsiteY53" fmla="*/ 84998 h 301194"/>
                    <a:gd name="connsiteX54" fmla="*/ 9564 w 451750"/>
                    <a:gd name="connsiteY54" fmla="*/ 1 h 301194"/>
                    <a:gd name="connsiteX55" fmla="*/ 83301 w 451750"/>
                    <a:gd name="connsiteY55" fmla="*/ 1 h 301194"/>
                    <a:gd name="connsiteX56" fmla="*/ 92864 w 451750"/>
                    <a:gd name="connsiteY56" fmla="*/ 9564 h 301194"/>
                    <a:gd name="connsiteX57" fmla="*/ 92864 w 451750"/>
                    <a:gd name="connsiteY57" fmla="*/ 36637 h 301194"/>
                    <a:gd name="connsiteX58" fmla="*/ 83301 w 451750"/>
                    <a:gd name="connsiteY58" fmla="*/ 46200 h 301194"/>
                    <a:gd name="connsiteX59" fmla="*/ 9564 w 451750"/>
                    <a:gd name="connsiteY59" fmla="*/ 46200 h 301194"/>
                    <a:gd name="connsiteX60" fmla="*/ 1 w 451750"/>
                    <a:gd name="connsiteY60" fmla="*/ 36637 h 301194"/>
                    <a:gd name="connsiteX61" fmla="*/ 1 w 451750"/>
                    <a:gd name="connsiteY61" fmla="*/ 9564 h 301194"/>
                    <a:gd name="connsiteX62" fmla="*/ 9564 w 451750"/>
                    <a:gd name="connsiteY62" fmla="*/ 1 h 301194"/>
                    <a:gd name="connsiteX63" fmla="*/ 146906 w 451750"/>
                    <a:gd name="connsiteY63" fmla="*/ 0 h 301194"/>
                    <a:gd name="connsiteX64" fmla="*/ 442187 w 451750"/>
                    <a:gd name="connsiteY64" fmla="*/ 0 h 301194"/>
                    <a:gd name="connsiteX65" fmla="*/ 451750 w 451750"/>
                    <a:gd name="connsiteY65" fmla="*/ 9563 h 301194"/>
                    <a:gd name="connsiteX66" fmla="*/ 451750 w 451750"/>
                    <a:gd name="connsiteY66" fmla="*/ 36636 h 301194"/>
                    <a:gd name="connsiteX67" fmla="*/ 442187 w 451750"/>
                    <a:gd name="connsiteY67" fmla="*/ 46199 h 301194"/>
                    <a:gd name="connsiteX68" fmla="*/ 146906 w 451750"/>
                    <a:gd name="connsiteY68" fmla="*/ 46199 h 301194"/>
                    <a:gd name="connsiteX69" fmla="*/ 137343 w 451750"/>
                    <a:gd name="connsiteY69" fmla="*/ 36636 h 301194"/>
                    <a:gd name="connsiteX70" fmla="*/ 137343 w 451750"/>
                    <a:gd name="connsiteY70" fmla="*/ 9563 h 301194"/>
                    <a:gd name="connsiteX71" fmla="*/ 146906 w 451750"/>
                    <a:gd name="connsiteY71" fmla="*/ 0 h 30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451750" h="301194">
                      <a:moveTo>
                        <a:pt x="146903" y="254995"/>
                      </a:moveTo>
                      <a:lnTo>
                        <a:pt x="442184" y="254995"/>
                      </a:lnTo>
                      <a:cubicBezTo>
                        <a:pt x="447465" y="254995"/>
                        <a:pt x="451747" y="259277"/>
                        <a:pt x="451747" y="264558"/>
                      </a:cubicBezTo>
                      <a:lnTo>
                        <a:pt x="451747" y="291631"/>
                      </a:lnTo>
                      <a:cubicBezTo>
                        <a:pt x="451747" y="296912"/>
                        <a:pt x="447465" y="301194"/>
                        <a:pt x="442184" y="301194"/>
                      </a:cubicBezTo>
                      <a:lnTo>
                        <a:pt x="146903" y="301194"/>
                      </a:lnTo>
                      <a:cubicBezTo>
                        <a:pt x="141622" y="301194"/>
                        <a:pt x="137340" y="296912"/>
                        <a:pt x="137340" y="291631"/>
                      </a:cubicBezTo>
                      <a:lnTo>
                        <a:pt x="137340" y="264558"/>
                      </a:lnTo>
                      <a:cubicBezTo>
                        <a:pt x="137340" y="259277"/>
                        <a:pt x="141622" y="254995"/>
                        <a:pt x="146903" y="254995"/>
                      </a:cubicBezTo>
                      <a:close/>
                      <a:moveTo>
                        <a:pt x="9563" y="254995"/>
                      </a:moveTo>
                      <a:lnTo>
                        <a:pt x="83300" y="254995"/>
                      </a:lnTo>
                      <a:cubicBezTo>
                        <a:pt x="88581" y="254995"/>
                        <a:pt x="92863" y="259277"/>
                        <a:pt x="92863" y="264558"/>
                      </a:cubicBezTo>
                      <a:lnTo>
                        <a:pt x="92863" y="291631"/>
                      </a:lnTo>
                      <a:cubicBezTo>
                        <a:pt x="92863" y="296912"/>
                        <a:pt x="88581" y="301194"/>
                        <a:pt x="83300" y="301194"/>
                      </a:cubicBezTo>
                      <a:lnTo>
                        <a:pt x="9563" y="301194"/>
                      </a:lnTo>
                      <a:cubicBezTo>
                        <a:pt x="4282" y="301194"/>
                        <a:pt x="0" y="296912"/>
                        <a:pt x="0" y="291631"/>
                      </a:cubicBezTo>
                      <a:lnTo>
                        <a:pt x="0" y="264558"/>
                      </a:lnTo>
                      <a:cubicBezTo>
                        <a:pt x="0" y="259277"/>
                        <a:pt x="4282" y="254995"/>
                        <a:pt x="9563" y="254995"/>
                      </a:cubicBezTo>
                      <a:close/>
                      <a:moveTo>
                        <a:pt x="146904" y="169997"/>
                      </a:moveTo>
                      <a:lnTo>
                        <a:pt x="442185" y="169997"/>
                      </a:lnTo>
                      <a:cubicBezTo>
                        <a:pt x="447466" y="169997"/>
                        <a:pt x="451748" y="174279"/>
                        <a:pt x="451748" y="179560"/>
                      </a:cubicBezTo>
                      <a:lnTo>
                        <a:pt x="451748" y="206633"/>
                      </a:lnTo>
                      <a:cubicBezTo>
                        <a:pt x="451748" y="211914"/>
                        <a:pt x="447466" y="216196"/>
                        <a:pt x="442185" y="216196"/>
                      </a:cubicBezTo>
                      <a:lnTo>
                        <a:pt x="146904" y="216196"/>
                      </a:lnTo>
                      <a:cubicBezTo>
                        <a:pt x="141623" y="216196"/>
                        <a:pt x="137341" y="211914"/>
                        <a:pt x="137341" y="206633"/>
                      </a:cubicBezTo>
                      <a:lnTo>
                        <a:pt x="137341" y="179560"/>
                      </a:lnTo>
                      <a:cubicBezTo>
                        <a:pt x="137341" y="174279"/>
                        <a:pt x="141623" y="169997"/>
                        <a:pt x="146904" y="169997"/>
                      </a:cubicBezTo>
                      <a:close/>
                      <a:moveTo>
                        <a:pt x="9563" y="169997"/>
                      </a:moveTo>
                      <a:lnTo>
                        <a:pt x="83300" y="169997"/>
                      </a:lnTo>
                      <a:cubicBezTo>
                        <a:pt x="88581" y="169997"/>
                        <a:pt x="92863" y="174279"/>
                        <a:pt x="92863" y="179560"/>
                      </a:cubicBezTo>
                      <a:lnTo>
                        <a:pt x="92863" y="206633"/>
                      </a:lnTo>
                      <a:cubicBezTo>
                        <a:pt x="92863" y="211914"/>
                        <a:pt x="88581" y="216196"/>
                        <a:pt x="83300" y="216196"/>
                      </a:cubicBezTo>
                      <a:lnTo>
                        <a:pt x="9563" y="216196"/>
                      </a:lnTo>
                      <a:cubicBezTo>
                        <a:pt x="4282" y="216196"/>
                        <a:pt x="0" y="211914"/>
                        <a:pt x="0" y="206633"/>
                      </a:cubicBezTo>
                      <a:lnTo>
                        <a:pt x="0" y="179560"/>
                      </a:lnTo>
                      <a:cubicBezTo>
                        <a:pt x="0" y="174279"/>
                        <a:pt x="4282" y="169997"/>
                        <a:pt x="9563" y="169997"/>
                      </a:cubicBezTo>
                      <a:close/>
                      <a:moveTo>
                        <a:pt x="146903" y="84998"/>
                      </a:moveTo>
                      <a:lnTo>
                        <a:pt x="442184" y="84998"/>
                      </a:lnTo>
                      <a:cubicBezTo>
                        <a:pt x="447465" y="84998"/>
                        <a:pt x="451747" y="89280"/>
                        <a:pt x="451747" y="94561"/>
                      </a:cubicBezTo>
                      <a:lnTo>
                        <a:pt x="451747" y="121634"/>
                      </a:lnTo>
                      <a:cubicBezTo>
                        <a:pt x="451747" y="126915"/>
                        <a:pt x="447465" y="131197"/>
                        <a:pt x="442184" y="131197"/>
                      </a:cubicBezTo>
                      <a:lnTo>
                        <a:pt x="146903" y="131197"/>
                      </a:lnTo>
                      <a:cubicBezTo>
                        <a:pt x="141622" y="131197"/>
                        <a:pt x="137340" y="126915"/>
                        <a:pt x="137340" y="121634"/>
                      </a:cubicBezTo>
                      <a:lnTo>
                        <a:pt x="137340" y="94561"/>
                      </a:lnTo>
                      <a:cubicBezTo>
                        <a:pt x="137340" y="89280"/>
                        <a:pt x="141622" y="84998"/>
                        <a:pt x="146903" y="84998"/>
                      </a:cubicBezTo>
                      <a:close/>
                      <a:moveTo>
                        <a:pt x="9563" y="84998"/>
                      </a:moveTo>
                      <a:lnTo>
                        <a:pt x="83300" y="84998"/>
                      </a:lnTo>
                      <a:cubicBezTo>
                        <a:pt x="88581" y="84998"/>
                        <a:pt x="92863" y="89280"/>
                        <a:pt x="92863" y="94561"/>
                      </a:cubicBezTo>
                      <a:lnTo>
                        <a:pt x="92863" y="121634"/>
                      </a:lnTo>
                      <a:cubicBezTo>
                        <a:pt x="92863" y="126915"/>
                        <a:pt x="88581" y="131197"/>
                        <a:pt x="83300" y="131197"/>
                      </a:cubicBezTo>
                      <a:lnTo>
                        <a:pt x="9563" y="131197"/>
                      </a:lnTo>
                      <a:cubicBezTo>
                        <a:pt x="4282" y="131197"/>
                        <a:pt x="0" y="126915"/>
                        <a:pt x="0" y="121634"/>
                      </a:cubicBezTo>
                      <a:lnTo>
                        <a:pt x="0" y="94561"/>
                      </a:lnTo>
                      <a:cubicBezTo>
                        <a:pt x="0" y="89280"/>
                        <a:pt x="4282" y="84998"/>
                        <a:pt x="9563" y="84998"/>
                      </a:cubicBezTo>
                      <a:close/>
                      <a:moveTo>
                        <a:pt x="9564" y="1"/>
                      </a:moveTo>
                      <a:lnTo>
                        <a:pt x="83301" y="1"/>
                      </a:lnTo>
                      <a:cubicBezTo>
                        <a:pt x="88582" y="1"/>
                        <a:pt x="92864" y="4283"/>
                        <a:pt x="92864" y="9564"/>
                      </a:cubicBezTo>
                      <a:lnTo>
                        <a:pt x="92864" y="36637"/>
                      </a:lnTo>
                      <a:cubicBezTo>
                        <a:pt x="92864" y="41918"/>
                        <a:pt x="88582" y="46200"/>
                        <a:pt x="83301" y="46200"/>
                      </a:cubicBezTo>
                      <a:lnTo>
                        <a:pt x="9564" y="46200"/>
                      </a:lnTo>
                      <a:cubicBezTo>
                        <a:pt x="4283" y="46200"/>
                        <a:pt x="1" y="41918"/>
                        <a:pt x="1" y="36637"/>
                      </a:cubicBezTo>
                      <a:lnTo>
                        <a:pt x="1" y="9564"/>
                      </a:lnTo>
                      <a:cubicBezTo>
                        <a:pt x="1" y="4283"/>
                        <a:pt x="4283" y="1"/>
                        <a:pt x="9564" y="1"/>
                      </a:cubicBezTo>
                      <a:close/>
                      <a:moveTo>
                        <a:pt x="146906" y="0"/>
                      </a:moveTo>
                      <a:lnTo>
                        <a:pt x="442187" y="0"/>
                      </a:lnTo>
                      <a:cubicBezTo>
                        <a:pt x="447468" y="0"/>
                        <a:pt x="451750" y="4282"/>
                        <a:pt x="451750" y="9563"/>
                      </a:cubicBezTo>
                      <a:lnTo>
                        <a:pt x="451750" y="36636"/>
                      </a:lnTo>
                      <a:cubicBezTo>
                        <a:pt x="451750" y="41917"/>
                        <a:pt x="447468" y="46199"/>
                        <a:pt x="442187" y="46199"/>
                      </a:cubicBezTo>
                      <a:lnTo>
                        <a:pt x="146906" y="46199"/>
                      </a:lnTo>
                      <a:cubicBezTo>
                        <a:pt x="141625" y="46199"/>
                        <a:pt x="137343" y="41917"/>
                        <a:pt x="137343" y="36636"/>
                      </a:cubicBezTo>
                      <a:lnTo>
                        <a:pt x="137343" y="9563"/>
                      </a:lnTo>
                      <a:cubicBezTo>
                        <a:pt x="137343" y="4282"/>
                        <a:pt x="141625" y="0"/>
                        <a:pt x="146906" y="0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33">
                  <a:extLst>
                    <a:ext uri="{FF2B5EF4-FFF2-40B4-BE49-F238E27FC236}">
                      <a16:creationId xmlns:a16="http://schemas.microsoft.com/office/drawing/2014/main" id="{C24AFA9B-40B7-DB29-F4A8-F13CD141D12A}"/>
                    </a:ext>
                  </a:extLst>
                </p:cNvPr>
                <p:cNvSpPr/>
                <p:nvPr/>
              </p:nvSpPr>
              <p:spPr>
                <a:xfrm>
                  <a:off x="12066277" y="3822357"/>
                  <a:ext cx="543285" cy="39788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34">
                  <a:extLst>
                    <a:ext uri="{FF2B5EF4-FFF2-40B4-BE49-F238E27FC236}">
                      <a16:creationId xmlns:a16="http://schemas.microsoft.com/office/drawing/2014/main" id="{D5627783-8292-7173-888E-2BDA0E2C1591}"/>
                    </a:ext>
                  </a:extLst>
                </p:cNvPr>
                <p:cNvSpPr/>
                <p:nvPr/>
              </p:nvSpPr>
              <p:spPr>
                <a:xfrm>
                  <a:off x="12140596" y="3858434"/>
                  <a:ext cx="394645" cy="307976"/>
                </a:xfrm>
                <a:custGeom>
                  <a:avLst/>
                  <a:gdLst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1064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1064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88205 w 785813"/>
                    <a:gd name="connsiteY2" fmla="*/ 449038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262 h 700797"/>
                    <a:gd name="connsiteX1" fmla="*/ 62563 w 785813"/>
                    <a:gd name="connsiteY1" fmla="*/ 487736 h 700797"/>
                    <a:gd name="connsiteX2" fmla="*/ 88205 w 785813"/>
                    <a:gd name="connsiteY2" fmla="*/ 448957 h 700797"/>
                    <a:gd name="connsiteX3" fmla="*/ 206794 w 785813"/>
                    <a:gd name="connsiteY3" fmla="*/ 525933 h 700797"/>
                    <a:gd name="connsiteX4" fmla="*/ 204788 w 785813"/>
                    <a:gd name="connsiteY4" fmla="*/ 1006 h 700797"/>
                    <a:gd name="connsiteX5" fmla="*/ 290513 w 785813"/>
                    <a:gd name="connsiteY5" fmla="*/ 686806 h 700797"/>
                    <a:gd name="connsiteX6" fmla="*/ 447675 w 785813"/>
                    <a:gd name="connsiteY6" fmla="*/ 451062 h 700797"/>
                    <a:gd name="connsiteX7" fmla="*/ 581025 w 785813"/>
                    <a:gd name="connsiteY7" fmla="*/ 310568 h 700797"/>
                    <a:gd name="connsiteX8" fmla="*/ 745331 w 785813"/>
                    <a:gd name="connsiteY8" fmla="*/ 422487 h 700797"/>
                    <a:gd name="connsiteX9" fmla="*/ 785813 w 785813"/>
                    <a:gd name="connsiteY9" fmla="*/ 448681 h 700797"/>
                    <a:gd name="connsiteX0" fmla="*/ 0 w 785813"/>
                    <a:gd name="connsiteY0" fmla="*/ 527247 h 700782"/>
                    <a:gd name="connsiteX1" fmla="*/ 62563 w 785813"/>
                    <a:gd name="connsiteY1" fmla="*/ 487721 h 700782"/>
                    <a:gd name="connsiteX2" fmla="*/ 88205 w 785813"/>
                    <a:gd name="connsiteY2" fmla="*/ 448942 h 700782"/>
                    <a:gd name="connsiteX3" fmla="*/ 206794 w 785813"/>
                    <a:gd name="connsiteY3" fmla="*/ 525918 h 700782"/>
                    <a:gd name="connsiteX4" fmla="*/ 204788 w 785813"/>
                    <a:gd name="connsiteY4" fmla="*/ 991 h 700782"/>
                    <a:gd name="connsiteX5" fmla="*/ 290513 w 785813"/>
                    <a:gd name="connsiteY5" fmla="*/ 686791 h 700782"/>
                    <a:gd name="connsiteX6" fmla="*/ 447675 w 785813"/>
                    <a:gd name="connsiteY6" fmla="*/ 451047 h 700782"/>
                    <a:gd name="connsiteX7" fmla="*/ 581025 w 785813"/>
                    <a:gd name="connsiteY7" fmla="*/ 310553 h 700782"/>
                    <a:gd name="connsiteX8" fmla="*/ 745331 w 785813"/>
                    <a:gd name="connsiteY8" fmla="*/ 422472 h 700782"/>
                    <a:gd name="connsiteX9" fmla="*/ 785813 w 785813"/>
                    <a:gd name="connsiteY9" fmla="*/ 448666 h 700782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7184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7184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57 h 700892"/>
                    <a:gd name="connsiteX1" fmla="*/ 62563 w 785813"/>
                    <a:gd name="connsiteY1" fmla="*/ 487831 h 700892"/>
                    <a:gd name="connsiteX2" fmla="*/ 91915 w 785813"/>
                    <a:gd name="connsiteY2" fmla="*/ 447198 h 700892"/>
                    <a:gd name="connsiteX3" fmla="*/ 204011 w 785813"/>
                    <a:gd name="connsiteY3" fmla="*/ 525100 h 700892"/>
                    <a:gd name="connsiteX4" fmla="*/ 204788 w 785813"/>
                    <a:gd name="connsiteY4" fmla="*/ 1101 h 700892"/>
                    <a:gd name="connsiteX5" fmla="*/ 290513 w 785813"/>
                    <a:gd name="connsiteY5" fmla="*/ 686901 h 700892"/>
                    <a:gd name="connsiteX6" fmla="*/ 447675 w 785813"/>
                    <a:gd name="connsiteY6" fmla="*/ 451157 h 700892"/>
                    <a:gd name="connsiteX7" fmla="*/ 581025 w 785813"/>
                    <a:gd name="connsiteY7" fmla="*/ 310663 h 700892"/>
                    <a:gd name="connsiteX8" fmla="*/ 745331 w 785813"/>
                    <a:gd name="connsiteY8" fmla="*/ 422582 h 700892"/>
                    <a:gd name="connsiteX9" fmla="*/ 785813 w 785813"/>
                    <a:gd name="connsiteY9" fmla="*/ 448776 h 700892"/>
                    <a:gd name="connsiteX0" fmla="*/ 0 w 785813"/>
                    <a:gd name="connsiteY0" fmla="*/ 527305 h 700840"/>
                    <a:gd name="connsiteX1" fmla="*/ 62563 w 785813"/>
                    <a:gd name="connsiteY1" fmla="*/ 487779 h 700840"/>
                    <a:gd name="connsiteX2" fmla="*/ 91915 w 785813"/>
                    <a:gd name="connsiteY2" fmla="*/ 447146 h 700840"/>
                    <a:gd name="connsiteX3" fmla="*/ 204011 w 785813"/>
                    <a:gd name="connsiteY3" fmla="*/ 525048 h 700840"/>
                    <a:gd name="connsiteX4" fmla="*/ 204788 w 785813"/>
                    <a:gd name="connsiteY4" fmla="*/ 1049 h 700840"/>
                    <a:gd name="connsiteX5" fmla="*/ 290513 w 785813"/>
                    <a:gd name="connsiteY5" fmla="*/ 686849 h 700840"/>
                    <a:gd name="connsiteX6" fmla="*/ 447675 w 785813"/>
                    <a:gd name="connsiteY6" fmla="*/ 451105 h 700840"/>
                    <a:gd name="connsiteX7" fmla="*/ 581025 w 785813"/>
                    <a:gd name="connsiteY7" fmla="*/ 310611 h 700840"/>
                    <a:gd name="connsiteX8" fmla="*/ 745331 w 785813"/>
                    <a:gd name="connsiteY8" fmla="*/ 422530 h 700840"/>
                    <a:gd name="connsiteX9" fmla="*/ 785813 w 785813"/>
                    <a:gd name="connsiteY9" fmla="*/ 448724 h 700840"/>
                    <a:gd name="connsiteX0" fmla="*/ 0 w 785813"/>
                    <a:gd name="connsiteY0" fmla="*/ 527305 h 700840"/>
                    <a:gd name="connsiteX1" fmla="*/ 62563 w 785813"/>
                    <a:gd name="connsiteY1" fmla="*/ 487779 h 700840"/>
                    <a:gd name="connsiteX2" fmla="*/ 91915 w 785813"/>
                    <a:gd name="connsiteY2" fmla="*/ 447146 h 700840"/>
                    <a:gd name="connsiteX3" fmla="*/ 204011 w 785813"/>
                    <a:gd name="connsiteY3" fmla="*/ 525048 h 700840"/>
                    <a:gd name="connsiteX4" fmla="*/ 204788 w 785813"/>
                    <a:gd name="connsiteY4" fmla="*/ 1049 h 700840"/>
                    <a:gd name="connsiteX5" fmla="*/ 290513 w 785813"/>
                    <a:gd name="connsiteY5" fmla="*/ 686849 h 700840"/>
                    <a:gd name="connsiteX6" fmla="*/ 447675 w 785813"/>
                    <a:gd name="connsiteY6" fmla="*/ 451105 h 700840"/>
                    <a:gd name="connsiteX7" fmla="*/ 581025 w 785813"/>
                    <a:gd name="connsiteY7" fmla="*/ 310611 h 700840"/>
                    <a:gd name="connsiteX8" fmla="*/ 745331 w 785813"/>
                    <a:gd name="connsiteY8" fmla="*/ 422530 h 700840"/>
                    <a:gd name="connsiteX9" fmla="*/ 785813 w 785813"/>
                    <a:gd name="connsiteY9" fmla="*/ 448724 h 700840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47675 w 785813"/>
                    <a:gd name="connsiteY6" fmla="*/ 450056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1939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1939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52422"/>
                    <a:gd name="connsiteY0" fmla="*/ 526256 h 685800"/>
                    <a:gd name="connsiteX1" fmla="*/ 62563 w 752422"/>
                    <a:gd name="connsiteY1" fmla="*/ 486730 h 685800"/>
                    <a:gd name="connsiteX2" fmla="*/ 91915 w 752422"/>
                    <a:gd name="connsiteY2" fmla="*/ 446097 h 685800"/>
                    <a:gd name="connsiteX3" fmla="*/ 204011 w 752422"/>
                    <a:gd name="connsiteY3" fmla="*/ 523999 h 685800"/>
                    <a:gd name="connsiteX4" fmla="*/ 204788 w 752422"/>
                    <a:gd name="connsiteY4" fmla="*/ 0 h 685800"/>
                    <a:gd name="connsiteX5" fmla="*/ 290513 w 752422"/>
                    <a:gd name="connsiteY5" fmla="*/ 685800 h 685800"/>
                    <a:gd name="connsiteX6" fmla="*/ 481994 w 752422"/>
                    <a:gd name="connsiteY6" fmla="*/ 463042 h 685800"/>
                    <a:gd name="connsiteX7" fmla="*/ 603286 w 752422"/>
                    <a:gd name="connsiteY7" fmla="*/ 291939 h 685800"/>
                    <a:gd name="connsiteX8" fmla="*/ 693389 w 752422"/>
                    <a:gd name="connsiteY8" fmla="*/ 407568 h 685800"/>
                    <a:gd name="connsiteX9" fmla="*/ 752422 w 752422"/>
                    <a:gd name="connsiteY9" fmla="*/ 445820 h 685800"/>
                    <a:gd name="connsiteX0" fmla="*/ 0 w 752422"/>
                    <a:gd name="connsiteY0" fmla="*/ 526256 h 685800"/>
                    <a:gd name="connsiteX1" fmla="*/ 62563 w 752422"/>
                    <a:gd name="connsiteY1" fmla="*/ 486730 h 685800"/>
                    <a:gd name="connsiteX2" fmla="*/ 91915 w 752422"/>
                    <a:gd name="connsiteY2" fmla="*/ 446097 h 685800"/>
                    <a:gd name="connsiteX3" fmla="*/ 204011 w 752422"/>
                    <a:gd name="connsiteY3" fmla="*/ 523999 h 685800"/>
                    <a:gd name="connsiteX4" fmla="*/ 204788 w 752422"/>
                    <a:gd name="connsiteY4" fmla="*/ 0 h 685800"/>
                    <a:gd name="connsiteX5" fmla="*/ 290513 w 752422"/>
                    <a:gd name="connsiteY5" fmla="*/ 685800 h 685800"/>
                    <a:gd name="connsiteX6" fmla="*/ 481994 w 752422"/>
                    <a:gd name="connsiteY6" fmla="*/ 463042 h 685800"/>
                    <a:gd name="connsiteX7" fmla="*/ 603286 w 752422"/>
                    <a:gd name="connsiteY7" fmla="*/ 291939 h 685800"/>
                    <a:gd name="connsiteX8" fmla="*/ 693389 w 752422"/>
                    <a:gd name="connsiteY8" fmla="*/ 407568 h 685800"/>
                    <a:gd name="connsiteX9" fmla="*/ 752422 w 752422"/>
                    <a:gd name="connsiteY9" fmla="*/ 445820 h 685800"/>
                    <a:gd name="connsiteX0" fmla="*/ 0 w 791379"/>
                    <a:gd name="connsiteY0" fmla="*/ 526256 h 685800"/>
                    <a:gd name="connsiteX1" fmla="*/ 62563 w 791379"/>
                    <a:gd name="connsiteY1" fmla="*/ 486730 h 685800"/>
                    <a:gd name="connsiteX2" fmla="*/ 91915 w 791379"/>
                    <a:gd name="connsiteY2" fmla="*/ 446097 h 685800"/>
                    <a:gd name="connsiteX3" fmla="*/ 204011 w 791379"/>
                    <a:gd name="connsiteY3" fmla="*/ 523999 h 685800"/>
                    <a:gd name="connsiteX4" fmla="*/ 204788 w 791379"/>
                    <a:gd name="connsiteY4" fmla="*/ 0 h 685800"/>
                    <a:gd name="connsiteX5" fmla="*/ 290513 w 791379"/>
                    <a:gd name="connsiteY5" fmla="*/ 685800 h 685800"/>
                    <a:gd name="connsiteX6" fmla="*/ 481994 w 791379"/>
                    <a:gd name="connsiteY6" fmla="*/ 463042 h 685800"/>
                    <a:gd name="connsiteX7" fmla="*/ 603286 w 791379"/>
                    <a:gd name="connsiteY7" fmla="*/ 291939 h 685800"/>
                    <a:gd name="connsiteX8" fmla="*/ 693389 w 791379"/>
                    <a:gd name="connsiteY8" fmla="*/ 407568 h 685800"/>
                    <a:gd name="connsiteX9" fmla="*/ 791379 w 791379"/>
                    <a:gd name="connsiteY9" fmla="*/ 453240 h 685800"/>
                    <a:gd name="connsiteX0" fmla="*/ 0 w 791379"/>
                    <a:gd name="connsiteY0" fmla="*/ 526256 h 685800"/>
                    <a:gd name="connsiteX1" fmla="*/ 62563 w 791379"/>
                    <a:gd name="connsiteY1" fmla="*/ 486730 h 685800"/>
                    <a:gd name="connsiteX2" fmla="*/ 91915 w 791379"/>
                    <a:gd name="connsiteY2" fmla="*/ 446097 h 685800"/>
                    <a:gd name="connsiteX3" fmla="*/ 204011 w 791379"/>
                    <a:gd name="connsiteY3" fmla="*/ 523999 h 685800"/>
                    <a:gd name="connsiteX4" fmla="*/ 204788 w 791379"/>
                    <a:gd name="connsiteY4" fmla="*/ 0 h 685800"/>
                    <a:gd name="connsiteX5" fmla="*/ 290513 w 791379"/>
                    <a:gd name="connsiteY5" fmla="*/ 685800 h 685800"/>
                    <a:gd name="connsiteX6" fmla="*/ 481994 w 791379"/>
                    <a:gd name="connsiteY6" fmla="*/ 463042 h 685800"/>
                    <a:gd name="connsiteX7" fmla="*/ 603286 w 791379"/>
                    <a:gd name="connsiteY7" fmla="*/ 291939 h 685800"/>
                    <a:gd name="connsiteX8" fmla="*/ 693389 w 791379"/>
                    <a:gd name="connsiteY8" fmla="*/ 407568 h 685800"/>
                    <a:gd name="connsiteX9" fmla="*/ 791379 w 791379"/>
                    <a:gd name="connsiteY9" fmla="*/ 453240 h 685800"/>
                    <a:gd name="connsiteX0" fmla="*/ 0 w 791379"/>
                    <a:gd name="connsiteY0" fmla="*/ 585340 h 744884"/>
                    <a:gd name="connsiteX1" fmla="*/ 62563 w 791379"/>
                    <a:gd name="connsiteY1" fmla="*/ 545814 h 744884"/>
                    <a:gd name="connsiteX2" fmla="*/ 91915 w 791379"/>
                    <a:gd name="connsiteY2" fmla="*/ 505181 h 744884"/>
                    <a:gd name="connsiteX3" fmla="*/ 204011 w 791379"/>
                    <a:gd name="connsiteY3" fmla="*/ 583083 h 744884"/>
                    <a:gd name="connsiteX4" fmla="*/ 204788 w 791379"/>
                    <a:gd name="connsiteY4" fmla="*/ 59084 h 744884"/>
                    <a:gd name="connsiteX5" fmla="*/ 211293 w 791379"/>
                    <a:gd name="connsiteY5" fmla="*/ 89141 h 744884"/>
                    <a:gd name="connsiteX6" fmla="*/ 290513 w 791379"/>
                    <a:gd name="connsiteY6" fmla="*/ 744884 h 744884"/>
                    <a:gd name="connsiteX7" fmla="*/ 481994 w 791379"/>
                    <a:gd name="connsiteY7" fmla="*/ 522126 h 744884"/>
                    <a:gd name="connsiteX8" fmla="*/ 603286 w 791379"/>
                    <a:gd name="connsiteY8" fmla="*/ 351023 h 744884"/>
                    <a:gd name="connsiteX9" fmla="*/ 693389 w 791379"/>
                    <a:gd name="connsiteY9" fmla="*/ 466652 h 744884"/>
                    <a:gd name="connsiteX10" fmla="*/ 791379 w 791379"/>
                    <a:gd name="connsiteY10" fmla="*/ 512324 h 744884"/>
                    <a:gd name="connsiteX0" fmla="*/ 0 w 791379"/>
                    <a:gd name="connsiteY0" fmla="*/ 554003 h 713547"/>
                    <a:gd name="connsiteX1" fmla="*/ 62563 w 791379"/>
                    <a:gd name="connsiteY1" fmla="*/ 514477 h 713547"/>
                    <a:gd name="connsiteX2" fmla="*/ 91915 w 791379"/>
                    <a:gd name="connsiteY2" fmla="*/ 473844 h 713547"/>
                    <a:gd name="connsiteX3" fmla="*/ 204011 w 791379"/>
                    <a:gd name="connsiteY3" fmla="*/ 551746 h 713547"/>
                    <a:gd name="connsiteX4" fmla="*/ 207463 w 791379"/>
                    <a:gd name="connsiteY4" fmla="*/ 102636 h 713547"/>
                    <a:gd name="connsiteX5" fmla="*/ 211293 w 791379"/>
                    <a:gd name="connsiteY5" fmla="*/ 57804 h 713547"/>
                    <a:gd name="connsiteX6" fmla="*/ 290513 w 791379"/>
                    <a:gd name="connsiteY6" fmla="*/ 713547 h 713547"/>
                    <a:gd name="connsiteX7" fmla="*/ 481994 w 791379"/>
                    <a:gd name="connsiteY7" fmla="*/ 490789 h 713547"/>
                    <a:gd name="connsiteX8" fmla="*/ 603286 w 791379"/>
                    <a:gd name="connsiteY8" fmla="*/ 319686 h 713547"/>
                    <a:gd name="connsiteX9" fmla="*/ 693389 w 791379"/>
                    <a:gd name="connsiteY9" fmla="*/ 435315 h 713547"/>
                    <a:gd name="connsiteX10" fmla="*/ 791379 w 791379"/>
                    <a:gd name="connsiteY10" fmla="*/ 480987 h 713547"/>
                    <a:gd name="connsiteX0" fmla="*/ 0 w 791379"/>
                    <a:gd name="connsiteY0" fmla="*/ 541094 h 700638"/>
                    <a:gd name="connsiteX1" fmla="*/ 62563 w 791379"/>
                    <a:gd name="connsiteY1" fmla="*/ 501568 h 700638"/>
                    <a:gd name="connsiteX2" fmla="*/ 91915 w 791379"/>
                    <a:gd name="connsiteY2" fmla="*/ 460935 h 700638"/>
                    <a:gd name="connsiteX3" fmla="*/ 204011 w 791379"/>
                    <a:gd name="connsiteY3" fmla="*/ 538837 h 700638"/>
                    <a:gd name="connsiteX4" fmla="*/ 207463 w 791379"/>
                    <a:gd name="connsiteY4" fmla="*/ 89727 h 700638"/>
                    <a:gd name="connsiteX5" fmla="*/ 211293 w 791379"/>
                    <a:gd name="connsiteY5" fmla="*/ 44895 h 700638"/>
                    <a:gd name="connsiteX6" fmla="*/ 290513 w 791379"/>
                    <a:gd name="connsiteY6" fmla="*/ 700638 h 700638"/>
                    <a:gd name="connsiteX7" fmla="*/ 481994 w 791379"/>
                    <a:gd name="connsiteY7" fmla="*/ 477880 h 700638"/>
                    <a:gd name="connsiteX8" fmla="*/ 603286 w 791379"/>
                    <a:gd name="connsiteY8" fmla="*/ 306777 h 700638"/>
                    <a:gd name="connsiteX9" fmla="*/ 693389 w 791379"/>
                    <a:gd name="connsiteY9" fmla="*/ 422406 h 700638"/>
                    <a:gd name="connsiteX10" fmla="*/ 791379 w 791379"/>
                    <a:gd name="connsiteY10" fmla="*/ 468078 h 700638"/>
                    <a:gd name="connsiteX0" fmla="*/ 0 w 791379"/>
                    <a:gd name="connsiteY0" fmla="*/ 506900 h 666444"/>
                    <a:gd name="connsiteX1" fmla="*/ 62563 w 791379"/>
                    <a:gd name="connsiteY1" fmla="*/ 467374 h 666444"/>
                    <a:gd name="connsiteX2" fmla="*/ 91915 w 791379"/>
                    <a:gd name="connsiteY2" fmla="*/ 426741 h 666444"/>
                    <a:gd name="connsiteX3" fmla="*/ 204011 w 791379"/>
                    <a:gd name="connsiteY3" fmla="*/ 504643 h 666444"/>
                    <a:gd name="connsiteX4" fmla="*/ 207463 w 791379"/>
                    <a:gd name="connsiteY4" fmla="*/ 55533 h 666444"/>
                    <a:gd name="connsiteX5" fmla="*/ 218425 w 791379"/>
                    <a:gd name="connsiteY5" fmla="*/ 56169 h 666444"/>
                    <a:gd name="connsiteX6" fmla="*/ 290513 w 791379"/>
                    <a:gd name="connsiteY6" fmla="*/ 666444 h 666444"/>
                    <a:gd name="connsiteX7" fmla="*/ 481994 w 791379"/>
                    <a:gd name="connsiteY7" fmla="*/ 443686 h 666444"/>
                    <a:gd name="connsiteX8" fmla="*/ 603286 w 791379"/>
                    <a:gd name="connsiteY8" fmla="*/ 272583 h 666444"/>
                    <a:gd name="connsiteX9" fmla="*/ 693389 w 791379"/>
                    <a:gd name="connsiteY9" fmla="*/ 388212 h 666444"/>
                    <a:gd name="connsiteX10" fmla="*/ 791379 w 791379"/>
                    <a:gd name="connsiteY10" fmla="*/ 433884 h 666444"/>
                    <a:gd name="connsiteX0" fmla="*/ 0 w 791379"/>
                    <a:gd name="connsiteY0" fmla="*/ 489672 h 649216"/>
                    <a:gd name="connsiteX1" fmla="*/ 62563 w 791379"/>
                    <a:gd name="connsiteY1" fmla="*/ 450146 h 649216"/>
                    <a:gd name="connsiteX2" fmla="*/ 91915 w 791379"/>
                    <a:gd name="connsiteY2" fmla="*/ 409513 h 649216"/>
                    <a:gd name="connsiteX3" fmla="*/ 204011 w 791379"/>
                    <a:gd name="connsiteY3" fmla="*/ 487415 h 649216"/>
                    <a:gd name="connsiteX4" fmla="*/ 207463 w 791379"/>
                    <a:gd name="connsiteY4" fmla="*/ 38305 h 649216"/>
                    <a:gd name="connsiteX5" fmla="*/ 218425 w 791379"/>
                    <a:gd name="connsiteY5" fmla="*/ 38941 h 649216"/>
                    <a:gd name="connsiteX6" fmla="*/ 290513 w 791379"/>
                    <a:gd name="connsiteY6" fmla="*/ 649216 h 649216"/>
                    <a:gd name="connsiteX7" fmla="*/ 481994 w 791379"/>
                    <a:gd name="connsiteY7" fmla="*/ 426458 h 649216"/>
                    <a:gd name="connsiteX8" fmla="*/ 603286 w 791379"/>
                    <a:gd name="connsiteY8" fmla="*/ 255355 h 649216"/>
                    <a:gd name="connsiteX9" fmla="*/ 693389 w 791379"/>
                    <a:gd name="connsiteY9" fmla="*/ 370984 h 649216"/>
                    <a:gd name="connsiteX10" fmla="*/ 791379 w 791379"/>
                    <a:gd name="connsiteY10" fmla="*/ 416656 h 649216"/>
                    <a:gd name="connsiteX0" fmla="*/ 0 w 791379"/>
                    <a:gd name="connsiteY0" fmla="*/ 489672 h 665434"/>
                    <a:gd name="connsiteX1" fmla="*/ 62563 w 791379"/>
                    <a:gd name="connsiteY1" fmla="*/ 450146 h 665434"/>
                    <a:gd name="connsiteX2" fmla="*/ 91915 w 791379"/>
                    <a:gd name="connsiteY2" fmla="*/ 409513 h 665434"/>
                    <a:gd name="connsiteX3" fmla="*/ 204011 w 791379"/>
                    <a:gd name="connsiteY3" fmla="*/ 487415 h 665434"/>
                    <a:gd name="connsiteX4" fmla="*/ 207463 w 791379"/>
                    <a:gd name="connsiteY4" fmla="*/ 38305 h 665434"/>
                    <a:gd name="connsiteX5" fmla="*/ 218425 w 791379"/>
                    <a:gd name="connsiteY5" fmla="*/ 38941 h 665434"/>
                    <a:gd name="connsiteX6" fmla="*/ 267460 w 791379"/>
                    <a:gd name="connsiteY6" fmla="*/ 580102 h 665434"/>
                    <a:gd name="connsiteX7" fmla="*/ 290513 w 791379"/>
                    <a:gd name="connsiteY7" fmla="*/ 649216 h 665434"/>
                    <a:gd name="connsiteX8" fmla="*/ 481994 w 791379"/>
                    <a:gd name="connsiteY8" fmla="*/ 426458 h 665434"/>
                    <a:gd name="connsiteX9" fmla="*/ 603286 w 791379"/>
                    <a:gd name="connsiteY9" fmla="*/ 255355 h 665434"/>
                    <a:gd name="connsiteX10" fmla="*/ 693389 w 791379"/>
                    <a:gd name="connsiteY10" fmla="*/ 370984 h 665434"/>
                    <a:gd name="connsiteX11" fmla="*/ 791379 w 791379"/>
                    <a:gd name="connsiteY11" fmla="*/ 416656 h 665434"/>
                    <a:gd name="connsiteX0" fmla="*/ 0 w 791379"/>
                    <a:gd name="connsiteY0" fmla="*/ 489672 h 664647"/>
                    <a:gd name="connsiteX1" fmla="*/ 62563 w 791379"/>
                    <a:gd name="connsiteY1" fmla="*/ 450146 h 664647"/>
                    <a:gd name="connsiteX2" fmla="*/ 91915 w 791379"/>
                    <a:gd name="connsiteY2" fmla="*/ 409513 h 664647"/>
                    <a:gd name="connsiteX3" fmla="*/ 204011 w 791379"/>
                    <a:gd name="connsiteY3" fmla="*/ 487415 h 664647"/>
                    <a:gd name="connsiteX4" fmla="*/ 207463 w 791379"/>
                    <a:gd name="connsiteY4" fmla="*/ 38305 h 664647"/>
                    <a:gd name="connsiteX5" fmla="*/ 218425 w 791379"/>
                    <a:gd name="connsiteY5" fmla="*/ 38941 h 664647"/>
                    <a:gd name="connsiteX6" fmla="*/ 275484 w 791379"/>
                    <a:gd name="connsiteY6" fmla="*/ 577428 h 664647"/>
                    <a:gd name="connsiteX7" fmla="*/ 290513 w 791379"/>
                    <a:gd name="connsiteY7" fmla="*/ 649216 h 664647"/>
                    <a:gd name="connsiteX8" fmla="*/ 481994 w 791379"/>
                    <a:gd name="connsiteY8" fmla="*/ 426458 h 664647"/>
                    <a:gd name="connsiteX9" fmla="*/ 603286 w 791379"/>
                    <a:gd name="connsiteY9" fmla="*/ 255355 h 664647"/>
                    <a:gd name="connsiteX10" fmla="*/ 693389 w 791379"/>
                    <a:gd name="connsiteY10" fmla="*/ 370984 h 664647"/>
                    <a:gd name="connsiteX11" fmla="*/ 791379 w 791379"/>
                    <a:gd name="connsiteY11" fmla="*/ 416656 h 664647"/>
                    <a:gd name="connsiteX0" fmla="*/ 0 w 791379"/>
                    <a:gd name="connsiteY0" fmla="*/ 489672 h 658593"/>
                    <a:gd name="connsiteX1" fmla="*/ 62563 w 791379"/>
                    <a:gd name="connsiteY1" fmla="*/ 450146 h 658593"/>
                    <a:gd name="connsiteX2" fmla="*/ 91915 w 791379"/>
                    <a:gd name="connsiteY2" fmla="*/ 409513 h 658593"/>
                    <a:gd name="connsiteX3" fmla="*/ 204011 w 791379"/>
                    <a:gd name="connsiteY3" fmla="*/ 487415 h 658593"/>
                    <a:gd name="connsiteX4" fmla="*/ 207463 w 791379"/>
                    <a:gd name="connsiteY4" fmla="*/ 38305 h 658593"/>
                    <a:gd name="connsiteX5" fmla="*/ 218425 w 791379"/>
                    <a:gd name="connsiteY5" fmla="*/ 38941 h 658593"/>
                    <a:gd name="connsiteX6" fmla="*/ 275484 w 791379"/>
                    <a:gd name="connsiteY6" fmla="*/ 577428 h 658593"/>
                    <a:gd name="connsiteX7" fmla="*/ 290513 w 791379"/>
                    <a:gd name="connsiteY7" fmla="*/ 649216 h 658593"/>
                    <a:gd name="connsiteX8" fmla="*/ 481994 w 791379"/>
                    <a:gd name="connsiteY8" fmla="*/ 426458 h 658593"/>
                    <a:gd name="connsiteX9" fmla="*/ 603286 w 791379"/>
                    <a:gd name="connsiteY9" fmla="*/ 255355 h 658593"/>
                    <a:gd name="connsiteX10" fmla="*/ 693389 w 791379"/>
                    <a:gd name="connsiteY10" fmla="*/ 370984 h 658593"/>
                    <a:gd name="connsiteX11" fmla="*/ 791379 w 791379"/>
                    <a:gd name="connsiteY11" fmla="*/ 416656 h 658593"/>
                    <a:gd name="connsiteX0" fmla="*/ 0 w 791379"/>
                    <a:gd name="connsiteY0" fmla="*/ 489672 h 623191"/>
                    <a:gd name="connsiteX1" fmla="*/ 62563 w 791379"/>
                    <a:gd name="connsiteY1" fmla="*/ 450146 h 623191"/>
                    <a:gd name="connsiteX2" fmla="*/ 91915 w 791379"/>
                    <a:gd name="connsiteY2" fmla="*/ 409513 h 623191"/>
                    <a:gd name="connsiteX3" fmla="*/ 204011 w 791379"/>
                    <a:gd name="connsiteY3" fmla="*/ 487415 h 623191"/>
                    <a:gd name="connsiteX4" fmla="*/ 207463 w 791379"/>
                    <a:gd name="connsiteY4" fmla="*/ 38305 h 623191"/>
                    <a:gd name="connsiteX5" fmla="*/ 218425 w 791379"/>
                    <a:gd name="connsiteY5" fmla="*/ 38941 h 623191"/>
                    <a:gd name="connsiteX6" fmla="*/ 275484 w 791379"/>
                    <a:gd name="connsiteY6" fmla="*/ 577428 h 623191"/>
                    <a:gd name="connsiteX7" fmla="*/ 309235 w 791379"/>
                    <a:gd name="connsiteY7" fmla="*/ 597507 h 623191"/>
                    <a:gd name="connsiteX8" fmla="*/ 481994 w 791379"/>
                    <a:gd name="connsiteY8" fmla="*/ 426458 h 623191"/>
                    <a:gd name="connsiteX9" fmla="*/ 603286 w 791379"/>
                    <a:gd name="connsiteY9" fmla="*/ 255355 h 623191"/>
                    <a:gd name="connsiteX10" fmla="*/ 693389 w 791379"/>
                    <a:gd name="connsiteY10" fmla="*/ 370984 h 623191"/>
                    <a:gd name="connsiteX11" fmla="*/ 791379 w 791379"/>
                    <a:gd name="connsiteY11" fmla="*/ 416656 h 623191"/>
                    <a:gd name="connsiteX0" fmla="*/ 0 w 791379"/>
                    <a:gd name="connsiteY0" fmla="*/ 489672 h 623191"/>
                    <a:gd name="connsiteX1" fmla="*/ 62563 w 791379"/>
                    <a:gd name="connsiteY1" fmla="*/ 450146 h 623191"/>
                    <a:gd name="connsiteX2" fmla="*/ 91915 w 791379"/>
                    <a:gd name="connsiteY2" fmla="*/ 409513 h 623191"/>
                    <a:gd name="connsiteX3" fmla="*/ 204011 w 791379"/>
                    <a:gd name="connsiteY3" fmla="*/ 487415 h 623191"/>
                    <a:gd name="connsiteX4" fmla="*/ 207463 w 791379"/>
                    <a:gd name="connsiteY4" fmla="*/ 38305 h 623191"/>
                    <a:gd name="connsiteX5" fmla="*/ 218425 w 791379"/>
                    <a:gd name="connsiteY5" fmla="*/ 38941 h 623191"/>
                    <a:gd name="connsiteX6" fmla="*/ 275484 w 791379"/>
                    <a:gd name="connsiteY6" fmla="*/ 577428 h 623191"/>
                    <a:gd name="connsiteX7" fmla="*/ 309235 w 791379"/>
                    <a:gd name="connsiteY7" fmla="*/ 597507 h 623191"/>
                    <a:gd name="connsiteX8" fmla="*/ 481994 w 791379"/>
                    <a:gd name="connsiteY8" fmla="*/ 426458 h 623191"/>
                    <a:gd name="connsiteX9" fmla="*/ 603286 w 791379"/>
                    <a:gd name="connsiteY9" fmla="*/ 255355 h 623191"/>
                    <a:gd name="connsiteX10" fmla="*/ 693389 w 791379"/>
                    <a:gd name="connsiteY10" fmla="*/ 370984 h 623191"/>
                    <a:gd name="connsiteX11" fmla="*/ 791379 w 791379"/>
                    <a:gd name="connsiteY11" fmla="*/ 416656 h 623191"/>
                    <a:gd name="connsiteX0" fmla="*/ 0 w 791379"/>
                    <a:gd name="connsiteY0" fmla="*/ 489672 h 627575"/>
                    <a:gd name="connsiteX1" fmla="*/ 62563 w 791379"/>
                    <a:gd name="connsiteY1" fmla="*/ 450146 h 627575"/>
                    <a:gd name="connsiteX2" fmla="*/ 91915 w 791379"/>
                    <a:gd name="connsiteY2" fmla="*/ 409513 h 627575"/>
                    <a:gd name="connsiteX3" fmla="*/ 204011 w 791379"/>
                    <a:gd name="connsiteY3" fmla="*/ 487415 h 627575"/>
                    <a:gd name="connsiteX4" fmla="*/ 207463 w 791379"/>
                    <a:gd name="connsiteY4" fmla="*/ 38305 h 627575"/>
                    <a:gd name="connsiteX5" fmla="*/ 218425 w 791379"/>
                    <a:gd name="connsiteY5" fmla="*/ 38941 h 627575"/>
                    <a:gd name="connsiteX6" fmla="*/ 275484 w 791379"/>
                    <a:gd name="connsiteY6" fmla="*/ 577428 h 627575"/>
                    <a:gd name="connsiteX7" fmla="*/ 309235 w 791379"/>
                    <a:gd name="connsiteY7" fmla="*/ 597507 h 627575"/>
                    <a:gd name="connsiteX8" fmla="*/ 481994 w 791379"/>
                    <a:gd name="connsiteY8" fmla="*/ 426458 h 627575"/>
                    <a:gd name="connsiteX9" fmla="*/ 603286 w 791379"/>
                    <a:gd name="connsiteY9" fmla="*/ 255355 h 627575"/>
                    <a:gd name="connsiteX10" fmla="*/ 693389 w 791379"/>
                    <a:gd name="connsiteY10" fmla="*/ 370984 h 627575"/>
                    <a:gd name="connsiteX11" fmla="*/ 791379 w 791379"/>
                    <a:gd name="connsiteY11" fmla="*/ 416656 h 627575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1994 w 791379"/>
                    <a:gd name="connsiteY8" fmla="*/ 42645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29123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12812 w 791379"/>
                    <a:gd name="connsiteY4" fmla="*/ 38305 h 621933"/>
                    <a:gd name="connsiteX5" fmla="*/ 229123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8002 h 620263"/>
                    <a:gd name="connsiteX1" fmla="*/ 62563 w 791379"/>
                    <a:gd name="connsiteY1" fmla="*/ 448476 h 620263"/>
                    <a:gd name="connsiteX2" fmla="*/ 91915 w 791379"/>
                    <a:gd name="connsiteY2" fmla="*/ 407843 h 620263"/>
                    <a:gd name="connsiteX3" fmla="*/ 195987 w 791379"/>
                    <a:gd name="connsiteY3" fmla="*/ 485745 h 620263"/>
                    <a:gd name="connsiteX4" fmla="*/ 212812 w 791379"/>
                    <a:gd name="connsiteY4" fmla="*/ 36635 h 620263"/>
                    <a:gd name="connsiteX5" fmla="*/ 229123 w 791379"/>
                    <a:gd name="connsiteY5" fmla="*/ 37271 h 620263"/>
                    <a:gd name="connsiteX6" fmla="*/ 275484 w 791379"/>
                    <a:gd name="connsiteY6" fmla="*/ 575758 h 620263"/>
                    <a:gd name="connsiteX7" fmla="*/ 308343 w 791379"/>
                    <a:gd name="connsiteY7" fmla="*/ 584247 h 620263"/>
                    <a:gd name="connsiteX8" fmla="*/ 480211 w 791379"/>
                    <a:gd name="connsiteY8" fmla="*/ 418548 h 620263"/>
                    <a:gd name="connsiteX9" fmla="*/ 603286 w 791379"/>
                    <a:gd name="connsiteY9" fmla="*/ 253685 h 620263"/>
                    <a:gd name="connsiteX10" fmla="*/ 693389 w 791379"/>
                    <a:gd name="connsiteY10" fmla="*/ 369314 h 620263"/>
                    <a:gd name="connsiteX11" fmla="*/ 791379 w 791379"/>
                    <a:gd name="connsiteY11" fmla="*/ 414986 h 620263"/>
                    <a:gd name="connsiteX0" fmla="*/ 0 w 791379"/>
                    <a:gd name="connsiteY0" fmla="*/ 488002 h 620263"/>
                    <a:gd name="connsiteX1" fmla="*/ 62563 w 791379"/>
                    <a:gd name="connsiteY1" fmla="*/ 448476 h 620263"/>
                    <a:gd name="connsiteX2" fmla="*/ 91915 w 791379"/>
                    <a:gd name="connsiteY2" fmla="*/ 407843 h 620263"/>
                    <a:gd name="connsiteX3" fmla="*/ 195987 w 791379"/>
                    <a:gd name="connsiteY3" fmla="*/ 485745 h 620263"/>
                    <a:gd name="connsiteX4" fmla="*/ 212812 w 791379"/>
                    <a:gd name="connsiteY4" fmla="*/ 36635 h 620263"/>
                    <a:gd name="connsiteX5" fmla="*/ 231798 w 791379"/>
                    <a:gd name="connsiteY5" fmla="*/ 37271 h 620263"/>
                    <a:gd name="connsiteX6" fmla="*/ 275484 w 791379"/>
                    <a:gd name="connsiteY6" fmla="*/ 575758 h 620263"/>
                    <a:gd name="connsiteX7" fmla="*/ 308343 w 791379"/>
                    <a:gd name="connsiteY7" fmla="*/ 584247 h 620263"/>
                    <a:gd name="connsiteX8" fmla="*/ 480211 w 791379"/>
                    <a:gd name="connsiteY8" fmla="*/ 418548 h 620263"/>
                    <a:gd name="connsiteX9" fmla="*/ 603286 w 791379"/>
                    <a:gd name="connsiteY9" fmla="*/ 253685 h 620263"/>
                    <a:gd name="connsiteX10" fmla="*/ 693389 w 791379"/>
                    <a:gd name="connsiteY10" fmla="*/ 369314 h 620263"/>
                    <a:gd name="connsiteX11" fmla="*/ 791379 w 791379"/>
                    <a:gd name="connsiteY11" fmla="*/ 414986 h 620263"/>
                    <a:gd name="connsiteX0" fmla="*/ 0 w 791379"/>
                    <a:gd name="connsiteY0" fmla="*/ 484082 h 616343"/>
                    <a:gd name="connsiteX1" fmla="*/ 62563 w 791379"/>
                    <a:gd name="connsiteY1" fmla="*/ 444556 h 616343"/>
                    <a:gd name="connsiteX2" fmla="*/ 91915 w 791379"/>
                    <a:gd name="connsiteY2" fmla="*/ 403923 h 616343"/>
                    <a:gd name="connsiteX3" fmla="*/ 195987 w 791379"/>
                    <a:gd name="connsiteY3" fmla="*/ 481825 h 616343"/>
                    <a:gd name="connsiteX4" fmla="*/ 212812 w 791379"/>
                    <a:gd name="connsiteY4" fmla="*/ 32715 h 616343"/>
                    <a:gd name="connsiteX5" fmla="*/ 231798 w 791379"/>
                    <a:gd name="connsiteY5" fmla="*/ 33351 h 616343"/>
                    <a:gd name="connsiteX6" fmla="*/ 275484 w 791379"/>
                    <a:gd name="connsiteY6" fmla="*/ 571838 h 616343"/>
                    <a:gd name="connsiteX7" fmla="*/ 308343 w 791379"/>
                    <a:gd name="connsiteY7" fmla="*/ 580327 h 616343"/>
                    <a:gd name="connsiteX8" fmla="*/ 480211 w 791379"/>
                    <a:gd name="connsiteY8" fmla="*/ 414628 h 616343"/>
                    <a:gd name="connsiteX9" fmla="*/ 603286 w 791379"/>
                    <a:gd name="connsiteY9" fmla="*/ 249765 h 616343"/>
                    <a:gd name="connsiteX10" fmla="*/ 693389 w 791379"/>
                    <a:gd name="connsiteY10" fmla="*/ 365394 h 616343"/>
                    <a:gd name="connsiteX11" fmla="*/ 791379 w 791379"/>
                    <a:gd name="connsiteY11" fmla="*/ 411066 h 616343"/>
                    <a:gd name="connsiteX0" fmla="*/ 0 w 791379"/>
                    <a:gd name="connsiteY0" fmla="*/ 486297 h 618558"/>
                    <a:gd name="connsiteX1" fmla="*/ 62563 w 791379"/>
                    <a:gd name="connsiteY1" fmla="*/ 446771 h 618558"/>
                    <a:gd name="connsiteX2" fmla="*/ 91915 w 791379"/>
                    <a:gd name="connsiteY2" fmla="*/ 406138 h 618558"/>
                    <a:gd name="connsiteX3" fmla="*/ 195987 w 791379"/>
                    <a:gd name="connsiteY3" fmla="*/ 484040 h 618558"/>
                    <a:gd name="connsiteX4" fmla="*/ 212812 w 791379"/>
                    <a:gd name="connsiteY4" fmla="*/ 34930 h 618558"/>
                    <a:gd name="connsiteX5" fmla="*/ 231798 w 791379"/>
                    <a:gd name="connsiteY5" fmla="*/ 35566 h 618558"/>
                    <a:gd name="connsiteX6" fmla="*/ 275484 w 791379"/>
                    <a:gd name="connsiteY6" fmla="*/ 574053 h 618558"/>
                    <a:gd name="connsiteX7" fmla="*/ 308343 w 791379"/>
                    <a:gd name="connsiteY7" fmla="*/ 582542 h 618558"/>
                    <a:gd name="connsiteX8" fmla="*/ 480211 w 791379"/>
                    <a:gd name="connsiteY8" fmla="*/ 416843 h 618558"/>
                    <a:gd name="connsiteX9" fmla="*/ 603286 w 791379"/>
                    <a:gd name="connsiteY9" fmla="*/ 251980 h 618558"/>
                    <a:gd name="connsiteX10" fmla="*/ 693389 w 791379"/>
                    <a:gd name="connsiteY10" fmla="*/ 367609 h 618558"/>
                    <a:gd name="connsiteX11" fmla="*/ 791379 w 791379"/>
                    <a:gd name="connsiteY11" fmla="*/ 413281 h 618558"/>
                    <a:gd name="connsiteX0" fmla="*/ 0 w 791379"/>
                    <a:gd name="connsiteY0" fmla="*/ 486297 h 617583"/>
                    <a:gd name="connsiteX1" fmla="*/ 62563 w 791379"/>
                    <a:gd name="connsiteY1" fmla="*/ 446771 h 617583"/>
                    <a:gd name="connsiteX2" fmla="*/ 91915 w 791379"/>
                    <a:gd name="connsiteY2" fmla="*/ 406138 h 617583"/>
                    <a:gd name="connsiteX3" fmla="*/ 195987 w 791379"/>
                    <a:gd name="connsiteY3" fmla="*/ 484040 h 617583"/>
                    <a:gd name="connsiteX4" fmla="*/ 212812 w 791379"/>
                    <a:gd name="connsiteY4" fmla="*/ 34930 h 617583"/>
                    <a:gd name="connsiteX5" fmla="*/ 231798 w 791379"/>
                    <a:gd name="connsiteY5" fmla="*/ 35566 h 617583"/>
                    <a:gd name="connsiteX6" fmla="*/ 279942 w 791379"/>
                    <a:gd name="connsiteY6" fmla="*/ 572270 h 617583"/>
                    <a:gd name="connsiteX7" fmla="*/ 308343 w 791379"/>
                    <a:gd name="connsiteY7" fmla="*/ 582542 h 617583"/>
                    <a:gd name="connsiteX8" fmla="*/ 480211 w 791379"/>
                    <a:gd name="connsiteY8" fmla="*/ 416843 h 617583"/>
                    <a:gd name="connsiteX9" fmla="*/ 603286 w 791379"/>
                    <a:gd name="connsiteY9" fmla="*/ 251980 h 617583"/>
                    <a:gd name="connsiteX10" fmla="*/ 693389 w 791379"/>
                    <a:gd name="connsiteY10" fmla="*/ 367609 h 617583"/>
                    <a:gd name="connsiteX11" fmla="*/ 791379 w 791379"/>
                    <a:gd name="connsiteY11" fmla="*/ 413281 h 617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1379" h="617583">
                      <a:moveTo>
                        <a:pt x="0" y="486297"/>
                      </a:moveTo>
                      <a:cubicBezTo>
                        <a:pt x="25399" y="486200"/>
                        <a:pt x="40751" y="485019"/>
                        <a:pt x="62563" y="446771"/>
                      </a:cubicBezTo>
                      <a:cubicBezTo>
                        <a:pt x="73244" y="426146"/>
                        <a:pt x="71587" y="408120"/>
                        <a:pt x="91915" y="406138"/>
                      </a:cubicBezTo>
                      <a:cubicBezTo>
                        <a:pt x="118735" y="403228"/>
                        <a:pt x="142855" y="528863"/>
                        <a:pt x="195987" y="484040"/>
                      </a:cubicBezTo>
                      <a:cubicBezTo>
                        <a:pt x="225606" y="441712"/>
                        <a:pt x="205815" y="120194"/>
                        <a:pt x="212812" y="34930"/>
                      </a:cubicBezTo>
                      <a:cubicBezTo>
                        <a:pt x="211352" y="11447"/>
                        <a:pt x="226425" y="-30591"/>
                        <a:pt x="231798" y="35566"/>
                      </a:cubicBezTo>
                      <a:cubicBezTo>
                        <a:pt x="241797" y="125865"/>
                        <a:pt x="267927" y="470558"/>
                        <a:pt x="279942" y="572270"/>
                      </a:cubicBezTo>
                      <a:cubicBezTo>
                        <a:pt x="285717" y="641887"/>
                        <a:pt x="304682" y="619739"/>
                        <a:pt x="308343" y="582542"/>
                      </a:cubicBezTo>
                      <a:cubicBezTo>
                        <a:pt x="326320" y="385074"/>
                        <a:pt x="431054" y="471937"/>
                        <a:pt x="480211" y="416843"/>
                      </a:cubicBezTo>
                      <a:cubicBezTo>
                        <a:pt x="529368" y="361749"/>
                        <a:pt x="567756" y="260186"/>
                        <a:pt x="603286" y="251980"/>
                      </a:cubicBezTo>
                      <a:cubicBezTo>
                        <a:pt x="638816" y="243774"/>
                        <a:pt x="659258" y="344590"/>
                        <a:pt x="693389" y="367609"/>
                      </a:cubicBezTo>
                      <a:cubicBezTo>
                        <a:pt x="726593" y="396193"/>
                        <a:pt x="757594" y="408910"/>
                        <a:pt x="791379" y="413281"/>
                      </a:cubicBezTo>
                    </a:path>
                  </a:pathLst>
                </a:custGeom>
                <a:noFill/>
                <a:ln w="15875">
                  <a:gradFill>
                    <a:gsLst>
                      <a:gs pos="23000">
                        <a:schemeClr val="accent3"/>
                      </a:gs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accent3"/>
                      </a:gs>
                    </a:gsLst>
                    <a:lin ang="6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35">
                  <a:extLst>
                    <a:ext uri="{FF2B5EF4-FFF2-40B4-BE49-F238E27FC236}">
                      <a16:creationId xmlns:a16="http://schemas.microsoft.com/office/drawing/2014/main" id="{D10380CB-8DAD-215B-E897-0811E7B29D30}"/>
                    </a:ext>
                  </a:extLst>
                </p:cNvPr>
                <p:cNvSpPr/>
                <p:nvPr/>
              </p:nvSpPr>
              <p:spPr>
                <a:xfrm>
                  <a:off x="11505753" y="4304075"/>
                  <a:ext cx="180803" cy="18080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ross 36">
                  <a:extLst>
                    <a:ext uri="{FF2B5EF4-FFF2-40B4-BE49-F238E27FC236}">
                      <a16:creationId xmlns:a16="http://schemas.microsoft.com/office/drawing/2014/main" id="{04199ED7-1419-625E-EB1A-D2A5C917F42B}"/>
                    </a:ext>
                  </a:extLst>
                </p:cNvPr>
                <p:cNvSpPr/>
                <p:nvPr/>
              </p:nvSpPr>
              <p:spPr>
                <a:xfrm>
                  <a:off x="11535888" y="4334209"/>
                  <a:ext cx="120536" cy="120536"/>
                </a:xfrm>
                <a:prstGeom prst="plus">
                  <a:avLst>
                    <a:gd name="adj" fmla="val 3632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50">
                  <a:extLst>
                    <a:ext uri="{FF2B5EF4-FFF2-40B4-BE49-F238E27FC236}">
                      <a16:creationId xmlns:a16="http://schemas.microsoft.com/office/drawing/2014/main" id="{281DFB7A-022E-D078-79D9-86EA68AD6D71}"/>
                    </a:ext>
                  </a:extLst>
                </p:cNvPr>
                <p:cNvSpPr/>
                <p:nvPr/>
              </p:nvSpPr>
              <p:spPr>
                <a:xfrm>
                  <a:off x="11745842" y="4314812"/>
                  <a:ext cx="43935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47">
                  <a:extLst>
                    <a:ext uri="{FF2B5EF4-FFF2-40B4-BE49-F238E27FC236}">
                      <a16:creationId xmlns:a16="http://schemas.microsoft.com/office/drawing/2014/main" id="{FCBB2B36-40E1-4E36-D845-7C9CE3F61638}"/>
                    </a:ext>
                  </a:extLst>
                </p:cNvPr>
                <p:cNvSpPr/>
                <p:nvPr/>
              </p:nvSpPr>
              <p:spPr>
                <a:xfrm>
                  <a:off x="12244484" y="4314810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44">
                  <a:extLst>
                    <a:ext uri="{FF2B5EF4-FFF2-40B4-BE49-F238E27FC236}">
                      <a16:creationId xmlns:a16="http://schemas.microsoft.com/office/drawing/2014/main" id="{F9453186-85BA-5A2B-18B2-DBABC3E6EDE9}"/>
                    </a:ext>
                  </a:extLst>
                </p:cNvPr>
                <p:cNvSpPr/>
                <p:nvPr/>
              </p:nvSpPr>
              <p:spPr>
                <a:xfrm>
                  <a:off x="11745842" y="4399539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41">
                  <a:extLst>
                    <a:ext uri="{FF2B5EF4-FFF2-40B4-BE49-F238E27FC236}">
                      <a16:creationId xmlns:a16="http://schemas.microsoft.com/office/drawing/2014/main" id="{E93D7161-B2A0-CD98-A33B-C52CAEDEF4BF}"/>
                    </a:ext>
                  </a:extLst>
                </p:cNvPr>
                <p:cNvSpPr/>
                <p:nvPr/>
              </p:nvSpPr>
              <p:spPr>
                <a:xfrm>
                  <a:off x="12030922" y="4398532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: Shape 128">
                  <a:extLst>
                    <a:ext uri="{FF2B5EF4-FFF2-40B4-BE49-F238E27FC236}">
                      <a16:creationId xmlns:a16="http://schemas.microsoft.com/office/drawing/2014/main" id="{B36125D3-9B1D-0190-E011-1A25AEA0A838}"/>
                    </a:ext>
                  </a:extLst>
                </p:cNvPr>
                <p:cNvSpPr/>
                <p:nvPr/>
              </p:nvSpPr>
              <p:spPr>
                <a:xfrm>
                  <a:off x="11772627" y="4331149"/>
                  <a:ext cx="686368" cy="105236"/>
                </a:xfrm>
                <a:custGeom>
                  <a:avLst/>
                  <a:gdLst>
                    <a:gd name="connsiteX0" fmla="*/ 153859 w 686368"/>
                    <a:gd name="connsiteY0" fmla="*/ 84729 h 105236"/>
                    <a:gd name="connsiteX1" fmla="*/ 183481 w 686368"/>
                    <a:gd name="connsiteY1" fmla="*/ 84729 h 105236"/>
                    <a:gd name="connsiteX2" fmla="*/ 187726 w 686368"/>
                    <a:gd name="connsiteY2" fmla="*/ 88974 h 105236"/>
                    <a:gd name="connsiteX3" fmla="*/ 187726 w 686368"/>
                    <a:gd name="connsiteY3" fmla="*/ 100991 h 105236"/>
                    <a:gd name="connsiteX4" fmla="*/ 183481 w 686368"/>
                    <a:gd name="connsiteY4" fmla="*/ 105236 h 105236"/>
                    <a:gd name="connsiteX5" fmla="*/ 153859 w 686368"/>
                    <a:gd name="connsiteY5" fmla="*/ 105236 h 105236"/>
                    <a:gd name="connsiteX6" fmla="*/ 149614 w 686368"/>
                    <a:gd name="connsiteY6" fmla="*/ 100991 h 105236"/>
                    <a:gd name="connsiteX7" fmla="*/ 149614 w 686368"/>
                    <a:gd name="connsiteY7" fmla="*/ 88974 h 105236"/>
                    <a:gd name="connsiteX8" fmla="*/ 153859 w 686368"/>
                    <a:gd name="connsiteY8" fmla="*/ 84729 h 105236"/>
                    <a:gd name="connsiteX9" fmla="*/ 4245 w 686368"/>
                    <a:gd name="connsiteY9" fmla="*/ 84729 h 105236"/>
                    <a:gd name="connsiteX10" fmla="*/ 114508 w 686368"/>
                    <a:gd name="connsiteY10" fmla="*/ 84729 h 105236"/>
                    <a:gd name="connsiteX11" fmla="*/ 118753 w 686368"/>
                    <a:gd name="connsiteY11" fmla="*/ 88974 h 105236"/>
                    <a:gd name="connsiteX12" fmla="*/ 118753 w 686368"/>
                    <a:gd name="connsiteY12" fmla="*/ 100991 h 105236"/>
                    <a:gd name="connsiteX13" fmla="*/ 114508 w 686368"/>
                    <a:gd name="connsiteY13" fmla="*/ 105236 h 105236"/>
                    <a:gd name="connsiteX14" fmla="*/ 4245 w 686368"/>
                    <a:gd name="connsiteY14" fmla="*/ 105236 h 105236"/>
                    <a:gd name="connsiteX15" fmla="*/ 0 w 686368"/>
                    <a:gd name="connsiteY15" fmla="*/ 100991 h 105236"/>
                    <a:gd name="connsiteX16" fmla="*/ 0 w 686368"/>
                    <a:gd name="connsiteY16" fmla="*/ 88974 h 105236"/>
                    <a:gd name="connsiteX17" fmla="*/ 4245 w 686368"/>
                    <a:gd name="connsiteY17" fmla="*/ 84729 h 105236"/>
                    <a:gd name="connsiteX18" fmla="*/ 438939 w 686368"/>
                    <a:gd name="connsiteY18" fmla="*/ 83722 h 105236"/>
                    <a:gd name="connsiteX19" fmla="*/ 468561 w 686368"/>
                    <a:gd name="connsiteY19" fmla="*/ 83722 h 105236"/>
                    <a:gd name="connsiteX20" fmla="*/ 472806 w 686368"/>
                    <a:gd name="connsiteY20" fmla="*/ 87967 h 105236"/>
                    <a:gd name="connsiteX21" fmla="*/ 472806 w 686368"/>
                    <a:gd name="connsiteY21" fmla="*/ 99984 h 105236"/>
                    <a:gd name="connsiteX22" fmla="*/ 468561 w 686368"/>
                    <a:gd name="connsiteY22" fmla="*/ 104229 h 105236"/>
                    <a:gd name="connsiteX23" fmla="*/ 438939 w 686368"/>
                    <a:gd name="connsiteY23" fmla="*/ 104229 h 105236"/>
                    <a:gd name="connsiteX24" fmla="*/ 434694 w 686368"/>
                    <a:gd name="connsiteY24" fmla="*/ 99984 h 105236"/>
                    <a:gd name="connsiteX25" fmla="*/ 434694 w 686368"/>
                    <a:gd name="connsiteY25" fmla="*/ 87967 h 105236"/>
                    <a:gd name="connsiteX26" fmla="*/ 438939 w 686368"/>
                    <a:gd name="connsiteY26" fmla="*/ 83722 h 105236"/>
                    <a:gd name="connsiteX27" fmla="*/ 289325 w 686368"/>
                    <a:gd name="connsiteY27" fmla="*/ 83722 h 105236"/>
                    <a:gd name="connsiteX28" fmla="*/ 399588 w 686368"/>
                    <a:gd name="connsiteY28" fmla="*/ 83722 h 105236"/>
                    <a:gd name="connsiteX29" fmla="*/ 403833 w 686368"/>
                    <a:gd name="connsiteY29" fmla="*/ 87967 h 105236"/>
                    <a:gd name="connsiteX30" fmla="*/ 403833 w 686368"/>
                    <a:gd name="connsiteY30" fmla="*/ 99984 h 105236"/>
                    <a:gd name="connsiteX31" fmla="*/ 399588 w 686368"/>
                    <a:gd name="connsiteY31" fmla="*/ 104229 h 105236"/>
                    <a:gd name="connsiteX32" fmla="*/ 289325 w 686368"/>
                    <a:gd name="connsiteY32" fmla="*/ 104229 h 105236"/>
                    <a:gd name="connsiteX33" fmla="*/ 285080 w 686368"/>
                    <a:gd name="connsiteY33" fmla="*/ 99984 h 105236"/>
                    <a:gd name="connsiteX34" fmla="*/ 285080 w 686368"/>
                    <a:gd name="connsiteY34" fmla="*/ 87967 h 105236"/>
                    <a:gd name="connsiteX35" fmla="*/ 289325 w 686368"/>
                    <a:gd name="connsiteY35" fmla="*/ 83722 h 105236"/>
                    <a:gd name="connsiteX36" fmla="*/ 353589 w 686368"/>
                    <a:gd name="connsiteY36" fmla="*/ 2 h 105236"/>
                    <a:gd name="connsiteX37" fmla="*/ 383211 w 686368"/>
                    <a:gd name="connsiteY37" fmla="*/ 2 h 105236"/>
                    <a:gd name="connsiteX38" fmla="*/ 387456 w 686368"/>
                    <a:gd name="connsiteY38" fmla="*/ 4247 h 105236"/>
                    <a:gd name="connsiteX39" fmla="*/ 387456 w 686368"/>
                    <a:gd name="connsiteY39" fmla="*/ 16264 h 105236"/>
                    <a:gd name="connsiteX40" fmla="*/ 383211 w 686368"/>
                    <a:gd name="connsiteY40" fmla="*/ 20509 h 105236"/>
                    <a:gd name="connsiteX41" fmla="*/ 353589 w 686368"/>
                    <a:gd name="connsiteY41" fmla="*/ 20509 h 105236"/>
                    <a:gd name="connsiteX42" fmla="*/ 349344 w 686368"/>
                    <a:gd name="connsiteY42" fmla="*/ 16264 h 105236"/>
                    <a:gd name="connsiteX43" fmla="*/ 349344 w 686368"/>
                    <a:gd name="connsiteY43" fmla="*/ 4247 h 105236"/>
                    <a:gd name="connsiteX44" fmla="*/ 353589 w 686368"/>
                    <a:gd name="connsiteY44" fmla="*/ 2 h 105236"/>
                    <a:gd name="connsiteX45" fmla="*/ 8320 w 686368"/>
                    <a:gd name="connsiteY45" fmla="*/ 2 h 105236"/>
                    <a:gd name="connsiteX46" fmla="*/ 314237 w 686368"/>
                    <a:gd name="connsiteY46" fmla="*/ 2 h 105236"/>
                    <a:gd name="connsiteX47" fmla="*/ 318482 w 686368"/>
                    <a:gd name="connsiteY47" fmla="*/ 4247 h 105236"/>
                    <a:gd name="connsiteX48" fmla="*/ 318482 w 686368"/>
                    <a:gd name="connsiteY48" fmla="*/ 16264 h 105236"/>
                    <a:gd name="connsiteX49" fmla="*/ 314237 w 686368"/>
                    <a:gd name="connsiteY49" fmla="*/ 20509 h 105236"/>
                    <a:gd name="connsiteX50" fmla="*/ 8320 w 686368"/>
                    <a:gd name="connsiteY50" fmla="*/ 20509 h 105236"/>
                    <a:gd name="connsiteX51" fmla="*/ 4075 w 686368"/>
                    <a:gd name="connsiteY51" fmla="*/ 16264 h 105236"/>
                    <a:gd name="connsiteX52" fmla="*/ 4075 w 686368"/>
                    <a:gd name="connsiteY52" fmla="*/ 4247 h 105236"/>
                    <a:gd name="connsiteX53" fmla="*/ 8320 w 686368"/>
                    <a:gd name="connsiteY53" fmla="*/ 2 h 105236"/>
                    <a:gd name="connsiteX54" fmla="*/ 652501 w 686368"/>
                    <a:gd name="connsiteY54" fmla="*/ 0 h 105236"/>
                    <a:gd name="connsiteX55" fmla="*/ 682123 w 686368"/>
                    <a:gd name="connsiteY55" fmla="*/ 0 h 105236"/>
                    <a:gd name="connsiteX56" fmla="*/ 686368 w 686368"/>
                    <a:gd name="connsiteY56" fmla="*/ 4245 h 105236"/>
                    <a:gd name="connsiteX57" fmla="*/ 686368 w 686368"/>
                    <a:gd name="connsiteY57" fmla="*/ 16262 h 105236"/>
                    <a:gd name="connsiteX58" fmla="*/ 682123 w 686368"/>
                    <a:gd name="connsiteY58" fmla="*/ 20507 h 105236"/>
                    <a:gd name="connsiteX59" fmla="*/ 652501 w 686368"/>
                    <a:gd name="connsiteY59" fmla="*/ 20507 h 105236"/>
                    <a:gd name="connsiteX60" fmla="*/ 648256 w 686368"/>
                    <a:gd name="connsiteY60" fmla="*/ 16262 h 105236"/>
                    <a:gd name="connsiteX61" fmla="*/ 648256 w 686368"/>
                    <a:gd name="connsiteY61" fmla="*/ 4245 h 105236"/>
                    <a:gd name="connsiteX62" fmla="*/ 652501 w 686368"/>
                    <a:gd name="connsiteY62" fmla="*/ 0 h 105236"/>
                    <a:gd name="connsiteX63" fmla="*/ 502887 w 686368"/>
                    <a:gd name="connsiteY63" fmla="*/ 0 h 105236"/>
                    <a:gd name="connsiteX64" fmla="*/ 613150 w 686368"/>
                    <a:gd name="connsiteY64" fmla="*/ 0 h 105236"/>
                    <a:gd name="connsiteX65" fmla="*/ 617395 w 686368"/>
                    <a:gd name="connsiteY65" fmla="*/ 4245 h 105236"/>
                    <a:gd name="connsiteX66" fmla="*/ 617395 w 686368"/>
                    <a:gd name="connsiteY66" fmla="*/ 16262 h 105236"/>
                    <a:gd name="connsiteX67" fmla="*/ 613150 w 686368"/>
                    <a:gd name="connsiteY67" fmla="*/ 20507 h 105236"/>
                    <a:gd name="connsiteX68" fmla="*/ 502887 w 686368"/>
                    <a:gd name="connsiteY68" fmla="*/ 20507 h 105236"/>
                    <a:gd name="connsiteX69" fmla="*/ 498642 w 686368"/>
                    <a:gd name="connsiteY69" fmla="*/ 16262 h 105236"/>
                    <a:gd name="connsiteX70" fmla="*/ 498642 w 686368"/>
                    <a:gd name="connsiteY70" fmla="*/ 4245 h 105236"/>
                    <a:gd name="connsiteX71" fmla="*/ 502887 w 686368"/>
                    <a:gd name="connsiteY71" fmla="*/ 0 h 105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686368" h="105236">
                      <a:moveTo>
                        <a:pt x="153859" y="84729"/>
                      </a:moveTo>
                      <a:lnTo>
                        <a:pt x="183481" y="84729"/>
                      </a:lnTo>
                      <a:cubicBezTo>
                        <a:pt x="185825" y="84729"/>
                        <a:pt x="187726" y="86630"/>
                        <a:pt x="187726" y="88974"/>
                      </a:cubicBezTo>
                      <a:lnTo>
                        <a:pt x="187726" y="100991"/>
                      </a:lnTo>
                      <a:cubicBezTo>
                        <a:pt x="187726" y="103335"/>
                        <a:pt x="185825" y="105236"/>
                        <a:pt x="183481" y="105236"/>
                      </a:cubicBezTo>
                      <a:lnTo>
                        <a:pt x="153859" y="105236"/>
                      </a:lnTo>
                      <a:cubicBezTo>
                        <a:pt x="151515" y="105236"/>
                        <a:pt x="149614" y="103335"/>
                        <a:pt x="149614" y="100991"/>
                      </a:cubicBezTo>
                      <a:lnTo>
                        <a:pt x="149614" y="88974"/>
                      </a:lnTo>
                      <a:cubicBezTo>
                        <a:pt x="149614" y="86630"/>
                        <a:pt x="151515" y="84729"/>
                        <a:pt x="153859" y="84729"/>
                      </a:cubicBezTo>
                      <a:close/>
                      <a:moveTo>
                        <a:pt x="4245" y="84729"/>
                      </a:moveTo>
                      <a:lnTo>
                        <a:pt x="114508" y="84729"/>
                      </a:lnTo>
                      <a:cubicBezTo>
                        <a:pt x="116852" y="84729"/>
                        <a:pt x="118753" y="86630"/>
                        <a:pt x="118753" y="88974"/>
                      </a:cubicBezTo>
                      <a:lnTo>
                        <a:pt x="118753" y="100991"/>
                      </a:lnTo>
                      <a:cubicBezTo>
                        <a:pt x="118753" y="103335"/>
                        <a:pt x="116852" y="105236"/>
                        <a:pt x="114508" y="105236"/>
                      </a:cubicBezTo>
                      <a:lnTo>
                        <a:pt x="4245" y="105236"/>
                      </a:lnTo>
                      <a:cubicBezTo>
                        <a:pt x="1901" y="105236"/>
                        <a:pt x="0" y="103335"/>
                        <a:pt x="0" y="100991"/>
                      </a:cubicBezTo>
                      <a:lnTo>
                        <a:pt x="0" y="88974"/>
                      </a:lnTo>
                      <a:cubicBezTo>
                        <a:pt x="0" y="86630"/>
                        <a:pt x="1901" y="84729"/>
                        <a:pt x="4245" y="84729"/>
                      </a:cubicBezTo>
                      <a:close/>
                      <a:moveTo>
                        <a:pt x="438939" y="83722"/>
                      </a:moveTo>
                      <a:lnTo>
                        <a:pt x="468561" y="83722"/>
                      </a:lnTo>
                      <a:cubicBezTo>
                        <a:pt x="470905" y="83722"/>
                        <a:pt x="472806" y="85623"/>
                        <a:pt x="472806" y="87967"/>
                      </a:cubicBezTo>
                      <a:lnTo>
                        <a:pt x="472806" y="99984"/>
                      </a:lnTo>
                      <a:cubicBezTo>
                        <a:pt x="472806" y="102328"/>
                        <a:pt x="470905" y="104229"/>
                        <a:pt x="468561" y="104229"/>
                      </a:cubicBezTo>
                      <a:lnTo>
                        <a:pt x="438939" y="104229"/>
                      </a:lnTo>
                      <a:cubicBezTo>
                        <a:pt x="436595" y="104229"/>
                        <a:pt x="434694" y="102328"/>
                        <a:pt x="434694" y="99984"/>
                      </a:cubicBezTo>
                      <a:lnTo>
                        <a:pt x="434694" y="87967"/>
                      </a:lnTo>
                      <a:cubicBezTo>
                        <a:pt x="434694" y="85623"/>
                        <a:pt x="436595" y="83722"/>
                        <a:pt x="438939" y="83722"/>
                      </a:cubicBezTo>
                      <a:close/>
                      <a:moveTo>
                        <a:pt x="289325" y="83722"/>
                      </a:moveTo>
                      <a:lnTo>
                        <a:pt x="399588" y="83722"/>
                      </a:lnTo>
                      <a:cubicBezTo>
                        <a:pt x="401932" y="83722"/>
                        <a:pt x="403833" y="85623"/>
                        <a:pt x="403833" y="87967"/>
                      </a:cubicBezTo>
                      <a:lnTo>
                        <a:pt x="403833" y="99984"/>
                      </a:lnTo>
                      <a:cubicBezTo>
                        <a:pt x="403833" y="102328"/>
                        <a:pt x="401932" y="104229"/>
                        <a:pt x="399588" y="104229"/>
                      </a:cubicBezTo>
                      <a:lnTo>
                        <a:pt x="289325" y="104229"/>
                      </a:lnTo>
                      <a:cubicBezTo>
                        <a:pt x="286981" y="104229"/>
                        <a:pt x="285080" y="102328"/>
                        <a:pt x="285080" y="99984"/>
                      </a:cubicBezTo>
                      <a:lnTo>
                        <a:pt x="285080" y="87967"/>
                      </a:lnTo>
                      <a:cubicBezTo>
                        <a:pt x="285080" y="85623"/>
                        <a:pt x="286981" y="83722"/>
                        <a:pt x="289325" y="83722"/>
                      </a:cubicBezTo>
                      <a:close/>
                      <a:moveTo>
                        <a:pt x="353589" y="2"/>
                      </a:moveTo>
                      <a:lnTo>
                        <a:pt x="383211" y="2"/>
                      </a:lnTo>
                      <a:cubicBezTo>
                        <a:pt x="385555" y="2"/>
                        <a:pt x="387456" y="1903"/>
                        <a:pt x="387456" y="4247"/>
                      </a:cubicBezTo>
                      <a:lnTo>
                        <a:pt x="387456" y="16264"/>
                      </a:lnTo>
                      <a:cubicBezTo>
                        <a:pt x="387456" y="18608"/>
                        <a:pt x="385555" y="20509"/>
                        <a:pt x="383211" y="20509"/>
                      </a:cubicBezTo>
                      <a:lnTo>
                        <a:pt x="353589" y="20509"/>
                      </a:lnTo>
                      <a:cubicBezTo>
                        <a:pt x="351245" y="20509"/>
                        <a:pt x="349344" y="18608"/>
                        <a:pt x="349344" y="16264"/>
                      </a:cubicBezTo>
                      <a:lnTo>
                        <a:pt x="349344" y="4247"/>
                      </a:lnTo>
                      <a:cubicBezTo>
                        <a:pt x="349344" y="1903"/>
                        <a:pt x="351245" y="2"/>
                        <a:pt x="353589" y="2"/>
                      </a:cubicBezTo>
                      <a:close/>
                      <a:moveTo>
                        <a:pt x="8320" y="2"/>
                      </a:moveTo>
                      <a:lnTo>
                        <a:pt x="314237" y="2"/>
                      </a:lnTo>
                      <a:cubicBezTo>
                        <a:pt x="316581" y="2"/>
                        <a:pt x="318482" y="1903"/>
                        <a:pt x="318482" y="4247"/>
                      </a:cubicBezTo>
                      <a:lnTo>
                        <a:pt x="318482" y="16264"/>
                      </a:lnTo>
                      <a:cubicBezTo>
                        <a:pt x="318482" y="18608"/>
                        <a:pt x="316581" y="20509"/>
                        <a:pt x="314237" y="20509"/>
                      </a:cubicBezTo>
                      <a:lnTo>
                        <a:pt x="8320" y="20509"/>
                      </a:lnTo>
                      <a:cubicBezTo>
                        <a:pt x="5976" y="20509"/>
                        <a:pt x="4075" y="18608"/>
                        <a:pt x="4075" y="16264"/>
                      </a:cubicBezTo>
                      <a:lnTo>
                        <a:pt x="4075" y="4247"/>
                      </a:lnTo>
                      <a:cubicBezTo>
                        <a:pt x="4075" y="1903"/>
                        <a:pt x="5976" y="2"/>
                        <a:pt x="8320" y="2"/>
                      </a:cubicBezTo>
                      <a:close/>
                      <a:moveTo>
                        <a:pt x="652501" y="0"/>
                      </a:moveTo>
                      <a:lnTo>
                        <a:pt x="682123" y="0"/>
                      </a:lnTo>
                      <a:cubicBezTo>
                        <a:pt x="684467" y="0"/>
                        <a:pt x="686368" y="1901"/>
                        <a:pt x="686368" y="4245"/>
                      </a:cubicBezTo>
                      <a:lnTo>
                        <a:pt x="686368" y="16262"/>
                      </a:lnTo>
                      <a:cubicBezTo>
                        <a:pt x="686368" y="18606"/>
                        <a:pt x="684467" y="20507"/>
                        <a:pt x="682123" y="20507"/>
                      </a:cubicBezTo>
                      <a:lnTo>
                        <a:pt x="652501" y="20507"/>
                      </a:lnTo>
                      <a:cubicBezTo>
                        <a:pt x="650157" y="20507"/>
                        <a:pt x="648256" y="18606"/>
                        <a:pt x="648256" y="16262"/>
                      </a:cubicBezTo>
                      <a:lnTo>
                        <a:pt x="648256" y="4245"/>
                      </a:lnTo>
                      <a:cubicBezTo>
                        <a:pt x="648256" y="1901"/>
                        <a:pt x="650157" y="0"/>
                        <a:pt x="652501" y="0"/>
                      </a:cubicBezTo>
                      <a:close/>
                      <a:moveTo>
                        <a:pt x="502887" y="0"/>
                      </a:moveTo>
                      <a:lnTo>
                        <a:pt x="613150" y="0"/>
                      </a:lnTo>
                      <a:cubicBezTo>
                        <a:pt x="615494" y="0"/>
                        <a:pt x="617395" y="1901"/>
                        <a:pt x="617395" y="4245"/>
                      </a:cubicBezTo>
                      <a:lnTo>
                        <a:pt x="617395" y="16262"/>
                      </a:lnTo>
                      <a:cubicBezTo>
                        <a:pt x="617395" y="18606"/>
                        <a:pt x="615494" y="20507"/>
                        <a:pt x="613150" y="20507"/>
                      </a:cubicBezTo>
                      <a:lnTo>
                        <a:pt x="502887" y="20507"/>
                      </a:lnTo>
                      <a:cubicBezTo>
                        <a:pt x="500543" y="20507"/>
                        <a:pt x="498642" y="18606"/>
                        <a:pt x="498642" y="16262"/>
                      </a:cubicBezTo>
                      <a:lnTo>
                        <a:pt x="498642" y="4245"/>
                      </a:lnTo>
                      <a:cubicBezTo>
                        <a:pt x="498642" y="1901"/>
                        <a:pt x="500543" y="0"/>
                        <a:pt x="502887" y="0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Freeform: Shape 17">
                <a:extLst>
                  <a:ext uri="{FF2B5EF4-FFF2-40B4-BE49-F238E27FC236}">
                    <a16:creationId xmlns:a16="http://schemas.microsoft.com/office/drawing/2014/main" id="{4331A78D-6C06-F320-5A7D-CCF018CD693D}"/>
                  </a:ext>
                </a:extLst>
              </p:cNvPr>
              <p:cNvSpPr/>
              <p:nvPr/>
            </p:nvSpPr>
            <p:spPr>
              <a:xfrm rot="18902941">
                <a:off x="10242661" y="3983156"/>
                <a:ext cx="1144096" cy="1352486"/>
              </a:xfrm>
              <a:custGeom>
                <a:avLst/>
                <a:gdLst>
                  <a:gd name="connsiteX0" fmla="*/ 1697155 w 3375646"/>
                  <a:gd name="connsiteY0" fmla="*/ 0 h 3990500"/>
                  <a:gd name="connsiteX1" fmla="*/ 3236340 w 3375646"/>
                  <a:gd name="connsiteY1" fmla="*/ 0 h 3990500"/>
                  <a:gd name="connsiteX2" fmla="*/ 3375646 w 3375646"/>
                  <a:gd name="connsiteY2" fmla="*/ 184244 h 3990500"/>
                  <a:gd name="connsiteX3" fmla="*/ 3375646 w 3375646"/>
                  <a:gd name="connsiteY3" fmla="*/ 3806252 h 3990500"/>
                  <a:gd name="connsiteX4" fmla="*/ 3236340 w 3375646"/>
                  <a:gd name="connsiteY4" fmla="*/ 3990500 h 3990500"/>
                  <a:gd name="connsiteX5" fmla="*/ 0 w 3375646"/>
                  <a:gd name="connsiteY5" fmla="*/ 3990500 h 39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75646" h="3990500">
                    <a:moveTo>
                      <a:pt x="1697155" y="0"/>
                    </a:moveTo>
                    <a:lnTo>
                      <a:pt x="3236340" y="0"/>
                    </a:lnTo>
                    <a:cubicBezTo>
                      <a:pt x="3312732" y="0"/>
                      <a:pt x="3375646" y="80888"/>
                      <a:pt x="3375646" y="184244"/>
                    </a:cubicBezTo>
                    <a:lnTo>
                      <a:pt x="3375646" y="3806252"/>
                    </a:lnTo>
                    <a:cubicBezTo>
                      <a:pt x="3375646" y="3905115"/>
                      <a:pt x="3312732" y="3990500"/>
                      <a:pt x="3236340" y="3990500"/>
                    </a:cubicBezTo>
                    <a:lnTo>
                      <a:pt x="0" y="3990500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73" name="Group 18">
                <a:extLst>
                  <a:ext uri="{FF2B5EF4-FFF2-40B4-BE49-F238E27FC236}">
                    <a16:creationId xmlns:a16="http://schemas.microsoft.com/office/drawing/2014/main" id="{70153327-3902-29DD-8C87-CA37ACB33AE5}"/>
                  </a:ext>
                </a:extLst>
              </p:cNvPr>
              <p:cNvGrpSpPr/>
              <p:nvPr/>
            </p:nvGrpSpPr>
            <p:grpSpPr>
              <a:xfrm rot="18902941">
                <a:off x="9825321" y="5247373"/>
                <a:ext cx="109147" cy="109147"/>
                <a:chOff x="8118251" y="2289511"/>
                <a:chExt cx="453435" cy="453435"/>
              </a:xfrm>
              <a:solidFill>
                <a:schemeClr val="accent1">
                  <a:alpha val="40000"/>
                </a:schemeClr>
              </a:solidFill>
            </p:grpSpPr>
            <p:sp>
              <p:nvSpPr>
                <p:cNvPr id="74" name="Oval 19">
                  <a:extLst>
                    <a:ext uri="{FF2B5EF4-FFF2-40B4-BE49-F238E27FC236}">
                      <a16:creationId xmlns:a16="http://schemas.microsoft.com/office/drawing/2014/main" id="{A85D2D6C-653F-E1CA-DD83-A7071B7F097A}"/>
                    </a:ext>
                  </a:extLst>
                </p:cNvPr>
                <p:cNvSpPr/>
                <p:nvPr/>
              </p:nvSpPr>
              <p:spPr>
                <a:xfrm>
                  <a:off x="8118251" y="2289511"/>
                  <a:ext cx="453435" cy="4534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20">
                  <a:extLst>
                    <a:ext uri="{FF2B5EF4-FFF2-40B4-BE49-F238E27FC236}">
                      <a16:creationId xmlns:a16="http://schemas.microsoft.com/office/drawing/2014/main" id="{1D82513C-93F3-7EAF-2277-E2884411B652}"/>
                    </a:ext>
                  </a:extLst>
                </p:cNvPr>
                <p:cNvSpPr/>
                <p:nvPr/>
              </p:nvSpPr>
              <p:spPr>
                <a:xfrm>
                  <a:off x="8160877" y="2332137"/>
                  <a:ext cx="368182" cy="36818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21">
                  <a:extLst>
                    <a:ext uri="{FF2B5EF4-FFF2-40B4-BE49-F238E27FC236}">
                      <a16:creationId xmlns:a16="http://schemas.microsoft.com/office/drawing/2014/main" id="{D7789134-F8A4-6A21-FEF2-1E2AC807783C}"/>
                    </a:ext>
                  </a:extLst>
                </p:cNvPr>
                <p:cNvSpPr/>
                <p:nvPr/>
              </p:nvSpPr>
              <p:spPr>
                <a:xfrm>
                  <a:off x="8207808" y="2379068"/>
                  <a:ext cx="274320" cy="2743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22">
                  <a:extLst>
                    <a:ext uri="{FF2B5EF4-FFF2-40B4-BE49-F238E27FC236}">
                      <a16:creationId xmlns:a16="http://schemas.microsoft.com/office/drawing/2014/main" id="{81407CB3-78D9-723E-1166-05B2FD5C29A0}"/>
                    </a:ext>
                  </a:extLst>
                </p:cNvPr>
                <p:cNvSpPr/>
                <p:nvPr/>
              </p:nvSpPr>
              <p:spPr>
                <a:xfrm>
                  <a:off x="8253528" y="2424788"/>
                  <a:ext cx="182880" cy="18288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0" name="Freeform: Shape 195">
              <a:extLst>
                <a:ext uri="{FF2B5EF4-FFF2-40B4-BE49-F238E27FC236}">
                  <a16:creationId xmlns:a16="http://schemas.microsoft.com/office/drawing/2014/main" id="{E94EDC07-FA6C-5A74-8367-3C36F848907A}"/>
                </a:ext>
              </a:extLst>
            </p:cNvPr>
            <p:cNvSpPr/>
            <p:nvPr/>
          </p:nvSpPr>
          <p:spPr>
            <a:xfrm rot="19146890">
              <a:off x="9497118" y="4865112"/>
              <a:ext cx="2647906" cy="2053702"/>
            </a:xfrm>
            <a:custGeom>
              <a:avLst/>
              <a:gdLst>
                <a:gd name="connsiteX0" fmla="*/ 802501 w 2647906"/>
                <a:gd name="connsiteY0" fmla="*/ 64780 h 2053702"/>
                <a:gd name="connsiteX1" fmla="*/ 824412 w 2647906"/>
                <a:gd name="connsiteY1" fmla="*/ 137612 h 2053702"/>
                <a:gd name="connsiteX2" fmla="*/ 735907 w 2647906"/>
                <a:gd name="connsiteY2" fmla="*/ 300638 h 2053702"/>
                <a:gd name="connsiteX3" fmla="*/ 672970 w 2647906"/>
                <a:gd name="connsiteY3" fmla="*/ 375812 h 2053702"/>
                <a:gd name="connsiteX4" fmla="*/ 644123 w 2647906"/>
                <a:gd name="connsiteY4" fmla="*/ 429134 h 2053702"/>
                <a:gd name="connsiteX5" fmla="*/ 630356 w 2647906"/>
                <a:gd name="connsiteY5" fmla="*/ 546704 h 2053702"/>
                <a:gd name="connsiteX6" fmla="*/ 618992 w 2647906"/>
                <a:gd name="connsiteY6" fmla="*/ 620349 h 2053702"/>
                <a:gd name="connsiteX7" fmla="*/ 576379 w 2647906"/>
                <a:gd name="connsiteY7" fmla="*/ 714318 h 2053702"/>
                <a:gd name="connsiteX8" fmla="*/ 559114 w 2647906"/>
                <a:gd name="connsiteY8" fmla="*/ 771355 h 2053702"/>
                <a:gd name="connsiteX9" fmla="*/ 507760 w 2647906"/>
                <a:gd name="connsiteY9" fmla="*/ 891329 h 2053702"/>
                <a:gd name="connsiteX10" fmla="*/ 462960 w 2647906"/>
                <a:gd name="connsiteY10" fmla="*/ 948802 h 2053702"/>
                <a:gd name="connsiteX11" fmla="*/ 412480 w 2647906"/>
                <a:gd name="connsiteY11" fmla="*/ 1078829 h 2053702"/>
                <a:gd name="connsiteX12" fmla="*/ 403301 w 2647906"/>
                <a:gd name="connsiteY12" fmla="*/ 1333200 h 2053702"/>
                <a:gd name="connsiteX13" fmla="*/ 421058 w 2647906"/>
                <a:gd name="connsiteY13" fmla="*/ 1503955 h 2053702"/>
                <a:gd name="connsiteX14" fmla="*/ 425443 w 2647906"/>
                <a:gd name="connsiteY14" fmla="*/ 1540797 h 2053702"/>
                <a:gd name="connsiteX15" fmla="*/ 0 w 2647906"/>
                <a:gd name="connsiteY15" fmla="*/ 1172459 h 2053702"/>
                <a:gd name="connsiteX16" fmla="*/ 16659 w 2647906"/>
                <a:gd name="connsiteY16" fmla="*/ 1116181 h 2053702"/>
                <a:gd name="connsiteX17" fmla="*/ 118337 w 2647906"/>
                <a:gd name="connsiteY17" fmla="*/ 780533 h 2053702"/>
                <a:gd name="connsiteX18" fmla="*/ 209683 w 2647906"/>
                <a:gd name="connsiteY18" fmla="*/ 463662 h 2053702"/>
                <a:gd name="connsiteX19" fmla="*/ 259071 w 2647906"/>
                <a:gd name="connsiteY19" fmla="*/ 293425 h 2053702"/>
                <a:gd name="connsiteX20" fmla="*/ 276772 w 2647906"/>
                <a:gd name="connsiteY20" fmla="*/ 205139 h 2053702"/>
                <a:gd name="connsiteX21" fmla="*/ 329219 w 2647906"/>
                <a:gd name="connsiteY21" fmla="*/ 137394 h 2053702"/>
                <a:gd name="connsiteX22" fmla="*/ 512349 w 2647906"/>
                <a:gd name="connsiteY22" fmla="*/ 41458 h 2053702"/>
                <a:gd name="connsiteX23" fmla="*/ 578564 w 2647906"/>
                <a:gd name="connsiteY23" fmla="*/ 3434 h 2053702"/>
                <a:gd name="connsiteX24" fmla="*/ 598232 w 2647906"/>
                <a:gd name="connsiteY24" fmla="*/ 2123 h 2053702"/>
                <a:gd name="connsiteX25" fmla="*/ 603914 w 2647906"/>
                <a:gd name="connsiteY25" fmla="*/ 16546 h 2053702"/>
                <a:gd name="connsiteX26" fmla="*/ 614402 w 2647906"/>
                <a:gd name="connsiteY26" fmla="*/ 153128 h 2053702"/>
                <a:gd name="connsiteX27" fmla="*/ 624237 w 2647906"/>
                <a:gd name="connsiteY27" fmla="*/ 147446 h 2053702"/>
                <a:gd name="connsiteX28" fmla="*/ 710120 w 2647906"/>
                <a:gd name="connsiteY28" fmla="*/ 63749 h 2053702"/>
                <a:gd name="connsiteX29" fmla="*/ 779832 w 2647906"/>
                <a:gd name="connsiteY29" fmla="*/ 50418 h 2053702"/>
                <a:gd name="connsiteX30" fmla="*/ 802501 w 2647906"/>
                <a:gd name="connsiteY30" fmla="*/ 64780 h 2053702"/>
                <a:gd name="connsiteX31" fmla="*/ 2419034 w 2647906"/>
                <a:gd name="connsiteY31" fmla="*/ 721093 h 2053702"/>
                <a:gd name="connsiteX32" fmla="*/ 2504043 w 2647906"/>
                <a:gd name="connsiteY32" fmla="*/ 904441 h 2053702"/>
                <a:gd name="connsiteX33" fmla="*/ 2545782 w 2647906"/>
                <a:gd name="connsiteY33" fmla="*/ 1068995 h 2053702"/>
                <a:gd name="connsiteX34" fmla="*/ 2540975 w 2647906"/>
                <a:gd name="connsiteY34" fmla="*/ 1200552 h 2053702"/>
                <a:gd name="connsiteX35" fmla="*/ 2527207 w 2647906"/>
                <a:gd name="connsiteY35" fmla="*/ 1309818 h 2053702"/>
                <a:gd name="connsiteX36" fmla="*/ 2533108 w 2647906"/>
                <a:gd name="connsiteY36" fmla="*/ 1417991 h 2053702"/>
                <a:gd name="connsiteX37" fmla="*/ 2647906 w 2647906"/>
                <a:gd name="connsiteY37" fmla="*/ 1623311 h 2053702"/>
                <a:gd name="connsiteX38" fmla="*/ 2238821 w 2647906"/>
                <a:gd name="connsiteY38" fmla="*/ 2053445 h 2053702"/>
                <a:gd name="connsiteX39" fmla="*/ 2107487 w 2647906"/>
                <a:gd name="connsiteY39" fmla="*/ 1625728 h 2053702"/>
                <a:gd name="connsiteX40" fmla="*/ 1832058 w 2647906"/>
                <a:gd name="connsiteY40" fmla="*/ 1241636 h 2053702"/>
                <a:gd name="connsiteX41" fmla="*/ 1746394 w 2647906"/>
                <a:gd name="connsiteY41" fmla="*/ 1095656 h 2053702"/>
                <a:gd name="connsiteX42" fmla="*/ 1701159 w 2647906"/>
                <a:gd name="connsiteY42" fmla="*/ 1015237 h 2053702"/>
                <a:gd name="connsiteX43" fmla="*/ 1666849 w 2647906"/>
                <a:gd name="connsiteY43" fmla="*/ 935910 h 2053702"/>
                <a:gd name="connsiteX44" fmla="*/ 1618990 w 2647906"/>
                <a:gd name="connsiteY44" fmla="*/ 854398 h 2053702"/>
                <a:gd name="connsiteX45" fmla="*/ 1588178 w 2647906"/>
                <a:gd name="connsiteY45" fmla="*/ 825770 h 2053702"/>
                <a:gd name="connsiteX46" fmla="*/ 1612435 w 2647906"/>
                <a:gd name="connsiteY46" fmla="*/ 764145 h 2053702"/>
                <a:gd name="connsiteX47" fmla="*/ 1642592 w 2647906"/>
                <a:gd name="connsiteY47" fmla="*/ 763488 h 2053702"/>
                <a:gd name="connsiteX48" fmla="*/ 1691106 w 2647906"/>
                <a:gd name="connsiteY48" fmla="*/ 775726 h 2053702"/>
                <a:gd name="connsiteX49" fmla="*/ 1749017 w 2647906"/>
                <a:gd name="connsiteY49" fmla="*/ 812658 h 2053702"/>
                <a:gd name="connsiteX50" fmla="*/ 1751420 w 2647906"/>
                <a:gd name="connsiteY50" fmla="*/ 814843 h 2053702"/>
                <a:gd name="connsiteX51" fmla="*/ 1755354 w 2647906"/>
                <a:gd name="connsiteY51" fmla="*/ 815280 h 2053702"/>
                <a:gd name="connsiteX52" fmla="*/ 1638003 w 2647906"/>
                <a:gd name="connsiteY52" fmla="*/ 354397 h 2053702"/>
                <a:gd name="connsiteX53" fmla="*/ 1635598 w 2647906"/>
                <a:gd name="connsiteY53" fmla="*/ 303261 h 2053702"/>
                <a:gd name="connsiteX54" fmla="*/ 1657234 w 2647906"/>
                <a:gd name="connsiteY54" fmla="*/ 263925 h 2053702"/>
                <a:gd name="connsiteX55" fmla="*/ 1707714 w 2647906"/>
                <a:gd name="connsiteY55" fmla="*/ 258243 h 2053702"/>
                <a:gd name="connsiteX56" fmla="*/ 1784419 w 2647906"/>
                <a:gd name="connsiteY56" fmla="*/ 306538 h 2053702"/>
                <a:gd name="connsiteX57" fmla="*/ 1823973 w 2647906"/>
                <a:gd name="connsiteY57" fmla="*/ 408592 h 2053702"/>
                <a:gd name="connsiteX58" fmla="*/ 1907234 w 2647906"/>
                <a:gd name="connsiteY58" fmla="*/ 690280 h 2053702"/>
                <a:gd name="connsiteX59" fmla="*/ 1926465 w 2647906"/>
                <a:gd name="connsiteY59" fmla="*/ 698148 h 2053702"/>
                <a:gd name="connsiteX60" fmla="*/ 2046438 w 2647906"/>
                <a:gd name="connsiteY60" fmla="*/ 694651 h 2053702"/>
                <a:gd name="connsiteX61" fmla="*/ 2065013 w 2647906"/>
                <a:gd name="connsiteY61" fmla="*/ 706014 h 2053702"/>
                <a:gd name="connsiteX62" fmla="*/ 2076595 w 2647906"/>
                <a:gd name="connsiteY62" fmla="*/ 703392 h 2053702"/>
                <a:gd name="connsiteX63" fmla="*/ 2142155 w 2647906"/>
                <a:gd name="connsiteY63" fmla="*/ 667553 h 2053702"/>
                <a:gd name="connsiteX64" fmla="*/ 2230442 w 2647906"/>
                <a:gd name="connsiteY64" fmla="*/ 696399 h 2053702"/>
                <a:gd name="connsiteX65" fmla="*/ 2279612 w 2647906"/>
                <a:gd name="connsiteY65" fmla="*/ 706670 h 2053702"/>
                <a:gd name="connsiteX66" fmla="*/ 2328562 w 2647906"/>
                <a:gd name="connsiteY66" fmla="*/ 691592 h 2053702"/>
                <a:gd name="connsiteX67" fmla="*/ 2419034 w 2647906"/>
                <a:gd name="connsiteY67" fmla="*/ 721093 h 205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47906" h="2053702">
                  <a:moveTo>
                    <a:pt x="802501" y="64780"/>
                  </a:moveTo>
                  <a:cubicBezTo>
                    <a:pt x="822159" y="83035"/>
                    <a:pt x="831951" y="111553"/>
                    <a:pt x="824412" y="137612"/>
                  </a:cubicBezTo>
                  <a:cubicBezTo>
                    <a:pt x="813704" y="174981"/>
                    <a:pt x="750767" y="282281"/>
                    <a:pt x="735907" y="300638"/>
                  </a:cubicBezTo>
                  <a:cubicBezTo>
                    <a:pt x="715146" y="325768"/>
                    <a:pt x="691108" y="348277"/>
                    <a:pt x="672970" y="375812"/>
                  </a:cubicBezTo>
                  <a:cubicBezTo>
                    <a:pt x="665758" y="386739"/>
                    <a:pt x="658546" y="395480"/>
                    <a:pt x="644123" y="429134"/>
                  </a:cubicBezTo>
                  <a:cubicBezTo>
                    <a:pt x="629045" y="467158"/>
                    <a:pt x="625330" y="506275"/>
                    <a:pt x="630356" y="546704"/>
                  </a:cubicBezTo>
                  <a:cubicBezTo>
                    <a:pt x="633634" y="572054"/>
                    <a:pt x="626641" y="596310"/>
                    <a:pt x="618992" y="620349"/>
                  </a:cubicBezTo>
                  <a:cubicBezTo>
                    <a:pt x="608285" y="653348"/>
                    <a:pt x="595391" y="685035"/>
                    <a:pt x="576379" y="714318"/>
                  </a:cubicBezTo>
                  <a:cubicBezTo>
                    <a:pt x="565452" y="731363"/>
                    <a:pt x="563704" y="752124"/>
                    <a:pt x="559114" y="771355"/>
                  </a:cubicBezTo>
                  <a:cubicBezTo>
                    <a:pt x="548625" y="814187"/>
                    <a:pt x="536387" y="856145"/>
                    <a:pt x="507760" y="891329"/>
                  </a:cubicBezTo>
                  <a:cubicBezTo>
                    <a:pt x="492462" y="910122"/>
                    <a:pt x="476947" y="929135"/>
                    <a:pt x="462960" y="948802"/>
                  </a:cubicBezTo>
                  <a:cubicBezTo>
                    <a:pt x="435426" y="987919"/>
                    <a:pt x="422751" y="1032937"/>
                    <a:pt x="412480" y="1078829"/>
                  </a:cubicBezTo>
                  <a:cubicBezTo>
                    <a:pt x="404395" y="1115761"/>
                    <a:pt x="399150" y="1285779"/>
                    <a:pt x="403301" y="1333200"/>
                  </a:cubicBezTo>
                  <a:cubicBezTo>
                    <a:pt x="407890" y="1384883"/>
                    <a:pt x="414447" y="1446399"/>
                    <a:pt x="421058" y="1503955"/>
                  </a:cubicBezTo>
                  <a:lnTo>
                    <a:pt x="425443" y="1540797"/>
                  </a:lnTo>
                  <a:lnTo>
                    <a:pt x="0" y="1172459"/>
                  </a:lnTo>
                  <a:lnTo>
                    <a:pt x="16659" y="1116181"/>
                  </a:lnTo>
                  <a:cubicBezTo>
                    <a:pt x="58412" y="975757"/>
                    <a:pt x="97686" y="845601"/>
                    <a:pt x="118337" y="780533"/>
                  </a:cubicBezTo>
                  <a:cubicBezTo>
                    <a:pt x="151553" y="675857"/>
                    <a:pt x="183240" y="570524"/>
                    <a:pt x="209683" y="463662"/>
                  </a:cubicBezTo>
                  <a:cubicBezTo>
                    <a:pt x="223888" y="406188"/>
                    <a:pt x="240714" y="349588"/>
                    <a:pt x="259071" y="293425"/>
                  </a:cubicBezTo>
                  <a:cubicBezTo>
                    <a:pt x="268467" y="264798"/>
                    <a:pt x="273276" y="234859"/>
                    <a:pt x="276772" y="205139"/>
                  </a:cubicBezTo>
                  <a:cubicBezTo>
                    <a:pt x="280924" y="171922"/>
                    <a:pt x="298407" y="147883"/>
                    <a:pt x="329219" y="137394"/>
                  </a:cubicBezTo>
                  <a:cubicBezTo>
                    <a:pt x="395216" y="114667"/>
                    <a:pt x="452472" y="75550"/>
                    <a:pt x="512349" y="41458"/>
                  </a:cubicBezTo>
                  <a:cubicBezTo>
                    <a:pt x="534421" y="28784"/>
                    <a:pt x="556492" y="16109"/>
                    <a:pt x="578564" y="3434"/>
                  </a:cubicBezTo>
                  <a:cubicBezTo>
                    <a:pt x="584901" y="-282"/>
                    <a:pt x="591457" y="-1374"/>
                    <a:pt x="598232" y="2123"/>
                  </a:cubicBezTo>
                  <a:cubicBezTo>
                    <a:pt x="603477" y="5620"/>
                    <a:pt x="603258" y="11082"/>
                    <a:pt x="603914" y="16546"/>
                  </a:cubicBezTo>
                  <a:cubicBezTo>
                    <a:pt x="605880" y="34466"/>
                    <a:pt x="609159" y="149195"/>
                    <a:pt x="614402" y="153128"/>
                  </a:cubicBezTo>
                  <a:cubicBezTo>
                    <a:pt x="618774" y="152910"/>
                    <a:pt x="621177" y="149413"/>
                    <a:pt x="624237" y="147446"/>
                  </a:cubicBezTo>
                  <a:cubicBezTo>
                    <a:pt x="646309" y="129745"/>
                    <a:pt x="701160" y="71616"/>
                    <a:pt x="710120" y="63749"/>
                  </a:cubicBezTo>
                  <a:cubicBezTo>
                    <a:pt x="730881" y="45829"/>
                    <a:pt x="753827" y="40147"/>
                    <a:pt x="779832" y="50418"/>
                  </a:cubicBezTo>
                  <a:cubicBezTo>
                    <a:pt x="788300" y="53751"/>
                    <a:pt x="795948" y="58695"/>
                    <a:pt x="802501" y="64780"/>
                  </a:cubicBezTo>
                  <a:close/>
                  <a:moveTo>
                    <a:pt x="2419034" y="721093"/>
                  </a:moveTo>
                  <a:cubicBezTo>
                    <a:pt x="2425371" y="728523"/>
                    <a:pt x="2486342" y="856583"/>
                    <a:pt x="2504043" y="904441"/>
                  </a:cubicBezTo>
                  <a:cubicBezTo>
                    <a:pt x="2523711" y="957763"/>
                    <a:pt x="2539227" y="1012396"/>
                    <a:pt x="2545782" y="1068995"/>
                  </a:cubicBezTo>
                  <a:cubicBezTo>
                    <a:pt x="2550809" y="1113139"/>
                    <a:pt x="2547749" y="1156846"/>
                    <a:pt x="2540975" y="1200552"/>
                  </a:cubicBezTo>
                  <a:cubicBezTo>
                    <a:pt x="2535512" y="1236828"/>
                    <a:pt x="2528737" y="1273104"/>
                    <a:pt x="2527207" y="1309818"/>
                  </a:cubicBezTo>
                  <a:cubicBezTo>
                    <a:pt x="2525678" y="1346531"/>
                    <a:pt x="2522181" y="1383026"/>
                    <a:pt x="2533108" y="1417991"/>
                  </a:cubicBezTo>
                  <a:cubicBezTo>
                    <a:pt x="2547750" y="1465631"/>
                    <a:pt x="2626271" y="1578730"/>
                    <a:pt x="2647906" y="1623311"/>
                  </a:cubicBezTo>
                  <a:cubicBezTo>
                    <a:pt x="2530422" y="1724748"/>
                    <a:pt x="2319956" y="2043116"/>
                    <a:pt x="2238821" y="2053445"/>
                  </a:cubicBezTo>
                  <a:cubicBezTo>
                    <a:pt x="2157686" y="2063775"/>
                    <a:pt x="2175281" y="1761030"/>
                    <a:pt x="2107487" y="1625728"/>
                  </a:cubicBezTo>
                  <a:cubicBezTo>
                    <a:pt x="2039693" y="1490426"/>
                    <a:pt x="1892241" y="1329981"/>
                    <a:pt x="1832058" y="1241636"/>
                  </a:cubicBezTo>
                  <a:cubicBezTo>
                    <a:pt x="1771877" y="1153291"/>
                    <a:pt x="1768248" y="1148541"/>
                    <a:pt x="1746394" y="1095656"/>
                  </a:cubicBezTo>
                  <a:cubicBezTo>
                    <a:pt x="1734812" y="1067248"/>
                    <a:pt x="1721044" y="1039494"/>
                    <a:pt x="1701159" y="1015237"/>
                  </a:cubicBezTo>
                  <a:cubicBezTo>
                    <a:pt x="1682365" y="992291"/>
                    <a:pt x="1674716" y="964100"/>
                    <a:pt x="1666849" y="935910"/>
                  </a:cubicBezTo>
                  <a:cubicBezTo>
                    <a:pt x="1658108" y="904878"/>
                    <a:pt x="1643904" y="876251"/>
                    <a:pt x="1618990" y="854398"/>
                  </a:cubicBezTo>
                  <a:cubicBezTo>
                    <a:pt x="1611342" y="850027"/>
                    <a:pt x="1591237" y="830578"/>
                    <a:pt x="1588178" y="825770"/>
                  </a:cubicBezTo>
                  <a:cubicBezTo>
                    <a:pt x="1570913" y="800202"/>
                    <a:pt x="1582277" y="771355"/>
                    <a:pt x="1612435" y="764145"/>
                  </a:cubicBezTo>
                  <a:cubicBezTo>
                    <a:pt x="1622487" y="761740"/>
                    <a:pt x="1632321" y="761303"/>
                    <a:pt x="1642592" y="763488"/>
                  </a:cubicBezTo>
                  <a:cubicBezTo>
                    <a:pt x="1658982" y="766985"/>
                    <a:pt x="1675153" y="770481"/>
                    <a:pt x="1691106" y="775726"/>
                  </a:cubicBezTo>
                  <a:cubicBezTo>
                    <a:pt x="1713614" y="783156"/>
                    <a:pt x="1733719" y="793864"/>
                    <a:pt x="1749017" y="812658"/>
                  </a:cubicBezTo>
                  <a:cubicBezTo>
                    <a:pt x="1749672" y="813532"/>
                    <a:pt x="1750546" y="814188"/>
                    <a:pt x="1751420" y="814843"/>
                  </a:cubicBezTo>
                  <a:cubicBezTo>
                    <a:pt x="1752076" y="815281"/>
                    <a:pt x="1752732" y="815499"/>
                    <a:pt x="1755354" y="815280"/>
                  </a:cubicBezTo>
                  <a:cubicBezTo>
                    <a:pt x="1742242" y="765455"/>
                    <a:pt x="1644559" y="387177"/>
                    <a:pt x="1638003" y="354397"/>
                  </a:cubicBezTo>
                  <a:cubicBezTo>
                    <a:pt x="1637129" y="346749"/>
                    <a:pt x="1635162" y="310909"/>
                    <a:pt x="1635598" y="303261"/>
                  </a:cubicBezTo>
                  <a:cubicBezTo>
                    <a:pt x="1636691" y="286652"/>
                    <a:pt x="1642810" y="273103"/>
                    <a:pt x="1657234" y="263925"/>
                  </a:cubicBezTo>
                  <a:cubicBezTo>
                    <a:pt x="1673186" y="255184"/>
                    <a:pt x="1690451" y="255839"/>
                    <a:pt x="1707714" y="258243"/>
                  </a:cubicBezTo>
                  <a:cubicBezTo>
                    <a:pt x="1739401" y="264580"/>
                    <a:pt x="1764314" y="281845"/>
                    <a:pt x="1784419" y="306538"/>
                  </a:cubicBezTo>
                  <a:cubicBezTo>
                    <a:pt x="1802339" y="328610"/>
                    <a:pt x="1813921" y="382369"/>
                    <a:pt x="1823973" y="408592"/>
                  </a:cubicBezTo>
                  <a:cubicBezTo>
                    <a:pt x="1827469" y="417771"/>
                    <a:pt x="1906797" y="688095"/>
                    <a:pt x="1907234" y="690280"/>
                  </a:cubicBezTo>
                  <a:cubicBezTo>
                    <a:pt x="1911386" y="705140"/>
                    <a:pt x="1912915" y="704266"/>
                    <a:pt x="1926465" y="698148"/>
                  </a:cubicBezTo>
                  <a:cubicBezTo>
                    <a:pt x="1965581" y="680010"/>
                    <a:pt x="2005791" y="670613"/>
                    <a:pt x="2046438" y="694651"/>
                  </a:cubicBezTo>
                  <a:cubicBezTo>
                    <a:pt x="2052776" y="698366"/>
                    <a:pt x="2059113" y="702081"/>
                    <a:pt x="2065013" y="706014"/>
                  </a:cubicBezTo>
                  <a:cubicBezTo>
                    <a:pt x="2069820" y="709293"/>
                    <a:pt x="2073536" y="709074"/>
                    <a:pt x="2076595" y="703392"/>
                  </a:cubicBezTo>
                  <a:cubicBezTo>
                    <a:pt x="2090581" y="677168"/>
                    <a:pt x="2114401" y="669082"/>
                    <a:pt x="2142155" y="667553"/>
                  </a:cubicBezTo>
                  <a:cubicBezTo>
                    <a:pt x="2175371" y="665804"/>
                    <a:pt x="2204873" y="675420"/>
                    <a:pt x="2230442" y="696399"/>
                  </a:cubicBezTo>
                  <a:cubicBezTo>
                    <a:pt x="2245302" y="708637"/>
                    <a:pt x="2261255" y="711259"/>
                    <a:pt x="2279612" y="706670"/>
                  </a:cubicBezTo>
                  <a:cubicBezTo>
                    <a:pt x="2296220" y="702518"/>
                    <a:pt x="2312391" y="696399"/>
                    <a:pt x="2328562" y="691592"/>
                  </a:cubicBezTo>
                  <a:cubicBezTo>
                    <a:pt x="2365712" y="680446"/>
                    <a:pt x="2394996" y="692903"/>
                    <a:pt x="2419034" y="721093"/>
                  </a:cubicBezTo>
                  <a:close/>
                </a:path>
              </a:pathLst>
            </a:custGeom>
            <a:solidFill>
              <a:srgbClr val="FCD9C1"/>
            </a:solidFill>
            <a:ln w="2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143">
              <a:extLst>
                <a:ext uri="{FF2B5EF4-FFF2-40B4-BE49-F238E27FC236}">
                  <a16:creationId xmlns:a16="http://schemas.microsoft.com/office/drawing/2014/main" id="{BA55426F-2288-20B3-BEF2-48CE04ECDBFD}"/>
                </a:ext>
              </a:extLst>
            </p:cNvPr>
            <p:cNvSpPr/>
            <p:nvPr/>
          </p:nvSpPr>
          <p:spPr>
            <a:xfrm rot="18494506">
              <a:off x="9879777" y="6410245"/>
              <a:ext cx="627402" cy="671928"/>
            </a:xfrm>
            <a:custGeom>
              <a:avLst/>
              <a:gdLst>
                <a:gd name="connsiteX0" fmla="*/ 627099 w 627402"/>
                <a:gd name="connsiteY0" fmla="*/ 265576 h 671928"/>
                <a:gd name="connsiteX1" fmla="*/ 622871 w 627402"/>
                <a:gd name="connsiteY1" fmla="*/ 282230 h 671928"/>
                <a:gd name="connsiteX2" fmla="*/ 438705 w 627402"/>
                <a:gd name="connsiteY2" fmla="*/ 670937 h 671928"/>
                <a:gd name="connsiteX3" fmla="*/ 438236 w 627402"/>
                <a:gd name="connsiteY3" fmla="*/ 671928 h 671928"/>
                <a:gd name="connsiteX4" fmla="*/ 0 w 627402"/>
                <a:gd name="connsiteY4" fmla="*/ 115864 h 671928"/>
                <a:gd name="connsiteX5" fmla="*/ 52443 w 627402"/>
                <a:gd name="connsiteY5" fmla="*/ 14129 h 671928"/>
                <a:gd name="connsiteX6" fmla="*/ 94818 w 627402"/>
                <a:gd name="connsiteY6" fmla="*/ 9241 h 671928"/>
                <a:gd name="connsiteX7" fmla="*/ 350695 w 627402"/>
                <a:gd name="connsiteY7" fmla="*/ 128216 h 671928"/>
                <a:gd name="connsiteX8" fmla="*/ 556865 w 627402"/>
                <a:gd name="connsiteY8" fmla="*/ 223558 h 671928"/>
                <a:gd name="connsiteX9" fmla="*/ 577237 w 627402"/>
                <a:gd name="connsiteY9" fmla="*/ 239449 h 671928"/>
                <a:gd name="connsiteX10" fmla="*/ 613907 w 627402"/>
                <a:gd name="connsiteY10" fmla="*/ 255339 h 671928"/>
                <a:gd name="connsiteX11" fmla="*/ 627099 w 627402"/>
                <a:gd name="connsiteY11" fmla="*/ 265576 h 67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7402" h="671928">
                  <a:moveTo>
                    <a:pt x="627099" y="265576"/>
                  </a:moveTo>
                  <a:cubicBezTo>
                    <a:pt x="628168" y="269906"/>
                    <a:pt x="626334" y="275304"/>
                    <a:pt x="622871" y="282230"/>
                  </a:cubicBezTo>
                  <a:cubicBezTo>
                    <a:pt x="560938" y="411799"/>
                    <a:pt x="499822" y="541369"/>
                    <a:pt x="438705" y="670937"/>
                  </a:cubicBezTo>
                  <a:lnTo>
                    <a:pt x="438236" y="671928"/>
                  </a:lnTo>
                  <a:lnTo>
                    <a:pt x="0" y="115864"/>
                  </a:lnTo>
                  <a:lnTo>
                    <a:pt x="52443" y="14129"/>
                  </a:lnTo>
                  <a:cubicBezTo>
                    <a:pt x="66297" y="-3798"/>
                    <a:pt x="67111" y="-3798"/>
                    <a:pt x="94818" y="9241"/>
                  </a:cubicBezTo>
                  <a:cubicBezTo>
                    <a:pt x="180382" y="48355"/>
                    <a:pt x="265131" y="89101"/>
                    <a:pt x="350695" y="128216"/>
                  </a:cubicBezTo>
                  <a:cubicBezTo>
                    <a:pt x="419554" y="159589"/>
                    <a:pt x="488006" y="192592"/>
                    <a:pt x="556865" y="223558"/>
                  </a:cubicBezTo>
                  <a:cubicBezTo>
                    <a:pt x="565422" y="227225"/>
                    <a:pt x="574385" y="229670"/>
                    <a:pt x="577237" y="239449"/>
                  </a:cubicBezTo>
                  <a:cubicBezTo>
                    <a:pt x="589461" y="244745"/>
                    <a:pt x="601276" y="251265"/>
                    <a:pt x="613907" y="255339"/>
                  </a:cubicBezTo>
                  <a:cubicBezTo>
                    <a:pt x="622056" y="257988"/>
                    <a:pt x="626029" y="261247"/>
                    <a:pt x="627099" y="265576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2" name="Freeform: Shape 136">
              <a:extLst>
                <a:ext uri="{FF2B5EF4-FFF2-40B4-BE49-F238E27FC236}">
                  <a16:creationId xmlns:a16="http://schemas.microsoft.com/office/drawing/2014/main" id="{1D08F4BB-D272-6648-FE50-10F889DC2426}"/>
                </a:ext>
              </a:extLst>
            </p:cNvPr>
            <p:cNvSpPr/>
            <p:nvPr/>
          </p:nvSpPr>
          <p:spPr>
            <a:xfrm rot="16200000">
              <a:off x="11607898" y="5530783"/>
              <a:ext cx="777883" cy="405480"/>
            </a:xfrm>
            <a:custGeom>
              <a:avLst/>
              <a:gdLst>
                <a:gd name="connsiteX0" fmla="*/ 777580 w 777883"/>
                <a:gd name="connsiteY0" fmla="*/ 265577 h 405480"/>
                <a:gd name="connsiteX1" fmla="*/ 773352 w 777883"/>
                <a:gd name="connsiteY1" fmla="*/ 282231 h 405480"/>
                <a:gd name="connsiteX2" fmla="*/ 714957 w 777883"/>
                <a:gd name="connsiteY2" fmla="*/ 405480 h 405480"/>
                <a:gd name="connsiteX3" fmla="*/ 0 w 777883"/>
                <a:gd name="connsiteY3" fmla="*/ 405480 h 405480"/>
                <a:gd name="connsiteX4" fmla="*/ 128362 w 777883"/>
                <a:gd name="connsiteY4" fmla="*/ 158774 h 405480"/>
                <a:gd name="connsiteX5" fmla="*/ 202924 w 777883"/>
                <a:gd name="connsiteY5" fmla="*/ 14130 h 405480"/>
                <a:gd name="connsiteX6" fmla="*/ 245299 w 777883"/>
                <a:gd name="connsiteY6" fmla="*/ 9241 h 405480"/>
                <a:gd name="connsiteX7" fmla="*/ 501176 w 777883"/>
                <a:gd name="connsiteY7" fmla="*/ 128216 h 405480"/>
                <a:gd name="connsiteX8" fmla="*/ 707346 w 777883"/>
                <a:gd name="connsiteY8" fmla="*/ 223558 h 405480"/>
                <a:gd name="connsiteX9" fmla="*/ 727718 w 777883"/>
                <a:gd name="connsiteY9" fmla="*/ 239449 h 405480"/>
                <a:gd name="connsiteX10" fmla="*/ 764388 w 777883"/>
                <a:gd name="connsiteY10" fmla="*/ 255339 h 405480"/>
                <a:gd name="connsiteX11" fmla="*/ 777580 w 777883"/>
                <a:gd name="connsiteY11" fmla="*/ 265577 h 405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883" h="405480">
                  <a:moveTo>
                    <a:pt x="777580" y="265577"/>
                  </a:moveTo>
                  <a:cubicBezTo>
                    <a:pt x="778649" y="269906"/>
                    <a:pt x="776815" y="275305"/>
                    <a:pt x="773352" y="282231"/>
                  </a:cubicBezTo>
                  <a:lnTo>
                    <a:pt x="714957" y="405480"/>
                  </a:lnTo>
                  <a:lnTo>
                    <a:pt x="0" y="405480"/>
                  </a:lnTo>
                  <a:lnTo>
                    <a:pt x="128362" y="158774"/>
                  </a:lnTo>
                  <a:cubicBezTo>
                    <a:pt x="153623" y="110695"/>
                    <a:pt x="178885" y="62617"/>
                    <a:pt x="202924" y="14130"/>
                  </a:cubicBezTo>
                  <a:cubicBezTo>
                    <a:pt x="216778" y="-3799"/>
                    <a:pt x="217592" y="-3799"/>
                    <a:pt x="245299" y="9241"/>
                  </a:cubicBezTo>
                  <a:cubicBezTo>
                    <a:pt x="330863" y="48356"/>
                    <a:pt x="415612" y="89101"/>
                    <a:pt x="501176" y="128216"/>
                  </a:cubicBezTo>
                  <a:cubicBezTo>
                    <a:pt x="570035" y="159589"/>
                    <a:pt x="638487" y="192593"/>
                    <a:pt x="707346" y="223558"/>
                  </a:cubicBezTo>
                  <a:cubicBezTo>
                    <a:pt x="715902" y="227226"/>
                    <a:pt x="724866" y="229670"/>
                    <a:pt x="727718" y="239449"/>
                  </a:cubicBezTo>
                  <a:cubicBezTo>
                    <a:pt x="739942" y="244746"/>
                    <a:pt x="751757" y="251265"/>
                    <a:pt x="764388" y="255339"/>
                  </a:cubicBezTo>
                  <a:cubicBezTo>
                    <a:pt x="772537" y="257988"/>
                    <a:pt x="776510" y="261248"/>
                    <a:pt x="777580" y="265577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pic>
        <p:nvPicPr>
          <p:cNvPr id="93" name="object 7">
            <a:extLst>
              <a:ext uri="{FF2B5EF4-FFF2-40B4-BE49-F238E27FC236}">
                <a16:creationId xmlns:a16="http://schemas.microsoft.com/office/drawing/2014/main" id="{DA0A007A-C85C-07B3-9D14-44E0C2BD9891}"/>
              </a:ext>
            </a:extLst>
          </p:cNvPr>
          <p:cNvPicPr/>
          <p:nvPr/>
        </p:nvPicPr>
        <p:blipFill rotWithShape="1">
          <a:blip r:embed="rId2" cstate="print"/>
          <a:srcRect b="55378"/>
          <a:stretch/>
        </p:blipFill>
        <p:spPr>
          <a:xfrm>
            <a:off x="328199" y="2264229"/>
            <a:ext cx="2810386" cy="4593771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E8B271A5-805D-C8BB-5084-5ADC1B2B5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13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>
            <a:extLst>
              <a:ext uri="{FF2B5EF4-FFF2-40B4-BE49-F238E27FC236}">
                <a16:creationId xmlns:a16="http://schemas.microsoft.com/office/drawing/2014/main" id="{7A3DC00B-230A-89C7-34AA-0129E7B5A93E}"/>
              </a:ext>
            </a:extLst>
          </p:cNvPr>
          <p:cNvGrpSpPr>
            <a:grpSpLocks/>
          </p:cNvGrpSpPr>
          <p:nvPr/>
        </p:nvGrpSpPr>
        <p:grpSpPr bwMode="auto">
          <a:xfrm>
            <a:off x="4854308" y="2415903"/>
            <a:ext cx="1356130" cy="1203054"/>
            <a:chOff x="1447801" y="2466975"/>
            <a:chExt cx="2309813" cy="192405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C720AF3-8CAD-B288-E91B-29953DC48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739" y="2549525"/>
              <a:ext cx="2290762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6 w 610"/>
                <a:gd name="T21" fmla="*/ 228 h 488"/>
                <a:gd name="T22" fmla="*/ 156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6" y="228"/>
                    <a:pt x="156" y="228"/>
                    <a:pt x="156" y="228"/>
                  </a:cubicBezTo>
                  <a:cubicBezTo>
                    <a:pt x="166" y="241"/>
                    <a:pt x="166" y="259"/>
                    <a:pt x="156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A87AF02-0377-6C22-A5ED-AFC27BDE3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801" y="2466975"/>
              <a:ext cx="2309813" cy="1795463"/>
            </a:xfrm>
            <a:custGeom>
              <a:avLst/>
              <a:gdLst>
                <a:gd name="T0" fmla="*/ 2268499 w 615"/>
                <a:gd name="T1" fmla="*/ 814748 h 476"/>
                <a:gd name="T2" fmla="*/ 2268499 w 615"/>
                <a:gd name="T3" fmla="*/ 980715 h 476"/>
                <a:gd name="T4" fmla="*/ 1663817 w 615"/>
                <a:gd name="T5" fmla="*/ 1704935 h 476"/>
                <a:gd name="T6" fmla="*/ 1468515 w 615"/>
                <a:gd name="T7" fmla="*/ 1795463 h 476"/>
                <a:gd name="T8" fmla="*/ 93895 w 615"/>
                <a:gd name="T9" fmla="*/ 1795463 h 476"/>
                <a:gd name="T10" fmla="*/ 15023 w 615"/>
                <a:gd name="T11" fmla="*/ 1746427 h 476"/>
                <a:gd name="T12" fmla="*/ 26291 w 615"/>
                <a:gd name="T13" fmla="*/ 1655900 h 476"/>
                <a:gd name="T14" fmla="*/ 593415 w 615"/>
                <a:gd name="T15" fmla="*/ 980715 h 476"/>
                <a:gd name="T16" fmla="*/ 593415 w 615"/>
                <a:gd name="T17" fmla="*/ 814748 h 476"/>
                <a:gd name="T18" fmla="*/ 26291 w 615"/>
                <a:gd name="T19" fmla="*/ 139563 h 476"/>
                <a:gd name="T20" fmla="*/ 15023 w 615"/>
                <a:gd name="T21" fmla="*/ 49036 h 476"/>
                <a:gd name="T22" fmla="*/ 93895 w 615"/>
                <a:gd name="T23" fmla="*/ 0 h 476"/>
                <a:gd name="T24" fmla="*/ 1468515 w 615"/>
                <a:gd name="T25" fmla="*/ 0 h 476"/>
                <a:gd name="T26" fmla="*/ 1663817 w 615"/>
                <a:gd name="T27" fmla="*/ 90528 h 476"/>
                <a:gd name="T28" fmla="*/ 2268499 w 615"/>
                <a:gd name="T29" fmla="*/ 814748 h 4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8" y="260"/>
                    <a:pt x="158" y="260"/>
                    <a:pt x="158" y="260"/>
                  </a:cubicBezTo>
                  <a:cubicBezTo>
                    <a:pt x="168" y="247"/>
                    <a:pt x="168" y="229"/>
                    <a:pt x="158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pt-BR" altLang="zh-CN" sz="3600" b="1" dirty="0">
                  <a:solidFill>
                    <a:schemeClr val="bg1"/>
                  </a:solidFill>
                </a:rPr>
                <a:t>   </a:t>
              </a:r>
              <a:endParaRPr lang="zh-CN" alt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1">
            <a:extLst>
              <a:ext uri="{FF2B5EF4-FFF2-40B4-BE49-F238E27FC236}">
                <a16:creationId xmlns:a16="http://schemas.microsoft.com/office/drawing/2014/main" id="{85501031-472F-464B-8515-C8BD874D3037}"/>
              </a:ext>
            </a:extLst>
          </p:cNvPr>
          <p:cNvSpPr txBox="1"/>
          <p:nvPr/>
        </p:nvSpPr>
        <p:spPr>
          <a:xfrm>
            <a:off x="6876107" y="1228012"/>
            <a:ext cx="4274493" cy="26108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Vejamos alguns dos principais tópicos da NR-38:</a:t>
            </a:r>
          </a:p>
          <a:p>
            <a:pPr>
              <a:lnSpc>
                <a:spcPct val="150000"/>
              </a:lnSpc>
            </a:pPr>
            <a:endParaRPr kumimoji="1" lang="pt-BR" altLang="zh-CN" sz="28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endParaRPr kumimoji="1" lang="pt-BR" altLang="zh-CN" sz="28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6" name="Gráfico 5" descr="Luzes acesas estrutura de tópicos">
            <a:extLst>
              <a:ext uri="{FF2B5EF4-FFF2-40B4-BE49-F238E27FC236}">
                <a16:creationId xmlns:a16="http://schemas.microsoft.com/office/drawing/2014/main" id="{D87A8A76-0A16-FCDF-E676-5E2C1652E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5264" y="2736561"/>
            <a:ext cx="525748" cy="525748"/>
          </a:xfrm>
          <a:prstGeom prst="rect">
            <a:avLst/>
          </a:prstGeom>
        </p:spPr>
      </p:pic>
      <p:pic>
        <p:nvPicPr>
          <p:cNvPr id="3" name="Picture 2" descr="Vacinas">
            <a:extLst>
              <a:ext uri="{FF2B5EF4-FFF2-40B4-BE49-F238E27FC236}">
                <a16:creationId xmlns:a16="http://schemas.microsoft.com/office/drawing/2014/main" id="{3A33BC32-54C5-A611-8F33-7B3785E5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522" y="4314144"/>
            <a:ext cx="4219986" cy="1953697"/>
          </a:xfrm>
          <a:prstGeom prst="round2DiagRect">
            <a:avLst>
              <a:gd name="adj1" fmla="val 38119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Medicina do Trabalho em Brasília – Segurança, Medicina do Trabalho – BSB Med">
            <a:extLst>
              <a:ext uri="{FF2B5EF4-FFF2-40B4-BE49-F238E27FC236}">
                <a16:creationId xmlns:a16="http://schemas.microsoft.com/office/drawing/2014/main" id="{39EB1101-E7D2-D83A-1E24-2FEBD7F45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05" y="469299"/>
            <a:ext cx="4127101" cy="638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76CBD04D-1255-2FDB-2C59-931BD7B103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1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97521AD-4891-A359-6974-76369E38FD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C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25" name="Picture 6" descr="SESMT: saiba o que é a NR-4 e o que ela determina">
            <a:extLst>
              <a:ext uri="{FF2B5EF4-FFF2-40B4-BE49-F238E27FC236}">
                <a16:creationId xmlns:a16="http://schemas.microsoft.com/office/drawing/2014/main" id="{1701AB7E-82FF-45B7-1B70-AB6BD4C3F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7" t="26384" r="3495" b="18213"/>
          <a:stretch/>
        </p:blipFill>
        <p:spPr bwMode="auto">
          <a:xfrm>
            <a:off x="1382485" y="-1"/>
            <a:ext cx="9273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0A568C7-B16E-CEB0-13FC-1E0075B8C409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4BC9D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487F4FA-4078-390C-3370-02ABF7F6E880}"/>
              </a:ext>
            </a:extLst>
          </p:cNvPr>
          <p:cNvSpPr txBox="1"/>
          <p:nvPr/>
        </p:nvSpPr>
        <p:spPr>
          <a:xfrm>
            <a:off x="2152454" y="2446743"/>
            <a:ext cx="9620693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01. A norma enfatiza a implementação de treinamentos obrigatórios, adaptados às atividades e riscos específicos enfrentados pelos profissionais.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AC1CF41-421B-D5CB-28A8-28A3F5FFF03E}"/>
              </a:ext>
            </a:extLst>
          </p:cNvPr>
          <p:cNvGrpSpPr/>
          <p:nvPr/>
        </p:nvGrpSpPr>
        <p:grpSpPr>
          <a:xfrm>
            <a:off x="511504" y="2949057"/>
            <a:ext cx="1423308" cy="1103538"/>
            <a:chOff x="3747406" y="681717"/>
            <a:chExt cx="2308225" cy="1924050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2CAFDDAF-7FDE-F0A4-2941-5B7E68F9E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756" y="764267"/>
              <a:ext cx="2290763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5 w 610"/>
                <a:gd name="T21" fmla="*/ 228 h 488"/>
                <a:gd name="T22" fmla="*/ 155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5" y="228"/>
                    <a:pt x="155" y="228"/>
                    <a:pt x="155" y="228"/>
                  </a:cubicBezTo>
                  <a:cubicBezTo>
                    <a:pt x="166" y="241"/>
                    <a:pt x="166" y="259"/>
                    <a:pt x="155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rgbClr val="FD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276A6AE8-806E-9A14-B68E-CB5F01A56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7406" y="681717"/>
              <a:ext cx="2308225" cy="1795463"/>
            </a:xfrm>
            <a:custGeom>
              <a:avLst/>
              <a:gdLst>
                <a:gd name="T0" fmla="*/ 604 w 615"/>
                <a:gd name="T1" fmla="*/ 216 h 476"/>
                <a:gd name="T2" fmla="*/ 604 w 615"/>
                <a:gd name="T3" fmla="*/ 260 h 476"/>
                <a:gd name="T4" fmla="*/ 443 w 615"/>
                <a:gd name="T5" fmla="*/ 452 h 476"/>
                <a:gd name="T6" fmla="*/ 391 w 615"/>
                <a:gd name="T7" fmla="*/ 476 h 476"/>
                <a:gd name="T8" fmla="*/ 25 w 615"/>
                <a:gd name="T9" fmla="*/ 476 h 476"/>
                <a:gd name="T10" fmla="*/ 4 w 615"/>
                <a:gd name="T11" fmla="*/ 463 h 476"/>
                <a:gd name="T12" fmla="*/ 7 w 615"/>
                <a:gd name="T13" fmla="*/ 439 h 476"/>
                <a:gd name="T14" fmla="*/ 157 w 615"/>
                <a:gd name="T15" fmla="*/ 260 h 476"/>
                <a:gd name="T16" fmla="*/ 157 w 615"/>
                <a:gd name="T17" fmla="*/ 216 h 476"/>
                <a:gd name="T18" fmla="*/ 7 w 615"/>
                <a:gd name="T19" fmla="*/ 37 h 476"/>
                <a:gd name="T20" fmla="*/ 4 w 615"/>
                <a:gd name="T21" fmla="*/ 13 h 476"/>
                <a:gd name="T22" fmla="*/ 25 w 615"/>
                <a:gd name="T23" fmla="*/ 0 h 476"/>
                <a:gd name="T24" fmla="*/ 391 w 615"/>
                <a:gd name="T25" fmla="*/ 0 h 476"/>
                <a:gd name="T26" fmla="*/ 443 w 615"/>
                <a:gd name="T27" fmla="*/ 24 h 476"/>
                <a:gd name="T28" fmla="*/ 604 w 615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8" y="247"/>
                    <a:pt x="168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Shape 2784">
              <a:extLst>
                <a:ext uri="{FF2B5EF4-FFF2-40B4-BE49-F238E27FC236}">
                  <a16:creationId xmlns:a16="http://schemas.microsoft.com/office/drawing/2014/main" id="{812F4DA5-E672-BCBC-50BD-5FEF3F8D5F91}"/>
                </a:ext>
              </a:extLst>
            </p:cNvPr>
            <p:cNvSpPr/>
            <p:nvPr/>
          </p:nvSpPr>
          <p:spPr bwMode="auto">
            <a:xfrm>
              <a:off x="4806947" y="1289502"/>
              <a:ext cx="472621" cy="473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6F333837-9660-4E69-DFBD-36571B17D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2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2893087F-39A4-027B-192A-060535FFCF88}"/>
              </a:ext>
            </a:extLst>
          </p:cNvPr>
          <p:cNvSpPr/>
          <p:nvPr/>
        </p:nvSpPr>
        <p:spPr>
          <a:xfrm>
            <a:off x="0" y="782124"/>
            <a:ext cx="11557000" cy="724943"/>
          </a:xfrm>
          <a:prstGeom prst="rect">
            <a:avLst/>
          </a:prstGeom>
          <a:solidFill>
            <a:srgbClr val="4BC9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0463B3C6-7056-54FA-CA6F-B405C654C210}"/>
              </a:ext>
            </a:extLst>
          </p:cNvPr>
          <p:cNvSpPr txBox="1"/>
          <p:nvPr/>
        </p:nvSpPr>
        <p:spPr>
          <a:xfrm>
            <a:off x="5715000" y="819036"/>
            <a:ext cx="5943600" cy="5569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02</a:t>
            </a:r>
          </a:p>
          <a:p>
            <a:pPr>
              <a:lnSpc>
                <a:spcPct val="150000"/>
              </a:lnSpc>
            </a:pPr>
            <a:endParaRPr kumimoji="1" lang="pt-BR" altLang="zh-CN" sz="24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endParaRPr kumimoji="1" lang="pt-BR" altLang="zh-CN" sz="24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endParaRPr kumimoji="1" lang="pt-BR" altLang="zh-CN" sz="2400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4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A norma também destaca a importância do cumprimento de outras normas relacionadas à segurança e saúde no trabalho, como NR-01 (PGR) e NR-07 (PCMSO), entre outras.</a:t>
            </a:r>
            <a:endParaRPr kumimoji="1" lang="pt-BR" altLang="zh-CN" sz="2000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15362" name="Picture 2" descr="Medicina do Trabalho: encontre clínicas e médicos | Cartão de TODOS">
            <a:extLst>
              <a:ext uri="{FF2B5EF4-FFF2-40B4-BE49-F238E27FC236}">
                <a16:creationId xmlns:a16="http://schemas.microsoft.com/office/drawing/2014/main" id="{19659E7C-1D83-2CA3-067B-DDDDF1A91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8597" y="374196"/>
            <a:ext cx="748665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E905D511-406C-75D6-86B3-8204DC902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6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文本框 1">
            <a:extLst>
              <a:ext uri="{FF2B5EF4-FFF2-40B4-BE49-F238E27FC236}">
                <a16:creationId xmlns:a16="http://schemas.microsoft.com/office/drawing/2014/main" id="{E61D1264-06C6-35D3-75BD-3C95618EFD94}"/>
              </a:ext>
            </a:extLst>
          </p:cNvPr>
          <p:cNvSpPr txBox="1"/>
          <p:nvPr/>
        </p:nvSpPr>
        <p:spPr>
          <a:xfrm>
            <a:off x="914399" y="2302049"/>
            <a:ext cx="5882691" cy="28050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03. A norma regula aspectos como a organização do trabalho, visando a proteção dos trabalhadores contra riscos, como colocação de resíduos em caminhões em movimento.</a:t>
            </a:r>
          </a:p>
        </p:txBody>
      </p:sp>
      <p:pic>
        <p:nvPicPr>
          <p:cNvPr id="2" name="Picture 2" descr="Design PNG E SVG De Personagem Médico Herói Para Camisetas">
            <a:extLst>
              <a:ext uri="{FF2B5EF4-FFF2-40B4-BE49-F238E27FC236}">
                <a16:creationId xmlns:a16="http://schemas.microsoft.com/office/drawing/2014/main" id="{5143AAE2-78F1-9C65-FD28-1CE2B9029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7" r="27617" b="60156"/>
          <a:stretch/>
        </p:blipFill>
        <p:spPr bwMode="auto">
          <a:xfrm>
            <a:off x="6343291" y="1879601"/>
            <a:ext cx="4766901" cy="49583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0B3DF7D3-552B-BAB9-CAD6-BB1B78842744}"/>
              </a:ext>
            </a:extLst>
          </p:cNvPr>
          <p:cNvGrpSpPr/>
          <p:nvPr/>
        </p:nvGrpSpPr>
        <p:grpSpPr>
          <a:xfrm>
            <a:off x="7484962" y="661958"/>
            <a:ext cx="3625230" cy="1626016"/>
            <a:chOff x="471625" y="387131"/>
            <a:chExt cx="2538275" cy="1747917"/>
          </a:xfrm>
        </p:grpSpPr>
        <p:sp>
          <p:nvSpPr>
            <p:cNvPr id="5" name="文本框 10">
              <a:extLst>
                <a:ext uri="{FF2B5EF4-FFF2-40B4-BE49-F238E27FC236}">
                  <a16:creationId xmlns:a16="http://schemas.microsoft.com/office/drawing/2014/main" id="{238140F6-5232-1B61-2AF3-A468B3BA63C5}"/>
                </a:ext>
              </a:extLst>
            </p:cNvPr>
            <p:cNvSpPr txBox="1"/>
            <p:nvPr/>
          </p:nvSpPr>
          <p:spPr>
            <a:xfrm>
              <a:off x="497477" y="447712"/>
              <a:ext cx="2512423" cy="1687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pt-BR" altLang="zh-CN" sz="9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  <a:ea typeface="华文圆体 Regular" panose="020F0502040101010101" pitchFamily="34" charset="-122"/>
                  <a:cs typeface="Gisha" panose="020B0502040204020203" pitchFamily="34" charset="-79"/>
                </a:rPr>
                <a:t>NR 38</a:t>
              </a:r>
            </a:p>
          </p:txBody>
        </p:sp>
        <p:sp>
          <p:nvSpPr>
            <p:cNvPr id="6" name="文本框 10">
              <a:extLst>
                <a:ext uri="{FF2B5EF4-FFF2-40B4-BE49-F238E27FC236}">
                  <a16:creationId xmlns:a16="http://schemas.microsoft.com/office/drawing/2014/main" id="{CAF5CE45-75D2-1418-5E36-4E5E98B0CF39}"/>
                </a:ext>
              </a:extLst>
            </p:cNvPr>
            <p:cNvSpPr txBox="1"/>
            <p:nvPr/>
          </p:nvSpPr>
          <p:spPr>
            <a:xfrm>
              <a:off x="471625" y="387131"/>
              <a:ext cx="2512423" cy="1687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pt-BR" altLang="zh-CN" sz="9600" dirty="0">
                  <a:solidFill>
                    <a:srgbClr val="4BC9D0"/>
                  </a:solidFill>
                  <a:latin typeface="Impact" panose="020B0806030902050204" pitchFamily="34" charset="0"/>
                  <a:ea typeface="华文圆体 Regular" panose="020F0502040101010101" pitchFamily="34" charset="-122"/>
                  <a:cs typeface="Gisha" panose="020B0502040204020203" pitchFamily="34" charset="-79"/>
                </a:rPr>
                <a:t>NR 38</a:t>
              </a:r>
            </a:p>
          </p:txBody>
        </p:sp>
      </p:grp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459B312B-7475-48D5-753C-19A280793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4927F5-01FE-E43F-170F-B4D6E896163C}"/>
              </a:ext>
            </a:extLst>
          </p:cNvPr>
          <p:cNvSpPr txBox="1"/>
          <p:nvPr/>
        </p:nvSpPr>
        <p:spPr>
          <a:xfrm>
            <a:off x="4823012" y="1951769"/>
            <a:ext cx="6874682" cy="32508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04. A NR-38 também regulamenta as condições dos veículos e equipamentos de transporte, além de abordar o excesso de peso que os trabalhadores podem carregar.</a:t>
            </a:r>
            <a:endParaRPr kumimoji="1" lang="zh-CN" altLang="en-US" sz="28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D49CC7DD-133A-9B53-7529-8F6CCEB1829B}"/>
              </a:ext>
            </a:extLst>
          </p:cNvPr>
          <p:cNvSpPr>
            <a:spLocks/>
          </p:cNvSpPr>
          <p:nvPr/>
        </p:nvSpPr>
        <p:spPr bwMode="auto">
          <a:xfrm flipH="1">
            <a:off x="0" y="5462701"/>
            <a:ext cx="2540000" cy="1395299"/>
          </a:xfrm>
          <a:custGeom>
            <a:avLst/>
            <a:gdLst/>
            <a:ahLst/>
            <a:cxnLst>
              <a:cxn ang="0">
                <a:pos x="1624" y="0"/>
              </a:cxn>
              <a:cxn ang="0">
                <a:pos x="1238" y="372"/>
              </a:cxn>
              <a:cxn ang="0">
                <a:pos x="1238" y="381"/>
              </a:cxn>
              <a:cxn ang="0">
                <a:pos x="936" y="638"/>
              </a:cxn>
              <a:cxn ang="0">
                <a:pos x="787" y="556"/>
              </a:cxn>
              <a:cxn ang="0">
                <a:pos x="787" y="550"/>
              </a:cxn>
              <a:cxn ang="0">
                <a:pos x="494" y="304"/>
              </a:cxn>
              <a:cxn ang="0">
                <a:pos x="201" y="550"/>
              </a:cxn>
              <a:cxn ang="0">
                <a:pos x="202" y="556"/>
              </a:cxn>
              <a:cxn ang="0">
                <a:pos x="0" y="739"/>
              </a:cxn>
              <a:cxn ang="0">
                <a:pos x="1624" y="739"/>
              </a:cxn>
              <a:cxn ang="0">
                <a:pos x="1624" y="0"/>
              </a:cxn>
            </a:cxnLst>
            <a:rect l="0" t="0" r="r" b="b"/>
            <a:pathLst>
              <a:path w="1624" h="739">
                <a:moveTo>
                  <a:pt x="1624" y="0"/>
                </a:moveTo>
                <a:cubicBezTo>
                  <a:pt x="1406" y="25"/>
                  <a:pt x="1238" y="182"/>
                  <a:pt x="1238" y="372"/>
                </a:cubicBezTo>
                <a:cubicBezTo>
                  <a:pt x="1238" y="375"/>
                  <a:pt x="1238" y="378"/>
                  <a:pt x="1238" y="381"/>
                </a:cubicBezTo>
                <a:cubicBezTo>
                  <a:pt x="1089" y="412"/>
                  <a:pt x="971" y="512"/>
                  <a:pt x="936" y="638"/>
                </a:cubicBezTo>
                <a:cubicBezTo>
                  <a:pt x="899" y="598"/>
                  <a:pt x="847" y="568"/>
                  <a:pt x="787" y="556"/>
                </a:cubicBezTo>
                <a:cubicBezTo>
                  <a:pt x="787" y="554"/>
                  <a:pt x="787" y="552"/>
                  <a:pt x="787" y="550"/>
                </a:cubicBezTo>
                <a:cubicBezTo>
                  <a:pt x="787" y="414"/>
                  <a:pt x="656" y="304"/>
                  <a:pt x="494" y="304"/>
                </a:cubicBezTo>
                <a:cubicBezTo>
                  <a:pt x="333" y="304"/>
                  <a:pt x="201" y="414"/>
                  <a:pt x="201" y="550"/>
                </a:cubicBezTo>
                <a:cubicBezTo>
                  <a:pt x="201" y="552"/>
                  <a:pt x="202" y="554"/>
                  <a:pt x="202" y="556"/>
                </a:cubicBezTo>
                <a:cubicBezTo>
                  <a:pt x="98" y="577"/>
                  <a:pt x="17" y="650"/>
                  <a:pt x="0" y="739"/>
                </a:cubicBezTo>
                <a:cubicBezTo>
                  <a:pt x="1624" y="739"/>
                  <a:pt x="1624" y="739"/>
                  <a:pt x="1624" y="739"/>
                </a:cubicBezTo>
                <a:lnTo>
                  <a:pt x="1624" y="0"/>
                </a:lnTo>
                <a:close/>
              </a:path>
            </a:pathLst>
          </a:custGeom>
          <a:solidFill>
            <a:srgbClr val="8FBDE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44" name="Group 37">
            <a:extLst>
              <a:ext uri="{FF2B5EF4-FFF2-40B4-BE49-F238E27FC236}">
                <a16:creationId xmlns:a16="http://schemas.microsoft.com/office/drawing/2014/main" id="{B537F46A-1D50-38D3-98BE-A49F83CFA247}"/>
              </a:ext>
            </a:extLst>
          </p:cNvPr>
          <p:cNvGrpSpPr/>
          <p:nvPr/>
        </p:nvGrpSpPr>
        <p:grpSpPr>
          <a:xfrm rot="20905313">
            <a:off x="2861422" y="1897112"/>
            <a:ext cx="2624953" cy="293419"/>
            <a:chOff x="2535275" y="2119581"/>
            <a:chExt cx="2632785" cy="293419"/>
          </a:xfrm>
        </p:grpSpPr>
        <p:cxnSp>
          <p:nvCxnSpPr>
            <p:cNvPr id="45" name="AutoShape 5">
              <a:extLst>
                <a:ext uri="{FF2B5EF4-FFF2-40B4-BE49-F238E27FC236}">
                  <a16:creationId xmlns:a16="http://schemas.microsoft.com/office/drawing/2014/main" id="{83FF2B90-5DB7-55FA-33BE-B4321C5E81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Oval 12">
              <a:extLst>
                <a:ext uri="{FF2B5EF4-FFF2-40B4-BE49-F238E27FC236}">
                  <a16:creationId xmlns:a16="http://schemas.microsoft.com/office/drawing/2014/main" id="{C6088854-1F76-E31B-3767-3526A3A0A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F707D17F-E3DE-FD22-FF27-9E1F30091D7F}"/>
              </a:ext>
            </a:extLst>
          </p:cNvPr>
          <p:cNvPicPr/>
          <p:nvPr/>
        </p:nvPicPr>
        <p:blipFill rotWithShape="1">
          <a:blip r:embed="rId2"/>
          <a:srcRect b="10193"/>
          <a:stretch/>
        </p:blipFill>
        <p:spPr bwMode="auto">
          <a:xfrm>
            <a:off x="-19553" y="1143001"/>
            <a:ext cx="357555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NR 38 – Segurança E Saúde No Trabalho Nas Atividades De Limpeza Urbana E  Manejo De Resíduos Sólidos – Teórico – Visão Assessoria">
            <a:extLst>
              <a:ext uri="{FF2B5EF4-FFF2-40B4-BE49-F238E27FC236}">
                <a16:creationId xmlns:a16="http://schemas.microsoft.com/office/drawing/2014/main" id="{47C07E69-F8B0-8E0F-9036-D46174DF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r="10606" b="4400"/>
          <a:stretch/>
        </p:blipFill>
        <p:spPr bwMode="auto">
          <a:xfrm>
            <a:off x="789626" y="1352416"/>
            <a:ext cx="2540000" cy="2495684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2EB7A9FA-EC15-624C-515E-7B3B16EB8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1">
            <a:extLst>
              <a:ext uri="{FF2B5EF4-FFF2-40B4-BE49-F238E27FC236}">
                <a16:creationId xmlns:a16="http://schemas.microsoft.com/office/drawing/2014/main" id="{D690085C-0515-6A7D-C234-FFEA0506CECB}"/>
              </a:ext>
            </a:extLst>
          </p:cNvPr>
          <p:cNvSpPr txBox="1"/>
          <p:nvPr/>
        </p:nvSpPr>
        <p:spPr>
          <a:xfrm>
            <a:off x="3110753" y="1472630"/>
            <a:ext cx="8001747" cy="389715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 NR-38 inclui disposições importantes sobre vacinas, apoio às necessidades fisiológicas e fornece protetor solar e agasalhos para proteger os trabalhadores contra exposição solar e condições climáticas adversas.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480E8E6D-FA55-B134-76E4-00E95FB82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05" y="69217"/>
            <a:ext cx="2045218" cy="567809"/>
          </a:xfrm>
          <a:prstGeom prst="rect">
            <a:avLst/>
          </a:prstGeom>
        </p:spPr>
      </p:pic>
      <p:pic>
        <p:nvPicPr>
          <p:cNvPr id="21506" name="Picture 2" descr="GoDoctor - Medicina do Trabalho na palma da sua mão!">
            <a:extLst>
              <a:ext uri="{FF2B5EF4-FFF2-40B4-BE49-F238E27FC236}">
                <a16:creationId xmlns:a16="http://schemas.microsoft.com/office/drawing/2014/main" id="{C88C4645-9C8F-7D84-9818-907E84DC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579" y="581950"/>
            <a:ext cx="39814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utoShape 21"/>
          <p:cNvSpPr>
            <a:spLocks/>
          </p:cNvSpPr>
          <p:nvPr/>
        </p:nvSpPr>
        <p:spPr bwMode="auto">
          <a:xfrm rot="3934588">
            <a:off x="10387012" y="982331"/>
            <a:ext cx="1439068" cy="1340644"/>
          </a:xfrm>
          <a:custGeom>
            <a:avLst/>
            <a:gdLst>
              <a:gd name="T0" fmla="*/ 1439069 w 18390"/>
              <a:gd name="T1" fmla="*/ 1571938 h 19232"/>
              <a:gd name="T2" fmla="*/ 1439069 w 18390"/>
              <a:gd name="T3" fmla="*/ 1571938 h 19232"/>
              <a:gd name="T4" fmla="*/ 1439069 w 18390"/>
              <a:gd name="T5" fmla="*/ 1571938 h 19232"/>
              <a:gd name="T6" fmla="*/ 1439069 w 18390"/>
              <a:gd name="T7" fmla="*/ 1571938 h 192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390" h="19232">
                <a:moveTo>
                  <a:pt x="14685" y="14520"/>
                </a:moveTo>
                <a:cubicBezTo>
                  <a:pt x="14685" y="14520"/>
                  <a:pt x="13425" y="15792"/>
                  <a:pt x="18303" y="19144"/>
                </a:cubicBezTo>
                <a:cubicBezTo>
                  <a:pt x="18303" y="19144"/>
                  <a:pt x="12930" y="19940"/>
                  <a:pt x="9851" y="16725"/>
                </a:cubicBezTo>
                <a:cubicBezTo>
                  <a:pt x="9851" y="16725"/>
                  <a:pt x="3715" y="18516"/>
                  <a:pt x="911" y="12525"/>
                </a:cubicBezTo>
                <a:cubicBezTo>
                  <a:pt x="-1892" y="6535"/>
                  <a:pt x="2364" y="2325"/>
                  <a:pt x="5666" y="1021"/>
                </a:cubicBezTo>
                <a:cubicBezTo>
                  <a:pt x="8968" y="-282"/>
                  <a:pt x="16406" y="-1659"/>
                  <a:pt x="18057" y="5945"/>
                </a:cubicBezTo>
                <a:cubicBezTo>
                  <a:pt x="19708" y="13550"/>
                  <a:pt x="14685" y="14520"/>
                  <a:pt x="14685" y="14520"/>
                </a:cubicBezTo>
                <a:close/>
              </a:path>
            </a:pathLst>
          </a:custGeom>
          <a:solidFill>
            <a:srgbClr val="4BC9D0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  <a:defRPr/>
            </a:pPr>
            <a:endParaRPr lang="id-ID" sz="900" dirty="0">
              <a:latin typeface="Roboto Light" panose="02000000000000000000" pitchFamily="2" charset="0"/>
            </a:endParaRP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3E33E946-6E39-5C5A-E61C-014EA0B88546}"/>
              </a:ext>
            </a:extLst>
          </p:cNvPr>
          <p:cNvSpPr txBox="1"/>
          <p:nvPr/>
        </p:nvSpPr>
        <p:spPr>
          <a:xfrm>
            <a:off x="10502900" y="129972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华文圆体 Regular" panose="020F0502040101010101" pitchFamily="34" charset="-122"/>
                <a:cs typeface="Yuanti SC" charset="-122"/>
              </a:rPr>
              <a:t>05</a:t>
            </a:r>
            <a:endParaRPr kumimoji="1"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华文圆体 Regular" panose="020F0502040101010101" pitchFamily="34" charset="-122"/>
              <a:cs typeface="Yuanti SC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727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4927F5-01FE-E43F-170F-B4D6E896163C}"/>
              </a:ext>
            </a:extLst>
          </p:cNvPr>
          <p:cNvSpPr txBox="1"/>
          <p:nvPr/>
        </p:nvSpPr>
        <p:spPr>
          <a:xfrm>
            <a:off x="3773010" y="2467867"/>
            <a:ext cx="7794594" cy="32508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Em resumo, a NR-38 é um marco importante na proteção dos heróis da limpeza urbana, melhorando suas condições de trabalho e garantindo sua segurança e saúde. </a:t>
            </a:r>
          </a:p>
        </p:txBody>
      </p:sp>
      <p:sp>
        <p:nvSpPr>
          <p:cNvPr id="5" name="AutoShape 19">
            <a:extLst>
              <a:ext uri="{FF2B5EF4-FFF2-40B4-BE49-F238E27FC236}">
                <a16:creationId xmlns:a16="http://schemas.microsoft.com/office/drawing/2014/main" id="{E99B531E-F45A-242E-58B5-79BE8CF6302D}"/>
              </a:ext>
            </a:extLst>
          </p:cNvPr>
          <p:cNvSpPr>
            <a:spLocks/>
          </p:cNvSpPr>
          <p:nvPr/>
        </p:nvSpPr>
        <p:spPr bwMode="auto">
          <a:xfrm>
            <a:off x="5880100" y="633597"/>
            <a:ext cx="1364995" cy="1390036"/>
          </a:xfrm>
          <a:prstGeom prst="roundRect">
            <a:avLst>
              <a:gd name="adj" fmla="val 833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sp>
        <p:nvSpPr>
          <p:cNvPr id="6" name="AutoShape 19">
            <a:extLst>
              <a:ext uri="{FF2B5EF4-FFF2-40B4-BE49-F238E27FC236}">
                <a16:creationId xmlns:a16="http://schemas.microsoft.com/office/drawing/2014/main" id="{84D4959C-DDD3-A135-ADFC-DDA5991CD4CD}"/>
              </a:ext>
            </a:extLst>
          </p:cNvPr>
          <p:cNvSpPr>
            <a:spLocks/>
          </p:cNvSpPr>
          <p:nvPr/>
        </p:nvSpPr>
        <p:spPr bwMode="auto">
          <a:xfrm>
            <a:off x="5791200" y="531997"/>
            <a:ext cx="1364995" cy="1390036"/>
          </a:xfrm>
          <a:prstGeom prst="roundRect">
            <a:avLst>
              <a:gd name="adj" fmla="val 8333"/>
            </a:avLst>
          </a:prstGeom>
          <a:solidFill>
            <a:srgbClr val="4BC9D0"/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pic>
        <p:nvPicPr>
          <p:cNvPr id="10" name="Gráfico 9" descr="Luzes acesas estrutura de tópicos">
            <a:extLst>
              <a:ext uri="{FF2B5EF4-FFF2-40B4-BE49-F238E27FC236}">
                <a16:creationId xmlns:a16="http://schemas.microsoft.com/office/drawing/2014/main" id="{C7B0BC6D-5F62-C3A6-230F-19B98556A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5145" y="769815"/>
            <a:ext cx="914400" cy="914400"/>
          </a:xfrm>
          <a:prstGeom prst="rect">
            <a:avLst/>
          </a:prstGeom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F87C4F23-086B-D4CF-1B91-461C46F17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  <p:pic>
        <p:nvPicPr>
          <p:cNvPr id="9" name="Picture 2" descr="Center Prev - Medicina do Trabalho">
            <a:extLst>
              <a:ext uri="{FF2B5EF4-FFF2-40B4-BE49-F238E27FC236}">
                <a16:creationId xmlns:a16="http://schemas.microsoft.com/office/drawing/2014/main" id="{0D3AF4D7-B300-20EB-EBF6-E5F4E828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0" y="2470549"/>
            <a:ext cx="32385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97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 36">
            <a:extLst>
              <a:ext uri="{FF2B5EF4-FFF2-40B4-BE49-F238E27FC236}">
                <a16:creationId xmlns:a16="http://schemas.microsoft.com/office/drawing/2014/main" id="{14121829-B7D5-2267-2605-1A999A1ED402}"/>
              </a:ext>
            </a:extLst>
          </p:cNvPr>
          <p:cNvSpPr/>
          <p:nvPr/>
        </p:nvSpPr>
        <p:spPr>
          <a:xfrm>
            <a:off x="5166317" y="1395159"/>
            <a:ext cx="6834865" cy="411860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93AA5F09-B11D-1C6C-B666-C5E4ACF26A27}"/>
              </a:ext>
            </a:extLst>
          </p:cNvPr>
          <p:cNvSpPr/>
          <p:nvPr/>
        </p:nvSpPr>
        <p:spPr>
          <a:xfrm>
            <a:off x="-62454" y="1291701"/>
            <a:ext cx="11942679" cy="502032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487F4FA-4078-390C-3370-02ABF7F6E880}"/>
              </a:ext>
            </a:extLst>
          </p:cNvPr>
          <p:cNvSpPr txBox="1"/>
          <p:nvPr/>
        </p:nvSpPr>
        <p:spPr>
          <a:xfrm>
            <a:off x="5800377" y="1655120"/>
            <a:ext cx="6010986" cy="453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latin typeface="+mj-lt"/>
                <a:ea typeface="华文圆体 Regular" panose="020F0502040101010101" pitchFamily="34" charset="-122"/>
                <a:cs typeface="Yuanti SC" charset="-122"/>
              </a:rPr>
              <a:t>Ela reconhece a importância desses profissionais e busca assegurar que eles possam desempenhar suas funções de forma segura e saudável, enquanto mantêm nossas cidades limpas e seguras.</a:t>
            </a: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02D7F7E2-63B9-E3E5-45A1-5BEC8E0A1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  <p:sp>
        <p:nvSpPr>
          <p:cNvPr id="4" name="AutoShape 2" descr="Home - Ragat">
            <a:extLst>
              <a:ext uri="{FF2B5EF4-FFF2-40B4-BE49-F238E27FC236}">
                <a16:creationId xmlns:a16="http://schemas.microsoft.com/office/drawing/2014/main" id="{1F1B8171-3EE3-1584-0A42-2BB0A00507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C7A220-2D0D-B0D9-3721-153467462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454" y="1091966"/>
            <a:ext cx="5522222" cy="59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SO - Nossos Serviços">
            <a:extLst>
              <a:ext uri="{FF2B5EF4-FFF2-40B4-BE49-F238E27FC236}">
                <a16:creationId xmlns:a16="http://schemas.microsoft.com/office/drawing/2014/main" id="{2722A2BF-2278-1D4F-BD60-C5AA77F65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56" y="3066261"/>
            <a:ext cx="6959982" cy="379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1"/>
          <p:cNvSpPr txBox="1"/>
          <p:nvPr/>
        </p:nvSpPr>
        <p:spPr>
          <a:xfrm>
            <a:off x="2646419" y="171760"/>
            <a:ext cx="396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ea typeface="华文圆体 Regular" panose="020F0502040101010101" pitchFamily="34" charset="-122"/>
                <a:cs typeface="Yuanti SC" charset="-122"/>
              </a:rPr>
              <a:t>CONTEÚDO</a:t>
            </a:r>
            <a:endParaRPr kumimoji="1" lang="zh-CN" altLang="en-US" sz="3600" b="1" dirty="0"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3154724" y="1338105"/>
            <a:ext cx="4131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 </a:t>
            </a:r>
            <a:r>
              <a:rPr kumimoji="1" lang="pt-BR" altLang="zh-CN" sz="20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Por que o Governo criou a NR-38?</a:t>
            </a:r>
            <a:endParaRPr kumimoji="1" lang="zh-CN" altLang="en-US" sz="2000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9" name="椭圆 12"/>
          <p:cNvSpPr/>
          <p:nvPr/>
        </p:nvSpPr>
        <p:spPr>
          <a:xfrm>
            <a:off x="2291924" y="1142158"/>
            <a:ext cx="794935" cy="794935"/>
          </a:xfrm>
          <a:prstGeom prst="ellipse">
            <a:avLst/>
          </a:prstGeom>
          <a:solidFill>
            <a:srgbClr val="4BC9D0"/>
          </a:solidFill>
          <a:ln>
            <a:solidFill>
              <a:srgbClr val="4BC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solidFill>
                  <a:schemeClr val="tx1"/>
                </a:solidFill>
                <a:latin typeface="Impact" panose="020B0806030902050204" pitchFamily="34" charset="0"/>
                <a:ea typeface="华文圆体 Regular" panose="020F0502040101010101" pitchFamily="34" charset="-122"/>
                <a:cs typeface="Yuanti SC" charset="-122"/>
              </a:rPr>
              <a:t>1</a:t>
            </a:r>
            <a:endParaRPr kumimoji="1" lang="zh-CN" altLang="en-US" sz="2800" dirty="0">
              <a:solidFill>
                <a:schemeClr val="tx1"/>
              </a:solidFill>
              <a:latin typeface="Impact" panose="020B0806030902050204" pitchFamily="34" charset="0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10" name="椭圆 13"/>
          <p:cNvSpPr/>
          <p:nvPr/>
        </p:nvSpPr>
        <p:spPr>
          <a:xfrm>
            <a:off x="1837727" y="2027386"/>
            <a:ext cx="794935" cy="794935"/>
          </a:xfrm>
          <a:prstGeom prst="ellipse">
            <a:avLst/>
          </a:prstGeom>
          <a:solidFill>
            <a:srgbClr val="4BC9D0"/>
          </a:solidFill>
          <a:ln>
            <a:solidFill>
              <a:srgbClr val="4BC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solidFill>
                  <a:schemeClr val="tx1"/>
                </a:solidFill>
                <a:latin typeface="Impact" panose="020B0806030902050204" pitchFamily="34" charset="0"/>
                <a:ea typeface="华文圆体 Regular" panose="020F0502040101010101" pitchFamily="34" charset="-122"/>
                <a:cs typeface="Yuanti SC" charset="-122"/>
              </a:rPr>
              <a:t>2</a:t>
            </a:r>
            <a:endParaRPr kumimoji="1" lang="zh-CN" altLang="en-US" sz="2800" dirty="0">
              <a:solidFill>
                <a:schemeClr val="tx1"/>
              </a:solidFill>
              <a:latin typeface="Impact" panose="020B0806030902050204" pitchFamily="34" charset="0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11" name="椭圆 14"/>
          <p:cNvSpPr/>
          <p:nvPr/>
        </p:nvSpPr>
        <p:spPr>
          <a:xfrm>
            <a:off x="1440259" y="2963414"/>
            <a:ext cx="794935" cy="794935"/>
          </a:xfrm>
          <a:prstGeom prst="ellipse">
            <a:avLst/>
          </a:prstGeom>
          <a:solidFill>
            <a:srgbClr val="4BC9D0"/>
          </a:solidFill>
          <a:ln>
            <a:solidFill>
              <a:srgbClr val="4BC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solidFill>
                  <a:schemeClr val="tx1"/>
                </a:solidFill>
                <a:latin typeface="Impact" panose="020B0806030902050204" pitchFamily="34" charset="0"/>
                <a:ea typeface="华文圆体 Regular" panose="020F0502040101010101" pitchFamily="34" charset="-122"/>
                <a:cs typeface="Yuanti SC" charset="-122"/>
              </a:rPr>
              <a:t>3</a:t>
            </a:r>
            <a:endParaRPr kumimoji="1" lang="zh-CN" altLang="en-US" sz="2800" dirty="0">
              <a:solidFill>
                <a:schemeClr val="tx1"/>
              </a:solidFill>
              <a:latin typeface="Impact" panose="020B0806030902050204" pitchFamily="34" charset="0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12" name="椭圆 15"/>
          <p:cNvSpPr/>
          <p:nvPr/>
        </p:nvSpPr>
        <p:spPr>
          <a:xfrm>
            <a:off x="991991" y="3875583"/>
            <a:ext cx="794935" cy="794935"/>
          </a:xfrm>
          <a:prstGeom prst="ellipse">
            <a:avLst/>
          </a:prstGeom>
          <a:solidFill>
            <a:srgbClr val="4BC9D0"/>
          </a:solidFill>
          <a:ln>
            <a:solidFill>
              <a:srgbClr val="4BC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solidFill>
                  <a:schemeClr val="tx1"/>
                </a:solidFill>
                <a:latin typeface="Impact" panose="020B0806030902050204" pitchFamily="34" charset="0"/>
                <a:ea typeface="华文圆体 Regular" panose="020F0502040101010101" pitchFamily="34" charset="-122"/>
                <a:cs typeface="Yuanti SC" charset="-122"/>
              </a:rPr>
              <a:t>4</a:t>
            </a:r>
            <a:endParaRPr kumimoji="1" lang="zh-CN" altLang="en-US" sz="2800" dirty="0">
              <a:solidFill>
                <a:schemeClr val="tx1"/>
              </a:solidFill>
              <a:latin typeface="Impact" panose="020B0806030902050204" pitchFamily="34" charset="0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20" name="椭圆 15">
            <a:extLst>
              <a:ext uri="{FF2B5EF4-FFF2-40B4-BE49-F238E27FC236}">
                <a16:creationId xmlns:a16="http://schemas.microsoft.com/office/drawing/2014/main" id="{E8562286-66EE-97AF-331C-AEB34C081534}"/>
              </a:ext>
            </a:extLst>
          </p:cNvPr>
          <p:cNvSpPr/>
          <p:nvPr/>
        </p:nvSpPr>
        <p:spPr>
          <a:xfrm>
            <a:off x="589662" y="4837011"/>
            <a:ext cx="794935" cy="794935"/>
          </a:xfrm>
          <a:prstGeom prst="ellipse">
            <a:avLst/>
          </a:prstGeom>
          <a:solidFill>
            <a:srgbClr val="4BC9D0"/>
          </a:solidFill>
          <a:ln>
            <a:solidFill>
              <a:srgbClr val="4BC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solidFill>
                  <a:schemeClr val="tx1"/>
                </a:solidFill>
                <a:latin typeface="Impact" panose="020B0806030902050204" pitchFamily="34" charset="0"/>
                <a:ea typeface="华文圆体 Regular" panose="020F0502040101010101" pitchFamily="34" charset="-122"/>
                <a:cs typeface="Yuanti SC" charset="-122"/>
              </a:rPr>
              <a:t>5</a:t>
            </a:r>
            <a:endParaRPr kumimoji="1" lang="zh-CN" altLang="en-US" sz="2800" dirty="0">
              <a:solidFill>
                <a:schemeClr val="tx1"/>
              </a:solidFill>
              <a:latin typeface="Impact" panose="020B0806030902050204" pitchFamily="34" charset="0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21" name="文本框 4">
            <a:extLst>
              <a:ext uri="{FF2B5EF4-FFF2-40B4-BE49-F238E27FC236}">
                <a16:creationId xmlns:a16="http://schemas.microsoft.com/office/drawing/2014/main" id="{844B371A-4D77-2B05-92FE-F8A6620CFB58}"/>
              </a:ext>
            </a:extLst>
          </p:cNvPr>
          <p:cNvSpPr txBox="1"/>
          <p:nvPr/>
        </p:nvSpPr>
        <p:spPr>
          <a:xfrm>
            <a:off x="2689392" y="2284868"/>
            <a:ext cx="4596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 </a:t>
            </a:r>
            <a:r>
              <a:rPr kumimoji="1" lang="pt-BR" altLang="zh-CN" sz="20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Que atividades estão incluídas na NR-38?</a:t>
            </a:r>
            <a:endParaRPr kumimoji="1" lang="zh-CN" altLang="en-US" sz="2000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22" name="椭圆 12">
            <a:extLst>
              <a:ext uri="{FF2B5EF4-FFF2-40B4-BE49-F238E27FC236}">
                <a16:creationId xmlns:a16="http://schemas.microsoft.com/office/drawing/2014/main" id="{6107D374-AF8B-EB8D-9FB0-7A1E37ED24B4}"/>
              </a:ext>
            </a:extLst>
          </p:cNvPr>
          <p:cNvSpPr/>
          <p:nvPr/>
        </p:nvSpPr>
        <p:spPr>
          <a:xfrm>
            <a:off x="91585" y="5760859"/>
            <a:ext cx="794935" cy="794935"/>
          </a:xfrm>
          <a:prstGeom prst="ellipse">
            <a:avLst/>
          </a:prstGeom>
          <a:solidFill>
            <a:srgbClr val="4BC9D0"/>
          </a:solidFill>
          <a:ln>
            <a:solidFill>
              <a:srgbClr val="4BC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solidFill>
                  <a:schemeClr val="tx1"/>
                </a:solidFill>
                <a:latin typeface="Impact" panose="020B0806030902050204" pitchFamily="34" charset="0"/>
                <a:ea typeface="华文圆体 Regular" panose="020F0502040101010101" pitchFamily="34" charset="-122"/>
                <a:cs typeface="Yuanti SC" charset="-122"/>
              </a:rPr>
              <a:t>6</a:t>
            </a:r>
            <a:endParaRPr kumimoji="1" lang="zh-CN" altLang="en-US" sz="2800" dirty="0">
              <a:solidFill>
                <a:schemeClr val="tx1"/>
              </a:solidFill>
              <a:latin typeface="Impact" panose="020B0806030902050204" pitchFamily="34" charset="0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23" name="文本框 4">
            <a:extLst>
              <a:ext uri="{FF2B5EF4-FFF2-40B4-BE49-F238E27FC236}">
                <a16:creationId xmlns:a16="http://schemas.microsoft.com/office/drawing/2014/main" id="{4596AB70-F7CB-E6C4-8FEE-17C69329A2FF}"/>
              </a:ext>
            </a:extLst>
          </p:cNvPr>
          <p:cNvSpPr txBox="1"/>
          <p:nvPr/>
        </p:nvSpPr>
        <p:spPr>
          <a:xfrm>
            <a:off x="940685" y="5978578"/>
            <a:ext cx="4131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Conclusão</a:t>
            </a:r>
            <a:endParaRPr kumimoji="1" lang="zh-CN" altLang="en-US" sz="2000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25" name="文本框 4">
            <a:extLst>
              <a:ext uri="{FF2B5EF4-FFF2-40B4-BE49-F238E27FC236}">
                <a16:creationId xmlns:a16="http://schemas.microsoft.com/office/drawing/2014/main" id="{D4989DF0-BC80-B2C6-26C3-A5898C8119DD}"/>
              </a:ext>
            </a:extLst>
          </p:cNvPr>
          <p:cNvSpPr txBox="1"/>
          <p:nvPr/>
        </p:nvSpPr>
        <p:spPr>
          <a:xfrm>
            <a:off x="2335716" y="3142758"/>
            <a:ext cx="551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 </a:t>
            </a:r>
            <a:r>
              <a:rPr kumimoji="1" lang="pt-BR" altLang="zh-CN" sz="20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Quais as doenças que mais afetam o pessoal da limpeza urbana?</a:t>
            </a:r>
            <a:endParaRPr kumimoji="1" lang="zh-CN" altLang="en-US" sz="2000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0CA9F0EE-0CAF-1EF8-13F6-24BD84E7832C}"/>
              </a:ext>
            </a:extLst>
          </p:cNvPr>
          <p:cNvSpPr txBox="1"/>
          <p:nvPr/>
        </p:nvSpPr>
        <p:spPr>
          <a:xfrm>
            <a:off x="1749067" y="4094690"/>
            <a:ext cx="4784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 </a:t>
            </a:r>
            <a:r>
              <a:rPr kumimoji="1" lang="pt-BR" altLang="zh-CN" sz="20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Por que é importante a vacinação para esses trabalhadores?</a:t>
            </a:r>
            <a:endParaRPr kumimoji="1" lang="zh-CN" altLang="en-US" sz="2000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27" name="文本框 4">
            <a:extLst>
              <a:ext uri="{FF2B5EF4-FFF2-40B4-BE49-F238E27FC236}">
                <a16:creationId xmlns:a16="http://schemas.microsoft.com/office/drawing/2014/main" id="{8264D553-5E4C-FE07-160A-E4DC5C7EBB2D}"/>
              </a:ext>
            </a:extLst>
          </p:cNvPr>
          <p:cNvSpPr txBox="1"/>
          <p:nvPr/>
        </p:nvSpPr>
        <p:spPr>
          <a:xfrm>
            <a:off x="1384597" y="5083960"/>
            <a:ext cx="4131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 </a:t>
            </a:r>
            <a:r>
              <a:rPr kumimoji="1" lang="pt-BR" altLang="zh-CN" sz="20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O que a NR-38 fala sobre vacinas?</a:t>
            </a:r>
            <a:endParaRPr kumimoji="1" lang="zh-CN" altLang="en-US" sz="2000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28" name="Imagem 27" descr="Texto&#10;&#10;Descrição gerada automaticamente com confiança baixa">
            <a:extLst>
              <a:ext uri="{FF2B5EF4-FFF2-40B4-BE49-F238E27FC236}">
                <a16:creationId xmlns:a16="http://schemas.microsoft.com/office/drawing/2014/main" id="{2CBC2F73-8478-F082-6EF8-38E10EECF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 animBg="1"/>
      <p:bldP spid="20" grpId="0" animBg="1"/>
      <p:bldP spid="21" grpId="0"/>
      <p:bldP spid="22" grpId="0" animBg="1"/>
      <p:bldP spid="23" grpId="0"/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F5AB8A9-957F-8B28-84E2-81ED316E7AAE}"/>
              </a:ext>
            </a:extLst>
          </p:cNvPr>
          <p:cNvSpPr/>
          <p:nvPr/>
        </p:nvSpPr>
        <p:spPr>
          <a:xfrm>
            <a:off x="7456277" y="4533744"/>
            <a:ext cx="4637754" cy="117209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515CD5F-67F9-50F5-89B0-612E7153B7D6}"/>
              </a:ext>
            </a:extLst>
          </p:cNvPr>
          <p:cNvSpPr/>
          <p:nvPr/>
        </p:nvSpPr>
        <p:spPr>
          <a:xfrm>
            <a:off x="7315198" y="4390505"/>
            <a:ext cx="4637754" cy="1172094"/>
          </a:xfrm>
          <a:prstGeom prst="rect">
            <a:avLst/>
          </a:prstGeom>
          <a:solidFill>
            <a:srgbClr val="FDD6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7253872" y="3219873"/>
            <a:ext cx="359919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02</a:t>
            </a:r>
            <a:endParaRPr lang="ko-KR" altLang="en-US" sz="8000" dirty="0">
              <a:solidFill>
                <a:schemeClr val="bg1"/>
              </a:solidFill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55A68A0-2380-4E67-8DF4-427ED4BAFEFE}"/>
              </a:ext>
            </a:extLst>
          </p:cNvPr>
          <p:cNvSpPr txBox="1"/>
          <p:nvPr/>
        </p:nvSpPr>
        <p:spPr>
          <a:xfrm>
            <a:off x="7336970" y="4507961"/>
            <a:ext cx="320426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altLang="ko-KR" sz="2800" dirty="0">
                <a:latin typeface="+mj-lt"/>
                <a:cs typeface="Arial" pitchFamily="34" charset="0"/>
              </a:rPr>
              <a:t>Que atividades estão incluídas na NR-38?</a:t>
            </a:r>
            <a:endParaRPr lang="ko-KR" altLang="en-US" sz="2800" dirty="0">
              <a:latin typeface="+mj-lt"/>
              <a:cs typeface="Arial" pitchFamily="34" charset="0"/>
            </a:endParaRPr>
          </a:p>
        </p:txBody>
      </p:sp>
      <p:pic>
        <p:nvPicPr>
          <p:cNvPr id="3" name="object 7">
            <a:extLst>
              <a:ext uri="{FF2B5EF4-FFF2-40B4-BE49-F238E27FC236}">
                <a16:creationId xmlns:a16="http://schemas.microsoft.com/office/drawing/2014/main" id="{AD9BE4BC-792A-80EC-8B43-C40E04404C4E}"/>
              </a:ext>
            </a:extLst>
          </p:cNvPr>
          <p:cNvPicPr/>
          <p:nvPr/>
        </p:nvPicPr>
        <p:blipFill rotWithShape="1">
          <a:blip r:embed="rId2" cstate="print"/>
          <a:srcRect b="55378"/>
          <a:stretch/>
        </p:blipFill>
        <p:spPr>
          <a:xfrm>
            <a:off x="10374086" y="4299857"/>
            <a:ext cx="1670964" cy="2558143"/>
          </a:xfrm>
          <a:prstGeom prst="rect">
            <a:avLst/>
          </a:prstGeom>
        </p:spPr>
      </p:pic>
      <p:pic>
        <p:nvPicPr>
          <p:cNvPr id="12292" name="Picture 4" descr="Clínica São Bento | Medicina do Trabalho">
            <a:extLst>
              <a:ext uri="{FF2B5EF4-FFF2-40B4-BE49-F238E27FC236}">
                <a16:creationId xmlns:a16="http://schemas.microsoft.com/office/drawing/2014/main" id="{5AFA71D7-581F-C6A1-A8C8-8C792A69B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4" y="-209127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00734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vantis Medicina do Trabalho e Diagnóstico">
            <a:extLst>
              <a:ext uri="{FF2B5EF4-FFF2-40B4-BE49-F238E27FC236}">
                <a16:creationId xmlns:a16="http://schemas.microsoft.com/office/drawing/2014/main" id="{7EE18ECB-6113-83BA-7FD1-C419C8E4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"/>
            <a:ext cx="5724525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0D01FE60-8BFB-C15F-8C69-A9CD01434740}"/>
              </a:ext>
            </a:extLst>
          </p:cNvPr>
          <p:cNvSpPr txBox="1"/>
          <p:nvPr/>
        </p:nvSpPr>
        <p:spPr>
          <a:xfrm>
            <a:off x="4043082" y="2459504"/>
            <a:ext cx="7489425" cy="2677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Logo no início da NR-38 encontramos uma listagem com todas as atividades que precisam se adequar a NR-38. </a:t>
            </a:r>
          </a:p>
          <a:p>
            <a:endParaRPr kumimoji="1" lang="pt-BR" altLang="zh-CN" sz="24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r>
              <a:rPr kumimoji="1" lang="pt-BR" altLang="zh-CN" sz="24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Como consequência, todos os trabalhadores que atuam nessas atividades devem receber vacinas.</a:t>
            </a:r>
          </a:p>
        </p:txBody>
      </p:sp>
    </p:spTree>
    <p:extLst>
      <p:ext uri="{BB962C8B-B14F-4D97-AF65-F5344CB8AC3E}">
        <p14:creationId xmlns:p14="http://schemas.microsoft.com/office/powerpoint/2010/main" val="130981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03A2FD80-FBCA-52FD-1338-3BEAAADCF5FC}"/>
              </a:ext>
            </a:extLst>
          </p:cNvPr>
          <p:cNvGrpSpPr/>
          <p:nvPr/>
        </p:nvGrpSpPr>
        <p:grpSpPr>
          <a:xfrm>
            <a:off x="0" y="2108200"/>
            <a:ext cx="12026900" cy="4452352"/>
            <a:chOff x="498929" y="906324"/>
            <a:chExt cx="11396010" cy="3054229"/>
          </a:xfrm>
          <a:solidFill>
            <a:schemeClr val="accent5">
              <a:lumMod val="50000"/>
            </a:schemeClr>
          </a:solidFill>
        </p:grpSpPr>
        <p:sp>
          <p:nvSpPr>
            <p:cNvPr id="8" name="Shape 1267">
              <a:extLst>
                <a:ext uri="{FF2B5EF4-FFF2-40B4-BE49-F238E27FC236}">
                  <a16:creationId xmlns:a16="http://schemas.microsoft.com/office/drawing/2014/main" id="{1E6DFEE4-3CF5-BC36-1A5D-DA2BF617995E}"/>
                </a:ext>
              </a:extLst>
            </p:cNvPr>
            <p:cNvSpPr/>
            <p:nvPr/>
          </p:nvSpPr>
          <p:spPr>
            <a:xfrm>
              <a:off x="649997" y="1058724"/>
              <a:ext cx="11244942" cy="2901829"/>
            </a:xfrm>
            <a:prstGeom prst="rect">
              <a:avLst/>
            </a:prstGeom>
            <a:grpFill/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1600"/>
            </a:p>
          </p:txBody>
        </p:sp>
        <p:sp>
          <p:nvSpPr>
            <p:cNvPr id="9" name="Shape 1267">
              <a:extLst>
                <a:ext uri="{FF2B5EF4-FFF2-40B4-BE49-F238E27FC236}">
                  <a16:creationId xmlns:a16="http://schemas.microsoft.com/office/drawing/2014/main" id="{5DB4C2E3-C3AD-60C0-22B6-EF5CDE76BE40}"/>
                </a:ext>
              </a:extLst>
            </p:cNvPr>
            <p:cNvSpPr/>
            <p:nvPr/>
          </p:nvSpPr>
          <p:spPr>
            <a:xfrm>
              <a:off x="498929" y="906324"/>
              <a:ext cx="11244942" cy="2901828"/>
            </a:xfrm>
            <a:prstGeom prst="rect">
              <a:avLst/>
            </a:prstGeom>
            <a:grpFill/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1600" dirty="0"/>
            </a:p>
          </p:txBody>
        </p:sp>
      </p:grpSp>
      <p:sp>
        <p:nvSpPr>
          <p:cNvPr id="10" name="文本框 1">
            <a:extLst>
              <a:ext uri="{FF2B5EF4-FFF2-40B4-BE49-F238E27FC236}">
                <a16:creationId xmlns:a16="http://schemas.microsoft.com/office/drawing/2014/main" id="{01874802-791D-1E63-942D-863EECDD926F}"/>
              </a:ext>
            </a:extLst>
          </p:cNvPr>
          <p:cNvSpPr txBox="1"/>
          <p:nvPr/>
        </p:nvSpPr>
        <p:spPr>
          <a:xfrm>
            <a:off x="7112713" y="2368069"/>
            <a:ext cx="45978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pt-BR" altLang="zh-CN" sz="2800" b="1" dirty="0">
                <a:latin typeface="+mj-lt"/>
                <a:ea typeface="华文圆体 Regular" panose="020F0502040101010101" pitchFamily="34" charset="-122"/>
                <a:cs typeface="Yuanti SC" charset="-122"/>
              </a:rPr>
              <a:t>Veja a lista de atividades da NR-38:</a:t>
            </a:r>
          </a:p>
          <a:p>
            <a:endParaRPr kumimoji="1" lang="pt-BR" altLang="zh-CN" sz="2800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r>
              <a:rPr kumimoji="1" lang="pt-BR" altLang="zh-CN" sz="28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“38.2.1 As disposições contidas nesta NR aplicam-se às seguintes atividades de limpeza urbana e manejo de resíduos sólidos: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0EAC42E-ADBD-6C25-10A9-AD51607F3B68}"/>
              </a:ext>
            </a:extLst>
          </p:cNvPr>
          <p:cNvGrpSpPr/>
          <p:nvPr/>
        </p:nvGrpSpPr>
        <p:grpSpPr>
          <a:xfrm>
            <a:off x="6914035" y="408531"/>
            <a:ext cx="3617081" cy="1623084"/>
            <a:chOff x="-897365" y="567123"/>
            <a:chExt cx="2532569" cy="1744765"/>
          </a:xfrm>
        </p:grpSpPr>
        <p:sp>
          <p:nvSpPr>
            <p:cNvPr id="4" name="文本框 10">
              <a:extLst>
                <a:ext uri="{FF2B5EF4-FFF2-40B4-BE49-F238E27FC236}">
                  <a16:creationId xmlns:a16="http://schemas.microsoft.com/office/drawing/2014/main" id="{CD7D34C4-F6E6-1AE7-77FB-681B48D280E8}"/>
                </a:ext>
              </a:extLst>
            </p:cNvPr>
            <p:cNvSpPr txBox="1"/>
            <p:nvPr/>
          </p:nvSpPr>
          <p:spPr>
            <a:xfrm>
              <a:off x="-897365" y="624552"/>
              <a:ext cx="2512423" cy="1687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pt-BR" altLang="zh-CN" sz="9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  <a:ea typeface="华文圆体 Regular" panose="020F0502040101010101" pitchFamily="34" charset="-122"/>
                  <a:cs typeface="Gisha" panose="020B0502040204020203" pitchFamily="34" charset="-79"/>
                </a:rPr>
                <a:t>NR 38</a:t>
              </a:r>
            </a:p>
          </p:txBody>
        </p:sp>
        <p:sp>
          <p:nvSpPr>
            <p:cNvPr id="6" name="文本框 10">
              <a:extLst>
                <a:ext uri="{FF2B5EF4-FFF2-40B4-BE49-F238E27FC236}">
                  <a16:creationId xmlns:a16="http://schemas.microsoft.com/office/drawing/2014/main" id="{EBFE3B74-6859-E0BC-BF30-D19B086C59EC}"/>
                </a:ext>
              </a:extLst>
            </p:cNvPr>
            <p:cNvSpPr txBox="1"/>
            <p:nvPr/>
          </p:nvSpPr>
          <p:spPr>
            <a:xfrm>
              <a:off x="-877219" y="567123"/>
              <a:ext cx="2512423" cy="1687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pt-BR" altLang="zh-CN" sz="9600" dirty="0">
                  <a:solidFill>
                    <a:schemeClr val="accent4">
                      <a:lumMod val="75000"/>
                    </a:schemeClr>
                  </a:solidFill>
                  <a:latin typeface="Impact" panose="020B0806030902050204" pitchFamily="34" charset="0"/>
                  <a:ea typeface="华文圆体 Regular" panose="020F0502040101010101" pitchFamily="34" charset="-122"/>
                  <a:cs typeface="Gisha" panose="020B0502040204020203" pitchFamily="34" charset="-79"/>
                </a:rPr>
                <a:t>NR 38</a:t>
              </a:r>
            </a:p>
          </p:txBody>
        </p:sp>
      </p:grpSp>
      <p:sp>
        <p:nvSpPr>
          <p:cNvPr id="7" name="AutoShape 2" descr="Home - Ragat">
            <a:extLst>
              <a:ext uri="{FF2B5EF4-FFF2-40B4-BE49-F238E27FC236}">
                <a16:creationId xmlns:a16="http://schemas.microsoft.com/office/drawing/2014/main" id="{62BB0983-75D1-A750-A9CA-C07FF81B96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4" descr="Home - Ragat">
            <a:extLst>
              <a:ext uri="{FF2B5EF4-FFF2-40B4-BE49-F238E27FC236}">
                <a16:creationId xmlns:a16="http://schemas.microsoft.com/office/drawing/2014/main" id="{A02FFE83-5349-7031-0EFF-1DBAC8F22C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0A51E5E-8AE1-8B16-317A-F9F058779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089" y="0"/>
            <a:ext cx="6324089" cy="6858000"/>
          </a:xfrm>
          <a:prstGeom prst="rect">
            <a:avLst/>
          </a:prstGeom>
        </p:spPr>
      </p:pic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94DC7F43-276F-16D0-DC90-140EFCA19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0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>
            <a:extLst>
              <a:ext uri="{FF2B5EF4-FFF2-40B4-BE49-F238E27FC236}">
                <a16:creationId xmlns:a16="http://schemas.microsoft.com/office/drawing/2014/main" id="{F0FFCA5D-1F3F-32C4-8DC5-3E94A4E724F2}"/>
              </a:ext>
            </a:extLst>
          </p:cNvPr>
          <p:cNvSpPr txBox="1"/>
          <p:nvPr/>
        </p:nvSpPr>
        <p:spPr>
          <a:xfrm>
            <a:off x="2860728" y="835662"/>
            <a:ext cx="8709120" cy="51866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32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a) coleta, transporte e transbordo de resíduos sólidos urbanos e resíduos de serviços de saúde até a descarga para destinação final;</a:t>
            </a:r>
          </a:p>
          <a:p>
            <a:pPr>
              <a:lnSpc>
                <a:spcPct val="150000"/>
              </a:lnSpc>
            </a:pPr>
            <a:endParaRPr kumimoji="1" lang="pt-BR" altLang="zh-CN" sz="32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32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b) varrição e lavagem de feiras, vias e logradouros públicos;</a:t>
            </a:r>
          </a:p>
        </p:txBody>
      </p:sp>
      <p:sp>
        <p:nvSpPr>
          <p:cNvPr id="9" name="AutoShape 19">
            <a:extLst>
              <a:ext uri="{FF2B5EF4-FFF2-40B4-BE49-F238E27FC236}">
                <a16:creationId xmlns:a16="http://schemas.microsoft.com/office/drawing/2014/main" id="{23755863-F249-57ED-DCAC-47126751BC71}"/>
              </a:ext>
            </a:extLst>
          </p:cNvPr>
          <p:cNvSpPr>
            <a:spLocks/>
          </p:cNvSpPr>
          <p:nvPr/>
        </p:nvSpPr>
        <p:spPr bwMode="auto">
          <a:xfrm>
            <a:off x="905197" y="4341588"/>
            <a:ext cx="1364995" cy="1390036"/>
          </a:xfrm>
          <a:prstGeom prst="roundRect">
            <a:avLst>
              <a:gd name="adj" fmla="val 833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sp>
        <p:nvSpPr>
          <p:cNvPr id="10" name="AutoShape 19">
            <a:extLst>
              <a:ext uri="{FF2B5EF4-FFF2-40B4-BE49-F238E27FC236}">
                <a16:creationId xmlns:a16="http://schemas.microsoft.com/office/drawing/2014/main" id="{5BC0A664-462C-4CE8-1C2F-CECF4CD918D4}"/>
              </a:ext>
            </a:extLst>
          </p:cNvPr>
          <p:cNvSpPr>
            <a:spLocks/>
          </p:cNvSpPr>
          <p:nvPr/>
        </p:nvSpPr>
        <p:spPr bwMode="auto">
          <a:xfrm>
            <a:off x="816297" y="4239988"/>
            <a:ext cx="1364995" cy="1390036"/>
          </a:xfrm>
          <a:prstGeom prst="roundRect">
            <a:avLst>
              <a:gd name="adj" fmla="val 8333"/>
            </a:avLst>
          </a:prstGeom>
          <a:solidFill>
            <a:srgbClr val="4BC9D0"/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pic>
        <p:nvPicPr>
          <p:cNvPr id="13" name="Gráfico 12" descr="Pesquisa de Pasta estrutura de tópicos">
            <a:extLst>
              <a:ext uri="{FF2B5EF4-FFF2-40B4-BE49-F238E27FC236}">
                <a16:creationId xmlns:a16="http://schemas.microsoft.com/office/drawing/2014/main" id="{1F02D2A2-EED7-C414-5BA0-29BBA2A83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0242" y="4478491"/>
            <a:ext cx="914400" cy="914400"/>
          </a:xfrm>
          <a:prstGeom prst="rect">
            <a:avLst/>
          </a:prstGeom>
        </p:spPr>
      </p:pic>
      <p:sp>
        <p:nvSpPr>
          <p:cNvPr id="11" name="AutoShape 19">
            <a:extLst>
              <a:ext uri="{FF2B5EF4-FFF2-40B4-BE49-F238E27FC236}">
                <a16:creationId xmlns:a16="http://schemas.microsoft.com/office/drawing/2014/main" id="{51B6DEA3-E284-A64A-DD38-A2B0933F367B}"/>
              </a:ext>
            </a:extLst>
          </p:cNvPr>
          <p:cNvSpPr>
            <a:spLocks/>
          </p:cNvSpPr>
          <p:nvPr/>
        </p:nvSpPr>
        <p:spPr bwMode="auto">
          <a:xfrm>
            <a:off x="889389" y="1471527"/>
            <a:ext cx="1364995" cy="1390036"/>
          </a:xfrm>
          <a:prstGeom prst="roundRect">
            <a:avLst>
              <a:gd name="adj" fmla="val 833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sp>
        <p:nvSpPr>
          <p:cNvPr id="12" name="AutoShape 19">
            <a:extLst>
              <a:ext uri="{FF2B5EF4-FFF2-40B4-BE49-F238E27FC236}">
                <a16:creationId xmlns:a16="http://schemas.microsoft.com/office/drawing/2014/main" id="{35266C19-A0D0-A893-11D7-D4F5E1E8FCC7}"/>
              </a:ext>
            </a:extLst>
          </p:cNvPr>
          <p:cNvSpPr>
            <a:spLocks/>
          </p:cNvSpPr>
          <p:nvPr/>
        </p:nvSpPr>
        <p:spPr bwMode="auto">
          <a:xfrm>
            <a:off x="800489" y="1369927"/>
            <a:ext cx="1364995" cy="1390036"/>
          </a:xfrm>
          <a:prstGeom prst="roundRect">
            <a:avLst>
              <a:gd name="adj" fmla="val 8333"/>
            </a:avLst>
          </a:prstGeom>
          <a:solidFill>
            <a:srgbClr val="4BC9D0"/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pic>
        <p:nvPicPr>
          <p:cNvPr id="14" name="Gráfico 13" descr="Pesquisa de Pasta estrutura de tópicos">
            <a:extLst>
              <a:ext uri="{FF2B5EF4-FFF2-40B4-BE49-F238E27FC236}">
                <a16:creationId xmlns:a16="http://schemas.microsoft.com/office/drawing/2014/main" id="{14B66B48-8131-B35A-6946-A58C76E6E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434" y="1608430"/>
            <a:ext cx="914400" cy="914400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0EEF9058-695A-FBBF-370F-500E65DA65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80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481">
            <a:extLst>
              <a:ext uri="{FF2B5EF4-FFF2-40B4-BE49-F238E27FC236}">
                <a16:creationId xmlns:a16="http://schemas.microsoft.com/office/drawing/2014/main" id="{F2F9EB7B-07FD-7E5F-6645-D088212B2EAD}"/>
              </a:ext>
            </a:extLst>
          </p:cNvPr>
          <p:cNvSpPr/>
          <p:nvPr/>
        </p:nvSpPr>
        <p:spPr>
          <a:xfrm rot="592588">
            <a:off x="2506171" y="680969"/>
            <a:ext cx="8183994" cy="5117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00" y="12000"/>
                  <a:pt x="8475" y="5700"/>
                  <a:pt x="18225" y="2700"/>
                </a:cubicBezTo>
                <a:lnTo>
                  <a:pt x="18035" y="0"/>
                </a:lnTo>
                <a:lnTo>
                  <a:pt x="21600" y="4320"/>
                </a:lnTo>
                <a:lnTo>
                  <a:pt x="18795" y="10800"/>
                </a:lnTo>
                <a:lnTo>
                  <a:pt x="18605" y="8100"/>
                </a:lnTo>
                <a:cubicBezTo>
                  <a:pt x="9802" y="9300"/>
                  <a:pt x="3600" y="13800"/>
                  <a:pt x="0" y="2160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2700">
            <a:solidFill>
              <a:schemeClr val="tx1"/>
            </a:solidFill>
            <a:round/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5" name="Shape 482">
            <a:extLst>
              <a:ext uri="{FF2B5EF4-FFF2-40B4-BE49-F238E27FC236}">
                <a16:creationId xmlns:a16="http://schemas.microsoft.com/office/drawing/2014/main" id="{EAA7F15D-E3F2-F84E-F1DC-643BB3DBAAB6}"/>
              </a:ext>
            </a:extLst>
          </p:cNvPr>
          <p:cNvSpPr/>
          <p:nvPr/>
        </p:nvSpPr>
        <p:spPr>
          <a:xfrm rot="592588">
            <a:off x="2856580" y="3558390"/>
            <a:ext cx="836900" cy="836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chemeClr val="tx1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/>
          </a:p>
        </p:txBody>
      </p:sp>
      <p:sp>
        <p:nvSpPr>
          <p:cNvPr id="6" name="Shape 483">
            <a:extLst>
              <a:ext uri="{FF2B5EF4-FFF2-40B4-BE49-F238E27FC236}">
                <a16:creationId xmlns:a16="http://schemas.microsoft.com/office/drawing/2014/main" id="{E71DB5A5-DC32-88C1-3F29-D632E90D7DF8}"/>
              </a:ext>
            </a:extLst>
          </p:cNvPr>
          <p:cNvSpPr/>
          <p:nvPr/>
        </p:nvSpPr>
        <p:spPr>
          <a:xfrm rot="592588">
            <a:off x="4620225" y="2102879"/>
            <a:ext cx="1612133" cy="1620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tx1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7" name="Shape 484">
            <a:extLst>
              <a:ext uri="{FF2B5EF4-FFF2-40B4-BE49-F238E27FC236}">
                <a16:creationId xmlns:a16="http://schemas.microsoft.com/office/drawing/2014/main" id="{969F0591-0FF5-EEC6-13A3-844EF4671535}"/>
              </a:ext>
            </a:extLst>
          </p:cNvPr>
          <p:cNvSpPr/>
          <p:nvPr/>
        </p:nvSpPr>
        <p:spPr>
          <a:xfrm rot="592588">
            <a:off x="7216545" y="1485969"/>
            <a:ext cx="1929274" cy="1937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tx1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8" name="Shape 485">
            <a:extLst>
              <a:ext uri="{FF2B5EF4-FFF2-40B4-BE49-F238E27FC236}">
                <a16:creationId xmlns:a16="http://schemas.microsoft.com/office/drawing/2014/main" id="{84A355CD-2D51-1DC5-B212-746FF10BA224}"/>
              </a:ext>
            </a:extLst>
          </p:cNvPr>
          <p:cNvSpPr/>
          <p:nvPr/>
        </p:nvSpPr>
        <p:spPr>
          <a:xfrm>
            <a:off x="3162097" y="3743456"/>
            <a:ext cx="207095" cy="458009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="" xmlns:p14="http://schemas.microsoft.com/office/powerpoint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3600" spc="-107">
                <a:solidFill>
                  <a:srgbClr val="FFFFFF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pt-BR" sz="2400" b="1" spc="-54" dirty="0"/>
              <a:t>C</a:t>
            </a:r>
            <a:endParaRPr sz="2400" b="1" spc="-54" dirty="0"/>
          </a:p>
        </p:txBody>
      </p:sp>
      <p:sp>
        <p:nvSpPr>
          <p:cNvPr id="9" name="Shape 486">
            <a:extLst>
              <a:ext uri="{FF2B5EF4-FFF2-40B4-BE49-F238E27FC236}">
                <a16:creationId xmlns:a16="http://schemas.microsoft.com/office/drawing/2014/main" id="{650CF1E8-42AA-4318-35DE-9ABADE170974}"/>
              </a:ext>
            </a:extLst>
          </p:cNvPr>
          <p:cNvSpPr/>
          <p:nvPr/>
        </p:nvSpPr>
        <p:spPr>
          <a:xfrm>
            <a:off x="5285138" y="2682109"/>
            <a:ext cx="271157" cy="458009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="" xmlns:p14="http://schemas.microsoft.com/office/powerpoint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3600" spc="-107">
                <a:solidFill>
                  <a:srgbClr val="FFFFFF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pt-BR" sz="2400" b="1" spc="-54" dirty="0"/>
              <a:t>D</a:t>
            </a:r>
            <a:endParaRPr sz="2400" b="1" spc="-54" dirty="0"/>
          </a:p>
        </p:txBody>
      </p:sp>
      <p:sp>
        <p:nvSpPr>
          <p:cNvPr id="10" name="Shape 487">
            <a:extLst>
              <a:ext uri="{FF2B5EF4-FFF2-40B4-BE49-F238E27FC236}">
                <a16:creationId xmlns:a16="http://schemas.microsoft.com/office/drawing/2014/main" id="{4CF77491-6F91-45BB-4FA7-C8314829532D}"/>
              </a:ext>
            </a:extLst>
          </p:cNvPr>
          <p:cNvSpPr/>
          <p:nvPr/>
        </p:nvSpPr>
        <p:spPr>
          <a:xfrm>
            <a:off x="8038151" y="2224102"/>
            <a:ext cx="266714" cy="45800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="" xmlns:p14="http://schemas.microsoft.com/office/powerpoint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3600" spc="-107">
                <a:solidFill>
                  <a:srgbClr val="FFFFFF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pt-BR" sz="2400" b="1" spc="-54" dirty="0"/>
              <a:t>E</a:t>
            </a:r>
            <a:endParaRPr sz="2400" b="1" spc="-54" dirty="0"/>
          </a:p>
        </p:txBody>
      </p:sp>
      <p:sp>
        <p:nvSpPr>
          <p:cNvPr id="12" name="Shape 495">
            <a:extLst>
              <a:ext uri="{FF2B5EF4-FFF2-40B4-BE49-F238E27FC236}">
                <a16:creationId xmlns:a16="http://schemas.microsoft.com/office/drawing/2014/main" id="{D15A7797-0E9C-AB81-7454-72622036D0B3}"/>
              </a:ext>
            </a:extLst>
          </p:cNvPr>
          <p:cNvSpPr/>
          <p:nvPr/>
        </p:nvSpPr>
        <p:spPr>
          <a:xfrm>
            <a:off x="3281380" y="4558112"/>
            <a:ext cx="0" cy="359916"/>
          </a:xfrm>
          <a:prstGeom prst="line">
            <a:avLst/>
          </a:prstGeom>
          <a:ln w="25400">
            <a:solidFill>
              <a:srgbClr val="D6D6D6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3" name="Shape 496">
            <a:extLst>
              <a:ext uri="{FF2B5EF4-FFF2-40B4-BE49-F238E27FC236}">
                <a16:creationId xmlns:a16="http://schemas.microsoft.com/office/drawing/2014/main" id="{E8CA1FF8-FA47-4511-7965-158FB11316EE}"/>
              </a:ext>
            </a:extLst>
          </p:cNvPr>
          <p:cNvSpPr/>
          <p:nvPr/>
        </p:nvSpPr>
        <p:spPr>
          <a:xfrm>
            <a:off x="8197850" y="3573333"/>
            <a:ext cx="0" cy="563002"/>
          </a:xfrm>
          <a:prstGeom prst="line">
            <a:avLst/>
          </a:prstGeom>
          <a:ln w="25400">
            <a:solidFill>
              <a:srgbClr val="D6D6D6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8" name="文本框 1">
            <a:extLst>
              <a:ext uri="{FF2B5EF4-FFF2-40B4-BE49-F238E27FC236}">
                <a16:creationId xmlns:a16="http://schemas.microsoft.com/office/drawing/2014/main" id="{DCF736C0-268B-D14D-023A-FE852F62FFDE}"/>
              </a:ext>
            </a:extLst>
          </p:cNvPr>
          <p:cNvSpPr txBox="1"/>
          <p:nvPr/>
        </p:nvSpPr>
        <p:spPr>
          <a:xfrm>
            <a:off x="1398036" y="5210033"/>
            <a:ext cx="3733379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capina, roçagem e poda de árvores;</a:t>
            </a:r>
          </a:p>
        </p:txBody>
      </p:sp>
      <p:sp>
        <p:nvSpPr>
          <p:cNvPr id="19" name="Shape 495">
            <a:extLst>
              <a:ext uri="{FF2B5EF4-FFF2-40B4-BE49-F238E27FC236}">
                <a16:creationId xmlns:a16="http://schemas.microsoft.com/office/drawing/2014/main" id="{5C9B3960-EBEA-6070-FD97-705FBB274855}"/>
              </a:ext>
            </a:extLst>
          </p:cNvPr>
          <p:cNvSpPr/>
          <p:nvPr/>
        </p:nvSpPr>
        <p:spPr>
          <a:xfrm>
            <a:off x="5373006" y="1616712"/>
            <a:ext cx="0" cy="359916"/>
          </a:xfrm>
          <a:prstGeom prst="line">
            <a:avLst/>
          </a:prstGeom>
          <a:ln w="25400">
            <a:solidFill>
              <a:srgbClr val="D6D6D6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20" name="文本框 1">
            <a:extLst>
              <a:ext uri="{FF2B5EF4-FFF2-40B4-BE49-F238E27FC236}">
                <a16:creationId xmlns:a16="http://schemas.microsoft.com/office/drawing/2014/main" id="{F3397238-70A4-2777-5837-A162E5CAFD59}"/>
              </a:ext>
            </a:extLst>
          </p:cNvPr>
          <p:cNvSpPr txBox="1"/>
          <p:nvPr/>
        </p:nvSpPr>
        <p:spPr>
          <a:xfrm>
            <a:off x="2456329" y="724017"/>
            <a:ext cx="558182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manutenção de áreas verdes;</a:t>
            </a:r>
          </a:p>
        </p:txBody>
      </p:sp>
      <p:sp>
        <p:nvSpPr>
          <p:cNvPr id="21" name="文本框 1">
            <a:extLst>
              <a:ext uri="{FF2B5EF4-FFF2-40B4-BE49-F238E27FC236}">
                <a16:creationId xmlns:a16="http://schemas.microsoft.com/office/drawing/2014/main" id="{D2E7BB7A-9A4A-481A-DCE1-825E06DE720B}"/>
              </a:ext>
            </a:extLst>
          </p:cNvPr>
          <p:cNvSpPr txBox="1"/>
          <p:nvPr/>
        </p:nvSpPr>
        <p:spPr>
          <a:xfrm>
            <a:off x="6821864" y="4345214"/>
            <a:ext cx="2966001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raspagem e pintura de meio-fio;</a:t>
            </a:r>
            <a:endParaRPr kumimoji="1" lang="zh-CN" altLang="en-US" sz="28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79444487-621B-4C22-AFF2-70B70492C5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3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8" grpId="0"/>
      <p:bldP spid="19" grpId="0" animBg="1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>
            <a:extLst>
              <a:ext uri="{FF2B5EF4-FFF2-40B4-BE49-F238E27FC236}">
                <a16:creationId xmlns:a16="http://schemas.microsoft.com/office/drawing/2014/main" id="{F0FFCA5D-1F3F-32C4-8DC5-3E94A4E724F2}"/>
              </a:ext>
            </a:extLst>
          </p:cNvPr>
          <p:cNvSpPr txBox="1"/>
          <p:nvPr/>
        </p:nvSpPr>
        <p:spPr>
          <a:xfrm>
            <a:off x="2812305" y="988539"/>
            <a:ext cx="9316942" cy="51891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limpeza e conservação de mobiliário urbano, monumentos, túneis, pontes e viadutos;</a:t>
            </a:r>
          </a:p>
          <a:p>
            <a:pPr>
              <a:lnSpc>
                <a:spcPct val="150000"/>
              </a:lnSpc>
            </a:pPr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desobstrução e limpeza de bueiros, bocas de lobo e correlatos;</a:t>
            </a:r>
          </a:p>
          <a:p>
            <a:pPr>
              <a:lnSpc>
                <a:spcPct val="150000"/>
              </a:lnSpc>
            </a:pPr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triagem e manejo de resíduos sólidos urbanos recicláveis;</a:t>
            </a:r>
            <a:endParaRPr kumimoji="1" lang="pt-BR" altLang="zh-CN" sz="24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63BCB8EB-B29F-7B5F-97A7-06FC631CB2A6}"/>
              </a:ext>
            </a:extLst>
          </p:cNvPr>
          <p:cNvSpPr/>
          <p:nvPr/>
        </p:nvSpPr>
        <p:spPr bwMode="auto">
          <a:xfrm flipV="1">
            <a:off x="805705" y="1242788"/>
            <a:ext cx="1442195" cy="1346200"/>
          </a:xfrm>
          <a:custGeom>
            <a:avLst/>
            <a:gdLst>
              <a:gd name="connsiteX0" fmla="*/ 971829 w 2671591"/>
              <a:gd name="connsiteY0" fmla="*/ 311 h 2234714"/>
              <a:gd name="connsiteX1" fmla="*/ 1658132 w 2671591"/>
              <a:gd name="connsiteY1" fmla="*/ 121675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4 h 2234714"/>
              <a:gd name="connsiteX9" fmla="*/ 971829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4E8E161-D050-FD83-9FCE-89E892ED4204}"/>
              </a:ext>
            </a:extLst>
          </p:cNvPr>
          <p:cNvSpPr txBox="1"/>
          <p:nvPr/>
        </p:nvSpPr>
        <p:spPr>
          <a:xfrm>
            <a:off x="1164852" y="1618122"/>
            <a:ext cx="90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Impact" panose="020B0806030902050204" pitchFamily="34" charset="0"/>
              </a:rPr>
              <a:t>F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C9CC464B-217F-BB88-2DF3-78B71BC26447}"/>
              </a:ext>
            </a:extLst>
          </p:cNvPr>
          <p:cNvSpPr/>
          <p:nvPr/>
        </p:nvSpPr>
        <p:spPr bwMode="auto">
          <a:xfrm flipV="1">
            <a:off x="805705" y="2833418"/>
            <a:ext cx="1442195" cy="1346200"/>
          </a:xfrm>
          <a:custGeom>
            <a:avLst/>
            <a:gdLst>
              <a:gd name="connsiteX0" fmla="*/ 971829 w 2671591"/>
              <a:gd name="connsiteY0" fmla="*/ 311 h 2234714"/>
              <a:gd name="connsiteX1" fmla="*/ 1658132 w 2671591"/>
              <a:gd name="connsiteY1" fmla="*/ 121675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4 h 2234714"/>
              <a:gd name="connsiteX9" fmla="*/ 971829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solidFill>
            <a:srgbClr val="4B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CBCD36D-74BF-6172-777E-D8A295BE5E81}"/>
              </a:ext>
            </a:extLst>
          </p:cNvPr>
          <p:cNvSpPr txBox="1"/>
          <p:nvPr/>
        </p:nvSpPr>
        <p:spPr>
          <a:xfrm>
            <a:off x="1159863" y="3183352"/>
            <a:ext cx="90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Impact" panose="020B0806030902050204" pitchFamily="34" charset="0"/>
              </a:rPr>
              <a:t>G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AE2A333-8F7E-CCEF-FFDD-078C248D8144}"/>
              </a:ext>
            </a:extLst>
          </p:cNvPr>
          <p:cNvSpPr/>
          <p:nvPr/>
        </p:nvSpPr>
        <p:spPr bwMode="auto">
          <a:xfrm flipV="1">
            <a:off x="843805" y="4424048"/>
            <a:ext cx="1442195" cy="1346200"/>
          </a:xfrm>
          <a:custGeom>
            <a:avLst/>
            <a:gdLst>
              <a:gd name="connsiteX0" fmla="*/ 971829 w 2671591"/>
              <a:gd name="connsiteY0" fmla="*/ 311 h 2234714"/>
              <a:gd name="connsiteX1" fmla="*/ 1658132 w 2671591"/>
              <a:gd name="connsiteY1" fmla="*/ 121675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4 h 2234714"/>
              <a:gd name="connsiteX9" fmla="*/ 971829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9F309AD-60FE-293B-6B2E-7465F14DFE0D}"/>
              </a:ext>
            </a:extLst>
          </p:cNvPr>
          <p:cNvSpPr txBox="1"/>
          <p:nvPr/>
        </p:nvSpPr>
        <p:spPr>
          <a:xfrm>
            <a:off x="1202952" y="4799382"/>
            <a:ext cx="90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Impact" panose="020B0806030902050204" pitchFamily="34" charset="0"/>
              </a:rPr>
              <a:t>H</a:t>
            </a:r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B040B472-6976-C8C4-3CA9-5AE450001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5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5" grpId="0"/>
      <p:bldP spid="3" grpId="0" animBg="1"/>
      <p:bldP spid="4" grpId="0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>
            <a:extLst>
              <a:ext uri="{FF2B5EF4-FFF2-40B4-BE49-F238E27FC236}">
                <a16:creationId xmlns:a16="http://schemas.microsoft.com/office/drawing/2014/main" id="{6A721772-6F99-C46B-769B-7464A9F7987C}"/>
              </a:ext>
            </a:extLst>
          </p:cNvPr>
          <p:cNvSpPr txBox="1"/>
          <p:nvPr/>
        </p:nvSpPr>
        <p:spPr>
          <a:xfrm>
            <a:off x="1092200" y="568431"/>
            <a:ext cx="8643471" cy="34163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pt-BR" altLang="zh-CN" sz="36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limpeza de praias;</a:t>
            </a:r>
          </a:p>
          <a:p>
            <a:pPr algn="just"/>
            <a:endParaRPr kumimoji="1" lang="pt-BR" altLang="zh-CN" sz="36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 algn="just"/>
            <a:r>
              <a:rPr kumimoji="1" lang="pt-BR" altLang="zh-CN" sz="36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pontos de recebimento de resíduos sólidos urbanos; e</a:t>
            </a:r>
          </a:p>
          <a:p>
            <a:pPr algn="just"/>
            <a:endParaRPr kumimoji="1" lang="pt-BR" altLang="zh-CN" sz="36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 algn="just"/>
            <a:r>
              <a:rPr kumimoji="1" lang="pt-BR" altLang="zh-CN" sz="36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disposição final.”</a:t>
            </a:r>
          </a:p>
        </p:txBody>
      </p:sp>
      <p:pic>
        <p:nvPicPr>
          <p:cNvPr id="5" name="Picture 2" descr="Health&amp;Care | Você sabe qual é o papel do SESMT nas empresas?">
            <a:extLst>
              <a:ext uri="{FF2B5EF4-FFF2-40B4-BE49-F238E27FC236}">
                <a16:creationId xmlns:a16="http://schemas.microsoft.com/office/drawing/2014/main" id="{9FC1D24C-68DD-13F3-DFD3-6C599374E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6" b="20528"/>
          <a:stretch/>
        </p:blipFill>
        <p:spPr bwMode="auto">
          <a:xfrm>
            <a:off x="-1" y="4239986"/>
            <a:ext cx="12191999" cy="264341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9">
            <a:extLst>
              <a:ext uri="{FF2B5EF4-FFF2-40B4-BE49-F238E27FC236}">
                <a16:creationId xmlns:a16="http://schemas.microsoft.com/office/drawing/2014/main" id="{6F2A29F5-C287-FF84-0530-54EF982C05AE}"/>
              </a:ext>
            </a:extLst>
          </p:cNvPr>
          <p:cNvSpPr>
            <a:spLocks/>
          </p:cNvSpPr>
          <p:nvPr/>
        </p:nvSpPr>
        <p:spPr bwMode="auto">
          <a:xfrm>
            <a:off x="511968" y="635862"/>
            <a:ext cx="446088" cy="446088"/>
          </a:xfrm>
          <a:prstGeom prst="roundRect">
            <a:avLst>
              <a:gd name="adj" fmla="val 8333"/>
            </a:avLst>
          </a:prstGeom>
          <a:solidFill>
            <a:srgbClr val="4BC9D0"/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b="1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sp>
        <p:nvSpPr>
          <p:cNvPr id="7" name="AutoShape 20">
            <a:extLst>
              <a:ext uri="{FF2B5EF4-FFF2-40B4-BE49-F238E27FC236}">
                <a16:creationId xmlns:a16="http://schemas.microsoft.com/office/drawing/2014/main" id="{CF243C0C-DD59-B91A-E6B1-627404DB2447}"/>
              </a:ext>
            </a:extLst>
          </p:cNvPr>
          <p:cNvSpPr>
            <a:spLocks/>
          </p:cNvSpPr>
          <p:nvPr/>
        </p:nvSpPr>
        <p:spPr bwMode="auto">
          <a:xfrm>
            <a:off x="582613" y="683489"/>
            <a:ext cx="306388" cy="396081"/>
          </a:xfrm>
          <a:custGeom>
            <a:avLst/>
            <a:gdLst>
              <a:gd name="T0" fmla="*/ 306388 w 21600"/>
              <a:gd name="T1" fmla="*/ 396082 h 21600"/>
              <a:gd name="T2" fmla="*/ 306388 w 21600"/>
              <a:gd name="T3" fmla="*/ 396082 h 21600"/>
              <a:gd name="T4" fmla="*/ 306388 w 21600"/>
              <a:gd name="T5" fmla="*/ 396082 h 21600"/>
              <a:gd name="T6" fmla="*/ 306388 w 21600"/>
              <a:gd name="T7" fmla="*/ 39608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720" rIns="45720" bIns="45720"/>
          <a:lstStyle>
            <a:lvl1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ctr" eaLnBrk="1">
              <a:lnSpc>
                <a:spcPct val="90000"/>
              </a:lnSpc>
            </a:pPr>
            <a:r>
              <a:rPr lang="en-US" sz="1800" b="1" dirty="0">
                <a:solidFill>
                  <a:srgbClr val="FFFFFF"/>
                </a:solidFill>
                <a:latin typeface="Roboto Light" panose="02000000000000000000" pitchFamily="2" charset="0"/>
              </a:rPr>
              <a:t>I</a:t>
            </a:r>
            <a:endParaRPr lang="en-US" sz="1100" b="1" dirty="0">
              <a:latin typeface="Roboto Light" panose="02000000000000000000" pitchFamily="2" charset="0"/>
            </a:endParaRPr>
          </a:p>
        </p:txBody>
      </p:sp>
      <p:sp>
        <p:nvSpPr>
          <p:cNvPr id="8" name="AutoShape 21">
            <a:extLst>
              <a:ext uri="{FF2B5EF4-FFF2-40B4-BE49-F238E27FC236}">
                <a16:creationId xmlns:a16="http://schemas.microsoft.com/office/drawing/2014/main" id="{5CA4F5FF-11C1-5839-C993-4D050E953274}"/>
              </a:ext>
            </a:extLst>
          </p:cNvPr>
          <p:cNvSpPr>
            <a:spLocks/>
          </p:cNvSpPr>
          <p:nvPr/>
        </p:nvSpPr>
        <p:spPr bwMode="auto">
          <a:xfrm>
            <a:off x="511968" y="1816169"/>
            <a:ext cx="446088" cy="446088"/>
          </a:xfrm>
          <a:prstGeom prst="roundRect">
            <a:avLst>
              <a:gd name="adj" fmla="val 833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b="1" dirty="0">
              <a:solidFill>
                <a:srgbClr val="FF7E79"/>
              </a:solidFill>
              <a:latin typeface="Roboto Light" panose="02000000000000000000" pitchFamily="2" charset="0"/>
            </a:endParaRPr>
          </a:p>
        </p:txBody>
      </p:sp>
      <p:sp>
        <p:nvSpPr>
          <p:cNvPr id="9" name="AutoShape 22">
            <a:extLst>
              <a:ext uri="{FF2B5EF4-FFF2-40B4-BE49-F238E27FC236}">
                <a16:creationId xmlns:a16="http://schemas.microsoft.com/office/drawing/2014/main" id="{99BD890E-369F-2F8B-1324-BBE5372B1218}"/>
              </a:ext>
            </a:extLst>
          </p:cNvPr>
          <p:cNvSpPr>
            <a:spLocks/>
          </p:cNvSpPr>
          <p:nvPr/>
        </p:nvSpPr>
        <p:spPr bwMode="auto">
          <a:xfrm>
            <a:off x="582613" y="1854270"/>
            <a:ext cx="306388" cy="396081"/>
          </a:xfrm>
          <a:custGeom>
            <a:avLst/>
            <a:gdLst>
              <a:gd name="T0" fmla="*/ 306388 w 21600"/>
              <a:gd name="T1" fmla="*/ 396081 h 21600"/>
              <a:gd name="T2" fmla="*/ 306388 w 21600"/>
              <a:gd name="T3" fmla="*/ 396081 h 21600"/>
              <a:gd name="T4" fmla="*/ 306388 w 21600"/>
              <a:gd name="T5" fmla="*/ 396081 h 21600"/>
              <a:gd name="T6" fmla="*/ 306388 w 21600"/>
              <a:gd name="T7" fmla="*/ 3960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720" rIns="45720" bIns="45720"/>
          <a:lstStyle>
            <a:lvl1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ctr" eaLnBrk="1">
              <a:lnSpc>
                <a:spcPct val="90000"/>
              </a:lnSpc>
            </a:pPr>
            <a:r>
              <a:rPr lang="en-US" sz="1800" b="1" dirty="0">
                <a:solidFill>
                  <a:srgbClr val="FFFFFF"/>
                </a:solidFill>
                <a:latin typeface="Roboto Light" panose="02000000000000000000" pitchFamily="2" charset="0"/>
              </a:rPr>
              <a:t>J</a:t>
            </a:r>
            <a:endParaRPr lang="en-US" sz="1100" b="1" dirty="0">
              <a:latin typeface="Roboto Light" panose="02000000000000000000" pitchFamily="2" charset="0"/>
            </a:endParaRPr>
          </a:p>
        </p:txBody>
      </p:sp>
      <p:sp>
        <p:nvSpPr>
          <p:cNvPr id="10" name="AutoShape 19">
            <a:extLst>
              <a:ext uri="{FF2B5EF4-FFF2-40B4-BE49-F238E27FC236}">
                <a16:creationId xmlns:a16="http://schemas.microsoft.com/office/drawing/2014/main" id="{4E28E2CF-996B-0AFB-7501-E9C1722014C8}"/>
              </a:ext>
            </a:extLst>
          </p:cNvPr>
          <p:cNvSpPr>
            <a:spLocks/>
          </p:cNvSpPr>
          <p:nvPr/>
        </p:nvSpPr>
        <p:spPr bwMode="auto">
          <a:xfrm>
            <a:off x="511968" y="2977348"/>
            <a:ext cx="446088" cy="446088"/>
          </a:xfrm>
          <a:prstGeom prst="roundRect">
            <a:avLst>
              <a:gd name="adj" fmla="val 8333"/>
            </a:avLst>
          </a:prstGeom>
          <a:solidFill>
            <a:srgbClr val="4BC9D0"/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b="1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sp>
        <p:nvSpPr>
          <p:cNvPr id="11" name="AutoShape 20">
            <a:extLst>
              <a:ext uri="{FF2B5EF4-FFF2-40B4-BE49-F238E27FC236}">
                <a16:creationId xmlns:a16="http://schemas.microsoft.com/office/drawing/2014/main" id="{8EAE4D50-154C-0987-D096-78FF3AF8588B}"/>
              </a:ext>
            </a:extLst>
          </p:cNvPr>
          <p:cNvSpPr>
            <a:spLocks/>
          </p:cNvSpPr>
          <p:nvPr/>
        </p:nvSpPr>
        <p:spPr bwMode="auto">
          <a:xfrm>
            <a:off x="582613" y="3024975"/>
            <a:ext cx="306388" cy="396081"/>
          </a:xfrm>
          <a:custGeom>
            <a:avLst/>
            <a:gdLst>
              <a:gd name="T0" fmla="*/ 306388 w 21600"/>
              <a:gd name="T1" fmla="*/ 396082 h 21600"/>
              <a:gd name="T2" fmla="*/ 306388 w 21600"/>
              <a:gd name="T3" fmla="*/ 396082 h 21600"/>
              <a:gd name="T4" fmla="*/ 306388 w 21600"/>
              <a:gd name="T5" fmla="*/ 396082 h 21600"/>
              <a:gd name="T6" fmla="*/ 306388 w 21600"/>
              <a:gd name="T7" fmla="*/ 39608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720" rIns="45720" bIns="45720"/>
          <a:lstStyle>
            <a:lvl1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1pPr>
            <a:lvl2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2pPr>
            <a:lvl3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3pPr>
            <a:lvl4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4pPr>
            <a:lvl5pPr algn="r" defTabSz="584200">
              <a:lnSpc>
                <a:spcPct val="120000"/>
              </a:lnSpc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5pPr>
            <a:lvl6pPr marL="13716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6pPr>
            <a:lvl7pPr marL="18288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7pPr>
            <a:lvl8pPr marL="22860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8pPr>
            <a:lvl9pPr marL="2743200" indent="914400" algn="r" defTabSz="584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77776"/>
                </a:solidFill>
                <a:latin typeface="Roboto" panose="02000000000000000000" pitchFamily="2" charset="0"/>
                <a:ea typeface="MS PGothic" panose="020B0600070205080204" pitchFamily="34" charset="-128"/>
                <a:sym typeface="Roboto" panose="02000000000000000000" pitchFamily="2" charset="0"/>
              </a:defRPr>
            </a:lvl9pPr>
          </a:lstStyle>
          <a:p>
            <a:pPr algn="ctr" eaLnBrk="1">
              <a:lnSpc>
                <a:spcPct val="90000"/>
              </a:lnSpc>
            </a:pPr>
            <a:r>
              <a:rPr lang="en-US" sz="1800" b="1" dirty="0">
                <a:solidFill>
                  <a:srgbClr val="FFFFFF"/>
                </a:solidFill>
                <a:latin typeface="Roboto Light" panose="02000000000000000000" pitchFamily="2" charset="0"/>
              </a:rPr>
              <a:t>K</a:t>
            </a:r>
            <a:endParaRPr lang="en-US" sz="1100" b="1" dirty="0">
              <a:latin typeface="Roboto Light" panose="02000000000000000000" pitchFamily="2" charset="0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B81C3B6A-57DB-74E2-FA3C-DCB95488E1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0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">
            <a:extLst>
              <a:ext uri="{FF2B5EF4-FFF2-40B4-BE49-F238E27FC236}">
                <a16:creationId xmlns:a16="http://schemas.microsoft.com/office/drawing/2014/main" id="{64EFB252-F089-A31F-DB9F-CF0C41412333}"/>
              </a:ext>
            </a:extLst>
          </p:cNvPr>
          <p:cNvSpPr txBox="1"/>
          <p:nvPr/>
        </p:nvSpPr>
        <p:spPr>
          <a:xfrm>
            <a:off x="1030941" y="1383215"/>
            <a:ext cx="9306859" cy="32571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Portanto, aqui vale um ponto de atenção. </a:t>
            </a:r>
          </a:p>
          <a:p>
            <a:pPr>
              <a:lnSpc>
                <a:spcPct val="150000"/>
              </a:lnSpc>
            </a:pPr>
            <a:endParaRPr kumimoji="1" lang="pt-BR" altLang="zh-CN" sz="28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Não são apenas os profissionais da coleta de lixo que devem receber vacinas, mas sim, todos os trabalhadores das atividades listadas acima.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B64957D-4631-089D-6749-D4170E354084}"/>
              </a:ext>
            </a:extLst>
          </p:cNvPr>
          <p:cNvGrpSpPr/>
          <p:nvPr/>
        </p:nvGrpSpPr>
        <p:grpSpPr>
          <a:xfrm rot="15865119">
            <a:off x="10755109" y="5466251"/>
            <a:ext cx="1542865" cy="1529272"/>
            <a:chOff x="-214779" y="3818987"/>
            <a:chExt cx="3158686" cy="3053641"/>
          </a:xfrm>
        </p:grpSpPr>
        <p:grpSp>
          <p:nvGrpSpPr>
            <p:cNvPr id="11" name="Group 74">
              <a:extLst>
                <a:ext uri="{FF2B5EF4-FFF2-40B4-BE49-F238E27FC236}">
                  <a16:creationId xmlns:a16="http://schemas.microsoft.com/office/drawing/2014/main" id="{8AACF3EE-09F8-EB17-AD36-90BE0FB56B06}"/>
                </a:ext>
              </a:extLst>
            </p:cNvPr>
            <p:cNvGrpSpPr/>
            <p:nvPr/>
          </p:nvGrpSpPr>
          <p:grpSpPr>
            <a:xfrm rot="1587316">
              <a:off x="909065" y="3818987"/>
              <a:ext cx="1555538" cy="2302642"/>
              <a:chOff x="6477000" y="3016250"/>
              <a:chExt cx="1328738" cy="1966913"/>
            </a:xfrm>
          </p:grpSpPr>
          <p:sp>
            <p:nvSpPr>
              <p:cNvPr id="16" name="Freeform 21">
                <a:extLst>
                  <a:ext uri="{FF2B5EF4-FFF2-40B4-BE49-F238E27FC236}">
                    <a16:creationId xmlns:a16="http://schemas.microsoft.com/office/drawing/2014/main" id="{6CCBB940-E1A1-1E79-15A0-AD9CB1C29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7000" y="3162300"/>
                <a:ext cx="1328738" cy="1820863"/>
              </a:xfrm>
              <a:custGeom>
                <a:avLst/>
                <a:gdLst>
                  <a:gd name="T0" fmla="*/ 353 w 353"/>
                  <a:gd name="T1" fmla="*/ 461 h 485"/>
                  <a:gd name="T2" fmla="*/ 329 w 353"/>
                  <a:gd name="T3" fmla="*/ 485 h 485"/>
                  <a:gd name="T4" fmla="*/ 24 w 353"/>
                  <a:gd name="T5" fmla="*/ 485 h 485"/>
                  <a:gd name="T6" fmla="*/ 0 w 353"/>
                  <a:gd name="T7" fmla="*/ 461 h 485"/>
                  <a:gd name="T8" fmla="*/ 0 w 353"/>
                  <a:gd name="T9" fmla="*/ 24 h 485"/>
                  <a:gd name="T10" fmla="*/ 24 w 353"/>
                  <a:gd name="T11" fmla="*/ 0 h 485"/>
                  <a:gd name="T12" fmla="*/ 329 w 353"/>
                  <a:gd name="T13" fmla="*/ 0 h 485"/>
                  <a:gd name="T14" fmla="*/ 353 w 353"/>
                  <a:gd name="T15" fmla="*/ 24 h 485"/>
                  <a:gd name="T16" fmla="*/ 353 w 353"/>
                  <a:gd name="T17" fmla="*/ 461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3" h="485">
                    <a:moveTo>
                      <a:pt x="353" y="461"/>
                    </a:moveTo>
                    <a:cubicBezTo>
                      <a:pt x="353" y="475"/>
                      <a:pt x="343" y="485"/>
                      <a:pt x="329" y="485"/>
                    </a:cubicBezTo>
                    <a:cubicBezTo>
                      <a:pt x="24" y="485"/>
                      <a:pt x="24" y="485"/>
                      <a:pt x="24" y="485"/>
                    </a:cubicBezTo>
                    <a:cubicBezTo>
                      <a:pt x="11" y="485"/>
                      <a:pt x="0" y="475"/>
                      <a:pt x="0" y="461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43" y="0"/>
                      <a:pt x="353" y="11"/>
                      <a:pt x="353" y="24"/>
                    </a:cubicBezTo>
                    <a:lnTo>
                      <a:pt x="353" y="46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22">
                <a:extLst>
                  <a:ext uri="{FF2B5EF4-FFF2-40B4-BE49-F238E27FC236}">
                    <a16:creationId xmlns:a16="http://schemas.microsoft.com/office/drawing/2014/main" id="{0E9C1249-ED85-44E1-6704-17BCB11BA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7650" y="3302000"/>
                <a:ext cx="1087438" cy="15049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3">
                <a:extLst>
                  <a:ext uri="{FF2B5EF4-FFF2-40B4-BE49-F238E27FC236}">
                    <a16:creationId xmlns:a16="http://schemas.microsoft.com/office/drawing/2014/main" id="{66772659-C436-7381-6C3C-DD575CB60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1300" y="3294062"/>
                <a:ext cx="1101725" cy="1520825"/>
              </a:xfrm>
              <a:custGeom>
                <a:avLst/>
                <a:gdLst>
                  <a:gd name="T0" fmla="*/ 689 w 694"/>
                  <a:gd name="T1" fmla="*/ 953 h 958"/>
                  <a:gd name="T2" fmla="*/ 689 w 694"/>
                  <a:gd name="T3" fmla="*/ 948 h 958"/>
                  <a:gd name="T4" fmla="*/ 9 w 694"/>
                  <a:gd name="T5" fmla="*/ 948 h 958"/>
                  <a:gd name="T6" fmla="*/ 9 w 694"/>
                  <a:gd name="T7" fmla="*/ 9 h 958"/>
                  <a:gd name="T8" fmla="*/ 684 w 694"/>
                  <a:gd name="T9" fmla="*/ 9 h 958"/>
                  <a:gd name="T10" fmla="*/ 684 w 694"/>
                  <a:gd name="T11" fmla="*/ 953 h 958"/>
                  <a:gd name="T12" fmla="*/ 689 w 694"/>
                  <a:gd name="T13" fmla="*/ 953 h 958"/>
                  <a:gd name="T14" fmla="*/ 689 w 694"/>
                  <a:gd name="T15" fmla="*/ 948 h 958"/>
                  <a:gd name="T16" fmla="*/ 689 w 694"/>
                  <a:gd name="T17" fmla="*/ 953 h 958"/>
                  <a:gd name="T18" fmla="*/ 694 w 694"/>
                  <a:gd name="T19" fmla="*/ 953 h 958"/>
                  <a:gd name="T20" fmla="*/ 694 w 694"/>
                  <a:gd name="T21" fmla="*/ 0 h 958"/>
                  <a:gd name="T22" fmla="*/ 0 w 694"/>
                  <a:gd name="T23" fmla="*/ 0 h 958"/>
                  <a:gd name="T24" fmla="*/ 0 w 694"/>
                  <a:gd name="T25" fmla="*/ 958 h 958"/>
                  <a:gd name="T26" fmla="*/ 694 w 694"/>
                  <a:gd name="T27" fmla="*/ 958 h 958"/>
                  <a:gd name="T28" fmla="*/ 694 w 694"/>
                  <a:gd name="T29" fmla="*/ 953 h 958"/>
                  <a:gd name="T30" fmla="*/ 689 w 694"/>
                  <a:gd name="T31" fmla="*/ 953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94" h="958">
                    <a:moveTo>
                      <a:pt x="689" y="953"/>
                    </a:moveTo>
                    <a:lnTo>
                      <a:pt x="689" y="948"/>
                    </a:lnTo>
                    <a:lnTo>
                      <a:pt x="9" y="948"/>
                    </a:lnTo>
                    <a:lnTo>
                      <a:pt x="9" y="9"/>
                    </a:lnTo>
                    <a:lnTo>
                      <a:pt x="684" y="9"/>
                    </a:lnTo>
                    <a:lnTo>
                      <a:pt x="684" y="953"/>
                    </a:lnTo>
                    <a:lnTo>
                      <a:pt x="689" y="953"/>
                    </a:lnTo>
                    <a:lnTo>
                      <a:pt x="689" y="948"/>
                    </a:lnTo>
                    <a:lnTo>
                      <a:pt x="689" y="953"/>
                    </a:lnTo>
                    <a:lnTo>
                      <a:pt x="694" y="953"/>
                    </a:lnTo>
                    <a:lnTo>
                      <a:pt x="694" y="0"/>
                    </a:lnTo>
                    <a:lnTo>
                      <a:pt x="0" y="0"/>
                    </a:lnTo>
                    <a:lnTo>
                      <a:pt x="0" y="958"/>
                    </a:lnTo>
                    <a:lnTo>
                      <a:pt x="694" y="958"/>
                    </a:lnTo>
                    <a:lnTo>
                      <a:pt x="694" y="953"/>
                    </a:lnTo>
                    <a:lnTo>
                      <a:pt x="689" y="9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4">
                <a:extLst>
                  <a:ext uri="{FF2B5EF4-FFF2-40B4-BE49-F238E27FC236}">
                    <a16:creationId xmlns:a16="http://schemas.microsoft.com/office/drawing/2014/main" id="{CBF6E74D-C751-FA99-DA8E-2C09EA72C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563" y="3609975"/>
                <a:ext cx="711200" cy="0"/>
              </a:xfrm>
              <a:custGeom>
                <a:avLst/>
                <a:gdLst>
                  <a:gd name="T0" fmla="*/ 0 w 448"/>
                  <a:gd name="T1" fmla="*/ 448 w 448"/>
                  <a:gd name="T2" fmla="*/ 0 w 44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48">
                    <a:moveTo>
                      <a:pt x="0" y="0"/>
                    </a:moveTo>
                    <a:lnTo>
                      <a:pt x="4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25">
                <a:extLst>
                  <a:ext uri="{FF2B5EF4-FFF2-40B4-BE49-F238E27FC236}">
                    <a16:creationId xmlns:a16="http://schemas.microsoft.com/office/drawing/2014/main" id="{CF94C636-4E68-115D-FE55-0E9CE79796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6563" y="3609975"/>
                <a:ext cx="7112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14219963-D7F4-4587-7E59-5B2531E28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3586163"/>
                <a:ext cx="755650" cy="46038"/>
              </a:xfrm>
              <a:custGeom>
                <a:avLst/>
                <a:gdLst>
                  <a:gd name="T0" fmla="*/ 6 w 201"/>
                  <a:gd name="T1" fmla="*/ 12 h 12"/>
                  <a:gd name="T2" fmla="*/ 195 w 201"/>
                  <a:gd name="T3" fmla="*/ 12 h 12"/>
                  <a:gd name="T4" fmla="*/ 201 w 201"/>
                  <a:gd name="T5" fmla="*/ 6 h 12"/>
                  <a:gd name="T6" fmla="*/ 195 w 201"/>
                  <a:gd name="T7" fmla="*/ 0 h 12"/>
                  <a:gd name="T8" fmla="*/ 6 w 201"/>
                  <a:gd name="T9" fmla="*/ 0 h 12"/>
                  <a:gd name="T10" fmla="*/ 0 w 201"/>
                  <a:gd name="T11" fmla="*/ 6 h 12"/>
                  <a:gd name="T12" fmla="*/ 6 w 201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1" h="12">
                    <a:moveTo>
                      <a:pt x="6" y="12"/>
                    </a:moveTo>
                    <a:cubicBezTo>
                      <a:pt x="195" y="12"/>
                      <a:pt x="195" y="12"/>
                      <a:pt x="195" y="12"/>
                    </a:cubicBezTo>
                    <a:cubicBezTo>
                      <a:pt x="199" y="12"/>
                      <a:pt x="201" y="9"/>
                      <a:pt x="201" y="6"/>
                    </a:cubicBezTo>
                    <a:cubicBezTo>
                      <a:pt x="201" y="2"/>
                      <a:pt x="199" y="0"/>
                      <a:pt x="19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69DCF327-C498-5675-735C-CA18D292D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1475" y="3759200"/>
                <a:ext cx="839788" cy="0"/>
              </a:xfrm>
              <a:custGeom>
                <a:avLst/>
                <a:gdLst>
                  <a:gd name="T0" fmla="*/ 0 w 529"/>
                  <a:gd name="T1" fmla="*/ 529 w 529"/>
                  <a:gd name="T2" fmla="*/ 0 w 5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9">
                    <a:moveTo>
                      <a:pt x="0" y="0"/>
                    </a:moveTo>
                    <a:lnTo>
                      <a:pt x="5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28">
                <a:extLst>
                  <a:ext uri="{FF2B5EF4-FFF2-40B4-BE49-F238E27FC236}">
                    <a16:creationId xmlns:a16="http://schemas.microsoft.com/office/drawing/2014/main" id="{310EC4D2-BC1D-C050-3EB9-35C6057D5B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1475" y="3759200"/>
                <a:ext cx="83978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9">
                <a:extLst>
                  <a:ext uri="{FF2B5EF4-FFF2-40B4-BE49-F238E27FC236}">
                    <a16:creationId xmlns:a16="http://schemas.microsoft.com/office/drawing/2014/main" id="{1392B397-E877-6372-BA23-A339F1654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9250" y="3736975"/>
                <a:ext cx="884238" cy="44450"/>
              </a:xfrm>
              <a:custGeom>
                <a:avLst/>
                <a:gdLst>
                  <a:gd name="T0" fmla="*/ 6 w 235"/>
                  <a:gd name="T1" fmla="*/ 12 h 12"/>
                  <a:gd name="T2" fmla="*/ 229 w 235"/>
                  <a:gd name="T3" fmla="*/ 12 h 12"/>
                  <a:gd name="T4" fmla="*/ 235 w 235"/>
                  <a:gd name="T5" fmla="*/ 6 h 12"/>
                  <a:gd name="T6" fmla="*/ 229 w 235"/>
                  <a:gd name="T7" fmla="*/ 0 h 12"/>
                  <a:gd name="T8" fmla="*/ 6 w 235"/>
                  <a:gd name="T9" fmla="*/ 0 h 12"/>
                  <a:gd name="T10" fmla="*/ 0 w 235"/>
                  <a:gd name="T11" fmla="*/ 6 h 12"/>
                  <a:gd name="T12" fmla="*/ 6 w 235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12">
                    <a:moveTo>
                      <a:pt x="6" y="12"/>
                    </a:moveTo>
                    <a:cubicBezTo>
                      <a:pt x="229" y="12"/>
                      <a:pt x="229" y="12"/>
                      <a:pt x="229" y="12"/>
                    </a:cubicBezTo>
                    <a:cubicBezTo>
                      <a:pt x="232" y="12"/>
                      <a:pt x="235" y="10"/>
                      <a:pt x="235" y="6"/>
                    </a:cubicBezTo>
                    <a:cubicBezTo>
                      <a:pt x="235" y="3"/>
                      <a:pt x="232" y="0"/>
                      <a:pt x="22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30">
                <a:extLst>
                  <a:ext uri="{FF2B5EF4-FFF2-40B4-BE49-F238E27FC236}">
                    <a16:creationId xmlns:a16="http://schemas.microsoft.com/office/drawing/2014/main" id="{3C6A7BD5-BCD8-018F-902B-63A4D0F48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563" y="3913188"/>
                <a:ext cx="711200" cy="0"/>
              </a:xfrm>
              <a:custGeom>
                <a:avLst/>
                <a:gdLst>
                  <a:gd name="T0" fmla="*/ 0 w 448"/>
                  <a:gd name="T1" fmla="*/ 448 w 448"/>
                  <a:gd name="T2" fmla="*/ 0 w 44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48">
                    <a:moveTo>
                      <a:pt x="0" y="0"/>
                    </a:moveTo>
                    <a:lnTo>
                      <a:pt x="4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31">
                <a:extLst>
                  <a:ext uri="{FF2B5EF4-FFF2-40B4-BE49-F238E27FC236}">
                    <a16:creationId xmlns:a16="http://schemas.microsoft.com/office/drawing/2014/main" id="{5BCB949F-3736-0B36-07AC-63A2AAFD22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6563" y="3913188"/>
                <a:ext cx="7112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C24BD808-52D2-A5DE-54DD-C449159B6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3890963"/>
                <a:ext cx="755650" cy="44450"/>
              </a:xfrm>
              <a:custGeom>
                <a:avLst/>
                <a:gdLst>
                  <a:gd name="T0" fmla="*/ 6 w 201"/>
                  <a:gd name="T1" fmla="*/ 12 h 12"/>
                  <a:gd name="T2" fmla="*/ 195 w 201"/>
                  <a:gd name="T3" fmla="*/ 12 h 12"/>
                  <a:gd name="T4" fmla="*/ 201 w 201"/>
                  <a:gd name="T5" fmla="*/ 6 h 12"/>
                  <a:gd name="T6" fmla="*/ 195 w 201"/>
                  <a:gd name="T7" fmla="*/ 0 h 12"/>
                  <a:gd name="T8" fmla="*/ 6 w 201"/>
                  <a:gd name="T9" fmla="*/ 0 h 12"/>
                  <a:gd name="T10" fmla="*/ 0 w 201"/>
                  <a:gd name="T11" fmla="*/ 6 h 12"/>
                  <a:gd name="T12" fmla="*/ 6 w 201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1" h="12">
                    <a:moveTo>
                      <a:pt x="6" y="12"/>
                    </a:moveTo>
                    <a:cubicBezTo>
                      <a:pt x="195" y="12"/>
                      <a:pt x="195" y="12"/>
                      <a:pt x="195" y="12"/>
                    </a:cubicBezTo>
                    <a:cubicBezTo>
                      <a:pt x="199" y="12"/>
                      <a:pt x="201" y="10"/>
                      <a:pt x="201" y="6"/>
                    </a:cubicBezTo>
                    <a:cubicBezTo>
                      <a:pt x="201" y="3"/>
                      <a:pt x="199" y="0"/>
                      <a:pt x="19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7D749054-E16A-2396-DD8C-5EE0A8F9B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1475" y="4067175"/>
                <a:ext cx="839788" cy="0"/>
              </a:xfrm>
              <a:custGeom>
                <a:avLst/>
                <a:gdLst>
                  <a:gd name="T0" fmla="*/ 0 w 529"/>
                  <a:gd name="T1" fmla="*/ 529 w 529"/>
                  <a:gd name="T2" fmla="*/ 0 w 5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9">
                    <a:moveTo>
                      <a:pt x="0" y="0"/>
                    </a:moveTo>
                    <a:lnTo>
                      <a:pt x="5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34">
                <a:extLst>
                  <a:ext uri="{FF2B5EF4-FFF2-40B4-BE49-F238E27FC236}">
                    <a16:creationId xmlns:a16="http://schemas.microsoft.com/office/drawing/2014/main" id="{865309D4-0E56-8653-BA69-765D92F52C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1475" y="4067175"/>
                <a:ext cx="83978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5">
                <a:extLst>
                  <a:ext uri="{FF2B5EF4-FFF2-40B4-BE49-F238E27FC236}">
                    <a16:creationId xmlns:a16="http://schemas.microsoft.com/office/drawing/2014/main" id="{8981BC8F-FF2B-1DFB-A4DB-B0FB61953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9250" y="4044950"/>
                <a:ext cx="884238" cy="44450"/>
              </a:xfrm>
              <a:custGeom>
                <a:avLst/>
                <a:gdLst>
                  <a:gd name="T0" fmla="*/ 6 w 235"/>
                  <a:gd name="T1" fmla="*/ 12 h 12"/>
                  <a:gd name="T2" fmla="*/ 229 w 235"/>
                  <a:gd name="T3" fmla="*/ 12 h 12"/>
                  <a:gd name="T4" fmla="*/ 235 w 235"/>
                  <a:gd name="T5" fmla="*/ 6 h 12"/>
                  <a:gd name="T6" fmla="*/ 229 w 235"/>
                  <a:gd name="T7" fmla="*/ 0 h 12"/>
                  <a:gd name="T8" fmla="*/ 6 w 235"/>
                  <a:gd name="T9" fmla="*/ 0 h 12"/>
                  <a:gd name="T10" fmla="*/ 0 w 235"/>
                  <a:gd name="T11" fmla="*/ 6 h 12"/>
                  <a:gd name="T12" fmla="*/ 6 w 235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12">
                    <a:moveTo>
                      <a:pt x="6" y="12"/>
                    </a:moveTo>
                    <a:cubicBezTo>
                      <a:pt x="229" y="12"/>
                      <a:pt x="229" y="12"/>
                      <a:pt x="229" y="12"/>
                    </a:cubicBezTo>
                    <a:cubicBezTo>
                      <a:pt x="232" y="12"/>
                      <a:pt x="235" y="9"/>
                      <a:pt x="235" y="6"/>
                    </a:cubicBezTo>
                    <a:cubicBezTo>
                      <a:pt x="235" y="3"/>
                      <a:pt x="232" y="0"/>
                      <a:pt x="22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6">
                <a:extLst>
                  <a:ext uri="{FF2B5EF4-FFF2-40B4-BE49-F238E27FC236}">
                    <a16:creationId xmlns:a16="http://schemas.microsoft.com/office/drawing/2014/main" id="{C740E82D-9671-4F30-4148-127E2B7E3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563" y="4221163"/>
                <a:ext cx="711200" cy="0"/>
              </a:xfrm>
              <a:custGeom>
                <a:avLst/>
                <a:gdLst>
                  <a:gd name="T0" fmla="*/ 0 w 448"/>
                  <a:gd name="T1" fmla="*/ 448 w 448"/>
                  <a:gd name="T2" fmla="*/ 0 w 44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48">
                    <a:moveTo>
                      <a:pt x="0" y="0"/>
                    </a:moveTo>
                    <a:lnTo>
                      <a:pt x="4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37">
                <a:extLst>
                  <a:ext uri="{FF2B5EF4-FFF2-40B4-BE49-F238E27FC236}">
                    <a16:creationId xmlns:a16="http://schemas.microsoft.com/office/drawing/2014/main" id="{B2C1CE88-1D7B-9B83-6E71-B0F0EDAF2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6563" y="4221163"/>
                <a:ext cx="7112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A020C716-75C3-8C33-DD05-6B1384B86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4198938"/>
                <a:ext cx="755650" cy="44450"/>
              </a:xfrm>
              <a:custGeom>
                <a:avLst/>
                <a:gdLst>
                  <a:gd name="T0" fmla="*/ 6 w 201"/>
                  <a:gd name="T1" fmla="*/ 12 h 12"/>
                  <a:gd name="T2" fmla="*/ 195 w 201"/>
                  <a:gd name="T3" fmla="*/ 12 h 12"/>
                  <a:gd name="T4" fmla="*/ 201 w 201"/>
                  <a:gd name="T5" fmla="*/ 6 h 12"/>
                  <a:gd name="T6" fmla="*/ 195 w 201"/>
                  <a:gd name="T7" fmla="*/ 0 h 12"/>
                  <a:gd name="T8" fmla="*/ 6 w 201"/>
                  <a:gd name="T9" fmla="*/ 0 h 12"/>
                  <a:gd name="T10" fmla="*/ 0 w 201"/>
                  <a:gd name="T11" fmla="*/ 6 h 12"/>
                  <a:gd name="T12" fmla="*/ 6 w 201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1" h="12">
                    <a:moveTo>
                      <a:pt x="6" y="12"/>
                    </a:moveTo>
                    <a:cubicBezTo>
                      <a:pt x="195" y="12"/>
                      <a:pt x="195" y="12"/>
                      <a:pt x="195" y="12"/>
                    </a:cubicBezTo>
                    <a:cubicBezTo>
                      <a:pt x="199" y="12"/>
                      <a:pt x="201" y="9"/>
                      <a:pt x="201" y="6"/>
                    </a:cubicBezTo>
                    <a:cubicBezTo>
                      <a:pt x="201" y="2"/>
                      <a:pt x="199" y="0"/>
                      <a:pt x="19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C9E22AA3-8F55-F8DE-77CE-1929C12B5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563" y="4525963"/>
                <a:ext cx="711200" cy="0"/>
              </a:xfrm>
              <a:custGeom>
                <a:avLst/>
                <a:gdLst>
                  <a:gd name="T0" fmla="*/ 0 w 448"/>
                  <a:gd name="T1" fmla="*/ 448 w 448"/>
                  <a:gd name="T2" fmla="*/ 0 w 44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48">
                    <a:moveTo>
                      <a:pt x="0" y="0"/>
                    </a:moveTo>
                    <a:lnTo>
                      <a:pt x="4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40">
                <a:extLst>
                  <a:ext uri="{FF2B5EF4-FFF2-40B4-BE49-F238E27FC236}">
                    <a16:creationId xmlns:a16="http://schemas.microsoft.com/office/drawing/2014/main" id="{D9B0469D-D5D0-7A6A-55D8-BB7FDA443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6563" y="4525963"/>
                <a:ext cx="7112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41">
                <a:extLst>
                  <a:ext uri="{FF2B5EF4-FFF2-40B4-BE49-F238E27FC236}">
                    <a16:creationId xmlns:a16="http://schemas.microsoft.com/office/drawing/2014/main" id="{064F4D8E-8480-CAB6-BBC9-CA099F8C7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4502150"/>
                <a:ext cx="755650" cy="46038"/>
              </a:xfrm>
              <a:custGeom>
                <a:avLst/>
                <a:gdLst>
                  <a:gd name="T0" fmla="*/ 6 w 201"/>
                  <a:gd name="T1" fmla="*/ 12 h 12"/>
                  <a:gd name="T2" fmla="*/ 195 w 201"/>
                  <a:gd name="T3" fmla="*/ 12 h 12"/>
                  <a:gd name="T4" fmla="*/ 201 w 201"/>
                  <a:gd name="T5" fmla="*/ 6 h 12"/>
                  <a:gd name="T6" fmla="*/ 195 w 201"/>
                  <a:gd name="T7" fmla="*/ 0 h 12"/>
                  <a:gd name="T8" fmla="*/ 6 w 201"/>
                  <a:gd name="T9" fmla="*/ 0 h 12"/>
                  <a:gd name="T10" fmla="*/ 0 w 201"/>
                  <a:gd name="T11" fmla="*/ 6 h 12"/>
                  <a:gd name="T12" fmla="*/ 6 w 201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1" h="12">
                    <a:moveTo>
                      <a:pt x="6" y="12"/>
                    </a:moveTo>
                    <a:cubicBezTo>
                      <a:pt x="195" y="12"/>
                      <a:pt x="195" y="12"/>
                      <a:pt x="195" y="12"/>
                    </a:cubicBezTo>
                    <a:cubicBezTo>
                      <a:pt x="199" y="12"/>
                      <a:pt x="201" y="9"/>
                      <a:pt x="201" y="6"/>
                    </a:cubicBezTo>
                    <a:cubicBezTo>
                      <a:pt x="201" y="3"/>
                      <a:pt x="199" y="0"/>
                      <a:pt x="19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42">
                <a:extLst>
                  <a:ext uri="{FF2B5EF4-FFF2-40B4-BE49-F238E27FC236}">
                    <a16:creationId xmlns:a16="http://schemas.microsoft.com/office/drawing/2014/main" id="{B1B2CA1B-5587-9C0A-20DB-025EE4566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1475" y="4371975"/>
                <a:ext cx="839788" cy="0"/>
              </a:xfrm>
              <a:custGeom>
                <a:avLst/>
                <a:gdLst>
                  <a:gd name="T0" fmla="*/ 0 w 529"/>
                  <a:gd name="T1" fmla="*/ 529 w 529"/>
                  <a:gd name="T2" fmla="*/ 0 w 5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9">
                    <a:moveTo>
                      <a:pt x="0" y="0"/>
                    </a:moveTo>
                    <a:lnTo>
                      <a:pt x="5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43">
                <a:extLst>
                  <a:ext uri="{FF2B5EF4-FFF2-40B4-BE49-F238E27FC236}">
                    <a16:creationId xmlns:a16="http://schemas.microsoft.com/office/drawing/2014/main" id="{0EBBF009-0E75-51B7-98E4-B7DC88616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1475" y="4371975"/>
                <a:ext cx="83978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E48D4981-B485-97A1-5B50-16A25F7EC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9250" y="4348163"/>
                <a:ext cx="884238" cy="46038"/>
              </a:xfrm>
              <a:custGeom>
                <a:avLst/>
                <a:gdLst>
                  <a:gd name="T0" fmla="*/ 6 w 235"/>
                  <a:gd name="T1" fmla="*/ 12 h 12"/>
                  <a:gd name="T2" fmla="*/ 229 w 235"/>
                  <a:gd name="T3" fmla="*/ 12 h 12"/>
                  <a:gd name="T4" fmla="*/ 235 w 235"/>
                  <a:gd name="T5" fmla="*/ 6 h 12"/>
                  <a:gd name="T6" fmla="*/ 229 w 235"/>
                  <a:gd name="T7" fmla="*/ 0 h 12"/>
                  <a:gd name="T8" fmla="*/ 6 w 235"/>
                  <a:gd name="T9" fmla="*/ 0 h 12"/>
                  <a:gd name="T10" fmla="*/ 0 w 235"/>
                  <a:gd name="T11" fmla="*/ 6 h 12"/>
                  <a:gd name="T12" fmla="*/ 6 w 235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12">
                    <a:moveTo>
                      <a:pt x="6" y="12"/>
                    </a:moveTo>
                    <a:cubicBezTo>
                      <a:pt x="229" y="12"/>
                      <a:pt x="229" y="12"/>
                      <a:pt x="229" y="12"/>
                    </a:cubicBezTo>
                    <a:cubicBezTo>
                      <a:pt x="232" y="12"/>
                      <a:pt x="235" y="10"/>
                      <a:pt x="235" y="6"/>
                    </a:cubicBezTo>
                    <a:cubicBezTo>
                      <a:pt x="235" y="3"/>
                      <a:pt x="232" y="0"/>
                      <a:pt x="22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7F510FA2-D1EB-6A21-CE34-056849ACE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8950" y="3200400"/>
                <a:ext cx="604838" cy="184150"/>
              </a:xfrm>
              <a:custGeom>
                <a:avLst/>
                <a:gdLst>
                  <a:gd name="T0" fmla="*/ 161 w 161"/>
                  <a:gd name="T1" fmla="*/ 36 h 49"/>
                  <a:gd name="T2" fmla="*/ 126 w 161"/>
                  <a:gd name="T3" fmla="*/ 0 h 49"/>
                  <a:gd name="T4" fmla="*/ 36 w 161"/>
                  <a:gd name="T5" fmla="*/ 0 h 49"/>
                  <a:gd name="T6" fmla="*/ 0 w 161"/>
                  <a:gd name="T7" fmla="*/ 36 h 49"/>
                  <a:gd name="T8" fmla="*/ 0 w 161"/>
                  <a:gd name="T9" fmla="*/ 36 h 49"/>
                  <a:gd name="T10" fmla="*/ 13 w 161"/>
                  <a:gd name="T11" fmla="*/ 49 h 49"/>
                  <a:gd name="T12" fmla="*/ 148 w 161"/>
                  <a:gd name="T13" fmla="*/ 49 h 49"/>
                  <a:gd name="T14" fmla="*/ 161 w 161"/>
                  <a:gd name="T15" fmla="*/ 3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49">
                    <a:moveTo>
                      <a:pt x="161" y="36"/>
                    </a:moveTo>
                    <a:cubicBezTo>
                      <a:pt x="161" y="16"/>
                      <a:pt x="146" y="0"/>
                      <a:pt x="12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1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3"/>
                      <a:pt x="6" y="49"/>
                      <a:pt x="13" y="49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55" y="49"/>
                      <a:pt x="161" y="43"/>
                      <a:pt x="161" y="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46">
                <a:extLst>
                  <a:ext uri="{FF2B5EF4-FFF2-40B4-BE49-F238E27FC236}">
                    <a16:creationId xmlns:a16="http://schemas.microsoft.com/office/drawing/2014/main" id="{4120123C-6FB1-83AF-E85F-9A1AA84D24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89763" y="3016250"/>
                <a:ext cx="304800" cy="303213"/>
              </a:xfrm>
              <a:custGeom>
                <a:avLst/>
                <a:gdLst>
                  <a:gd name="T0" fmla="*/ 41 w 81"/>
                  <a:gd name="T1" fmla="*/ 0 h 81"/>
                  <a:gd name="T2" fmla="*/ 0 w 81"/>
                  <a:gd name="T3" fmla="*/ 40 h 81"/>
                  <a:gd name="T4" fmla="*/ 41 w 81"/>
                  <a:gd name="T5" fmla="*/ 81 h 81"/>
                  <a:gd name="T6" fmla="*/ 81 w 81"/>
                  <a:gd name="T7" fmla="*/ 40 h 81"/>
                  <a:gd name="T8" fmla="*/ 41 w 81"/>
                  <a:gd name="T9" fmla="*/ 0 h 81"/>
                  <a:gd name="T10" fmla="*/ 41 w 81"/>
                  <a:gd name="T11" fmla="*/ 69 h 81"/>
                  <a:gd name="T12" fmla="*/ 12 w 81"/>
                  <a:gd name="T13" fmla="*/ 40 h 81"/>
                  <a:gd name="T14" fmla="*/ 41 w 81"/>
                  <a:gd name="T15" fmla="*/ 12 h 81"/>
                  <a:gd name="T16" fmla="*/ 69 w 81"/>
                  <a:gd name="T17" fmla="*/ 40 h 81"/>
                  <a:gd name="T18" fmla="*/ 41 w 81"/>
                  <a:gd name="T19" fmla="*/ 6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81">
                    <a:moveTo>
                      <a:pt x="41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3"/>
                      <a:pt x="18" y="81"/>
                      <a:pt x="41" y="81"/>
                    </a:cubicBezTo>
                    <a:cubicBezTo>
                      <a:pt x="63" y="81"/>
                      <a:pt x="81" y="63"/>
                      <a:pt x="81" y="40"/>
                    </a:cubicBezTo>
                    <a:cubicBezTo>
                      <a:pt x="81" y="18"/>
                      <a:pt x="63" y="0"/>
                      <a:pt x="41" y="0"/>
                    </a:cubicBezTo>
                    <a:close/>
                    <a:moveTo>
                      <a:pt x="41" y="69"/>
                    </a:moveTo>
                    <a:cubicBezTo>
                      <a:pt x="25" y="69"/>
                      <a:pt x="12" y="56"/>
                      <a:pt x="12" y="40"/>
                    </a:cubicBezTo>
                    <a:cubicBezTo>
                      <a:pt x="12" y="24"/>
                      <a:pt x="25" y="12"/>
                      <a:pt x="41" y="12"/>
                    </a:cubicBezTo>
                    <a:cubicBezTo>
                      <a:pt x="56" y="12"/>
                      <a:pt x="69" y="24"/>
                      <a:pt x="69" y="40"/>
                    </a:cubicBezTo>
                    <a:cubicBezTo>
                      <a:pt x="69" y="56"/>
                      <a:pt x="56" y="69"/>
                      <a:pt x="41" y="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Freeform: Shape 157">
              <a:extLst>
                <a:ext uri="{FF2B5EF4-FFF2-40B4-BE49-F238E27FC236}">
                  <a16:creationId xmlns:a16="http://schemas.microsoft.com/office/drawing/2014/main" id="{E26EF80D-0CF1-72CA-1979-014C9C218CAE}"/>
                </a:ext>
              </a:extLst>
            </p:cNvPr>
            <p:cNvSpPr/>
            <p:nvPr/>
          </p:nvSpPr>
          <p:spPr>
            <a:xfrm rot="2717603">
              <a:off x="-173015" y="4960000"/>
              <a:ext cx="751360" cy="834887"/>
            </a:xfrm>
            <a:custGeom>
              <a:avLst/>
              <a:gdLst>
                <a:gd name="connsiteX0" fmla="*/ 184970 w 751360"/>
                <a:gd name="connsiteY0" fmla="*/ 3969 h 834887"/>
                <a:gd name="connsiteX1" fmla="*/ 218776 w 751360"/>
                <a:gd name="connsiteY1" fmla="*/ 9240 h 834887"/>
                <a:gd name="connsiteX2" fmla="*/ 474653 w 751360"/>
                <a:gd name="connsiteY2" fmla="*/ 128216 h 834887"/>
                <a:gd name="connsiteX3" fmla="*/ 680823 w 751360"/>
                <a:gd name="connsiteY3" fmla="*/ 223558 h 834887"/>
                <a:gd name="connsiteX4" fmla="*/ 701195 w 751360"/>
                <a:gd name="connsiteY4" fmla="*/ 239449 h 834887"/>
                <a:gd name="connsiteX5" fmla="*/ 737865 w 751360"/>
                <a:gd name="connsiteY5" fmla="*/ 255339 h 834887"/>
                <a:gd name="connsiteX6" fmla="*/ 746829 w 751360"/>
                <a:gd name="connsiteY6" fmla="*/ 282230 h 834887"/>
                <a:gd name="connsiteX7" fmla="*/ 562663 w 751360"/>
                <a:gd name="connsiteY7" fmla="*/ 670937 h 834887"/>
                <a:gd name="connsiteX8" fmla="*/ 485328 w 751360"/>
                <a:gd name="connsiteY8" fmla="*/ 834887 h 834887"/>
                <a:gd name="connsiteX9" fmla="*/ 0 w 751360"/>
                <a:gd name="connsiteY9" fmla="*/ 354504 h 834887"/>
                <a:gd name="connsiteX10" fmla="*/ 101839 w 751360"/>
                <a:gd name="connsiteY10" fmla="*/ 158774 h 834887"/>
                <a:gd name="connsiteX11" fmla="*/ 176401 w 751360"/>
                <a:gd name="connsiteY11" fmla="*/ 14130 h 834887"/>
                <a:gd name="connsiteX12" fmla="*/ 184970 w 751360"/>
                <a:gd name="connsiteY12" fmla="*/ 3969 h 83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1360" h="834887">
                  <a:moveTo>
                    <a:pt x="184970" y="3969"/>
                  </a:moveTo>
                  <a:cubicBezTo>
                    <a:pt x="192343" y="-2983"/>
                    <a:pt x="197996" y="-539"/>
                    <a:pt x="218776" y="9240"/>
                  </a:cubicBezTo>
                  <a:lnTo>
                    <a:pt x="474653" y="128216"/>
                  </a:lnTo>
                  <a:lnTo>
                    <a:pt x="680823" y="223558"/>
                  </a:lnTo>
                  <a:cubicBezTo>
                    <a:pt x="689379" y="227225"/>
                    <a:pt x="698343" y="229670"/>
                    <a:pt x="701195" y="239449"/>
                  </a:cubicBezTo>
                  <a:cubicBezTo>
                    <a:pt x="713419" y="244745"/>
                    <a:pt x="725234" y="251265"/>
                    <a:pt x="737865" y="255339"/>
                  </a:cubicBezTo>
                  <a:cubicBezTo>
                    <a:pt x="754163" y="260636"/>
                    <a:pt x="753756" y="268377"/>
                    <a:pt x="746829" y="282230"/>
                  </a:cubicBezTo>
                  <a:cubicBezTo>
                    <a:pt x="684896" y="411799"/>
                    <a:pt x="623780" y="541368"/>
                    <a:pt x="562663" y="670937"/>
                  </a:cubicBezTo>
                  <a:lnTo>
                    <a:pt x="485328" y="834887"/>
                  </a:lnTo>
                  <a:lnTo>
                    <a:pt x="0" y="354504"/>
                  </a:lnTo>
                  <a:lnTo>
                    <a:pt x="101839" y="158774"/>
                  </a:lnTo>
                  <a:cubicBezTo>
                    <a:pt x="127100" y="110694"/>
                    <a:pt x="152361" y="62616"/>
                    <a:pt x="176401" y="14130"/>
                  </a:cubicBezTo>
                  <a:cubicBezTo>
                    <a:pt x="179864" y="9648"/>
                    <a:pt x="182513" y="6286"/>
                    <a:pt x="184970" y="3969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: Shape 147">
              <a:extLst>
                <a:ext uri="{FF2B5EF4-FFF2-40B4-BE49-F238E27FC236}">
                  <a16:creationId xmlns:a16="http://schemas.microsoft.com/office/drawing/2014/main" id="{E3D3D319-DAF2-C2B5-1A4F-7FDD9DBCA832}"/>
                </a:ext>
              </a:extLst>
            </p:cNvPr>
            <p:cNvSpPr/>
            <p:nvPr/>
          </p:nvSpPr>
          <p:spPr>
            <a:xfrm rot="578905">
              <a:off x="1255322" y="5572258"/>
              <a:ext cx="1098009" cy="279768"/>
            </a:xfrm>
            <a:custGeom>
              <a:avLst/>
              <a:gdLst>
                <a:gd name="connsiteX0" fmla="*/ 58249 w 1098009"/>
                <a:gd name="connsiteY0" fmla="*/ 232663 h 279768"/>
                <a:gd name="connsiteX1" fmla="*/ 125616 w 1098009"/>
                <a:gd name="connsiteY1" fmla="*/ 279768 h 279768"/>
                <a:gd name="connsiteX2" fmla="*/ 0 w 1098009"/>
                <a:gd name="connsiteY2" fmla="*/ 268625 h 279768"/>
                <a:gd name="connsiteX3" fmla="*/ 58249 w 1098009"/>
                <a:gd name="connsiteY3" fmla="*/ 232663 h 279768"/>
                <a:gd name="connsiteX4" fmla="*/ 1066212 w 1098009"/>
                <a:gd name="connsiteY4" fmla="*/ 1186 h 279768"/>
                <a:gd name="connsiteX5" fmla="*/ 1083940 w 1098009"/>
                <a:gd name="connsiteY5" fmla="*/ 11822 h 279768"/>
                <a:gd name="connsiteX6" fmla="*/ 1097110 w 1098009"/>
                <a:gd name="connsiteY6" fmla="*/ 72604 h 279768"/>
                <a:gd name="connsiteX7" fmla="*/ 1087992 w 1098009"/>
                <a:gd name="connsiteY7" fmla="*/ 86280 h 279768"/>
                <a:gd name="connsiteX8" fmla="*/ 348989 w 1098009"/>
                <a:gd name="connsiteY8" fmla="*/ 236208 h 279768"/>
                <a:gd name="connsiteX9" fmla="*/ 317079 w 1098009"/>
                <a:gd name="connsiteY9" fmla="*/ 228104 h 279768"/>
                <a:gd name="connsiteX10" fmla="*/ 248699 w 1098009"/>
                <a:gd name="connsiteY10" fmla="*/ 165296 h 279768"/>
                <a:gd name="connsiteX11" fmla="*/ 1066212 w 1098009"/>
                <a:gd name="connsiteY11" fmla="*/ 1186 h 27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8009" h="279768">
                  <a:moveTo>
                    <a:pt x="58249" y="232663"/>
                  </a:moveTo>
                  <a:cubicBezTo>
                    <a:pt x="82562" y="245832"/>
                    <a:pt x="103836" y="263560"/>
                    <a:pt x="125616" y="279768"/>
                  </a:cubicBezTo>
                  <a:cubicBezTo>
                    <a:pt x="85094" y="276223"/>
                    <a:pt x="44573" y="272677"/>
                    <a:pt x="0" y="268625"/>
                  </a:cubicBezTo>
                  <a:cubicBezTo>
                    <a:pt x="20767" y="255456"/>
                    <a:pt x="39508" y="243806"/>
                    <a:pt x="58249" y="232663"/>
                  </a:cubicBezTo>
                  <a:close/>
                  <a:moveTo>
                    <a:pt x="1066212" y="1186"/>
                  </a:moveTo>
                  <a:cubicBezTo>
                    <a:pt x="1075836" y="-841"/>
                    <a:pt x="1081914" y="-1854"/>
                    <a:pt x="1083940" y="11822"/>
                  </a:cubicBezTo>
                  <a:cubicBezTo>
                    <a:pt x="1086473" y="32083"/>
                    <a:pt x="1091538" y="52850"/>
                    <a:pt x="1097110" y="72604"/>
                  </a:cubicBezTo>
                  <a:cubicBezTo>
                    <a:pt x="1100149" y="83241"/>
                    <a:pt x="1095084" y="84760"/>
                    <a:pt x="1087992" y="86280"/>
                  </a:cubicBezTo>
                  <a:cubicBezTo>
                    <a:pt x="1075836" y="88812"/>
                    <a:pt x="381406" y="229117"/>
                    <a:pt x="348989" y="236208"/>
                  </a:cubicBezTo>
                  <a:cubicBezTo>
                    <a:pt x="336832" y="238740"/>
                    <a:pt x="327208" y="238234"/>
                    <a:pt x="317079" y="228104"/>
                  </a:cubicBezTo>
                  <a:cubicBezTo>
                    <a:pt x="296311" y="206830"/>
                    <a:pt x="273518" y="187583"/>
                    <a:pt x="248699" y="165296"/>
                  </a:cubicBezTo>
                  <a:cubicBezTo>
                    <a:pt x="278583" y="159724"/>
                    <a:pt x="1046458" y="5238"/>
                    <a:pt x="1066212" y="11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96">
              <a:extLst>
                <a:ext uri="{FF2B5EF4-FFF2-40B4-BE49-F238E27FC236}">
                  <a16:creationId xmlns:a16="http://schemas.microsoft.com/office/drawing/2014/main" id="{D5B30F5D-CC50-8FC5-E906-E6AF2433F2F8}"/>
                </a:ext>
              </a:extLst>
            </p:cNvPr>
            <p:cNvSpPr/>
            <p:nvPr/>
          </p:nvSpPr>
          <p:spPr>
            <a:xfrm rot="578905">
              <a:off x="327149" y="4514057"/>
              <a:ext cx="2328005" cy="1837744"/>
            </a:xfrm>
            <a:custGeom>
              <a:avLst/>
              <a:gdLst>
                <a:gd name="connsiteX0" fmla="*/ 1352938 w 2328005"/>
                <a:gd name="connsiteY0" fmla="*/ 868370 h 1837744"/>
                <a:gd name="connsiteX1" fmla="*/ 1475452 w 2328005"/>
                <a:gd name="connsiteY1" fmla="*/ 875207 h 1837744"/>
                <a:gd name="connsiteX2" fmla="*/ 1492673 w 2328005"/>
                <a:gd name="connsiteY2" fmla="*/ 879766 h 1837744"/>
                <a:gd name="connsiteX3" fmla="*/ 1564091 w 2328005"/>
                <a:gd name="connsiteY3" fmla="*/ 901040 h 1837744"/>
                <a:gd name="connsiteX4" fmla="*/ 1586885 w 2328005"/>
                <a:gd name="connsiteY4" fmla="*/ 904078 h 1837744"/>
                <a:gd name="connsiteX5" fmla="*/ 1724656 w 2328005"/>
                <a:gd name="connsiteY5" fmla="*/ 886857 h 1837744"/>
                <a:gd name="connsiteX6" fmla="*/ 1822413 w 2328005"/>
                <a:gd name="connsiteY6" fmla="*/ 889389 h 1837744"/>
                <a:gd name="connsiteX7" fmla="*/ 1886234 w 2328005"/>
                <a:gd name="connsiteY7" fmla="*/ 930924 h 1837744"/>
                <a:gd name="connsiteX8" fmla="*/ 1917132 w 2328005"/>
                <a:gd name="connsiteY8" fmla="*/ 951691 h 1837744"/>
                <a:gd name="connsiteX9" fmla="*/ 1962718 w 2328005"/>
                <a:gd name="connsiteY9" fmla="*/ 983601 h 1837744"/>
                <a:gd name="connsiteX10" fmla="*/ 1987537 w 2328005"/>
                <a:gd name="connsiteY10" fmla="*/ 1011459 h 1837744"/>
                <a:gd name="connsiteX11" fmla="*/ 1251066 w 2328005"/>
                <a:gd name="connsiteY11" fmla="*/ 1165945 h 1837744"/>
                <a:gd name="connsiteX12" fmla="*/ 1248027 w 2328005"/>
                <a:gd name="connsiteY12" fmla="*/ 1175569 h 1837744"/>
                <a:gd name="connsiteX13" fmla="*/ 1308302 w 2328005"/>
                <a:gd name="connsiteY13" fmla="*/ 1228753 h 1837744"/>
                <a:gd name="connsiteX14" fmla="*/ 1334134 w 2328005"/>
                <a:gd name="connsiteY14" fmla="*/ 1229260 h 1837744"/>
                <a:gd name="connsiteX15" fmla="*/ 2030591 w 2328005"/>
                <a:gd name="connsiteY15" fmla="*/ 1090982 h 1837744"/>
                <a:gd name="connsiteX16" fmla="*/ 2054903 w 2328005"/>
                <a:gd name="connsiteY16" fmla="*/ 1123398 h 1837744"/>
                <a:gd name="connsiteX17" fmla="*/ 2328005 w 2328005"/>
                <a:gd name="connsiteY17" fmla="*/ 1509212 h 1837744"/>
                <a:gd name="connsiteX18" fmla="*/ 1890846 w 2328005"/>
                <a:gd name="connsiteY18" fmla="*/ 1837539 h 1837744"/>
                <a:gd name="connsiteX19" fmla="*/ 1695475 w 2328005"/>
                <a:gd name="connsiteY19" fmla="*/ 1616268 h 1837744"/>
                <a:gd name="connsiteX20" fmla="*/ 1461234 w 2328005"/>
                <a:gd name="connsiteY20" fmla="*/ 1539142 h 1837744"/>
                <a:gd name="connsiteX21" fmla="*/ 1230805 w 2328005"/>
                <a:gd name="connsiteY21" fmla="*/ 1421228 h 1837744"/>
                <a:gd name="connsiteX22" fmla="*/ 1137607 w 2328005"/>
                <a:gd name="connsiteY22" fmla="*/ 1336641 h 1837744"/>
                <a:gd name="connsiteX23" fmla="*/ 1105190 w 2328005"/>
                <a:gd name="connsiteY23" fmla="*/ 1279912 h 1837744"/>
                <a:gd name="connsiteX24" fmla="*/ 1037823 w 2328005"/>
                <a:gd name="connsiteY24" fmla="*/ 1232806 h 1837744"/>
                <a:gd name="connsiteX25" fmla="*/ 1012498 w 2328005"/>
                <a:gd name="connsiteY25" fmla="*/ 1191271 h 1837744"/>
                <a:gd name="connsiteX26" fmla="*/ 1075812 w 2328005"/>
                <a:gd name="connsiteY26" fmla="*/ 1123398 h 1837744"/>
                <a:gd name="connsiteX27" fmla="*/ 1122917 w 2328005"/>
                <a:gd name="connsiteY27" fmla="*/ 1098073 h 1837744"/>
                <a:gd name="connsiteX28" fmla="*/ 1244988 w 2328005"/>
                <a:gd name="connsiteY28" fmla="*/ 938521 h 1837744"/>
                <a:gd name="connsiteX29" fmla="*/ 1313367 w 2328005"/>
                <a:gd name="connsiteY29" fmla="*/ 884831 h 1837744"/>
                <a:gd name="connsiteX30" fmla="*/ 1352938 w 2328005"/>
                <a:gd name="connsiteY30" fmla="*/ 868370 h 1837744"/>
                <a:gd name="connsiteX31" fmla="*/ 624850 w 2328005"/>
                <a:gd name="connsiteY31" fmla="*/ 11 h 1837744"/>
                <a:gd name="connsiteX32" fmla="*/ 651531 w 2328005"/>
                <a:gd name="connsiteY32" fmla="*/ 10872 h 1837744"/>
                <a:gd name="connsiteX33" fmla="*/ 653875 w 2328005"/>
                <a:gd name="connsiteY33" fmla="*/ 74725 h 1837744"/>
                <a:gd name="connsiteX34" fmla="*/ 608687 w 2328005"/>
                <a:gd name="connsiteY34" fmla="*/ 126552 h 1837744"/>
                <a:gd name="connsiteX35" fmla="*/ 694621 w 2328005"/>
                <a:gd name="connsiteY35" fmla="*/ 93416 h 1837744"/>
                <a:gd name="connsiteX36" fmla="*/ 815750 w 2328005"/>
                <a:gd name="connsiteY36" fmla="*/ 59445 h 1837744"/>
                <a:gd name="connsiteX37" fmla="*/ 866339 w 2328005"/>
                <a:gd name="connsiteY37" fmla="*/ 58118 h 1837744"/>
                <a:gd name="connsiteX38" fmla="*/ 895795 w 2328005"/>
                <a:gd name="connsiteY38" fmla="*/ 135900 h 1837744"/>
                <a:gd name="connsiteX39" fmla="*/ 972751 w 2328005"/>
                <a:gd name="connsiteY39" fmla="*/ 117382 h 1837744"/>
                <a:gd name="connsiteX40" fmla="*/ 1013012 w 2328005"/>
                <a:gd name="connsiteY40" fmla="*/ 117174 h 1837744"/>
                <a:gd name="connsiteX41" fmla="*/ 1045375 w 2328005"/>
                <a:gd name="connsiteY41" fmla="*/ 186008 h 1837744"/>
                <a:gd name="connsiteX42" fmla="*/ 994321 w 2328005"/>
                <a:gd name="connsiteY42" fmla="*/ 234130 h 1837744"/>
                <a:gd name="connsiteX43" fmla="*/ 850090 w 2328005"/>
                <a:gd name="connsiteY43" fmla="*/ 312201 h 1837744"/>
                <a:gd name="connsiteX44" fmla="*/ 675866 w 2328005"/>
                <a:gd name="connsiteY44" fmla="*/ 497120 h 1837744"/>
                <a:gd name="connsiteX45" fmla="*/ 655208 w 2328005"/>
                <a:gd name="connsiteY45" fmla="*/ 525927 h 1837744"/>
                <a:gd name="connsiteX46" fmla="*/ 865231 w 2328005"/>
                <a:gd name="connsiteY46" fmla="*/ 421832 h 1837744"/>
                <a:gd name="connsiteX47" fmla="*/ 1021286 w 2328005"/>
                <a:gd name="connsiteY47" fmla="*/ 302101 h 1837744"/>
                <a:gd name="connsiteX48" fmla="*/ 1077606 w 2328005"/>
                <a:gd name="connsiteY48" fmla="*/ 275304 h 1837744"/>
                <a:gd name="connsiteX49" fmla="*/ 1135640 w 2328005"/>
                <a:gd name="connsiteY49" fmla="*/ 294358 h 1837744"/>
                <a:gd name="connsiteX50" fmla="*/ 1128862 w 2328005"/>
                <a:gd name="connsiteY50" fmla="*/ 347158 h 1837744"/>
                <a:gd name="connsiteX51" fmla="*/ 1028813 w 2328005"/>
                <a:gd name="connsiteY51" fmla="*/ 455910 h 1837744"/>
                <a:gd name="connsiteX52" fmla="*/ 800327 w 2328005"/>
                <a:gd name="connsiteY52" fmla="*/ 657068 h 1837744"/>
                <a:gd name="connsiteX53" fmla="*/ 576118 w 2328005"/>
                <a:gd name="connsiteY53" fmla="*/ 875332 h 1837744"/>
                <a:gd name="connsiteX54" fmla="*/ 571369 w 2328005"/>
                <a:gd name="connsiteY54" fmla="*/ 881954 h 1837744"/>
                <a:gd name="connsiteX55" fmla="*/ 583741 w 2328005"/>
                <a:gd name="connsiteY55" fmla="*/ 877289 h 1837744"/>
                <a:gd name="connsiteX56" fmla="*/ 826112 w 2328005"/>
                <a:gd name="connsiteY56" fmla="*/ 723190 h 1837744"/>
                <a:gd name="connsiteX57" fmla="*/ 977646 w 2328005"/>
                <a:gd name="connsiteY57" fmla="*/ 716038 h 1837744"/>
                <a:gd name="connsiteX58" fmla="*/ 1017891 w 2328005"/>
                <a:gd name="connsiteY58" fmla="*/ 749411 h 1837744"/>
                <a:gd name="connsiteX59" fmla="*/ 1013203 w 2328005"/>
                <a:gd name="connsiteY59" fmla="*/ 774126 h 1837744"/>
                <a:gd name="connsiteX60" fmla="*/ 737147 w 2328005"/>
                <a:gd name="connsiteY60" fmla="*/ 957718 h 1837744"/>
                <a:gd name="connsiteX61" fmla="*/ 480939 w 2328005"/>
                <a:gd name="connsiteY61" fmla="*/ 1089859 h 1837744"/>
                <a:gd name="connsiteX62" fmla="*/ 396830 w 2328005"/>
                <a:gd name="connsiteY62" fmla="*/ 1109264 h 1837744"/>
                <a:gd name="connsiteX63" fmla="*/ 287055 w 2328005"/>
                <a:gd name="connsiteY63" fmla="*/ 1125305 h 1837744"/>
                <a:gd name="connsiteX64" fmla="*/ 261671 w 2328005"/>
                <a:gd name="connsiteY64" fmla="*/ 1123646 h 1837744"/>
                <a:gd name="connsiteX65" fmla="*/ 10194 w 2328005"/>
                <a:gd name="connsiteY65" fmla="*/ 676571 h 1837744"/>
                <a:gd name="connsiteX66" fmla="*/ 0 w 2328005"/>
                <a:gd name="connsiteY66" fmla="*/ 657227 h 1837744"/>
                <a:gd name="connsiteX67" fmla="*/ 241867 w 2328005"/>
                <a:gd name="connsiteY67" fmla="*/ 342324 h 1837744"/>
                <a:gd name="connsiteX68" fmla="*/ 494032 w 2328005"/>
                <a:gd name="connsiteY68" fmla="*/ 66894 h 1837744"/>
                <a:gd name="connsiteX69" fmla="*/ 596077 w 2328005"/>
                <a:gd name="connsiteY69" fmla="*/ 5700 h 1837744"/>
                <a:gd name="connsiteX70" fmla="*/ 624850 w 2328005"/>
                <a:gd name="connsiteY70" fmla="*/ 11 h 183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328005" h="1837744">
                  <a:moveTo>
                    <a:pt x="1352938" y="868370"/>
                  </a:moveTo>
                  <a:cubicBezTo>
                    <a:pt x="1392921" y="857827"/>
                    <a:pt x="1434044" y="863810"/>
                    <a:pt x="1475452" y="875207"/>
                  </a:cubicBezTo>
                  <a:lnTo>
                    <a:pt x="1492673" y="879766"/>
                  </a:lnTo>
                  <a:cubicBezTo>
                    <a:pt x="1517492" y="882805"/>
                    <a:pt x="1541298" y="890909"/>
                    <a:pt x="1564091" y="901040"/>
                  </a:cubicBezTo>
                  <a:cubicBezTo>
                    <a:pt x="1571689" y="904079"/>
                    <a:pt x="1578780" y="905092"/>
                    <a:pt x="1586885" y="904078"/>
                  </a:cubicBezTo>
                  <a:cubicBezTo>
                    <a:pt x="1632470" y="896987"/>
                    <a:pt x="1678563" y="890402"/>
                    <a:pt x="1724656" y="886857"/>
                  </a:cubicBezTo>
                  <a:cubicBezTo>
                    <a:pt x="1757580" y="884324"/>
                    <a:pt x="1789997" y="882805"/>
                    <a:pt x="1822413" y="889389"/>
                  </a:cubicBezTo>
                  <a:cubicBezTo>
                    <a:pt x="1848752" y="894961"/>
                    <a:pt x="1871545" y="907118"/>
                    <a:pt x="1886234" y="930924"/>
                  </a:cubicBezTo>
                  <a:cubicBezTo>
                    <a:pt x="1893325" y="942573"/>
                    <a:pt x="1901936" y="949664"/>
                    <a:pt x="1917132" y="951691"/>
                  </a:cubicBezTo>
                  <a:cubicBezTo>
                    <a:pt x="1936886" y="953717"/>
                    <a:pt x="1950561" y="968912"/>
                    <a:pt x="1962718" y="983601"/>
                  </a:cubicBezTo>
                  <a:cubicBezTo>
                    <a:pt x="1970315" y="993225"/>
                    <a:pt x="1978420" y="1002849"/>
                    <a:pt x="1987537" y="1011459"/>
                  </a:cubicBezTo>
                  <a:cubicBezTo>
                    <a:pt x="1982979" y="1023109"/>
                    <a:pt x="1255624" y="1164426"/>
                    <a:pt x="1251066" y="1165945"/>
                  </a:cubicBezTo>
                  <a:cubicBezTo>
                    <a:pt x="1244988" y="1167466"/>
                    <a:pt x="1241948" y="1171011"/>
                    <a:pt x="1248027" y="1175569"/>
                  </a:cubicBezTo>
                  <a:cubicBezTo>
                    <a:pt x="1268793" y="1192284"/>
                    <a:pt x="1286015" y="1213558"/>
                    <a:pt x="1308302" y="1228753"/>
                  </a:cubicBezTo>
                  <a:cubicBezTo>
                    <a:pt x="1316406" y="1234325"/>
                    <a:pt x="1325524" y="1231286"/>
                    <a:pt x="1334134" y="1229260"/>
                  </a:cubicBezTo>
                  <a:lnTo>
                    <a:pt x="2030591" y="1090982"/>
                  </a:lnTo>
                  <a:cubicBezTo>
                    <a:pt x="2043253" y="1098073"/>
                    <a:pt x="2047812" y="1112255"/>
                    <a:pt x="2054903" y="1123398"/>
                  </a:cubicBezTo>
                  <a:cubicBezTo>
                    <a:pt x="2059462" y="1137074"/>
                    <a:pt x="2267775" y="1373801"/>
                    <a:pt x="2328005" y="1509212"/>
                  </a:cubicBezTo>
                  <a:cubicBezTo>
                    <a:pt x="2203872" y="1632333"/>
                    <a:pt x="2050398" y="1700274"/>
                    <a:pt x="1890846" y="1837539"/>
                  </a:cubicBezTo>
                  <a:cubicBezTo>
                    <a:pt x="1882742" y="1844630"/>
                    <a:pt x="1767078" y="1666001"/>
                    <a:pt x="1695475" y="1616268"/>
                  </a:cubicBezTo>
                  <a:cubicBezTo>
                    <a:pt x="1623873" y="1566536"/>
                    <a:pt x="1538679" y="1571649"/>
                    <a:pt x="1461234" y="1539142"/>
                  </a:cubicBezTo>
                  <a:cubicBezTo>
                    <a:pt x="1383789" y="1506636"/>
                    <a:pt x="1284743" y="1454979"/>
                    <a:pt x="1230805" y="1421228"/>
                  </a:cubicBezTo>
                  <a:cubicBezTo>
                    <a:pt x="1176868" y="1387478"/>
                    <a:pt x="1160400" y="1373616"/>
                    <a:pt x="1137607" y="1336641"/>
                  </a:cubicBezTo>
                  <a:cubicBezTo>
                    <a:pt x="1126463" y="1317899"/>
                    <a:pt x="1116333" y="1298652"/>
                    <a:pt x="1105190" y="1279912"/>
                  </a:cubicBezTo>
                  <a:cubicBezTo>
                    <a:pt x="1079864" y="1268261"/>
                    <a:pt x="1057578" y="1252560"/>
                    <a:pt x="1037823" y="1232806"/>
                  </a:cubicBezTo>
                  <a:cubicBezTo>
                    <a:pt x="1026680" y="1220649"/>
                    <a:pt x="1013511" y="1209506"/>
                    <a:pt x="1012498" y="1191271"/>
                  </a:cubicBezTo>
                  <a:cubicBezTo>
                    <a:pt x="1009965" y="1153789"/>
                    <a:pt x="1037823" y="1122386"/>
                    <a:pt x="1075812" y="1123398"/>
                  </a:cubicBezTo>
                  <a:cubicBezTo>
                    <a:pt x="1098099" y="1123905"/>
                    <a:pt x="1110761" y="1117320"/>
                    <a:pt x="1122917" y="1098073"/>
                  </a:cubicBezTo>
                  <a:cubicBezTo>
                    <a:pt x="1158880" y="1041343"/>
                    <a:pt x="1198388" y="987653"/>
                    <a:pt x="1244988" y="938521"/>
                  </a:cubicBezTo>
                  <a:cubicBezTo>
                    <a:pt x="1265248" y="917248"/>
                    <a:pt x="1287028" y="898000"/>
                    <a:pt x="1313367" y="884831"/>
                  </a:cubicBezTo>
                  <a:cubicBezTo>
                    <a:pt x="1326410" y="877234"/>
                    <a:pt x="1339611" y="871884"/>
                    <a:pt x="1352938" y="868370"/>
                  </a:cubicBezTo>
                  <a:close/>
                  <a:moveTo>
                    <a:pt x="624850" y="11"/>
                  </a:moveTo>
                  <a:cubicBezTo>
                    <a:pt x="634228" y="218"/>
                    <a:pt x="643257" y="3184"/>
                    <a:pt x="651531" y="10872"/>
                  </a:cubicBezTo>
                  <a:cubicBezTo>
                    <a:pt x="663589" y="22026"/>
                    <a:pt x="664048" y="54945"/>
                    <a:pt x="653875" y="74725"/>
                  </a:cubicBezTo>
                  <a:cubicBezTo>
                    <a:pt x="642989" y="95498"/>
                    <a:pt x="626288" y="111096"/>
                    <a:pt x="608687" y="126552"/>
                  </a:cubicBezTo>
                  <a:cubicBezTo>
                    <a:pt x="637221" y="115427"/>
                    <a:pt x="665993" y="103972"/>
                    <a:pt x="694621" y="93416"/>
                  </a:cubicBezTo>
                  <a:cubicBezTo>
                    <a:pt x="734246" y="78712"/>
                    <a:pt x="773914" y="66045"/>
                    <a:pt x="815750" y="59445"/>
                  </a:cubicBezTo>
                  <a:cubicBezTo>
                    <a:pt x="832806" y="56635"/>
                    <a:pt x="849670" y="56192"/>
                    <a:pt x="866339" y="58118"/>
                  </a:cubicBezTo>
                  <a:cubicBezTo>
                    <a:pt x="910235" y="64027"/>
                    <a:pt x="924189" y="99103"/>
                    <a:pt x="895795" y="135900"/>
                  </a:cubicBezTo>
                  <a:cubicBezTo>
                    <a:pt x="922805" y="129699"/>
                    <a:pt x="946979" y="120460"/>
                    <a:pt x="972751" y="117382"/>
                  </a:cubicBezTo>
                  <a:cubicBezTo>
                    <a:pt x="986252" y="116033"/>
                    <a:pt x="999754" y="114685"/>
                    <a:pt x="1013012" y="117174"/>
                  </a:cubicBezTo>
                  <a:cubicBezTo>
                    <a:pt x="1048854" y="123824"/>
                    <a:pt x="1062866" y="153927"/>
                    <a:pt x="1045375" y="186008"/>
                  </a:cubicBezTo>
                  <a:cubicBezTo>
                    <a:pt x="1033446" y="207536"/>
                    <a:pt x="1015183" y="222517"/>
                    <a:pt x="994321" y="234130"/>
                  </a:cubicBezTo>
                  <a:cubicBezTo>
                    <a:pt x="946386" y="260422"/>
                    <a:pt x="897270" y="284866"/>
                    <a:pt x="850090" y="312201"/>
                  </a:cubicBezTo>
                  <a:cubicBezTo>
                    <a:pt x="774506" y="356773"/>
                    <a:pt x="724312" y="426068"/>
                    <a:pt x="675866" y="497120"/>
                  </a:cubicBezTo>
                  <a:cubicBezTo>
                    <a:pt x="670499" y="505304"/>
                    <a:pt x="664231" y="513344"/>
                    <a:pt x="655208" y="525927"/>
                  </a:cubicBezTo>
                  <a:cubicBezTo>
                    <a:pt x="733364" y="498743"/>
                    <a:pt x="803380" y="468229"/>
                    <a:pt x="865231" y="421832"/>
                  </a:cubicBezTo>
                  <a:cubicBezTo>
                    <a:pt x="917691" y="382239"/>
                    <a:pt x="969158" y="341933"/>
                    <a:pt x="1021286" y="302101"/>
                  </a:cubicBezTo>
                  <a:cubicBezTo>
                    <a:pt x="1037888" y="289439"/>
                    <a:pt x="1056332" y="279101"/>
                    <a:pt x="1077606" y="275304"/>
                  </a:cubicBezTo>
                  <a:cubicBezTo>
                    <a:pt x="1100254" y="270989"/>
                    <a:pt x="1121515" y="274202"/>
                    <a:pt x="1135640" y="294358"/>
                  </a:cubicBezTo>
                  <a:cubicBezTo>
                    <a:pt x="1148677" y="313235"/>
                    <a:pt x="1138792" y="331215"/>
                    <a:pt x="1128862" y="347158"/>
                  </a:cubicBezTo>
                  <a:cubicBezTo>
                    <a:pt x="1102874" y="389690"/>
                    <a:pt x="1065772" y="423250"/>
                    <a:pt x="1028813" y="455910"/>
                  </a:cubicBezTo>
                  <a:cubicBezTo>
                    <a:pt x="952903" y="523310"/>
                    <a:pt x="875150" y="588387"/>
                    <a:pt x="800327" y="657068"/>
                  </a:cubicBezTo>
                  <a:cubicBezTo>
                    <a:pt x="723748" y="727499"/>
                    <a:pt x="649105" y="800822"/>
                    <a:pt x="576118" y="875332"/>
                  </a:cubicBezTo>
                  <a:cubicBezTo>
                    <a:pt x="574363" y="877082"/>
                    <a:pt x="573031" y="879636"/>
                    <a:pt x="571369" y="881954"/>
                  </a:cubicBezTo>
                  <a:cubicBezTo>
                    <a:pt x="577380" y="884760"/>
                    <a:pt x="580135" y="880218"/>
                    <a:pt x="583741" y="877289"/>
                  </a:cubicBezTo>
                  <a:cubicBezTo>
                    <a:pt x="661855" y="821496"/>
                    <a:pt x="737608" y="762006"/>
                    <a:pt x="826112" y="723190"/>
                  </a:cubicBezTo>
                  <a:cubicBezTo>
                    <a:pt x="875127" y="701683"/>
                    <a:pt x="925635" y="692779"/>
                    <a:pt x="977646" y="716038"/>
                  </a:cubicBezTo>
                  <a:cubicBezTo>
                    <a:pt x="994351" y="723505"/>
                    <a:pt x="1007402" y="735371"/>
                    <a:pt x="1017891" y="749411"/>
                  </a:cubicBezTo>
                  <a:cubicBezTo>
                    <a:pt x="1024269" y="757996"/>
                    <a:pt x="1027330" y="767711"/>
                    <a:pt x="1013203" y="774126"/>
                  </a:cubicBezTo>
                  <a:cubicBezTo>
                    <a:pt x="910242" y="819120"/>
                    <a:pt x="827071" y="893848"/>
                    <a:pt x="737147" y="957718"/>
                  </a:cubicBezTo>
                  <a:cubicBezTo>
                    <a:pt x="657989" y="1014265"/>
                    <a:pt x="575670" y="1064033"/>
                    <a:pt x="480939" y="1089859"/>
                  </a:cubicBezTo>
                  <a:cubicBezTo>
                    <a:pt x="452792" y="1096249"/>
                    <a:pt x="424977" y="1102874"/>
                    <a:pt x="396830" y="1109264"/>
                  </a:cubicBezTo>
                  <a:cubicBezTo>
                    <a:pt x="360349" y="1114689"/>
                    <a:pt x="323300" y="1120209"/>
                    <a:pt x="287055" y="1125305"/>
                  </a:cubicBezTo>
                  <a:cubicBezTo>
                    <a:pt x="278527" y="1126710"/>
                    <a:pt x="269618" y="1129345"/>
                    <a:pt x="261671" y="1123646"/>
                  </a:cubicBezTo>
                  <a:cubicBezTo>
                    <a:pt x="177876" y="974811"/>
                    <a:pt x="93751" y="825738"/>
                    <a:pt x="10194" y="676571"/>
                  </a:cubicBezTo>
                  <a:cubicBezTo>
                    <a:pt x="7127" y="670360"/>
                    <a:pt x="3398" y="663675"/>
                    <a:pt x="0" y="657227"/>
                  </a:cubicBezTo>
                  <a:cubicBezTo>
                    <a:pt x="79818" y="551515"/>
                    <a:pt x="158074" y="445186"/>
                    <a:pt x="241867" y="342324"/>
                  </a:cubicBezTo>
                  <a:cubicBezTo>
                    <a:pt x="320578" y="245846"/>
                    <a:pt x="397778" y="147282"/>
                    <a:pt x="494032" y="66894"/>
                  </a:cubicBezTo>
                  <a:cubicBezTo>
                    <a:pt x="524537" y="41137"/>
                    <a:pt x="557640" y="18749"/>
                    <a:pt x="596077" y="5700"/>
                  </a:cubicBezTo>
                  <a:cubicBezTo>
                    <a:pt x="605745" y="2355"/>
                    <a:pt x="615472" y="-196"/>
                    <a:pt x="624850" y="11"/>
                  </a:cubicBezTo>
                  <a:close/>
                </a:path>
              </a:pathLst>
            </a:custGeom>
            <a:solidFill>
              <a:srgbClr val="FCD9C1"/>
            </a:solidFill>
            <a:ln w="2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0">
              <a:extLst>
                <a:ext uri="{FF2B5EF4-FFF2-40B4-BE49-F238E27FC236}">
                  <a16:creationId xmlns:a16="http://schemas.microsoft.com/office/drawing/2014/main" id="{546365D5-86BE-817C-7197-6EA42C02790D}"/>
                </a:ext>
              </a:extLst>
            </p:cNvPr>
            <p:cNvSpPr/>
            <p:nvPr/>
          </p:nvSpPr>
          <p:spPr>
            <a:xfrm rot="21479217" flipH="1">
              <a:off x="1937072" y="6023955"/>
              <a:ext cx="1006835" cy="848673"/>
            </a:xfrm>
            <a:custGeom>
              <a:avLst/>
              <a:gdLst>
                <a:gd name="connsiteX0" fmla="*/ 447868 w 1006835"/>
                <a:gd name="connsiteY0" fmla="*/ 72 h 848673"/>
                <a:gd name="connsiteX1" fmla="*/ 431875 w 1006835"/>
                <a:gd name="connsiteY1" fmla="*/ 14129 h 848673"/>
                <a:gd name="connsiteX2" fmla="*/ 357313 w 1006835"/>
                <a:gd name="connsiteY2" fmla="*/ 158774 h 848673"/>
                <a:gd name="connsiteX3" fmla="*/ 216335 w 1006835"/>
                <a:gd name="connsiteY3" fmla="*/ 429727 h 848673"/>
                <a:gd name="connsiteX4" fmla="*/ 58246 w 1006835"/>
                <a:gd name="connsiteY4" fmla="*/ 736943 h 848673"/>
                <a:gd name="connsiteX5" fmla="*/ 0 w 1006835"/>
                <a:gd name="connsiteY5" fmla="*/ 848673 h 848673"/>
                <a:gd name="connsiteX6" fmla="*/ 746679 w 1006835"/>
                <a:gd name="connsiteY6" fmla="*/ 822428 h 848673"/>
                <a:gd name="connsiteX7" fmla="*/ 818137 w 1006835"/>
                <a:gd name="connsiteY7" fmla="*/ 670937 h 848673"/>
                <a:gd name="connsiteX8" fmla="*/ 1002304 w 1006835"/>
                <a:gd name="connsiteY8" fmla="*/ 282230 h 848673"/>
                <a:gd name="connsiteX9" fmla="*/ 993340 w 1006835"/>
                <a:gd name="connsiteY9" fmla="*/ 255339 h 848673"/>
                <a:gd name="connsiteX10" fmla="*/ 474251 w 1006835"/>
                <a:gd name="connsiteY10" fmla="*/ 9240 h 848673"/>
                <a:gd name="connsiteX11" fmla="*/ 447868 w 1006835"/>
                <a:gd name="connsiteY11" fmla="*/ 72 h 84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6835" h="848673">
                  <a:moveTo>
                    <a:pt x="447868" y="72"/>
                  </a:moveTo>
                  <a:cubicBezTo>
                    <a:pt x="442470" y="683"/>
                    <a:pt x="438803" y="5165"/>
                    <a:pt x="431875" y="14129"/>
                  </a:cubicBezTo>
                  <a:cubicBezTo>
                    <a:pt x="407836" y="62616"/>
                    <a:pt x="382575" y="110695"/>
                    <a:pt x="357313" y="158774"/>
                  </a:cubicBezTo>
                  <a:cubicBezTo>
                    <a:pt x="310050" y="248820"/>
                    <a:pt x="261970" y="338866"/>
                    <a:pt x="216335" y="429727"/>
                  </a:cubicBezTo>
                  <a:cubicBezTo>
                    <a:pt x="164590" y="532812"/>
                    <a:pt x="108362" y="633043"/>
                    <a:pt x="58246" y="736943"/>
                  </a:cubicBezTo>
                  <a:lnTo>
                    <a:pt x="0" y="848673"/>
                  </a:lnTo>
                  <a:lnTo>
                    <a:pt x="746679" y="822428"/>
                  </a:lnTo>
                  <a:lnTo>
                    <a:pt x="818137" y="670937"/>
                  </a:lnTo>
                  <a:cubicBezTo>
                    <a:pt x="879254" y="541368"/>
                    <a:pt x="940372" y="411799"/>
                    <a:pt x="1002304" y="282230"/>
                  </a:cubicBezTo>
                  <a:cubicBezTo>
                    <a:pt x="1009231" y="268377"/>
                    <a:pt x="1009638" y="260636"/>
                    <a:pt x="993340" y="255339"/>
                  </a:cubicBezTo>
                  <a:lnTo>
                    <a:pt x="474251" y="9240"/>
                  </a:lnTo>
                  <a:cubicBezTo>
                    <a:pt x="460397" y="2721"/>
                    <a:pt x="453267" y="-539"/>
                    <a:pt x="447868" y="72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A78CC3C3-178D-63F7-7F48-1ED01B6CC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F5AB8A9-957F-8B28-84E2-81ED316E7AAE}"/>
              </a:ext>
            </a:extLst>
          </p:cNvPr>
          <p:cNvSpPr/>
          <p:nvPr/>
        </p:nvSpPr>
        <p:spPr>
          <a:xfrm>
            <a:off x="7456277" y="4533744"/>
            <a:ext cx="4637754" cy="117209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515CD5F-67F9-50F5-89B0-612E7153B7D6}"/>
              </a:ext>
            </a:extLst>
          </p:cNvPr>
          <p:cNvSpPr/>
          <p:nvPr/>
        </p:nvSpPr>
        <p:spPr>
          <a:xfrm>
            <a:off x="6526924" y="4390505"/>
            <a:ext cx="5426028" cy="1172094"/>
          </a:xfrm>
          <a:prstGeom prst="rect">
            <a:avLst/>
          </a:prstGeom>
          <a:solidFill>
            <a:srgbClr val="FDD6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7253872" y="3219873"/>
            <a:ext cx="359919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latin typeface="Impact" panose="020B0806030902050204" pitchFamily="34" charset="0"/>
                <a:cs typeface="Arial" pitchFamily="34" charset="0"/>
              </a:rPr>
              <a:t>03</a:t>
            </a:r>
            <a:endParaRPr lang="ko-KR" altLang="en-US" sz="8000" dirty="0"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55A68A0-2380-4E67-8DF4-427ED4BAFEFE}"/>
              </a:ext>
            </a:extLst>
          </p:cNvPr>
          <p:cNvSpPr txBox="1"/>
          <p:nvPr/>
        </p:nvSpPr>
        <p:spPr>
          <a:xfrm>
            <a:off x="6642538" y="4384850"/>
            <a:ext cx="389869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altLang="ko-KR" sz="2400" dirty="0">
                <a:latin typeface="+mj-lt"/>
                <a:cs typeface="Arial" pitchFamily="34" charset="0"/>
              </a:rPr>
              <a:t>Quais as doenças que mais afetam o pessoal da limpeza urbana?</a:t>
            </a:r>
            <a:endParaRPr lang="ko-KR" alt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3" name="object 7">
            <a:extLst>
              <a:ext uri="{FF2B5EF4-FFF2-40B4-BE49-F238E27FC236}">
                <a16:creationId xmlns:a16="http://schemas.microsoft.com/office/drawing/2014/main" id="{AD9BE4BC-792A-80EC-8B43-C40E04404C4E}"/>
              </a:ext>
            </a:extLst>
          </p:cNvPr>
          <p:cNvPicPr/>
          <p:nvPr/>
        </p:nvPicPr>
        <p:blipFill rotWithShape="1">
          <a:blip r:embed="rId2" cstate="print"/>
          <a:srcRect b="55378"/>
          <a:stretch/>
        </p:blipFill>
        <p:spPr>
          <a:xfrm>
            <a:off x="10317084" y="4393426"/>
            <a:ext cx="1670964" cy="2558143"/>
          </a:xfrm>
          <a:prstGeom prst="rect">
            <a:avLst/>
          </a:prstGeom>
        </p:spPr>
      </p:pic>
      <p:pic>
        <p:nvPicPr>
          <p:cNvPr id="11266" name="Picture 2" descr="Saúde e Segurança no Trabalho é com a Doutor Fly">
            <a:extLst>
              <a:ext uri="{FF2B5EF4-FFF2-40B4-BE49-F238E27FC236}">
                <a16:creationId xmlns:a16="http://schemas.microsoft.com/office/drawing/2014/main" id="{11EF9910-9450-90B3-F53B-FCB46F9A6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6" y="-1024146"/>
            <a:ext cx="5952026" cy="797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915E5A14-97E3-7CBE-7E3B-EE6231A5D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84171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FDDEC296-1822-697F-9DE1-32EE4E83A2C3}"/>
              </a:ext>
            </a:extLst>
          </p:cNvPr>
          <p:cNvGrpSpPr/>
          <p:nvPr/>
        </p:nvGrpSpPr>
        <p:grpSpPr>
          <a:xfrm>
            <a:off x="460931" y="904257"/>
            <a:ext cx="7419914" cy="4111626"/>
            <a:chOff x="498929" y="906324"/>
            <a:chExt cx="11331136" cy="2947651"/>
          </a:xfrm>
          <a:solidFill>
            <a:schemeClr val="accent4">
              <a:lumMod val="50000"/>
            </a:schemeClr>
          </a:solidFill>
        </p:grpSpPr>
        <p:sp>
          <p:nvSpPr>
            <p:cNvPr id="3" name="Shape 1267">
              <a:extLst>
                <a:ext uri="{FF2B5EF4-FFF2-40B4-BE49-F238E27FC236}">
                  <a16:creationId xmlns:a16="http://schemas.microsoft.com/office/drawing/2014/main" id="{4624A79B-3D4A-DCBE-9D2B-8BC3CC8F187E}"/>
                </a:ext>
              </a:extLst>
            </p:cNvPr>
            <p:cNvSpPr/>
            <p:nvPr/>
          </p:nvSpPr>
          <p:spPr>
            <a:xfrm>
              <a:off x="585123" y="952147"/>
              <a:ext cx="11244942" cy="2901828"/>
            </a:xfrm>
            <a:prstGeom prst="rect">
              <a:avLst/>
            </a:prstGeom>
            <a:grpFill/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1600" dirty="0"/>
            </a:p>
          </p:txBody>
        </p:sp>
        <p:sp>
          <p:nvSpPr>
            <p:cNvPr id="5" name="Shape 1267">
              <a:extLst>
                <a:ext uri="{FF2B5EF4-FFF2-40B4-BE49-F238E27FC236}">
                  <a16:creationId xmlns:a16="http://schemas.microsoft.com/office/drawing/2014/main" id="{A925F419-BD4F-4123-7F4F-80ACA3985E41}"/>
                </a:ext>
              </a:extLst>
            </p:cNvPr>
            <p:cNvSpPr/>
            <p:nvPr/>
          </p:nvSpPr>
          <p:spPr>
            <a:xfrm>
              <a:off x="498929" y="906324"/>
              <a:ext cx="11244942" cy="2901828"/>
            </a:xfrm>
            <a:prstGeom prst="rect">
              <a:avLst/>
            </a:prstGeom>
            <a:grpFill/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1600"/>
            </a:p>
          </p:txBody>
        </p:sp>
      </p:grpSp>
      <p:sp>
        <p:nvSpPr>
          <p:cNvPr id="6" name="文本框 1">
            <a:extLst>
              <a:ext uri="{FF2B5EF4-FFF2-40B4-BE49-F238E27FC236}">
                <a16:creationId xmlns:a16="http://schemas.microsoft.com/office/drawing/2014/main" id="{0AE798FB-19C2-93F3-63E7-857756578995}"/>
              </a:ext>
            </a:extLst>
          </p:cNvPr>
          <p:cNvSpPr txBox="1"/>
          <p:nvPr/>
        </p:nvSpPr>
        <p:spPr>
          <a:xfrm>
            <a:off x="1793926" y="904257"/>
            <a:ext cx="5974035" cy="390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Profissionais de limpeza urbana estão expostos a diversos riscos à saúde devido ao contato com resíduos sólidos, esgotos e outros materiais potencialmente contaminados. </a:t>
            </a:r>
            <a:r>
              <a:rPr kumimoji="1" lang="pt-BR" altLang="zh-CN" sz="2400" b="1" dirty="0">
                <a:latin typeface="+mj-lt"/>
                <a:ea typeface="华文圆体 Regular" panose="020F0502040101010101" pitchFamily="34" charset="-122"/>
                <a:cs typeface="Yuanti SC" charset="-122"/>
              </a:rPr>
              <a:t>Por isso que é importante eles receberem vacinas.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F0A4C7F-004B-5A0B-A598-A50755724A57}"/>
              </a:ext>
            </a:extLst>
          </p:cNvPr>
          <p:cNvGrpSpPr/>
          <p:nvPr/>
        </p:nvGrpSpPr>
        <p:grpSpPr>
          <a:xfrm>
            <a:off x="584488" y="2710218"/>
            <a:ext cx="944769" cy="664909"/>
            <a:chOff x="3747406" y="681717"/>
            <a:chExt cx="2308225" cy="192405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ED781D8-B978-840D-0D07-0139A9BE7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756" y="764267"/>
              <a:ext cx="2290763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5 w 610"/>
                <a:gd name="T21" fmla="*/ 228 h 488"/>
                <a:gd name="T22" fmla="*/ 155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5" y="228"/>
                    <a:pt x="155" y="228"/>
                    <a:pt x="155" y="228"/>
                  </a:cubicBezTo>
                  <a:cubicBezTo>
                    <a:pt x="166" y="241"/>
                    <a:pt x="166" y="259"/>
                    <a:pt x="155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rgbClr val="4BC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15C5C38-6BE1-79FD-02E3-39FEDE372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7406" y="681717"/>
              <a:ext cx="2308225" cy="1795463"/>
            </a:xfrm>
            <a:custGeom>
              <a:avLst/>
              <a:gdLst>
                <a:gd name="T0" fmla="*/ 604 w 615"/>
                <a:gd name="T1" fmla="*/ 216 h 476"/>
                <a:gd name="T2" fmla="*/ 604 w 615"/>
                <a:gd name="T3" fmla="*/ 260 h 476"/>
                <a:gd name="T4" fmla="*/ 443 w 615"/>
                <a:gd name="T5" fmla="*/ 452 h 476"/>
                <a:gd name="T6" fmla="*/ 391 w 615"/>
                <a:gd name="T7" fmla="*/ 476 h 476"/>
                <a:gd name="T8" fmla="*/ 25 w 615"/>
                <a:gd name="T9" fmla="*/ 476 h 476"/>
                <a:gd name="T10" fmla="*/ 4 w 615"/>
                <a:gd name="T11" fmla="*/ 463 h 476"/>
                <a:gd name="T12" fmla="*/ 7 w 615"/>
                <a:gd name="T13" fmla="*/ 439 h 476"/>
                <a:gd name="T14" fmla="*/ 157 w 615"/>
                <a:gd name="T15" fmla="*/ 260 h 476"/>
                <a:gd name="T16" fmla="*/ 157 w 615"/>
                <a:gd name="T17" fmla="*/ 216 h 476"/>
                <a:gd name="T18" fmla="*/ 7 w 615"/>
                <a:gd name="T19" fmla="*/ 37 h 476"/>
                <a:gd name="T20" fmla="*/ 4 w 615"/>
                <a:gd name="T21" fmla="*/ 13 h 476"/>
                <a:gd name="T22" fmla="*/ 25 w 615"/>
                <a:gd name="T23" fmla="*/ 0 h 476"/>
                <a:gd name="T24" fmla="*/ 391 w 615"/>
                <a:gd name="T25" fmla="*/ 0 h 476"/>
                <a:gd name="T26" fmla="*/ 443 w 615"/>
                <a:gd name="T27" fmla="*/ 24 h 476"/>
                <a:gd name="T28" fmla="*/ 604 w 615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8" y="247"/>
                    <a:pt x="168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Shape 2784">
              <a:extLst>
                <a:ext uri="{FF2B5EF4-FFF2-40B4-BE49-F238E27FC236}">
                  <a16:creationId xmlns:a16="http://schemas.microsoft.com/office/drawing/2014/main" id="{DCAC7E74-16F0-491E-59D5-D12CC0C50AC4}"/>
                </a:ext>
              </a:extLst>
            </p:cNvPr>
            <p:cNvSpPr/>
            <p:nvPr/>
          </p:nvSpPr>
          <p:spPr bwMode="auto">
            <a:xfrm>
              <a:off x="4806947" y="1289502"/>
              <a:ext cx="472621" cy="473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EEA272E3-C1F3-D686-7C10-33DCAABB4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47" y="187828"/>
            <a:ext cx="2042337" cy="566977"/>
          </a:xfrm>
          <a:prstGeom prst="rect">
            <a:avLst/>
          </a:prstGeom>
        </p:spPr>
      </p:pic>
      <p:pic>
        <p:nvPicPr>
          <p:cNvPr id="28674" name="Picture 2" descr="GoDoctor - Medicina do Trabalho na palma da sua mão!">
            <a:extLst>
              <a:ext uri="{FF2B5EF4-FFF2-40B4-BE49-F238E27FC236}">
                <a16:creationId xmlns:a16="http://schemas.microsoft.com/office/drawing/2014/main" id="{F226C4BF-77A7-7D8A-EB6B-B65B07869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596" y="279502"/>
            <a:ext cx="39814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1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EA1841B8-6E71-9977-F98A-654DF5DA66F6}"/>
              </a:ext>
            </a:extLst>
          </p:cNvPr>
          <p:cNvSpPr/>
          <p:nvPr/>
        </p:nvSpPr>
        <p:spPr bwMode="auto">
          <a:xfrm flipV="1">
            <a:off x="478572" y="1903104"/>
            <a:ext cx="1511782" cy="1393384"/>
          </a:xfrm>
          <a:custGeom>
            <a:avLst/>
            <a:gdLst>
              <a:gd name="connsiteX0" fmla="*/ 971829 w 2671591"/>
              <a:gd name="connsiteY0" fmla="*/ 311 h 2234714"/>
              <a:gd name="connsiteX1" fmla="*/ 1658132 w 2671591"/>
              <a:gd name="connsiteY1" fmla="*/ 121675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4 h 2234714"/>
              <a:gd name="connsiteX9" fmla="*/ 971829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A2DD5E01-F28B-0676-597C-C3B59375B856}"/>
              </a:ext>
            </a:extLst>
          </p:cNvPr>
          <p:cNvSpPr txBox="1"/>
          <p:nvPr/>
        </p:nvSpPr>
        <p:spPr>
          <a:xfrm>
            <a:off x="2851666" y="1800327"/>
            <a:ext cx="7368099" cy="44610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 vida nas cidades é agitada, cheia de movimento e, muitas vezes, caótica. </a:t>
            </a:r>
          </a:p>
          <a:p>
            <a:pPr>
              <a:lnSpc>
                <a:spcPct val="150000"/>
              </a:lnSpc>
            </a:pPr>
            <a:endParaRPr kumimoji="1" lang="pt-BR" altLang="zh-CN" sz="24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4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Mas há um grupo de heróis invisíveis que trabalha incansavelmente, dia e noite, para manter nossas ruas limpas e seguras. São os profissionais da limpeza urbana, ou simplesmente, os garis.</a:t>
            </a:r>
            <a:endParaRPr kumimoji="1" lang="zh-CN" altLang="en-US" sz="24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97234CC2-7676-A79D-D9F4-61FDD09A0127}"/>
              </a:ext>
            </a:extLst>
          </p:cNvPr>
          <p:cNvSpPr txBox="1"/>
          <p:nvPr/>
        </p:nvSpPr>
        <p:spPr>
          <a:xfrm>
            <a:off x="304800" y="2083750"/>
            <a:ext cx="1807977" cy="811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pt-BR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华文圆体 Regular" panose="020F0502040101010101" pitchFamily="34" charset="-122"/>
                <a:cs typeface="Yuanti SC" charset="-122"/>
              </a:rPr>
              <a:t>NR 38</a:t>
            </a:r>
          </a:p>
        </p:txBody>
      </p:sp>
      <p:pic>
        <p:nvPicPr>
          <p:cNvPr id="13316" name="Picture 4" descr="Enfermeira - ícones de pessoas grátis">
            <a:extLst>
              <a:ext uri="{FF2B5EF4-FFF2-40B4-BE49-F238E27FC236}">
                <a16:creationId xmlns:a16="http://schemas.microsoft.com/office/drawing/2014/main" id="{AF8815EF-2A32-E4C5-92AA-83581F835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434" y="3733892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id="{1338D920-E487-CAB5-E69C-4AEB2123A919}"/>
              </a:ext>
            </a:extLst>
          </p:cNvPr>
          <p:cNvSpPr txBox="1"/>
          <p:nvPr/>
        </p:nvSpPr>
        <p:spPr>
          <a:xfrm>
            <a:off x="4192587" y="156110"/>
            <a:ext cx="396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 err="1">
                <a:solidFill>
                  <a:schemeClr val="bg2">
                    <a:lumMod val="25000"/>
                  </a:schemeClr>
                </a:solidFill>
                <a:ea typeface="华文圆体 Regular" panose="020F0502040101010101" pitchFamily="34" charset="-122"/>
                <a:cs typeface="Yuanti SC" charset="-122"/>
              </a:rPr>
              <a:t>Introdução</a:t>
            </a:r>
            <a:endParaRPr kumimoji="1" lang="zh-CN" altLang="en-US" sz="2400" b="1" dirty="0">
              <a:solidFill>
                <a:schemeClr val="bg2">
                  <a:lumMod val="25000"/>
                </a:schemeClr>
              </a:solidFill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C8ADB788-000E-B953-89E4-F923AE116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56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ital Medicina do Trabalho">
            <a:extLst>
              <a:ext uri="{FF2B5EF4-FFF2-40B4-BE49-F238E27FC236}">
                <a16:creationId xmlns:a16="http://schemas.microsoft.com/office/drawing/2014/main" id="{AAE62ACF-0B8B-2E7C-9C2D-1BE7F40C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13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文本框 1">
            <a:extLst>
              <a:ext uri="{FF2B5EF4-FFF2-40B4-BE49-F238E27FC236}">
                <a16:creationId xmlns:a16="http://schemas.microsoft.com/office/drawing/2014/main" id="{E61D1264-06C6-35D3-75BD-3C95618EFD94}"/>
              </a:ext>
            </a:extLst>
          </p:cNvPr>
          <p:cNvSpPr txBox="1"/>
          <p:nvPr/>
        </p:nvSpPr>
        <p:spPr>
          <a:xfrm>
            <a:off x="0" y="5103326"/>
            <a:ext cx="6574466" cy="169706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Algumas das doenças que podem ser transmitidas por vírus e bactérias e estão associadas a esses trabalhadores incluem: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B3DF7D3-552B-BAB9-CAD6-BB1B78842744}"/>
              </a:ext>
            </a:extLst>
          </p:cNvPr>
          <p:cNvGrpSpPr/>
          <p:nvPr/>
        </p:nvGrpSpPr>
        <p:grpSpPr>
          <a:xfrm>
            <a:off x="7484962" y="661958"/>
            <a:ext cx="3625230" cy="1626016"/>
            <a:chOff x="471625" y="387131"/>
            <a:chExt cx="2538275" cy="1747917"/>
          </a:xfrm>
        </p:grpSpPr>
        <p:sp>
          <p:nvSpPr>
            <p:cNvPr id="5" name="文本框 10">
              <a:extLst>
                <a:ext uri="{FF2B5EF4-FFF2-40B4-BE49-F238E27FC236}">
                  <a16:creationId xmlns:a16="http://schemas.microsoft.com/office/drawing/2014/main" id="{238140F6-5232-1B61-2AF3-A468B3BA63C5}"/>
                </a:ext>
              </a:extLst>
            </p:cNvPr>
            <p:cNvSpPr txBox="1"/>
            <p:nvPr/>
          </p:nvSpPr>
          <p:spPr>
            <a:xfrm>
              <a:off x="497477" y="447712"/>
              <a:ext cx="2512423" cy="1687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pt-BR" altLang="zh-CN" sz="9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  <a:ea typeface="华文圆体 Regular" panose="020F0502040101010101" pitchFamily="34" charset="-122"/>
                  <a:cs typeface="Gisha" panose="020B0502040204020203" pitchFamily="34" charset="-79"/>
                </a:rPr>
                <a:t>NR 38</a:t>
              </a:r>
            </a:p>
          </p:txBody>
        </p:sp>
        <p:sp>
          <p:nvSpPr>
            <p:cNvPr id="6" name="文本框 10">
              <a:extLst>
                <a:ext uri="{FF2B5EF4-FFF2-40B4-BE49-F238E27FC236}">
                  <a16:creationId xmlns:a16="http://schemas.microsoft.com/office/drawing/2014/main" id="{CAF5CE45-75D2-1418-5E36-4E5E98B0CF39}"/>
                </a:ext>
              </a:extLst>
            </p:cNvPr>
            <p:cNvSpPr txBox="1"/>
            <p:nvPr/>
          </p:nvSpPr>
          <p:spPr>
            <a:xfrm>
              <a:off x="471625" y="387131"/>
              <a:ext cx="2512423" cy="1687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pt-BR" altLang="zh-CN" sz="9600" dirty="0">
                  <a:solidFill>
                    <a:srgbClr val="4BC9D0"/>
                  </a:solidFill>
                  <a:latin typeface="Impact" panose="020B0806030902050204" pitchFamily="34" charset="0"/>
                  <a:ea typeface="华文圆体 Regular" panose="020F0502040101010101" pitchFamily="34" charset="-122"/>
                  <a:cs typeface="Gisha" panose="020B0502040204020203" pitchFamily="34" charset="-79"/>
                </a:rPr>
                <a:t>NR 38</a:t>
              </a:r>
            </a:p>
          </p:txBody>
        </p:sp>
      </p:grpSp>
      <p:pic>
        <p:nvPicPr>
          <p:cNvPr id="7170" name="Picture 2" descr="Vacinas anti-tetânica">
            <a:extLst>
              <a:ext uri="{FF2B5EF4-FFF2-40B4-BE49-F238E27FC236}">
                <a16:creationId xmlns:a16="http://schemas.microsoft.com/office/drawing/2014/main" id="{AE33405B-2513-1C55-5DD0-7D7D8EA4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85" y="3685217"/>
            <a:ext cx="4967977" cy="2794487"/>
          </a:xfrm>
          <a:prstGeom prst="round2DiagRect">
            <a:avLst>
              <a:gd name="adj1" fmla="val 29392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70B2CEC-6466-588E-0711-8CCA4C3A7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8025" y="151337"/>
            <a:ext cx="204233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4927F5-01FE-E43F-170F-B4D6E896163C}"/>
              </a:ext>
            </a:extLst>
          </p:cNvPr>
          <p:cNvSpPr txBox="1"/>
          <p:nvPr/>
        </p:nvSpPr>
        <p:spPr>
          <a:xfrm>
            <a:off x="5768623" y="603116"/>
            <a:ext cx="6442930" cy="45498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Hepatite A</a:t>
            </a:r>
          </a:p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Tétano</a:t>
            </a:r>
          </a:p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Diarreias infecciosas</a:t>
            </a:r>
          </a:p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Leptospirose</a:t>
            </a:r>
          </a:p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Infecções respiratórias</a:t>
            </a:r>
          </a:p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Doenças de pele</a:t>
            </a:r>
          </a:p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HIV/AIDS e hepatite B e C</a:t>
            </a:r>
            <a:endParaRPr kumimoji="1" lang="zh-CN" altLang="en-US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grpSp>
        <p:nvGrpSpPr>
          <p:cNvPr id="44" name="Group 37">
            <a:extLst>
              <a:ext uri="{FF2B5EF4-FFF2-40B4-BE49-F238E27FC236}">
                <a16:creationId xmlns:a16="http://schemas.microsoft.com/office/drawing/2014/main" id="{B537F46A-1D50-38D3-98BE-A49F83CFA247}"/>
              </a:ext>
            </a:extLst>
          </p:cNvPr>
          <p:cNvGrpSpPr/>
          <p:nvPr/>
        </p:nvGrpSpPr>
        <p:grpSpPr>
          <a:xfrm rot="20905313">
            <a:off x="2861422" y="1897112"/>
            <a:ext cx="2624953" cy="293419"/>
            <a:chOff x="2535275" y="2119581"/>
            <a:chExt cx="2632785" cy="293419"/>
          </a:xfrm>
        </p:grpSpPr>
        <p:cxnSp>
          <p:nvCxnSpPr>
            <p:cNvPr id="45" name="AutoShape 5">
              <a:extLst>
                <a:ext uri="{FF2B5EF4-FFF2-40B4-BE49-F238E27FC236}">
                  <a16:creationId xmlns:a16="http://schemas.microsoft.com/office/drawing/2014/main" id="{83FF2B90-5DB7-55FA-33BE-B4321C5E81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Oval 12">
              <a:extLst>
                <a:ext uri="{FF2B5EF4-FFF2-40B4-BE49-F238E27FC236}">
                  <a16:creationId xmlns:a16="http://schemas.microsoft.com/office/drawing/2014/main" id="{C6088854-1F76-E31B-3767-3526A3A0A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2" name="Group 37">
            <a:extLst>
              <a:ext uri="{FF2B5EF4-FFF2-40B4-BE49-F238E27FC236}">
                <a16:creationId xmlns:a16="http://schemas.microsoft.com/office/drawing/2014/main" id="{7AC26F5F-27C1-D752-0E30-4D0D85C51B1C}"/>
              </a:ext>
            </a:extLst>
          </p:cNvPr>
          <p:cNvGrpSpPr/>
          <p:nvPr/>
        </p:nvGrpSpPr>
        <p:grpSpPr>
          <a:xfrm rot="20905313">
            <a:off x="3013851" y="1297223"/>
            <a:ext cx="2624953" cy="293419"/>
            <a:chOff x="2535275" y="2119581"/>
            <a:chExt cx="2632785" cy="293419"/>
          </a:xfrm>
        </p:grpSpPr>
        <p:cxnSp>
          <p:nvCxnSpPr>
            <p:cNvPr id="3" name="AutoShape 5">
              <a:extLst>
                <a:ext uri="{FF2B5EF4-FFF2-40B4-BE49-F238E27FC236}">
                  <a16:creationId xmlns:a16="http://schemas.microsoft.com/office/drawing/2014/main" id="{952024C1-FD06-42E3-C6D8-342496AF08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Oval 12">
              <a:extLst>
                <a:ext uri="{FF2B5EF4-FFF2-40B4-BE49-F238E27FC236}">
                  <a16:creationId xmlns:a16="http://schemas.microsoft.com/office/drawing/2014/main" id="{95B18880-C16E-AF75-0D25-DA0E3D65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:a16="http://schemas.microsoft.com/office/drawing/2014/main" id="{854953F8-290C-5C32-7579-78391AFDA01E}"/>
              </a:ext>
            </a:extLst>
          </p:cNvPr>
          <p:cNvGrpSpPr/>
          <p:nvPr/>
        </p:nvGrpSpPr>
        <p:grpSpPr>
          <a:xfrm>
            <a:off x="2917296" y="2301255"/>
            <a:ext cx="2624953" cy="293419"/>
            <a:chOff x="2535275" y="2119581"/>
            <a:chExt cx="2632785" cy="293419"/>
          </a:xfrm>
        </p:grpSpPr>
        <p:cxnSp>
          <p:nvCxnSpPr>
            <p:cNvPr id="8" name="AutoShape 5">
              <a:extLst>
                <a:ext uri="{FF2B5EF4-FFF2-40B4-BE49-F238E27FC236}">
                  <a16:creationId xmlns:a16="http://schemas.microsoft.com/office/drawing/2014/main" id="{1DC40972-BC98-8564-3D47-46B1347B85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BEA7C756-0023-BDDB-4CAC-1CF665BBB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10" name="Group 37">
            <a:extLst>
              <a:ext uri="{FF2B5EF4-FFF2-40B4-BE49-F238E27FC236}">
                <a16:creationId xmlns:a16="http://schemas.microsoft.com/office/drawing/2014/main" id="{9D5D3A20-DECC-2124-2C3A-D707A5F0D078}"/>
              </a:ext>
            </a:extLst>
          </p:cNvPr>
          <p:cNvGrpSpPr/>
          <p:nvPr/>
        </p:nvGrpSpPr>
        <p:grpSpPr>
          <a:xfrm rot="596962">
            <a:off x="3069696" y="2655405"/>
            <a:ext cx="2624953" cy="293419"/>
            <a:chOff x="2535275" y="2119581"/>
            <a:chExt cx="2632785" cy="293419"/>
          </a:xfrm>
        </p:grpSpPr>
        <p:cxnSp>
          <p:nvCxnSpPr>
            <p:cNvPr id="12" name="AutoShape 5">
              <a:extLst>
                <a:ext uri="{FF2B5EF4-FFF2-40B4-BE49-F238E27FC236}">
                  <a16:creationId xmlns:a16="http://schemas.microsoft.com/office/drawing/2014/main" id="{68DC3FAC-D0CF-C4F0-FCB6-CC27E93B557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67B2F0-1D77-F406-C80F-8E2ADA736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14" name="Group 37">
            <a:extLst>
              <a:ext uri="{FF2B5EF4-FFF2-40B4-BE49-F238E27FC236}">
                <a16:creationId xmlns:a16="http://schemas.microsoft.com/office/drawing/2014/main" id="{55DE91CD-EF4E-EF4C-CE7A-6851C136D834}"/>
              </a:ext>
            </a:extLst>
          </p:cNvPr>
          <p:cNvGrpSpPr/>
          <p:nvPr/>
        </p:nvGrpSpPr>
        <p:grpSpPr>
          <a:xfrm rot="842247">
            <a:off x="3058034" y="3135986"/>
            <a:ext cx="2624953" cy="293419"/>
            <a:chOff x="2535275" y="2119581"/>
            <a:chExt cx="2632785" cy="293419"/>
          </a:xfrm>
        </p:grpSpPr>
        <p:cxnSp>
          <p:nvCxnSpPr>
            <p:cNvPr id="15" name="AutoShape 5">
              <a:extLst>
                <a:ext uri="{FF2B5EF4-FFF2-40B4-BE49-F238E27FC236}">
                  <a16:creationId xmlns:a16="http://schemas.microsoft.com/office/drawing/2014/main" id="{005A65A4-2654-85B9-6F02-34EEC1292F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12">
              <a:extLst>
                <a:ext uri="{FF2B5EF4-FFF2-40B4-BE49-F238E27FC236}">
                  <a16:creationId xmlns:a16="http://schemas.microsoft.com/office/drawing/2014/main" id="{9B5E1694-DC63-6828-7106-46FB47025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17" name="Group 37">
            <a:extLst>
              <a:ext uri="{FF2B5EF4-FFF2-40B4-BE49-F238E27FC236}">
                <a16:creationId xmlns:a16="http://schemas.microsoft.com/office/drawing/2014/main" id="{6D06240E-12D8-239B-8817-E6E89CB680AF}"/>
              </a:ext>
            </a:extLst>
          </p:cNvPr>
          <p:cNvGrpSpPr/>
          <p:nvPr/>
        </p:nvGrpSpPr>
        <p:grpSpPr>
          <a:xfrm rot="1535373">
            <a:off x="2994604" y="3534624"/>
            <a:ext cx="2624953" cy="293419"/>
            <a:chOff x="2535275" y="2119581"/>
            <a:chExt cx="2632785" cy="293419"/>
          </a:xfrm>
        </p:grpSpPr>
        <p:cxnSp>
          <p:nvCxnSpPr>
            <p:cNvPr id="18" name="AutoShape 5">
              <a:extLst>
                <a:ext uri="{FF2B5EF4-FFF2-40B4-BE49-F238E27FC236}">
                  <a16:creationId xmlns:a16="http://schemas.microsoft.com/office/drawing/2014/main" id="{DB910792-F665-FAE8-E41E-3B08E26AC5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12">
              <a:extLst>
                <a:ext uri="{FF2B5EF4-FFF2-40B4-BE49-F238E27FC236}">
                  <a16:creationId xmlns:a16="http://schemas.microsoft.com/office/drawing/2014/main" id="{AC3F7521-F412-B88A-9C69-54909852F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20" name="Group 37">
            <a:extLst>
              <a:ext uri="{FF2B5EF4-FFF2-40B4-BE49-F238E27FC236}">
                <a16:creationId xmlns:a16="http://schemas.microsoft.com/office/drawing/2014/main" id="{ED76FDC3-2830-8B3C-7821-3AA1ED32FC88}"/>
              </a:ext>
            </a:extLst>
          </p:cNvPr>
          <p:cNvGrpSpPr/>
          <p:nvPr/>
        </p:nvGrpSpPr>
        <p:grpSpPr>
          <a:xfrm rot="1757313">
            <a:off x="3021128" y="4024845"/>
            <a:ext cx="2624953" cy="293419"/>
            <a:chOff x="2535275" y="2119581"/>
            <a:chExt cx="2632785" cy="293419"/>
          </a:xfrm>
        </p:grpSpPr>
        <p:cxnSp>
          <p:nvCxnSpPr>
            <p:cNvPr id="21" name="AutoShape 5">
              <a:extLst>
                <a:ext uri="{FF2B5EF4-FFF2-40B4-BE49-F238E27FC236}">
                  <a16:creationId xmlns:a16="http://schemas.microsoft.com/office/drawing/2014/main" id="{A62B34EC-62A3-2930-7D53-8C38741115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B24BB2E0-CBAA-9868-12C1-6BF1D9910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5" name="Freeform 1">
            <a:extLst>
              <a:ext uri="{FF2B5EF4-FFF2-40B4-BE49-F238E27FC236}">
                <a16:creationId xmlns:a16="http://schemas.microsoft.com/office/drawing/2014/main" id="{D49CC7DD-133A-9B53-7529-8F6CCEB1829B}"/>
              </a:ext>
            </a:extLst>
          </p:cNvPr>
          <p:cNvSpPr>
            <a:spLocks/>
          </p:cNvSpPr>
          <p:nvPr/>
        </p:nvSpPr>
        <p:spPr bwMode="auto">
          <a:xfrm flipH="1">
            <a:off x="0" y="5462701"/>
            <a:ext cx="2540000" cy="1395299"/>
          </a:xfrm>
          <a:custGeom>
            <a:avLst/>
            <a:gdLst/>
            <a:ahLst/>
            <a:cxnLst>
              <a:cxn ang="0">
                <a:pos x="1624" y="0"/>
              </a:cxn>
              <a:cxn ang="0">
                <a:pos x="1238" y="372"/>
              </a:cxn>
              <a:cxn ang="0">
                <a:pos x="1238" y="381"/>
              </a:cxn>
              <a:cxn ang="0">
                <a:pos x="936" y="638"/>
              </a:cxn>
              <a:cxn ang="0">
                <a:pos x="787" y="556"/>
              </a:cxn>
              <a:cxn ang="0">
                <a:pos x="787" y="550"/>
              </a:cxn>
              <a:cxn ang="0">
                <a:pos x="494" y="304"/>
              </a:cxn>
              <a:cxn ang="0">
                <a:pos x="201" y="550"/>
              </a:cxn>
              <a:cxn ang="0">
                <a:pos x="202" y="556"/>
              </a:cxn>
              <a:cxn ang="0">
                <a:pos x="0" y="739"/>
              </a:cxn>
              <a:cxn ang="0">
                <a:pos x="1624" y="739"/>
              </a:cxn>
              <a:cxn ang="0">
                <a:pos x="1624" y="0"/>
              </a:cxn>
            </a:cxnLst>
            <a:rect l="0" t="0" r="r" b="b"/>
            <a:pathLst>
              <a:path w="1624" h="739">
                <a:moveTo>
                  <a:pt x="1624" y="0"/>
                </a:moveTo>
                <a:cubicBezTo>
                  <a:pt x="1406" y="25"/>
                  <a:pt x="1238" y="182"/>
                  <a:pt x="1238" y="372"/>
                </a:cubicBezTo>
                <a:cubicBezTo>
                  <a:pt x="1238" y="375"/>
                  <a:pt x="1238" y="378"/>
                  <a:pt x="1238" y="381"/>
                </a:cubicBezTo>
                <a:cubicBezTo>
                  <a:pt x="1089" y="412"/>
                  <a:pt x="971" y="512"/>
                  <a:pt x="936" y="638"/>
                </a:cubicBezTo>
                <a:cubicBezTo>
                  <a:pt x="899" y="598"/>
                  <a:pt x="847" y="568"/>
                  <a:pt x="787" y="556"/>
                </a:cubicBezTo>
                <a:cubicBezTo>
                  <a:pt x="787" y="554"/>
                  <a:pt x="787" y="552"/>
                  <a:pt x="787" y="550"/>
                </a:cubicBezTo>
                <a:cubicBezTo>
                  <a:pt x="787" y="414"/>
                  <a:pt x="656" y="304"/>
                  <a:pt x="494" y="304"/>
                </a:cubicBezTo>
                <a:cubicBezTo>
                  <a:pt x="333" y="304"/>
                  <a:pt x="201" y="414"/>
                  <a:pt x="201" y="550"/>
                </a:cubicBezTo>
                <a:cubicBezTo>
                  <a:pt x="201" y="552"/>
                  <a:pt x="202" y="554"/>
                  <a:pt x="202" y="556"/>
                </a:cubicBezTo>
                <a:cubicBezTo>
                  <a:pt x="98" y="577"/>
                  <a:pt x="17" y="650"/>
                  <a:pt x="0" y="739"/>
                </a:cubicBezTo>
                <a:cubicBezTo>
                  <a:pt x="1624" y="739"/>
                  <a:pt x="1624" y="739"/>
                  <a:pt x="1624" y="739"/>
                </a:cubicBezTo>
                <a:lnTo>
                  <a:pt x="1624" y="0"/>
                </a:lnTo>
                <a:close/>
              </a:path>
            </a:pathLst>
          </a:custGeom>
          <a:solidFill>
            <a:srgbClr val="8FBDE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F707D17F-E3DE-FD22-FF27-9E1F30091D7F}"/>
              </a:ext>
            </a:extLst>
          </p:cNvPr>
          <p:cNvPicPr/>
          <p:nvPr/>
        </p:nvPicPr>
        <p:blipFill rotWithShape="1">
          <a:blip r:embed="rId2"/>
          <a:srcRect b="10193"/>
          <a:stretch/>
        </p:blipFill>
        <p:spPr bwMode="auto">
          <a:xfrm>
            <a:off x="-19553" y="1143001"/>
            <a:ext cx="357555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NR 38 – Segurança E Saúde No Trabalho Nas Atividades De Limpeza Urbana E  Manejo De Resíduos Sólidos – Teórico – Visão Assessoria">
            <a:extLst>
              <a:ext uri="{FF2B5EF4-FFF2-40B4-BE49-F238E27FC236}">
                <a16:creationId xmlns:a16="http://schemas.microsoft.com/office/drawing/2014/main" id="{47C07E69-F8B0-8E0F-9036-D46174DF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r="10606" b="4400"/>
          <a:stretch/>
        </p:blipFill>
        <p:spPr bwMode="auto">
          <a:xfrm>
            <a:off x="789626" y="1352416"/>
            <a:ext cx="2540000" cy="2495684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CD495A0-9FDC-D79A-0A99-83FC0F671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7" y="187828"/>
            <a:ext cx="204233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4927F5-01FE-E43F-170F-B4D6E896163C}"/>
              </a:ext>
            </a:extLst>
          </p:cNvPr>
          <p:cNvSpPr txBox="1"/>
          <p:nvPr/>
        </p:nvSpPr>
        <p:spPr>
          <a:xfrm>
            <a:off x="5768623" y="603116"/>
            <a:ext cx="6080477" cy="519616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Hepatite A: </a:t>
            </a:r>
          </a:p>
          <a:p>
            <a:pPr>
              <a:lnSpc>
                <a:spcPct val="150000"/>
              </a:lnSpc>
            </a:pPr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É uma doença viral que afeta o fígado e pode ser transmitida através da ingestão de água ou alimentos contaminados com fezes humanas. Os profissionais de limpeza urbana podem estar em contato com áreas onde há resíduos fecais.</a:t>
            </a:r>
            <a:endParaRPr kumimoji="1" lang="zh-CN" altLang="en-US" sz="28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id="{7AC26F5F-27C1-D752-0E30-4D0D85C51B1C}"/>
              </a:ext>
            </a:extLst>
          </p:cNvPr>
          <p:cNvGrpSpPr/>
          <p:nvPr/>
        </p:nvGrpSpPr>
        <p:grpSpPr>
          <a:xfrm rot="20905313">
            <a:off x="3013851" y="1297223"/>
            <a:ext cx="2624953" cy="293419"/>
            <a:chOff x="2535275" y="2119581"/>
            <a:chExt cx="2632785" cy="293419"/>
          </a:xfrm>
        </p:grpSpPr>
        <p:cxnSp>
          <p:nvCxnSpPr>
            <p:cNvPr id="3" name="AutoShape 5">
              <a:extLst>
                <a:ext uri="{FF2B5EF4-FFF2-40B4-BE49-F238E27FC236}">
                  <a16:creationId xmlns:a16="http://schemas.microsoft.com/office/drawing/2014/main" id="{952024C1-FD06-42E3-C6D8-342496AF08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Oval 12">
              <a:extLst>
                <a:ext uri="{FF2B5EF4-FFF2-40B4-BE49-F238E27FC236}">
                  <a16:creationId xmlns:a16="http://schemas.microsoft.com/office/drawing/2014/main" id="{95B18880-C16E-AF75-0D25-DA0E3D65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5" name="Freeform 1">
            <a:extLst>
              <a:ext uri="{FF2B5EF4-FFF2-40B4-BE49-F238E27FC236}">
                <a16:creationId xmlns:a16="http://schemas.microsoft.com/office/drawing/2014/main" id="{D49CC7DD-133A-9B53-7529-8F6CCEB1829B}"/>
              </a:ext>
            </a:extLst>
          </p:cNvPr>
          <p:cNvSpPr>
            <a:spLocks/>
          </p:cNvSpPr>
          <p:nvPr/>
        </p:nvSpPr>
        <p:spPr bwMode="auto">
          <a:xfrm flipH="1">
            <a:off x="0" y="5462701"/>
            <a:ext cx="2540000" cy="1395299"/>
          </a:xfrm>
          <a:custGeom>
            <a:avLst/>
            <a:gdLst/>
            <a:ahLst/>
            <a:cxnLst>
              <a:cxn ang="0">
                <a:pos x="1624" y="0"/>
              </a:cxn>
              <a:cxn ang="0">
                <a:pos x="1238" y="372"/>
              </a:cxn>
              <a:cxn ang="0">
                <a:pos x="1238" y="381"/>
              </a:cxn>
              <a:cxn ang="0">
                <a:pos x="936" y="638"/>
              </a:cxn>
              <a:cxn ang="0">
                <a:pos x="787" y="556"/>
              </a:cxn>
              <a:cxn ang="0">
                <a:pos x="787" y="550"/>
              </a:cxn>
              <a:cxn ang="0">
                <a:pos x="494" y="304"/>
              </a:cxn>
              <a:cxn ang="0">
                <a:pos x="201" y="550"/>
              </a:cxn>
              <a:cxn ang="0">
                <a:pos x="202" y="556"/>
              </a:cxn>
              <a:cxn ang="0">
                <a:pos x="0" y="739"/>
              </a:cxn>
              <a:cxn ang="0">
                <a:pos x="1624" y="739"/>
              </a:cxn>
              <a:cxn ang="0">
                <a:pos x="1624" y="0"/>
              </a:cxn>
            </a:cxnLst>
            <a:rect l="0" t="0" r="r" b="b"/>
            <a:pathLst>
              <a:path w="1624" h="739">
                <a:moveTo>
                  <a:pt x="1624" y="0"/>
                </a:moveTo>
                <a:cubicBezTo>
                  <a:pt x="1406" y="25"/>
                  <a:pt x="1238" y="182"/>
                  <a:pt x="1238" y="372"/>
                </a:cubicBezTo>
                <a:cubicBezTo>
                  <a:pt x="1238" y="375"/>
                  <a:pt x="1238" y="378"/>
                  <a:pt x="1238" y="381"/>
                </a:cubicBezTo>
                <a:cubicBezTo>
                  <a:pt x="1089" y="412"/>
                  <a:pt x="971" y="512"/>
                  <a:pt x="936" y="638"/>
                </a:cubicBezTo>
                <a:cubicBezTo>
                  <a:pt x="899" y="598"/>
                  <a:pt x="847" y="568"/>
                  <a:pt x="787" y="556"/>
                </a:cubicBezTo>
                <a:cubicBezTo>
                  <a:pt x="787" y="554"/>
                  <a:pt x="787" y="552"/>
                  <a:pt x="787" y="550"/>
                </a:cubicBezTo>
                <a:cubicBezTo>
                  <a:pt x="787" y="414"/>
                  <a:pt x="656" y="304"/>
                  <a:pt x="494" y="304"/>
                </a:cubicBezTo>
                <a:cubicBezTo>
                  <a:pt x="333" y="304"/>
                  <a:pt x="201" y="414"/>
                  <a:pt x="201" y="550"/>
                </a:cubicBezTo>
                <a:cubicBezTo>
                  <a:pt x="201" y="552"/>
                  <a:pt x="202" y="554"/>
                  <a:pt x="202" y="556"/>
                </a:cubicBezTo>
                <a:cubicBezTo>
                  <a:pt x="98" y="577"/>
                  <a:pt x="17" y="650"/>
                  <a:pt x="0" y="739"/>
                </a:cubicBezTo>
                <a:cubicBezTo>
                  <a:pt x="1624" y="739"/>
                  <a:pt x="1624" y="739"/>
                  <a:pt x="1624" y="739"/>
                </a:cubicBezTo>
                <a:lnTo>
                  <a:pt x="1624" y="0"/>
                </a:lnTo>
                <a:close/>
              </a:path>
            </a:pathLst>
          </a:custGeom>
          <a:solidFill>
            <a:srgbClr val="8FBDE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F707D17F-E3DE-FD22-FF27-9E1F30091D7F}"/>
              </a:ext>
            </a:extLst>
          </p:cNvPr>
          <p:cNvPicPr/>
          <p:nvPr/>
        </p:nvPicPr>
        <p:blipFill rotWithShape="1">
          <a:blip r:embed="rId2"/>
          <a:srcRect b="10193"/>
          <a:stretch/>
        </p:blipFill>
        <p:spPr bwMode="auto">
          <a:xfrm>
            <a:off x="-19553" y="1143001"/>
            <a:ext cx="357555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NR 38 – Segurança E Saúde No Trabalho Nas Atividades De Limpeza Urbana E  Manejo De Resíduos Sólidos – Teórico – Visão Assessoria">
            <a:extLst>
              <a:ext uri="{FF2B5EF4-FFF2-40B4-BE49-F238E27FC236}">
                <a16:creationId xmlns:a16="http://schemas.microsoft.com/office/drawing/2014/main" id="{47C07E69-F8B0-8E0F-9036-D46174DF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r="10606" b="4400"/>
          <a:stretch/>
        </p:blipFill>
        <p:spPr bwMode="auto">
          <a:xfrm>
            <a:off x="789626" y="1352416"/>
            <a:ext cx="2540000" cy="2495684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593C72E-4E33-59A9-EEF9-A246DD798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7" y="187828"/>
            <a:ext cx="204233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2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4927F5-01FE-E43F-170F-B4D6E896163C}"/>
              </a:ext>
            </a:extLst>
          </p:cNvPr>
          <p:cNvSpPr txBox="1"/>
          <p:nvPr/>
        </p:nvSpPr>
        <p:spPr>
          <a:xfrm>
            <a:off x="3926541" y="603116"/>
            <a:ext cx="7897159" cy="58424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Tétano: </a:t>
            </a:r>
          </a:p>
          <a:p>
            <a:pPr>
              <a:lnSpc>
                <a:spcPct val="150000"/>
              </a:lnSpc>
            </a:pPr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 bactéria causadora do tétano, o Clostridium </a:t>
            </a:r>
            <a:r>
              <a:rPr kumimoji="1" lang="pt-BR" altLang="zh-CN" sz="28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tetani</a:t>
            </a: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, pode estar presente no solo e em objetos cortantes, como vidro quebrado, que os catadores de lixo podem encontrar durante o trabalho. Uma lesão perfurante pode introduzir a bactéria, levando a infecções graves.</a:t>
            </a:r>
            <a:endParaRPr kumimoji="1" lang="zh-CN" altLang="en-US" sz="28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id="{7AC26F5F-27C1-D752-0E30-4D0D85C51B1C}"/>
              </a:ext>
            </a:extLst>
          </p:cNvPr>
          <p:cNvGrpSpPr/>
          <p:nvPr/>
        </p:nvGrpSpPr>
        <p:grpSpPr>
          <a:xfrm rot="20905313">
            <a:off x="3013851" y="1297223"/>
            <a:ext cx="2624953" cy="293419"/>
            <a:chOff x="2535275" y="2119581"/>
            <a:chExt cx="2632785" cy="293419"/>
          </a:xfrm>
        </p:grpSpPr>
        <p:cxnSp>
          <p:nvCxnSpPr>
            <p:cNvPr id="3" name="AutoShape 5">
              <a:extLst>
                <a:ext uri="{FF2B5EF4-FFF2-40B4-BE49-F238E27FC236}">
                  <a16:creationId xmlns:a16="http://schemas.microsoft.com/office/drawing/2014/main" id="{952024C1-FD06-42E3-C6D8-342496AF08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Oval 12">
              <a:extLst>
                <a:ext uri="{FF2B5EF4-FFF2-40B4-BE49-F238E27FC236}">
                  <a16:creationId xmlns:a16="http://schemas.microsoft.com/office/drawing/2014/main" id="{95B18880-C16E-AF75-0D25-DA0E3D65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5" name="Freeform 1">
            <a:extLst>
              <a:ext uri="{FF2B5EF4-FFF2-40B4-BE49-F238E27FC236}">
                <a16:creationId xmlns:a16="http://schemas.microsoft.com/office/drawing/2014/main" id="{D49CC7DD-133A-9B53-7529-8F6CCEB1829B}"/>
              </a:ext>
            </a:extLst>
          </p:cNvPr>
          <p:cNvSpPr>
            <a:spLocks/>
          </p:cNvSpPr>
          <p:nvPr/>
        </p:nvSpPr>
        <p:spPr bwMode="auto">
          <a:xfrm flipH="1">
            <a:off x="0" y="5462701"/>
            <a:ext cx="2540000" cy="1395299"/>
          </a:xfrm>
          <a:custGeom>
            <a:avLst/>
            <a:gdLst/>
            <a:ahLst/>
            <a:cxnLst>
              <a:cxn ang="0">
                <a:pos x="1624" y="0"/>
              </a:cxn>
              <a:cxn ang="0">
                <a:pos x="1238" y="372"/>
              </a:cxn>
              <a:cxn ang="0">
                <a:pos x="1238" y="381"/>
              </a:cxn>
              <a:cxn ang="0">
                <a:pos x="936" y="638"/>
              </a:cxn>
              <a:cxn ang="0">
                <a:pos x="787" y="556"/>
              </a:cxn>
              <a:cxn ang="0">
                <a:pos x="787" y="550"/>
              </a:cxn>
              <a:cxn ang="0">
                <a:pos x="494" y="304"/>
              </a:cxn>
              <a:cxn ang="0">
                <a:pos x="201" y="550"/>
              </a:cxn>
              <a:cxn ang="0">
                <a:pos x="202" y="556"/>
              </a:cxn>
              <a:cxn ang="0">
                <a:pos x="0" y="739"/>
              </a:cxn>
              <a:cxn ang="0">
                <a:pos x="1624" y="739"/>
              </a:cxn>
              <a:cxn ang="0">
                <a:pos x="1624" y="0"/>
              </a:cxn>
            </a:cxnLst>
            <a:rect l="0" t="0" r="r" b="b"/>
            <a:pathLst>
              <a:path w="1624" h="739">
                <a:moveTo>
                  <a:pt x="1624" y="0"/>
                </a:moveTo>
                <a:cubicBezTo>
                  <a:pt x="1406" y="25"/>
                  <a:pt x="1238" y="182"/>
                  <a:pt x="1238" y="372"/>
                </a:cubicBezTo>
                <a:cubicBezTo>
                  <a:pt x="1238" y="375"/>
                  <a:pt x="1238" y="378"/>
                  <a:pt x="1238" y="381"/>
                </a:cubicBezTo>
                <a:cubicBezTo>
                  <a:pt x="1089" y="412"/>
                  <a:pt x="971" y="512"/>
                  <a:pt x="936" y="638"/>
                </a:cubicBezTo>
                <a:cubicBezTo>
                  <a:pt x="899" y="598"/>
                  <a:pt x="847" y="568"/>
                  <a:pt x="787" y="556"/>
                </a:cubicBezTo>
                <a:cubicBezTo>
                  <a:pt x="787" y="554"/>
                  <a:pt x="787" y="552"/>
                  <a:pt x="787" y="550"/>
                </a:cubicBezTo>
                <a:cubicBezTo>
                  <a:pt x="787" y="414"/>
                  <a:pt x="656" y="304"/>
                  <a:pt x="494" y="304"/>
                </a:cubicBezTo>
                <a:cubicBezTo>
                  <a:pt x="333" y="304"/>
                  <a:pt x="201" y="414"/>
                  <a:pt x="201" y="550"/>
                </a:cubicBezTo>
                <a:cubicBezTo>
                  <a:pt x="201" y="552"/>
                  <a:pt x="202" y="554"/>
                  <a:pt x="202" y="556"/>
                </a:cubicBezTo>
                <a:cubicBezTo>
                  <a:pt x="98" y="577"/>
                  <a:pt x="17" y="650"/>
                  <a:pt x="0" y="739"/>
                </a:cubicBezTo>
                <a:cubicBezTo>
                  <a:pt x="1624" y="739"/>
                  <a:pt x="1624" y="739"/>
                  <a:pt x="1624" y="739"/>
                </a:cubicBezTo>
                <a:lnTo>
                  <a:pt x="1624" y="0"/>
                </a:lnTo>
                <a:close/>
              </a:path>
            </a:pathLst>
          </a:custGeom>
          <a:solidFill>
            <a:srgbClr val="8FBDE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F707D17F-E3DE-FD22-FF27-9E1F30091D7F}"/>
              </a:ext>
            </a:extLst>
          </p:cNvPr>
          <p:cNvPicPr/>
          <p:nvPr/>
        </p:nvPicPr>
        <p:blipFill rotWithShape="1">
          <a:blip r:embed="rId2"/>
          <a:srcRect b="10193"/>
          <a:stretch/>
        </p:blipFill>
        <p:spPr bwMode="auto">
          <a:xfrm>
            <a:off x="-19553" y="1143001"/>
            <a:ext cx="357555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NR 38 – Segurança E Saúde No Trabalho Nas Atividades De Limpeza Urbana E  Manejo De Resíduos Sólidos – Teórico – Visão Assessoria">
            <a:extLst>
              <a:ext uri="{FF2B5EF4-FFF2-40B4-BE49-F238E27FC236}">
                <a16:creationId xmlns:a16="http://schemas.microsoft.com/office/drawing/2014/main" id="{47C07E69-F8B0-8E0F-9036-D46174DF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r="10606" b="4400"/>
          <a:stretch/>
        </p:blipFill>
        <p:spPr bwMode="auto">
          <a:xfrm>
            <a:off x="789626" y="1352416"/>
            <a:ext cx="2540000" cy="2495684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7C443C9-6AAF-0DF2-98B5-E83773F14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7" y="187828"/>
            <a:ext cx="204233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4927F5-01FE-E43F-170F-B4D6E896163C}"/>
              </a:ext>
            </a:extLst>
          </p:cNvPr>
          <p:cNvSpPr txBox="1"/>
          <p:nvPr/>
        </p:nvSpPr>
        <p:spPr>
          <a:xfrm>
            <a:off x="4365179" y="603116"/>
            <a:ext cx="7458521" cy="45498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Diarreias infecciosas: </a:t>
            </a:r>
          </a:p>
          <a:p>
            <a:pPr>
              <a:lnSpc>
                <a:spcPct val="150000"/>
              </a:lnSpc>
            </a:pPr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Diversos vírus e bactérias podem causar diarreias infecciosas, incluindo rotavírus e Escherichia coli (E. coli) patogênica. O contato com resíduos contaminados aumenta o risco de infecção.</a:t>
            </a:r>
            <a:endParaRPr kumimoji="1" lang="zh-CN" altLang="en-US" sz="28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id="{7AC26F5F-27C1-D752-0E30-4D0D85C51B1C}"/>
              </a:ext>
            </a:extLst>
          </p:cNvPr>
          <p:cNvGrpSpPr/>
          <p:nvPr/>
        </p:nvGrpSpPr>
        <p:grpSpPr>
          <a:xfrm rot="20905313">
            <a:off x="3013851" y="1297223"/>
            <a:ext cx="2624953" cy="293419"/>
            <a:chOff x="2535275" y="2119581"/>
            <a:chExt cx="2632785" cy="293419"/>
          </a:xfrm>
        </p:grpSpPr>
        <p:cxnSp>
          <p:nvCxnSpPr>
            <p:cNvPr id="3" name="AutoShape 5">
              <a:extLst>
                <a:ext uri="{FF2B5EF4-FFF2-40B4-BE49-F238E27FC236}">
                  <a16:creationId xmlns:a16="http://schemas.microsoft.com/office/drawing/2014/main" id="{952024C1-FD06-42E3-C6D8-342496AF08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Oval 12">
              <a:extLst>
                <a:ext uri="{FF2B5EF4-FFF2-40B4-BE49-F238E27FC236}">
                  <a16:creationId xmlns:a16="http://schemas.microsoft.com/office/drawing/2014/main" id="{95B18880-C16E-AF75-0D25-DA0E3D65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5" name="Freeform 1">
            <a:extLst>
              <a:ext uri="{FF2B5EF4-FFF2-40B4-BE49-F238E27FC236}">
                <a16:creationId xmlns:a16="http://schemas.microsoft.com/office/drawing/2014/main" id="{D49CC7DD-133A-9B53-7529-8F6CCEB1829B}"/>
              </a:ext>
            </a:extLst>
          </p:cNvPr>
          <p:cNvSpPr>
            <a:spLocks/>
          </p:cNvSpPr>
          <p:nvPr/>
        </p:nvSpPr>
        <p:spPr bwMode="auto">
          <a:xfrm flipH="1">
            <a:off x="0" y="5462701"/>
            <a:ext cx="2540000" cy="1395299"/>
          </a:xfrm>
          <a:custGeom>
            <a:avLst/>
            <a:gdLst/>
            <a:ahLst/>
            <a:cxnLst>
              <a:cxn ang="0">
                <a:pos x="1624" y="0"/>
              </a:cxn>
              <a:cxn ang="0">
                <a:pos x="1238" y="372"/>
              </a:cxn>
              <a:cxn ang="0">
                <a:pos x="1238" y="381"/>
              </a:cxn>
              <a:cxn ang="0">
                <a:pos x="936" y="638"/>
              </a:cxn>
              <a:cxn ang="0">
                <a:pos x="787" y="556"/>
              </a:cxn>
              <a:cxn ang="0">
                <a:pos x="787" y="550"/>
              </a:cxn>
              <a:cxn ang="0">
                <a:pos x="494" y="304"/>
              </a:cxn>
              <a:cxn ang="0">
                <a:pos x="201" y="550"/>
              </a:cxn>
              <a:cxn ang="0">
                <a:pos x="202" y="556"/>
              </a:cxn>
              <a:cxn ang="0">
                <a:pos x="0" y="739"/>
              </a:cxn>
              <a:cxn ang="0">
                <a:pos x="1624" y="739"/>
              </a:cxn>
              <a:cxn ang="0">
                <a:pos x="1624" y="0"/>
              </a:cxn>
            </a:cxnLst>
            <a:rect l="0" t="0" r="r" b="b"/>
            <a:pathLst>
              <a:path w="1624" h="739">
                <a:moveTo>
                  <a:pt x="1624" y="0"/>
                </a:moveTo>
                <a:cubicBezTo>
                  <a:pt x="1406" y="25"/>
                  <a:pt x="1238" y="182"/>
                  <a:pt x="1238" y="372"/>
                </a:cubicBezTo>
                <a:cubicBezTo>
                  <a:pt x="1238" y="375"/>
                  <a:pt x="1238" y="378"/>
                  <a:pt x="1238" y="381"/>
                </a:cubicBezTo>
                <a:cubicBezTo>
                  <a:pt x="1089" y="412"/>
                  <a:pt x="971" y="512"/>
                  <a:pt x="936" y="638"/>
                </a:cubicBezTo>
                <a:cubicBezTo>
                  <a:pt x="899" y="598"/>
                  <a:pt x="847" y="568"/>
                  <a:pt x="787" y="556"/>
                </a:cubicBezTo>
                <a:cubicBezTo>
                  <a:pt x="787" y="554"/>
                  <a:pt x="787" y="552"/>
                  <a:pt x="787" y="550"/>
                </a:cubicBezTo>
                <a:cubicBezTo>
                  <a:pt x="787" y="414"/>
                  <a:pt x="656" y="304"/>
                  <a:pt x="494" y="304"/>
                </a:cubicBezTo>
                <a:cubicBezTo>
                  <a:pt x="333" y="304"/>
                  <a:pt x="201" y="414"/>
                  <a:pt x="201" y="550"/>
                </a:cubicBezTo>
                <a:cubicBezTo>
                  <a:pt x="201" y="552"/>
                  <a:pt x="202" y="554"/>
                  <a:pt x="202" y="556"/>
                </a:cubicBezTo>
                <a:cubicBezTo>
                  <a:pt x="98" y="577"/>
                  <a:pt x="17" y="650"/>
                  <a:pt x="0" y="739"/>
                </a:cubicBezTo>
                <a:cubicBezTo>
                  <a:pt x="1624" y="739"/>
                  <a:pt x="1624" y="739"/>
                  <a:pt x="1624" y="739"/>
                </a:cubicBezTo>
                <a:lnTo>
                  <a:pt x="1624" y="0"/>
                </a:lnTo>
                <a:close/>
              </a:path>
            </a:pathLst>
          </a:custGeom>
          <a:solidFill>
            <a:srgbClr val="8FBDE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F707D17F-E3DE-FD22-FF27-9E1F30091D7F}"/>
              </a:ext>
            </a:extLst>
          </p:cNvPr>
          <p:cNvPicPr/>
          <p:nvPr/>
        </p:nvPicPr>
        <p:blipFill rotWithShape="1">
          <a:blip r:embed="rId2"/>
          <a:srcRect b="10193"/>
          <a:stretch/>
        </p:blipFill>
        <p:spPr bwMode="auto">
          <a:xfrm>
            <a:off x="-19553" y="1143001"/>
            <a:ext cx="357555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NR 38 – Segurança E Saúde No Trabalho Nas Atividades De Limpeza Urbana E  Manejo De Resíduos Sólidos – Teórico – Visão Assessoria">
            <a:extLst>
              <a:ext uri="{FF2B5EF4-FFF2-40B4-BE49-F238E27FC236}">
                <a16:creationId xmlns:a16="http://schemas.microsoft.com/office/drawing/2014/main" id="{47C07E69-F8B0-8E0F-9036-D46174DF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r="10606" b="4400"/>
          <a:stretch/>
        </p:blipFill>
        <p:spPr bwMode="auto">
          <a:xfrm>
            <a:off x="789626" y="1352416"/>
            <a:ext cx="2540000" cy="2495684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31C6E2F-5754-48BA-9A86-99513A24F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7" y="187828"/>
            <a:ext cx="204233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4927F5-01FE-E43F-170F-B4D6E896163C}"/>
              </a:ext>
            </a:extLst>
          </p:cNvPr>
          <p:cNvSpPr txBox="1"/>
          <p:nvPr/>
        </p:nvSpPr>
        <p:spPr>
          <a:xfrm>
            <a:off x="3908613" y="603116"/>
            <a:ext cx="8118288" cy="58424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Leptospirose: </a:t>
            </a:r>
          </a:p>
          <a:p>
            <a:pPr>
              <a:lnSpc>
                <a:spcPct val="150000"/>
              </a:lnSpc>
            </a:pPr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Esta doença é causada pela bactéria Leptospira spp., que pode ser encontrada em água e solo contaminados com urina de animais infectados, como ratos. Os profissionais que trabalham em áreas inundadas ou com acúmulo de água podem estar em risco.</a:t>
            </a:r>
            <a:endParaRPr kumimoji="1" lang="zh-CN" altLang="en-US" sz="28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id="{7AC26F5F-27C1-D752-0E30-4D0D85C51B1C}"/>
              </a:ext>
            </a:extLst>
          </p:cNvPr>
          <p:cNvGrpSpPr/>
          <p:nvPr/>
        </p:nvGrpSpPr>
        <p:grpSpPr>
          <a:xfrm rot="20905313">
            <a:off x="3013851" y="1297223"/>
            <a:ext cx="2624953" cy="293419"/>
            <a:chOff x="2535275" y="2119581"/>
            <a:chExt cx="2632785" cy="293419"/>
          </a:xfrm>
        </p:grpSpPr>
        <p:cxnSp>
          <p:nvCxnSpPr>
            <p:cNvPr id="3" name="AutoShape 5">
              <a:extLst>
                <a:ext uri="{FF2B5EF4-FFF2-40B4-BE49-F238E27FC236}">
                  <a16:creationId xmlns:a16="http://schemas.microsoft.com/office/drawing/2014/main" id="{952024C1-FD06-42E3-C6D8-342496AF08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Oval 12">
              <a:extLst>
                <a:ext uri="{FF2B5EF4-FFF2-40B4-BE49-F238E27FC236}">
                  <a16:creationId xmlns:a16="http://schemas.microsoft.com/office/drawing/2014/main" id="{95B18880-C16E-AF75-0D25-DA0E3D65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5" name="Freeform 1">
            <a:extLst>
              <a:ext uri="{FF2B5EF4-FFF2-40B4-BE49-F238E27FC236}">
                <a16:creationId xmlns:a16="http://schemas.microsoft.com/office/drawing/2014/main" id="{D49CC7DD-133A-9B53-7529-8F6CCEB1829B}"/>
              </a:ext>
            </a:extLst>
          </p:cNvPr>
          <p:cNvSpPr>
            <a:spLocks/>
          </p:cNvSpPr>
          <p:nvPr/>
        </p:nvSpPr>
        <p:spPr bwMode="auto">
          <a:xfrm flipH="1">
            <a:off x="0" y="5462701"/>
            <a:ext cx="2540000" cy="1395299"/>
          </a:xfrm>
          <a:custGeom>
            <a:avLst/>
            <a:gdLst/>
            <a:ahLst/>
            <a:cxnLst>
              <a:cxn ang="0">
                <a:pos x="1624" y="0"/>
              </a:cxn>
              <a:cxn ang="0">
                <a:pos x="1238" y="372"/>
              </a:cxn>
              <a:cxn ang="0">
                <a:pos x="1238" y="381"/>
              </a:cxn>
              <a:cxn ang="0">
                <a:pos x="936" y="638"/>
              </a:cxn>
              <a:cxn ang="0">
                <a:pos x="787" y="556"/>
              </a:cxn>
              <a:cxn ang="0">
                <a:pos x="787" y="550"/>
              </a:cxn>
              <a:cxn ang="0">
                <a:pos x="494" y="304"/>
              </a:cxn>
              <a:cxn ang="0">
                <a:pos x="201" y="550"/>
              </a:cxn>
              <a:cxn ang="0">
                <a:pos x="202" y="556"/>
              </a:cxn>
              <a:cxn ang="0">
                <a:pos x="0" y="739"/>
              </a:cxn>
              <a:cxn ang="0">
                <a:pos x="1624" y="739"/>
              </a:cxn>
              <a:cxn ang="0">
                <a:pos x="1624" y="0"/>
              </a:cxn>
            </a:cxnLst>
            <a:rect l="0" t="0" r="r" b="b"/>
            <a:pathLst>
              <a:path w="1624" h="739">
                <a:moveTo>
                  <a:pt x="1624" y="0"/>
                </a:moveTo>
                <a:cubicBezTo>
                  <a:pt x="1406" y="25"/>
                  <a:pt x="1238" y="182"/>
                  <a:pt x="1238" y="372"/>
                </a:cubicBezTo>
                <a:cubicBezTo>
                  <a:pt x="1238" y="375"/>
                  <a:pt x="1238" y="378"/>
                  <a:pt x="1238" y="381"/>
                </a:cubicBezTo>
                <a:cubicBezTo>
                  <a:pt x="1089" y="412"/>
                  <a:pt x="971" y="512"/>
                  <a:pt x="936" y="638"/>
                </a:cubicBezTo>
                <a:cubicBezTo>
                  <a:pt x="899" y="598"/>
                  <a:pt x="847" y="568"/>
                  <a:pt x="787" y="556"/>
                </a:cubicBezTo>
                <a:cubicBezTo>
                  <a:pt x="787" y="554"/>
                  <a:pt x="787" y="552"/>
                  <a:pt x="787" y="550"/>
                </a:cubicBezTo>
                <a:cubicBezTo>
                  <a:pt x="787" y="414"/>
                  <a:pt x="656" y="304"/>
                  <a:pt x="494" y="304"/>
                </a:cubicBezTo>
                <a:cubicBezTo>
                  <a:pt x="333" y="304"/>
                  <a:pt x="201" y="414"/>
                  <a:pt x="201" y="550"/>
                </a:cubicBezTo>
                <a:cubicBezTo>
                  <a:pt x="201" y="552"/>
                  <a:pt x="202" y="554"/>
                  <a:pt x="202" y="556"/>
                </a:cubicBezTo>
                <a:cubicBezTo>
                  <a:pt x="98" y="577"/>
                  <a:pt x="17" y="650"/>
                  <a:pt x="0" y="739"/>
                </a:cubicBezTo>
                <a:cubicBezTo>
                  <a:pt x="1624" y="739"/>
                  <a:pt x="1624" y="739"/>
                  <a:pt x="1624" y="739"/>
                </a:cubicBezTo>
                <a:lnTo>
                  <a:pt x="1624" y="0"/>
                </a:lnTo>
                <a:close/>
              </a:path>
            </a:pathLst>
          </a:custGeom>
          <a:solidFill>
            <a:srgbClr val="8FBDE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F707D17F-E3DE-FD22-FF27-9E1F30091D7F}"/>
              </a:ext>
            </a:extLst>
          </p:cNvPr>
          <p:cNvPicPr/>
          <p:nvPr/>
        </p:nvPicPr>
        <p:blipFill rotWithShape="1">
          <a:blip r:embed="rId2"/>
          <a:srcRect b="10193"/>
          <a:stretch/>
        </p:blipFill>
        <p:spPr bwMode="auto">
          <a:xfrm>
            <a:off x="-19553" y="1143001"/>
            <a:ext cx="357555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NR 38 – Segurança E Saúde No Trabalho Nas Atividades De Limpeza Urbana E  Manejo De Resíduos Sólidos – Teórico – Visão Assessoria">
            <a:extLst>
              <a:ext uri="{FF2B5EF4-FFF2-40B4-BE49-F238E27FC236}">
                <a16:creationId xmlns:a16="http://schemas.microsoft.com/office/drawing/2014/main" id="{47C07E69-F8B0-8E0F-9036-D46174DF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r="10606" b="4400"/>
          <a:stretch/>
        </p:blipFill>
        <p:spPr bwMode="auto">
          <a:xfrm>
            <a:off x="789626" y="1352416"/>
            <a:ext cx="2540000" cy="2495684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CB94FCE-E0BA-929B-CA82-50FFEC776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7" y="187828"/>
            <a:ext cx="204233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8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4927F5-01FE-E43F-170F-B4D6E896163C}"/>
              </a:ext>
            </a:extLst>
          </p:cNvPr>
          <p:cNvSpPr txBox="1"/>
          <p:nvPr/>
        </p:nvSpPr>
        <p:spPr>
          <a:xfrm>
            <a:off x="4930589" y="603116"/>
            <a:ext cx="6893112" cy="583614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Infecções respiratórias: </a:t>
            </a:r>
          </a:p>
          <a:p>
            <a:pPr>
              <a:lnSpc>
                <a:spcPct val="150000"/>
              </a:lnSpc>
            </a:pPr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 exposição à poeira, fumaça e partículas suspensas no ar durante a coleta de lixo pode aumentar a suscetibilidade a infecções respiratórias, incluindo gripes e resfriados, que podem ser causados por diversos vírus.</a:t>
            </a:r>
            <a:endParaRPr kumimoji="1" lang="zh-CN" altLang="en-US" sz="28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id="{7AC26F5F-27C1-D752-0E30-4D0D85C51B1C}"/>
              </a:ext>
            </a:extLst>
          </p:cNvPr>
          <p:cNvGrpSpPr/>
          <p:nvPr/>
        </p:nvGrpSpPr>
        <p:grpSpPr>
          <a:xfrm rot="20905313">
            <a:off x="3013851" y="1297223"/>
            <a:ext cx="2624953" cy="293419"/>
            <a:chOff x="2535275" y="2119581"/>
            <a:chExt cx="2632785" cy="293419"/>
          </a:xfrm>
        </p:grpSpPr>
        <p:cxnSp>
          <p:nvCxnSpPr>
            <p:cNvPr id="3" name="AutoShape 5">
              <a:extLst>
                <a:ext uri="{FF2B5EF4-FFF2-40B4-BE49-F238E27FC236}">
                  <a16:creationId xmlns:a16="http://schemas.microsoft.com/office/drawing/2014/main" id="{952024C1-FD06-42E3-C6D8-342496AF08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Oval 12">
              <a:extLst>
                <a:ext uri="{FF2B5EF4-FFF2-40B4-BE49-F238E27FC236}">
                  <a16:creationId xmlns:a16="http://schemas.microsoft.com/office/drawing/2014/main" id="{95B18880-C16E-AF75-0D25-DA0E3D65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5" name="Freeform 1">
            <a:extLst>
              <a:ext uri="{FF2B5EF4-FFF2-40B4-BE49-F238E27FC236}">
                <a16:creationId xmlns:a16="http://schemas.microsoft.com/office/drawing/2014/main" id="{D49CC7DD-133A-9B53-7529-8F6CCEB1829B}"/>
              </a:ext>
            </a:extLst>
          </p:cNvPr>
          <p:cNvSpPr>
            <a:spLocks/>
          </p:cNvSpPr>
          <p:nvPr/>
        </p:nvSpPr>
        <p:spPr bwMode="auto">
          <a:xfrm flipH="1">
            <a:off x="0" y="5462701"/>
            <a:ext cx="2540000" cy="1395299"/>
          </a:xfrm>
          <a:custGeom>
            <a:avLst/>
            <a:gdLst/>
            <a:ahLst/>
            <a:cxnLst>
              <a:cxn ang="0">
                <a:pos x="1624" y="0"/>
              </a:cxn>
              <a:cxn ang="0">
                <a:pos x="1238" y="372"/>
              </a:cxn>
              <a:cxn ang="0">
                <a:pos x="1238" y="381"/>
              </a:cxn>
              <a:cxn ang="0">
                <a:pos x="936" y="638"/>
              </a:cxn>
              <a:cxn ang="0">
                <a:pos x="787" y="556"/>
              </a:cxn>
              <a:cxn ang="0">
                <a:pos x="787" y="550"/>
              </a:cxn>
              <a:cxn ang="0">
                <a:pos x="494" y="304"/>
              </a:cxn>
              <a:cxn ang="0">
                <a:pos x="201" y="550"/>
              </a:cxn>
              <a:cxn ang="0">
                <a:pos x="202" y="556"/>
              </a:cxn>
              <a:cxn ang="0">
                <a:pos x="0" y="739"/>
              </a:cxn>
              <a:cxn ang="0">
                <a:pos x="1624" y="739"/>
              </a:cxn>
              <a:cxn ang="0">
                <a:pos x="1624" y="0"/>
              </a:cxn>
            </a:cxnLst>
            <a:rect l="0" t="0" r="r" b="b"/>
            <a:pathLst>
              <a:path w="1624" h="739">
                <a:moveTo>
                  <a:pt x="1624" y="0"/>
                </a:moveTo>
                <a:cubicBezTo>
                  <a:pt x="1406" y="25"/>
                  <a:pt x="1238" y="182"/>
                  <a:pt x="1238" y="372"/>
                </a:cubicBezTo>
                <a:cubicBezTo>
                  <a:pt x="1238" y="375"/>
                  <a:pt x="1238" y="378"/>
                  <a:pt x="1238" y="381"/>
                </a:cubicBezTo>
                <a:cubicBezTo>
                  <a:pt x="1089" y="412"/>
                  <a:pt x="971" y="512"/>
                  <a:pt x="936" y="638"/>
                </a:cubicBezTo>
                <a:cubicBezTo>
                  <a:pt x="899" y="598"/>
                  <a:pt x="847" y="568"/>
                  <a:pt x="787" y="556"/>
                </a:cubicBezTo>
                <a:cubicBezTo>
                  <a:pt x="787" y="554"/>
                  <a:pt x="787" y="552"/>
                  <a:pt x="787" y="550"/>
                </a:cubicBezTo>
                <a:cubicBezTo>
                  <a:pt x="787" y="414"/>
                  <a:pt x="656" y="304"/>
                  <a:pt x="494" y="304"/>
                </a:cubicBezTo>
                <a:cubicBezTo>
                  <a:pt x="333" y="304"/>
                  <a:pt x="201" y="414"/>
                  <a:pt x="201" y="550"/>
                </a:cubicBezTo>
                <a:cubicBezTo>
                  <a:pt x="201" y="552"/>
                  <a:pt x="202" y="554"/>
                  <a:pt x="202" y="556"/>
                </a:cubicBezTo>
                <a:cubicBezTo>
                  <a:pt x="98" y="577"/>
                  <a:pt x="17" y="650"/>
                  <a:pt x="0" y="739"/>
                </a:cubicBezTo>
                <a:cubicBezTo>
                  <a:pt x="1624" y="739"/>
                  <a:pt x="1624" y="739"/>
                  <a:pt x="1624" y="739"/>
                </a:cubicBezTo>
                <a:lnTo>
                  <a:pt x="1624" y="0"/>
                </a:lnTo>
                <a:close/>
              </a:path>
            </a:pathLst>
          </a:custGeom>
          <a:solidFill>
            <a:srgbClr val="8FBDE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F707D17F-E3DE-FD22-FF27-9E1F30091D7F}"/>
              </a:ext>
            </a:extLst>
          </p:cNvPr>
          <p:cNvPicPr/>
          <p:nvPr/>
        </p:nvPicPr>
        <p:blipFill rotWithShape="1">
          <a:blip r:embed="rId2"/>
          <a:srcRect b="10193"/>
          <a:stretch/>
        </p:blipFill>
        <p:spPr bwMode="auto">
          <a:xfrm>
            <a:off x="-19553" y="1143001"/>
            <a:ext cx="357555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NR 38 – Segurança E Saúde No Trabalho Nas Atividades De Limpeza Urbana E  Manejo De Resíduos Sólidos – Teórico – Visão Assessoria">
            <a:extLst>
              <a:ext uri="{FF2B5EF4-FFF2-40B4-BE49-F238E27FC236}">
                <a16:creationId xmlns:a16="http://schemas.microsoft.com/office/drawing/2014/main" id="{47C07E69-F8B0-8E0F-9036-D46174DF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r="10606" b="4400"/>
          <a:stretch/>
        </p:blipFill>
        <p:spPr bwMode="auto">
          <a:xfrm>
            <a:off x="789626" y="1352416"/>
            <a:ext cx="2540000" cy="2495684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9533E78-24A8-0823-D500-80BD82E1C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7" y="52212"/>
            <a:ext cx="204233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4927F5-01FE-E43F-170F-B4D6E896163C}"/>
              </a:ext>
            </a:extLst>
          </p:cNvPr>
          <p:cNvSpPr txBox="1"/>
          <p:nvPr/>
        </p:nvSpPr>
        <p:spPr>
          <a:xfrm>
            <a:off x="4867835" y="603116"/>
            <a:ext cx="6955865" cy="45498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Doenças de pele: </a:t>
            </a:r>
          </a:p>
          <a:p>
            <a:pPr>
              <a:lnSpc>
                <a:spcPct val="150000"/>
              </a:lnSpc>
            </a:pPr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Dermatites, infecções cutâneas e alergias podem ocorrer devido ao contato com produtos químicos, substâncias irritantes e micro-organismos presentes nos resíduos.</a:t>
            </a:r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id="{7AC26F5F-27C1-D752-0E30-4D0D85C51B1C}"/>
              </a:ext>
            </a:extLst>
          </p:cNvPr>
          <p:cNvGrpSpPr/>
          <p:nvPr/>
        </p:nvGrpSpPr>
        <p:grpSpPr>
          <a:xfrm rot="20905313">
            <a:off x="3013851" y="1297223"/>
            <a:ext cx="2624953" cy="293419"/>
            <a:chOff x="2535275" y="2119581"/>
            <a:chExt cx="2632785" cy="293419"/>
          </a:xfrm>
        </p:grpSpPr>
        <p:cxnSp>
          <p:nvCxnSpPr>
            <p:cNvPr id="3" name="AutoShape 5">
              <a:extLst>
                <a:ext uri="{FF2B5EF4-FFF2-40B4-BE49-F238E27FC236}">
                  <a16:creationId xmlns:a16="http://schemas.microsoft.com/office/drawing/2014/main" id="{952024C1-FD06-42E3-C6D8-342496AF08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Oval 12">
              <a:extLst>
                <a:ext uri="{FF2B5EF4-FFF2-40B4-BE49-F238E27FC236}">
                  <a16:creationId xmlns:a16="http://schemas.microsoft.com/office/drawing/2014/main" id="{95B18880-C16E-AF75-0D25-DA0E3D65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5" name="Freeform 1">
            <a:extLst>
              <a:ext uri="{FF2B5EF4-FFF2-40B4-BE49-F238E27FC236}">
                <a16:creationId xmlns:a16="http://schemas.microsoft.com/office/drawing/2014/main" id="{D49CC7DD-133A-9B53-7529-8F6CCEB1829B}"/>
              </a:ext>
            </a:extLst>
          </p:cNvPr>
          <p:cNvSpPr>
            <a:spLocks/>
          </p:cNvSpPr>
          <p:nvPr/>
        </p:nvSpPr>
        <p:spPr bwMode="auto">
          <a:xfrm flipH="1">
            <a:off x="0" y="5462701"/>
            <a:ext cx="2540000" cy="1395299"/>
          </a:xfrm>
          <a:custGeom>
            <a:avLst/>
            <a:gdLst/>
            <a:ahLst/>
            <a:cxnLst>
              <a:cxn ang="0">
                <a:pos x="1624" y="0"/>
              </a:cxn>
              <a:cxn ang="0">
                <a:pos x="1238" y="372"/>
              </a:cxn>
              <a:cxn ang="0">
                <a:pos x="1238" y="381"/>
              </a:cxn>
              <a:cxn ang="0">
                <a:pos x="936" y="638"/>
              </a:cxn>
              <a:cxn ang="0">
                <a:pos x="787" y="556"/>
              </a:cxn>
              <a:cxn ang="0">
                <a:pos x="787" y="550"/>
              </a:cxn>
              <a:cxn ang="0">
                <a:pos x="494" y="304"/>
              </a:cxn>
              <a:cxn ang="0">
                <a:pos x="201" y="550"/>
              </a:cxn>
              <a:cxn ang="0">
                <a:pos x="202" y="556"/>
              </a:cxn>
              <a:cxn ang="0">
                <a:pos x="0" y="739"/>
              </a:cxn>
              <a:cxn ang="0">
                <a:pos x="1624" y="739"/>
              </a:cxn>
              <a:cxn ang="0">
                <a:pos x="1624" y="0"/>
              </a:cxn>
            </a:cxnLst>
            <a:rect l="0" t="0" r="r" b="b"/>
            <a:pathLst>
              <a:path w="1624" h="739">
                <a:moveTo>
                  <a:pt x="1624" y="0"/>
                </a:moveTo>
                <a:cubicBezTo>
                  <a:pt x="1406" y="25"/>
                  <a:pt x="1238" y="182"/>
                  <a:pt x="1238" y="372"/>
                </a:cubicBezTo>
                <a:cubicBezTo>
                  <a:pt x="1238" y="375"/>
                  <a:pt x="1238" y="378"/>
                  <a:pt x="1238" y="381"/>
                </a:cubicBezTo>
                <a:cubicBezTo>
                  <a:pt x="1089" y="412"/>
                  <a:pt x="971" y="512"/>
                  <a:pt x="936" y="638"/>
                </a:cubicBezTo>
                <a:cubicBezTo>
                  <a:pt x="899" y="598"/>
                  <a:pt x="847" y="568"/>
                  <a:pt x="787" y="556"/>
                </a:cubicBezTo>
                <a:cubicBezTo>
                  <a:pt x="787" y="554"/>
                  <a:pt x="787" y="552"/>
                  <a:pt x="787" y="550"/>
                </a:cubicBezTo>
                <a:cubicBezTo>
                  <a:pt x="787" y="414"/>
                  <a:pt x="656" y="304"/>
                  <a:pt x="494" y="304"/>
                </a:cubicBezTo>
                <a:cubicBezTo>
                  <a:pt x="333" y="304"/>
                  <a:pt x="201" y="414"/>
                  <a:pt x="201" y="550"/>
                </a:cubicBezTo>
                <a:cubicBezTo>
                  <a:pt x="201" y="552"/>
                  <a:pt x="202" y="554"/>
                  <a:pt x="202" y="556"/>
                </a:cubicBezTo>
                <a:cubicBezTo>
                  <a:pt x="98" y="577"/>
                  <a:pt x="17" y="650"/>
                  <a:pt x="0" y="739"/>
                </a:cubicBezTo>
                <a:cubicBezTo>
                  <a:pt x="1624" y="739"/>
                  <a:pt x="1624" y="739"/>
                  <a:pt x="1624" y="739"/>
                </a:cubicBezTo>
                <a:lnTo>
                  <a:pt x="1624" y="0"/>
                </a:lnTo>
                <a:close/>
              </a:path>
            </a:pathLst>
          </a:custGeom>
          <a:solidFill>
            <a:srgbClr val="8FBDE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F707D17F-E3DE-FD22-FF27-9E1F30091D7F}"/>
              </a:ext>
            </a:extLst>
          </p:cNvPr>
          <p:cNvPicPr/>
          <p:nvPr/>
        </p:nvPicPr>
        <p:blipFill rotWithShape="1">
          <a:blip r:embed="rId2"/>
          <a:srcRect b="10193"/>
          <a:stretch/>
        </p:blipFill>
        <p:spPr bwMode="auto">
          <a:xfrm>
            <a:off x="-19553" y="1143001"/>
            <a:ext cx="357555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NR 38 – Segurança E Saúde No Trabalho Nas Atividades De Limpeza Urbana E  Manejo De Resíduos Sólidos – Teórico – Visão Assessoria">
            <a:extLst>
              <a:ext uri="{FF2B5EF4-FFF2-40B4-BE49-F238E27FC236}">
                <a16:creationId xmlns:a16="http://schemas.microsoft.com/office/drawing/2014/main" id="{47C07E69-F8B0-8E0F-9036-D46174DF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r="10606" b="4400"/>
          <a:stretch/>
        </p:blipFill>
        <p:spPr bwMode="auto">
          <a:xfrm>
            <a:off x="789626" y="1352416"/>
            <a:ext cx="2540000" cy="2495684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2E12823-333A-BBF8-B6A2-AA50E553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7" y="187828"/>
            <a:ext cx="204233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1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">
            <a:extLst>
              <a:ext uri="{FF2B5EF4-FFF2-40B4-BE49-F238E27FC236}">
                <a16:creationId xmlns:a16="http://schemas.microsoft.com/office/drawing/2014/main" id="{354927F5-01FE-E43F-170F-B4D6E896163C}"/>
              </a:ext>
            </a:extLst>
          </p:cNvPr>
          <p:cNvSpPr txBox="1"/>
          <p:nvPr/>
        </p:nvSpPr>
        <p:spPr>
          <a:xfrm>
            <a:off x="4138806" y="184586"/>
            <a:ext cx="7741302" cy="583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HIV/AIDS e hepatite B e C: </a:t>
            </a:r>
          </a:p>
          <a:p>
            <a:pPr>
              <a:lnSpc>
                <a:spcPct val="150000"/>
              </a:lnSpc>
            </a:pPr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Embora o risco de contrair o HIV e hepatite B e C através do lixo seja baixo, acidentes com objetos perfurocortantes podem representar uma ameaça. A vacinação e o uso de equipamentos de proteção individual (EPIs) são importantes para prevenir essas infecções</a:t>
            </a: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.</a:t>
            </a:r>
            <a:endParaRPr kumimoji="1" lang="zh-CN" altLang="en-US" sz="28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id="{7AC26F5F-27C1-D752-0E30-4D0D85C51B1C}"/>
              </a:ext>
            </a:extLst>
          </p:cNvPr>
          <p:cNvGrpSpPr/>
          <p:nvPr/>
        </p:nvGrpSpPr>
        <p:grpSpPr>
          <a:xfrm rot="20905313">
            <a:off x="3013851" y="1297223"/>
            <a:ext cx="2624953" cy="293419"/>
            <a:chOff x="2535275" y="2119581"/>
            <a:chExt cx="2632785" cy="293419"/>
          </a:xfrm>
        </p:grpSpPr>
        <p:cxnSp>
          <p:nvCxnSpPr>
            <p:cNvPr id="3" name="AutoShape 5">
              <a:extLst>
                <a:ext uri="{FF2B5EF4-FFF2-40B4-BE49-F238E27FC236}">
                  <a16:creationId xmlns:a16="http://schemas.microsoft.com/office/drawing/2014/main" id="{952024C1-FD06-42E3-C6D8-342496AF08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5275" y="2201728"/>
              <a:ext cx="2494305" cy="211272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Oval 12">
              <a:extLst>
                <a:ext uri="{FF2B5EF4-FFF2-40B4-BE49-F238E27FC236}">
                  <a16:creationId xmlns:a16="http://schemas.microsoft.com/office/drawing/2014/main" id="{95B18880-C16E-AF75-0D25-DA0E3D65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928" y="2119581"/>
              <a:ext cx="129132" cy="129131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5" name="Freeform 1">
            <a:extLst>
              <a:ext uri="{FF2B5EF4-FFF2-40B4-BE49-F238E27FC236}">
                <a16:creationId xmlns:a16="http://schemas.microsoft.com/office/drawing/2014/main" id="{D49CC7DD-133A-9B53-7529-8F6CCEB1829B}"/>
              </a:ext>
            </a:extLst>
          </p:cNvPr>
          <p:cNvSpPr>
            <a:spLocks/>
          </p:cNvSpPr>
          <p:nvPr/>
        </p:nvSpPr>
        <p:spPr bwMode="auto">
          <a:xfrm flipH="1">
            <a:off x="0" y="5462701"/>
            <a:ext cx="2540000" cy="1395299"/>
          </a:xfrm>
          <a:custGeom>
            <a:avLst/>
            <a:gdLst/>
            <a:ahLst/>
            <a:cxnLst>
              <a:cxn ang="0">
                <a:pos x="1624" y="0"/>
              </a:cxn>
              <a:cxn ang="0">
                <a:pos x="1238" y="372"/>
              </a:cxn>
              <a:cxn ang="0">
                <a:pos x="1238" y="381"/>
              </a:cxn>
              <a:cxn ang="0">
                <a:pos x="936" y="638"/>
              </a:cxn>
              <a:cxn ang="0">
                <a:pos x="787" y="556"/>
              </a:cxn>
              <a:cxn ang="0">
                <a:pos x="787" y="550"/>
              </a:cxn>
              <a:cxn ang="0">
                <a:pos x="494" y="304"/>
              </a:cxn>
              <a:cxn ang="0">
                <a:pos x="201" y="550"/>
              </a:cxn>
              <a:cxn ang="0">
                <a:pos x="202" y="556"/>
              </a:cxn>
              <a:cxn ang="0">
                <a:pos x="0" y="739"/>
              </a:cxn>
              <a:cxn ang="0">
                <a:pos x="1624" y="739"/>
              </a:cxn>
              <a:cxn ang="0">
                <a:pos x="1624" y="0"/>
              </a:cxn>
            </a:cxnLst>
            <a:rect l="0" t="0" r="r" b="b"/>
            <a:pathLst>
              <a:path w="1624" h="739">
                <a:moveTo>
                  <a:pt x="1624" y="0"/>
                </a:moveTo>
                <a:cubicBezTo>
                  <a:pt x="1406" y="25"/>
                  <a:pt x="1238" y="182"/>
                  <a:pt x="1238" y="372"/>
                </a:cubicBezTo>
                <a:cubicBezTo>
                  <a:pt x="1238" y="375"/>
                  <a:pt x="1238" y="378"/>
                  <a:pt x="1238" y="381"/>
                </a:cubicBezTo>
                <a:cubicBezTo>
                  <a:pt x="1089" y="412"/>
                  <a:pt x="971" y="512"/>
                  <a:pt x="936" y="638"/>
                </a:cubicBezTo>
                <a:cubicBezTo>
                  <a:pt x="899" y="598"/>
                  <a:pt x="847" y="568"/>
                  <a:pt x="787" y="556"/>
                </a:cubicBezTo>
                <a:cubicBezTo>
                  <a:pt x="787" y="554"/>
                  <a:pt x="787" y="552"/>
                  <a:pt x="787" y="550"/>
                </a:cubicBezTo>
                <a:cubicBezTo>
                  <a:pt x="787" y="414"/>
                  <a:pt x="656" y="304"/>
                  <a:pt x="494" y="304"/>
                </a:cubicBezTo>
                <a:cubicBezTo>
                  <a:pt x="333" y="304"/>
                  <a:pt x="201" y="414"/>
                  <a:pt x="201" y="550"/>
                </a:cubicBezTo>
                <a:cubicBezTo>
                  <a:pt x="201" y="552"/>
                  <a:pt x="202" y="554"/>
                  <a:pt x="202" y="556"/>
                </a:cubicBezTo>
                <a:cubicBezTo>
                  <a:pt x="98" y="577"/>
                  <a:pt x="17" y="650"/>
                  <a:pt x="0" y="739"/>
                </a:cubicBezTo>
                <a:cubicBezTo>
                  <a:pt x="1624" y="739"/>
                  <a:pt x="1624" y="739"/>
                  <a:pt x="1624" y="739"/>
                </a:cubicBezTo>
                <a:lnTo>
                  <a:pt x="1624" y="0"/>
                </a:lnTo>
                <a:close/>
              </a:path>
            </a:pathLst>
          </a:custGeom>
          <a:solidFill>
            <a:srgbClr val="8FBDE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F707D17F-E3DE-FD22-FF27-9E1F30091D7F}"/>
              </a:ext>
            </a:extLst>
          </p:cNvPr>
          <p:cNvPicPr/>
          <p:nvPr/>
        </p:nvPicPr>
        <p:blipFill rotWithShape="1">
          <a:blip r:embed="rId2"/>
          <a:srcRect b="10193"/>
          <a:stretch/>
        </p:blipFill>
        <p:spPr bwMode="auto">
          <a:xfrm>
            <a:off x="-19553" y="1143001"/>
            <a:ext cx="357555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NR 38 – Segurança E Saúde No Trabalho Nas Atividades De Limpeza Urbana E  Manejo De Resíduos Sólidos – Teórico – Visão Assessoria">
            <a:extLst>
              <a:ext uri="{FF2B5EF4-FFF2-40B4-BE49-F238E27FC236}">
                <a16:creationId xmlns:a16="http://schemas.microsoft.com/office/drawing/2014/main" id="{47C07E69-F8B0-8E0F-9036-D46174DF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r="10606" b="4400"/>
          <a:stretch/>
        </p:blipFill>
        <p:spPr bwMode="auto">
          <a:xfrm>
            <a:off x="789626" y="1352416"/>
            <a:ext cx="2540000" cy="2495684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3323AC72-ABC3-3A9B-D19F-E2F2ED8188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7" y="184586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81">
            <a:extLst>
              <a:ext uri="{FF2B5EF4-FFF2-40B4-BE49-F238E27FC236}">
                <a16:creationId xmlns:a16="http://schemas.microsoft.com/office/drawing/2014/main" id="{02E7B381-C4CB-0D19-4BCB-2F1CEBC176B8}"/>
              </a:ext>
            </a:extLst>
          </p:cNvPr>
          <p:cNvSpPr/>
          <p:nvPr/>
        </p:nvSpPr>
        <p:spPr>
          <a:xfrm rot="592588">
            <a:off x="-2128949" y="870309"/>
            <a:ext cx="8183994" cy="5117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00" y="12000"/>
                  <a:pt x="8475" y="5700"/>
                  <a:pt x="18225" y="2700"/>
                </a:cubicBezTo>
                <a:lnTo>
                  <a:pt x="18035" y="0"/>
                </a:lnTo>
                <a:lnTo>
                  <a:pt x="21600" y="4320"/>
                </a:lnTo>
                <a:lnTo>
                  <a:pt x="18795" y="10800"/>
                </a:lnTo>
                <a:lnTo>
                  <a:pt x="18605" y="8100"/>
                </a:lnTo>
                <a:cubicBezTo>
                  <a:pt x="9802" y="9300"/>
                  <a:pt x="3600" y="13800"/>
                  <a:pt x="0" y="2160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>
            <a:round/>
          </a:ln>
        </p:spPr>
        <p:txBody>
          <a:bodyPr lIns="0" tIns="0" rIns="0" bIns="0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6" name="Shape 484">
            <a:extLst>
              <a:ext uri="{FF2B5EF4-FFF2-40B4-BE49-F238E27FC236}">
                <a16:creationId xmlns:a16="http://schemas.microsoft.com/office/drawing/2014/main" id="{A12F2BDB-FA08-AF89-7BEC-E8960B049FB8}"/>
              </a:ext>
            </a:extLst>
          </p:cNvPr>
          <p:cNvSpPr/>
          <p:nvPr/>
        </p:nvSpPr>
        <p:spPr>
          <a:xfrm rot="592588">
            <a:off x="1768246" y="1831883"/>
            <a:ext cx="1929274" cy="1937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BC9D0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4050FDEB-7C01-4FC8-A928-055B742A282F}"/>
              </a:ext>
            </a:extLst>
          </p:cNvPr>
          <p:cNvSpPr txBox="1"/>
          <p:nvPr/>
        </p:nvSpPr>
        <p:spPr>
          <a:xfrm>
            <a:off x="6373160" y="1020820"/>
            <a:ext cx="5818840" cy="446705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kumimoji="1" lang="pt-BR" altLang="zh-CN" sz="24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Portanto, as vacinas junto com a adoção de medidas de segurança no trabalho, como a utilização de EPIs, são fundamentais para proteger a saúde dos profissionais de limpeza urbana e prevenir a transmissão de doenças infecciosas. </a:t>
            </a:r>
            <a:endParaRPr kumimoji="1" lang="zh-CN" altLang="en-US" sz="24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14" name="Picture 2" descr="Gestão de SST (Saúde e Segurança no Trabalho) - Ergominas">
            <a:extLst>
              <a:ext uri="{FF2B5EF4-FFF2-40B4-BE49-F238E27FC236}">
                <a16:creationId xmlns:a16="http://schemas.microsoft.com/office/drawing/2014/main" id="{BC5A5BE1-16A3-225B-1134-1D899012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37" y="2409904"/>
            <a:ext cx="781692" cy="78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9C48F217-D5C1-4554-EE11-BA3773750C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7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92587" y="156110"/>
            <a:ext cx="396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 err="1">
                <a:solidFill>
                  <a:schemeClr val="bg2">
                    <a:lumMod val="25000"/>
                  </a:schemeClr>
                </a:solidFill>
                <a:ea typeface="华文圆体 Regular" panose="020F0502040101010101" pitchFamily="34" charset="-122"/>
                <a:cs typeface="Yuanti SC" charset="-122"/>
              </a:rPr>
              <a:t>Introdução</a:t>
            </a:r>
            <a:endParaRPr kumimoji="1" lang="zh-CN" altLang="en-US" sz="2400" b="1" dirty="0">
              <a:solidFill>
                <a:schemeClr val="bg2">
                  <a:lumMod val="25000"/>
                </a:schemeClr>
              </a:solidFill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15" name="文本框 1">
            <a:extLst>
              <a:ext uri="{FF2B5EF4-FFF2-40B4-BE49-F238E27FC236}">
                <a16:creationId xmlns:a16="http://schemas.microsoft.com/office/drawing/2014/main" id="{9CFC78EE-04D0-1EA1-E97A-7D283E0D2212}"/>
              </a:ext>
            </a:extLst>
          </p:cNvPr>
          <p:cNvSpPr txBox="1"/>
          <p:nvPr/>
        </p:nvSpPr>
        <p:spPr>
          <a:xfrm>
            <a:off x="4991176" y="2178168"/>
            <a:ext cx="6159423" cy="22510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Eles são os responsáveis por recolher o nosso lixo, varrer as calçadas, limpar os parques e praças, e garantir que a nossa cidade funcione sem problemas. </a:t>
            </a:r>
            <a:endParaRPr kumimoji="1" lang="pt-BR" altLang="zh-CN" sz="24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3" name="AutoShape 12">
            <a:extLst>
              <a:ext uri="{FF2B5EF4-FFF2-40B4-BE49-F238E27FC236}">
                <a16:creationId xmlns:a16="http://schemas.microsoft.com/office/drawing/2014/main" id="{8473514D-4F3D-4D6A-1D4D-0ED622763F86}"/>
              </a:ext>
            </a:extLst>
          </p:cNvPr>
          <p:cNvSpPr>
            <a:spLocks/>
          </p:cNvSpPr>
          <p:nvPr/>
        </p:nvSpPr>
        <p:spPr bwMode="auto">
          <a:xfrm>
            <a:off x="2500792" y="2178168"/>
            <a:ext cx="2009331" cy="1762919"/>
          </a:xfrm>
          <a:custGeom>
            <a:avLst/>
            <a:gdLst>
              <a:gd name="T0" fmla="*/ 2028825 w 21600"/>
              <a:gd name="T1" fmla="*/ 1762919 h 21600"/>
              <a:gd name="T2" fmla="*/ 2028825 w 21600"/>
              <a:gd name="T3" fmla="*/ 1762919 h 21600"/>
              <a:gd name="T4" fmla="*/ 2028825 w 21600"/>
              <a:gd name="T5" fmla="*/ 1762919 h 21600"/>
              <a:gd name="T6" fmla="*/ 2028825 w 21600"/>
              <a:gd name="T7" fmla="*/ 176291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225" y="0"/>
                </a:moveTo>
                <a:cubicBezTo>
                  <a:pt x="886" y="0"/>
                  <a:pt x="582" y="159"/>
                  <a:pt x="360" y="414"/>
                </a:cubicBezTo>
                <a:cubicBezTo>
                  <a:pt x="138" y="669"/>
                  <a:pt x="0" y="1020"/>
                  <a:pt x="0" y="1410"/>
                </a:cubicBezTo>
                <a:lnTo>
                  <a:pt x="0" y="13232"/>
                </a:lnTo>
                <a:cubicBezTo>
                  <a:pt x="0" y="13622"/>
                  <a:pt x="138" y="13972"/>
                  <a:pt x="360" y="14228"/>
                </a:cubicBezTo>
                <a:cubicBezTo>
                  <a:pt x="582" y="14483"/>
                  <a:pt x="886" y="14642"/>
                  <a:pt x="1225" y="14642"/>
                </a:cubicBezTo>
                <a:lnTo>
                  <a:pt x="4088" y="14642"/>
                </a:lnTo>
                <a:lnTo>
                  <a:pt x="1679" y="21599"/>
                </a:lnTo>
                <a:lnTo>
                  <a:pt x="8613" y="14642"/>
                </a:lnTo>
                <a:lnTo>
                  <a:pt x="20371" y="14642"/>
                </a:lnTo>
                <a:cubicBezTo>
                  <a:pt x="20710" y="14642"/>
                  <a:pt x="21017" y="14483"/>
                  <a:pt x="21239" y="14228"/>
                </a:cubicBezTo>
                <a:cubicBezTo>
                  <a:pt x="21461" y="13972"/>
                  <a:pt x="21600" y="13622"/>
                  <a:pt x="21599" y="13232"/>
                </a:cubicBezTo>
                <a:lnTo>
                  <a:pt x="21599" y="1410"/>
                </a:lnTo>
                <a:cubicBezTo>
                  <a:pt x="21599" y="1020"/>
                  <a:pt x="21461" y="669"/>
                  <a:pt x="21239" y="414"/>
                </a:cubicBezTo>
                <a:cubicBezTo>
                  <a:pt x="21017" y="159"/>
                  <a:pt x="20710" y="0"/>
                  <a:pt x="20371" y="0"/>
                </a:cubicBezTo>
                <a:lnTo>
                  <a:pt x="1225" y="0"/>
                </a:lnTo>
                <a:close/>
                <a:moveTo>
                  <a:pt x="5104" y="3117"/>
                </a:moveTo>
                <a:lnTo>
                  <a:pt x="18440" y="3117"/>
                </a:lnTo>
                <a:lnTo>
                  <a:pt x="18440" y="3770"/>
                </a:lnTo>
                <a:lnTo>
                  <a:pt x="5104" y="3770"/>
                </a:lnTo>
                <a:lnTo>
                  <a:pt x="5104" y="3117"/>
                </a:lnTo>
                <a:close/>
                <a:moveTo>
                  <a:pt x="3294" y="5406"/>
                </a:moveTo>
                <a:lnTo>
                  <a:pt x="18440" y="5406"/>
                </a:lnTo>
                <a:lnTo>
                  <a:pt x="18440" y="6059"/>
                </a:lnTo>
                <a:lnTo>
                  <a:pt x="3294" y="6059"/>
                </a:lnTo>
                <a:lnTo>
                  <a:pt x="3294" y="5406"/>
                </a:lnTo>
                <a:close/>
                <a:moveTo>
                  <a:pt x="3294" y="7776"/>
                </a:moveTo>
                <a:lnTo>
                  <a:pt x="18440" y="7776"/>
                </a:lnTo>
                <a:lnTo>
                  <a:pt x="18440" y="8429"/>
                </a:lnTo>
                <a:lnTo>
                  <a:pt x="3294" y="8429"/>
                </a:lnTo>
                <a:lnTo>
                  <a:pt x="3294" y="7776"/>
                </a:lnTo>
                <a:close/>
                <a:moveTo>
                  <a:pt x="3294" y="10143"/>
                </a:moveTo>
                <a:lnTo>
                  <a:pt x="16722" y="10143"/>
                </a:lnTo>
                <a:lnTo>
                  <a:pt x="16722" y="10800"/>
                </a:lnTo>
                <a:lnTo>
                  <a:pt x="3294" y="10800"/>
                </a:lnTo>
                <a:lnTo>
                  <a:pt x="3294" y="1014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extLst>
            <a:ext uri="{91240B29-F687-4f45-9708-019B960494DF}">
              <a14:hiddenLine xmlns="" xmlns:p14="http://schemas.microsoft.com/office/powerpoint/2010/main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eaLnBrk="1">
              <a:lnSpc>
                <a:spcPct val="120000"/>
              </a:lnSpc>
              <a:defRPr/>
            </a:pPr>
            <a:endParaRPr lang="id-ID" sz="900" dirty="0">
              <a:latin typeface="Roboto Light" panose="02000000000000000000" pitchFamily="2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639E6AE-04C8-3F09-253D-8B7919765D3F}"/>
              </a:ext>
            </a:extLst>
          </p:cNvPr>
          <p:cNvSpPr/>
          <p:nvPr/>
        </p:nvSpPr>
        <p:spPr>
          <a:xfrm>
            <a:off x="298847" y="3934625"/>
            <a:ext cx="2399192" cy="2324100"/>
          </a:xfrm>
          <a:prstGeom prst="ellipse">
            <a:avLst/>
          </a:prstGeom>
          <a:solidFill>
            <a:srgbClr val="FDCB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Opusmed Medicina e Segurança do Trabalho - Santa Luzia">
            <a:extLst>
              <a:ext uri="{FF2B5EF4-FFF2-40B4-BE49-F238E27FC236}">
                <a16:creationId xmlns:a16="http://schemas.microsoft.com/office/drawing/2014/main" id="{F6876681-CE3E-701D-C4F4-D87CC1BD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27" y="2358573"/>
            <a:ext cx="4971174" cy="473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5E14B8CD-D257-2029-9406-02D1C56CF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9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3F2731A-CF11-89AC-9BEE-08D6D100EFC3}"/>
              </a:ext>
            </a:extLst>
          </p:cNvPr>
          <p:cNvSpPr/>
          <p:nvPr/>
        </p:nvSpPr>
        <p:spPr>
          <a:xfrm>
            <a:off x="0" y="1778000"/>
            <a:ext cx="7199790" cy="38988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F0FFCA5D-1F3F-32C4-8DC5-3E94A4E724F2}"/>
              </a:ext>
            </a:extLst>
          </p:cNvPr>
          <p:cNvSpPr txBox="1"/>
          <p:nvPr/>
        </p:nvSpPr>
        <p:spPr>
          <a:xfrm>
            <a:off x="2353292" y="2708561"/>
            <a:ext cx="4331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pt-BR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华文圆体 Regular" panose="020F0502040101010101" pitchFamily="34" charset="-122"/>
                <a:cs typeface="Yuanti SC" charset="-122"/>
              </a:rPr>
              <a:t>Além disso, a conscientização sobre a importância da higiene pessoal e da lavagem das mãos é crucial para reduzir os riscos à saúde desses trabalhadores.</a:t>
            </a:r>
          </a:p>
        </p:txBody>
      </p:sp>
      <p:sp>
        <p:nvSpPr>
          <p:cNvPr id="9" name="AutoShape 19">
            <a:extLst>
              <a:ext uri="{FF2B5EF4-FFF2-40B4-BE49-F238E27FC236}">
                <a16:creationId xmlns:a16="http://schemas.microsoft.com/office/drawing/2014/main" id="{23755863-F249-57ED-DCAC-47126751BC71}"/>
              </a:ext>
            </a:extLst>
          </p:cNvPr>
          <p:cNvSpPr>
            <a:spLocks/>
          </p:cNvSpPr>
          <p:nvPr/>
        </p:nvSpPr>
        <p:spPr bwMode="auto">
          <a:xfrm>
            <a:off x="346397" y="3058888"/>
            <a:ext cx="1364995" cy="1390036"/>
          </a:xfrm>
          <a:prstGeom prst="roundRect">
            <a:avLst>
              <a:gd name="adj" fmla="val 833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sp>
        <p:nvSpPr>
          <p:cNvPr id="10" name="AutoShape 19">
            <a:extLst>
              <a:ext uri="{FF2B5EF4-FFF2-40B4-BE49-F238E27FC236}">
                <a16:creationId xmlns:a16="http://schemas.microsoft.com/office/drawing/2014/main" id="{5BC0A664-462C-4CE8-1C2F-CECF4CD918D4}"/>
              </a:ext>
            </a:extLst>
          </p:cNvPr>
          <p:cNvSpPr>
            <a:spLocks/>
          </p:cNvSpPr>
          <p:nvPr/>
        </p:nvSpPr>
        <p:spPr bwMode="auto">
          <a:xfrm>
            <a:off x="257497" y="2957288"/>
            <a:ext cx="1364995" cy="1390036"/>
          </a:xfrm>
          <a:prstGeom prst="roundRect">
            <a:avLst>
              <a:gd name="adj" fmla="val 8333"/>
            </a:avLst>
          </a:prstGeom>
          <a:solidFill>
            <a:srgbClr val="4BC9D0"/>
          </a:solidFill>
          <a:ln>
            <a:noFill/>
          </a:ln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</a:pPr>
            <a:endParaRPr lang="id-ID" sz="900" dirty="0">
              <a:solidFill>
                <a:srgbClr val="FFD300"/>
              </a:solidFill>
              <a:latin typeface="Roboto Light" panose="02000000000000000000" pitchFamily="2" charset="0"/>
            </a:endParaRPr>
          </a:p>
        </p:txBody>
      </p:sp>
      <p:pic>
        <p:nvPicPr>
          <p:cNvPr id="13" name="Gráfico 12" descr="Pesquisa de Pasta estrutura de tópicos">
            <a:extLst>
              <a:ext uri="{FF2B5EF4-FFF2-40B4-BE49-F238E27FC236}">
                <a16:creationId xmlns:a16="http://schemas.microsoft.com/office/drawing/2014/main" id="{1F02D2A2-EED7-C414-5BA0-29BBA2A83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442" y="3195791"/>
            <a:ext cx="914400" cy="914400"/>
          </a:xfrm>
          <a:prstGeom prst="rect">
            <a:avLst/>
          </a:prstGeom>
        </p:spPr>
      </p:pic>
      <p:pic>
        <p:nvPicPr>
          <p:cNvPr id="4" name="Picture 2" descr="Vacinas">
            <a:extLst>
              <a:ext uri="{FF2B5EF4-FFF2-40B4-BE49-F238E27FC236}">
                <a16:creationId xmlns:a16="http://schemas.microsoft.com/office/drawing/2014/main" id="{284FFDC5-B9F0-23E8-D69D-20B1300C0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29" y="484144"/>
            <a:ext cx="3728544" cy="1953697"/>
          </a:xfrm>
          <a:prstGeom prst="round2DiagRect">
            <a:avLst>
              <a:gd name="adj1" fmla="val 38119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5BBB922-2C83-49DD-D9C9-DA505D1FD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466" y="0"/>
            <a:ext cx="5004486" cy="6858000"/>
          </a:xfrm>
          <a:prstGeom prst="rect">
            <a:avLst/>
          </a:prstGeom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5472CDE3-05B0-2FF7-B48E-B7F4287175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07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F5AB8A9-957F-8B28-84E2-81ED316E7AAE}"/>
              </a:ext>
            </a:extLst>
          </p:cNvPr>
          <p:cNvSpPr/>
          <p:nvPr/>
        </p:nvSpPr>
        <p:spPr>
          <a:xfrm>
            <a:off x="7456277" y="4533744"/>
            <a:ext cx="4637754" cy="117209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515CD5F-67F9-50F5-89B0-612E7153B7D6}"/>
              </a:ext>
            </a:extLst>
          </p:cNvPr>
          <p:cNvSpPr/>
          <p:nvPr/>
        </p:nvSpPr>
        <p:spPr>
          <a:xfrm>
            <a:off x="6168868" y="4390505"/>
            <a:ext cx="5784084" cy="1172094"/>
          </a:xfrm>
          <a:prstGeom prst="rect">
            <a:avLst/>
          </a:prstGeom>
          <a:solidFill>
            <a:srgbClr val="FDD6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7253872" y="3219873"/>
            <a:ext cx="359919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04</a:t>
            </a:r>
            <a:endParaRPr lang="ko-KR" altLang="en-US" sz="8000" dirty="0">
              <a:solidFill>
                <a:schemeClr val="bg1"/>
              </a:solidFill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55A68A0-2380-4E67-8DF4-427ED4BAFEFE}"/>
              </a:ext>
            </a:extLst>
          </p:cNvPr>
          <p:cNvSpPr txBox="1"/>
          <p:nvPr/>
        </p:nvSpPr>
        <p:spPr>
          <a:xfrm>
            <a:off x="6480699" y="4384850"/>
            <a:ext cx="406053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altLang="ko-KR" sz="2400" dirty="0">
                <a:latin typeface="+mj-lt"/>
                <a:cs typeface="Arial" pitchFamily="34" charset="0"/>
              </a:rPr>
              <a:t>Por que é importante a vacinação para esses trabalhadores?</a:t>
            </a:r>
            <a:endParaRPr lang="ko-KR" alt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F2062D3-B7B5-D638-1BF8-24A1EE5C7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44" y="1840038"/>
            <a:ext cx="5653093" cy="5387412"/>
          </a:xfrm>
          <a:prstGeom prst="rect">
            <a:avLst/>
          </a:prstGeom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F5B27EE7-CC45-DA87-99B1-E3AE8FEE3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8" y="24903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28718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EA1841B8-6E71-9977-F98A-654DF5DA66F6}"/>
              </a:ext>
            </a:extLst>
          </p:cNvPr>
          <p:cNvSpPr/>
          <p:nvPr/>
        </p:nvSpPr>
        <p:spPr bwMode="auto">
          <a:xfrm flipV="1">
            <a:off x="1507272" y="1903104"/>
            <a:ext cx="1511782" cy="1393384"/>
          </a:xfrm>
          <a:custGeom>
            <a:avLst/>
            <a:gdLst>
              <a:gd name="connsiteX0" fmla="*/ 971829 w 2671591"/>
              <a:gd name="connsiteY0" fmla="*/ 311 h 2234714"/>
              <a:gd name="connsiteX1" fmla="*/ 1658132 w 2671591"/>
              <a:gd name="connsiteY1" fmla="*/ 121675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4 h 2234714"/>
              <a:gd name="connsiteX9" fmla="*/ 971829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A2DD5E01-F28B-0676-597C-C3B59375B856}"/>
              </a:ext>
            </a:extLst>
          </p:cNvPr>
          <p:cNvSpPr txBox="1"/>
          <p:nvPr/>
        </p:nvSpPr>
        <p:spPr>
          <a:xfrm>
            <a:off x="3820063" y="2198499"/>
            <a:ext cx="8228501" cy="22320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32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As vacinas são essenciais para profissionais de limpeza urbana, como os garis, por diversas razões essenciais:</a:t>
            </a:r>
            <a:endParaRPr kumimoji="1" lang="zh-CN" altLang="en-US" sz="32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97234CC2-7676-A79D-D9F4-61FDD09A0127}"/>
              </a:ext>
            </a:extLst>
          </p:cNvPr>
          <p:cNvSpPr txBox="1"/>
          <p:nvPr/>
        </p:nvSpPr>
        <p:spPr>
          <a:xfrm>
            <a:off x="1333500" y="2083750"/>
            <a:ext cx="1807977" cy="811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pt-BR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华文圆体 Regular" panose="020F0502040101010101" pitchFamily="34" charset="-122"/>
                <a:cs typeface="Yuanti SC" charset="-122"/>
              </a:rPr>
              <a:t>NR 38</a:t>
            </a:r>
          </a:p>
        </p:txBody>
      </p:sp>
      <p:pic>
        <p:nvPicPr>
          <p:cNvPr id="13316" name="Picture 4" descr="Enfermeira - ícones de pessoas grátis">
            <a:extLst>
              <a:ext uri="{FF2B5EF4-FFF2-40B4-BE49-F238E27FC236}">
                <a16:creationId xmlns:a16="http://schemas.microsoft.com/office/drawing/2014/main" id="{AF8815EF-2A32-E4C5-92AA-83581F835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6" y="3733892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D20FCC86-FBE0-8FAD-ECA2-30B455474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79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961C0C5-A7A3-4ECB-48DD-8A4BB07B6BED}"/>
              </a:ext>
            </a:extLst>
          </p:cNvPr>
          <p:cNvSpPr/>
          <p:nvPr/>
        </p:nvSpPr>
        <p:spPr>
          <a:xfrm>
            <a:off x="1905000" y="1506024"/>
            <a:ext cx="9880600" cy="1295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7D2E72F-0A5F-5725-317A-B99A55125273}"/>
              </a:ext>
            </a:extLst>
          </p:cNvPr>
          <p:cNvSpPr/>
          <p:nvPr/>
        </p:nvSpPr>
        <p:spPr>
          <a:xfrm>
            <a:off x="1752600" y="1353624"/>
            <a:ext cx="9880600" cy="1295351"/>
          </a:xfrm>
          <a:prstGeom prst="rect">
            <a:avLst/>
          </a:prstGeom>
          <a:solidFill>
            <a:srgbClr val="4BC9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09584702-CBA0-401B-731E-027640143BE8}"/>
              </a:ext>
            </a:extLst>
          </p:cNvPr>
          <p:cNvSpPr txBox="1"/>
          <p:nvPr/>
        </p:nvSpPr>
        <p:spPr>
          <a:xfrm>
            <a:off x="905522" y="1760151"/>
            <a:ext cx="8335930" cy="31085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01. Proteção contra doenças contagiosas: </a:t>
            </a:r>
          </a:p>
          <a:p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Os trabalhadores de limpeza urbana estão frequentemente expostos a ambientes sujos, resíduos sólidos, esgotos e outros materiais potencialmente contaminados. </a:t>
            </a:r>
          </a:p>
        </p:txBody>
      </p:sp>
      <p:pic>
        <p:nvPicPr>
          <p:cNvPr id="16386" name="Picture 2" descr="Medicina do Trabalho: encontre clínicas e médicos | Cartão de TODOS">
            <a:extLst>
              <a:ext uri="{FF2B5EF4-FFF2-40B4-BE49-F238E27FC236}">
                <a16:creationId xmlns:a16="http://schemas.microsoft.com/office/drawing/2014/main" id="{E4DDDD9D-F4A4-D4EF-2F28-E6452AFDA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065" y="3337692"/>
            <a:ext cx="4163535" cy="35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1A60691F-0F30-B8E8-C044-E657D2F7D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9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1"/>
          <p:cNvSpPr>
            <a:spLocks/>
          </p:cNvSpPr>
          <p:nvPr/>
        </p:nvSpPr>
        <p:spPr bwMode="auto">
          <a:xfrm>
            <a:off x="963612" y="1129905"/>
            <a:ext cx="1439068" cy="1340644"/>
          </a:xfrm>
          <a:custGeom>
            <a:avLst/>
            <a:gdLst>
              <a:gd name="T0" fmla="*/ 1439069 w 18390"/>
              <a:gd name="T1" fmla="*/ 1571938 h 19232"/>
              <a:gd name="T2" fmla="*/ 1439069 w 18390"/>
              <a:gd name="T3" fmla="*/ 1571938 h 19232"/>
              <a:gd name="T4" fmla="*/ 1439069 w 18390"/>
              <a:gd name="T5" fmla="*/ 1571938 h 19232"/>
              <a:gd name="T6" fmla="*/ 1439069 w 18390"/>
              <a:gd name="T7" fmla="*/ 1571938 h 192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390" h="19232">
                <a:moveTo>
                  <a:pt x="14685" y="14520"/>
                </a:moveTo>
                <a:cubicBezTo>
                  <a:pt x="14685" y="14520"/>
                  <a:pt x="13425" y="15792"/>
                  <a:pt x="18303" y="19144"/>
                </a:cubicBezTo>
                <a:cubicBezTo>
                  <a:pt x="18303" y="19144"/>
                  <a:pt x="12930" y="19940"/>
                  <a:pt x="9851" y="16725"/>
                </a:cubicBezTo>
                <a:cubicBezTo>
                  <a:pt x="9851" y="16725"/>
                  <a:pt x="3715" y="18516"/>
                  <a:pt x="911" y="12525"/>
                </a:cubicBezTo>
                <a:cubicBezTo>
                  <a:pt x="-1892" y="6535"/>
                  <a:pt x="2364" y="2325"/>
                  <a:pt x="5666" y="1021"/>
                </a:cubicBezTo>
                <a:cubicBezTo>
                  <a:pt x="8968" y="-282"/>
                  <a:pt x="16406" y="-1659"/>
                  <a:pt x="18057" y="5945"/>
                </a:cubicBezTo>
                <a:cubicBezTo>
                  <a:pt x="19708" y="13550"/>
                  <a:pt x="14685" y="14520"/>
                  <a:pt x="14685" y="14520"/>
                </a:cubicBezTo>
                <a:close/>
              </a:path>
            </a:pathLst>
          </a:custGeom>
          <a:solidFill>
            <a:srgbClr val="4BC9D0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algn="r" eaLnBrk="1">
              <a:lnSpc>
                <a:spcPct val="120000"/>
              </a:lnSpc>
              <a:defRPr/>
            </a:pPr>
            <a:endParaRPr lang="id-ID" sz="900" dirty="0">
              <a:latin typeface="Roboto Light" panose="02000000000000000000" pitchFamily="2" charset="0"/>
            </a:endParaRP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3E33E946-6E39-5C5A-E61C-014EA0B88546}"/>
              </a:ext>
            </a:extLst>
          </p:cNvPr>
          <p:cNvSpPr txBox="1"/>
          <p:nvPr/>
        </p:nvSpPr>
        <p:spPr>
          <a:xfrm>
            <a:off x="1079500" y="14473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华文圆体 Regular" panose="020F0502040101010101" pitchFamily="34" charset="-122"/>
                <a:cs typeface="Yuanti SC" charset="-122"/>
              </a:rPr>
              <a:t>!</a:t>
            </a:r>
            <a:endParaRPr kumimoji="1"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26" name="文本框 1">
            <a:extLst>
              <a:ext uri="{FF2B5EF4-FFF2-40B4-BE49-F238E27FC236}">
                <a16:creationId xmlns:a16="http://schemas.microsoft.com/office/drawing/2014/main" id="{D690085C-0515-6A7D-C234-FFEA0506CECB}"/>
              </a:ext>
            </a:extLst>
          </p:cNvPr>
          <p:cNvSpPr txBox="1"/>
          <p:nvPr/>
        </p:nvSpPr>
        <p:spPr>
          <a:xfrm>
            <a:off x="3749376" y="1472630"/>
            <a:ext cx="8110930" cy="26108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Isso aumenta seu risco de contrair doenças infecciosas transmitidas por vírus, bactérias e outros patógenos. A vacinação é uma maneira eficaz de prevenir essas infecções.</a:t>
            </a:r>
          </a:p>
        </p:txBody>
      </p:sp>
      <p:pic>
        <p:nvPicPr>
          <p:cNvPr id="20482" name="Picture 2" descr="Center Prev - Medicina do Trabalho">
            <a:extLst>
              <a:ext uri="{FF2B5EF4-FFF2-40B4-BE49-F238E27FC236}">
                <a16:creationId xmlns:a16="http://schemas.microsoft.com/office/drawing/2014/main" id="{77D0791D-B994-5979-0EBE-698539F3A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0" y="2470549"/>
            <a:ext cx="32385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0FDB0036-C5DA-870E-ABEC-338B5F795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7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">
            <a:extLst>
              <a:ext uri="{FF2B5EF4-FFF2-40B4-BE49-F238E27FC236}">
                <a16:creationId xmlns:a16="http://schemas.microsoft.com/office/drawing/2014/main" id="{64EFB252-F089-A31F-DB9F-CF0C41412333}"/>
              </a:ext>
            </a:extLst>
          </p:cNvPr>
          <p:cNvSpPr txBox="1"/>
          <p:nvPr/>
        </p:nvSpPr>
        <p:spPr>
          <a:xfrm>
            <a:off x="4644897" y="864263"/>
            <a:ext cx="7148151" cy="583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02. Segurança pessoal e ocupacional:</a:t>
            </a: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 </a:t>
            </a:r>
          </a:p>
          <a:p>
            <a:pPr>
              <a:lnSpc>
                <a:spcPct val="150000"/>
              </a:lnSpc>
            </a:pPr>
            <a:endParaRPr kumimoji="1" lang="pt-BR" altLang="zh-CN" sz="28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 imunização reduz a probabilidade de esses profissionais adoecerem, o que, por sua vez, diminui o risco de acidentes de trabalho relacionados à saúde debilitada. Um trabalhador saudável é mais capaz de desempenhar suas funções com segurança.</a:t>
            </a:r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8194" name="Picture 2" descr="Saúde e Segurança no Trabalho é com a Doutor Fly">
            <a:extLst>
              <a:ext uri="{FF2B5EF4-FFF2-40B4-BE49-F238E27FC236}">
                <a16:creationId xmlns:a16="http://schemas.microsoft.com/office/drawing/2014/main" id="{0B469149-CED7-7DBD-1FA6-458E141E5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8" y="1358282"/>
            <a:ext cx="4104266" cy="549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8882B188-46B6-06B4-01AA-54B5300DE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2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267">
            <a:extLst>
              <a:ext uri="{FF2B5EF4-FFF2-40B4-BE49-F238E27FC236}">
                <a16:creationId xmlns:a16="http://schemas.microsoft.com/office/drawing/2014/main" id="{E198ED1F-7BD3-6904-C748-A6FE8A952949}"/>
              </a:ext>
            </a:extLst>
          </p:cNvPr>
          <p:cNvSpPr/>
          <p:nvPr/>
        </p:nvSpPr>
        <p:spPr>
          <a:xfrm>
            <a:off x="155086" y="2019142"/>
            <a:ext cx="10573811" cy="3776749"/>
          </a:xfrm>
          <a:prstGeom prst="rect">
            <a:avLst/>
          </a:prstGeom>
          <a:solidFill>
            <a:srgbClr val="4BC9D0"/>
          </a:solidFill>
          <a:ln>
            <a:solidFill>
              <a:srgbClr val="000000">
                <a:alpha val="0"/>
              </a:srgbClr>
            </a:solidFill>
            <a:round/>
          </a:ln>
        </p:spPr>
        <p:txBody>
          <a:bodyPr lIns="0" tIns="0" rIns="0" bIns="0" anchor="ctr"/>
          <a:lstStyle/>
          <a:p>
            <a:pPr marL="20320" marR="20320" defTabSz="457200">
              <a:defRPr sz="3200">
                <a:uFill>
                  <a:solidFill/>
                </a:uFill>
                <a:latin typeface="Open Sans"/>
                <a:ea typeface="Open Sans"/>
                <a:cs typeface="Open Sans"/>
                <a:sym typeface="Open Sans"/>
              </a:defRPr>
            </a:pPr>
            <a:endParaRPr sz="1600"/>
          </a:p>
        </p:txBody>
      </p:sp>
      <p:sp>
        <p:nvSpPr>
          <p:cNvPr id="9" name="Shape 1267">
            <a:extLst>
              <a:ext uri="{FF2B5EF4-FFF2-40B4-BE49-F238E27FC236}">
                <a16:creationId xmlns:a16="http://schemas.microsoft.com/office/drawing/2014/main" id="{3B0686EE-349B-0C3F-541D-5C782937F022}"/>
              </a:ext>
            </a:extLst>
          </p:cNvPr>
          <p:cNvSpPr/>
          <p:nvPr/>
        </p:nvSpPr>
        <p:spPr>
          <a:xfrm>
            <a:off x="-32811" y="1828042"/>
            <a:ext cx="10573811" cy="37767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>
                <a:alpha val="0"/>
              </a:srgbClr>
            </a:solidFill>
            <a:round/>
          </a:ln>
        </p:spPr>
        <p:txBody>
          <a:bodyPr lIns="0" tIns="0" rIns="0" bIns="0" anchor="ctr"/>
          <a:lstStyle/>
          <a:p>
            <a:pPr marL="20320" marR="20320" defTabSz="457200">
              <a:defRPr sz="3200">
                <a:uFill>
                  <a:solidFill/>
                </a:uFill>
                <a:latin typeface="Open Sans"/>
                <a:ea typeface="Open Sans"/>
                <a:cs typeface="Open Sans"/>
                <a:sym typeface="Open Sans"/>
              </a:defRPr>
            </a:pPr>
            <a:endParaRPr sz="1600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236A063-7A51-F270-05AE-A68BFC9DC74F}"/>
              </a:ext>
            </a:extLst>
          </p:cNvPr>
          <p:cNvSpPr/>
          <p:nvPr/>
        </p:nvSpPr>
        <p:spPr bwMode="auto">
          <a:xfrm flipV="1">
            <a:off x="5900924" y="5024025"/>
            <a:ext cx="1442195" cy="1346200"/>
          </a:xfrm>
          <a:custGeom>
            <a:avLst/>
            <a:gdLst>
              <a:gd name="connsiteX0" fmla="*/ 971829 w 2671591"/>
              <a:gd name="connsiteY0" fmla="*/ 311 h 2234714"/>
              <a:gd name="connsiteX1" fmla="*/ 1658132 w 2671591"/>
              <a:gd name="connsiteY1" fmla="*/ 121675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4 h 2234714"/>
              <a:gd name="connsiteX9" fmla="*/ 971829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solidFill>
            <a:srgbClr val="4B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487F4FA-4078-390C-3370-02ABF7F6E880}"/>
              </a:ext>
            </a:extLst>
          </p:cNvPr>
          <p:cNvSpPr txBox="1"/>
          <p:nvPr/>
        </p:nvSpPr>
        <p:spPr>
          <a:xfrm>
            <a:off x="3559945" y="2090449"/>
            <a:ext cx="68667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pt-BR" altLang="zh-CN" sz="2400" b="1" dirty="0">
                <a:solidFill>
                  <a:schemeClr val="bg1"/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03. Proteção da saúde pública: </a:t>
            </a:r>
          </a:p>
          <a:p>
            <a:endParaRPr kumimoji="1" lang="pt-BR" altLang="zh-CN" sz="2400" b="1" dirty="0">
              <a:solidFill>
                <a:schemeClr val="bg1"/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r>
              <a:rPr kumimoji="1" lang="pt-BR" altLang="zh-CN" sz="2400" dirty="0">
                <a:solidFill>
                  <a:schemeClr val="bg1"/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Garantir que os trabalhadores de limpeza urbana estejam vacinados ajuda a evitar a disseminação de doenças infecciosas na comunidade. Eles podem estar em contato direto com resíduos que contêm patógenos, e a vacinação ajuda a interromper a cadeia de transmissão.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75143CC-8C09-E42E-4810-393274EB10A3}"/>
              </a:ext>
            </a:extLst>
          </p:cNvPr>
          <p:cNvSpPr/>
          <p:nvPr/>
        </p:nvSpPr>
        <p:spPr bwMode="auto">
          <a:xfrm flipV="1">
            <a:off x="5837424" y="4947825"/>
            <a:ext cx="1442195" cy="1346200"/>
          </a:xfrm>
          <a:custGeom>
            <a:avLst/>
            <a:gdLst>
              <a:gd name="connsiteX0" fmla="*/ 971829 w 2671591"/>
              <a:gd name="connsiteY0" fmla="*/ 311 h 2234714"/>
              <a:gd name="connsiteX1" fmla="*/ 1658132 w 2671591"/>
              <a:gd name="connsiteY1" fmla="*/ 121675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4 h 2234714"/>
              <a:gd name="connsiteX9" fmla="*/ 971829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EA0C67-A781-9646-F25B-9FB98406D35E}"/>
              </a:ext>
            </a:extLst>
          </p:cNvPr>
          <p:cNvSpPr txBox="1"/>
          <p:nvPr/>
        </p:nvSpPr>
        <p:spPr>
          <a:xfrm>
            <a:off x="6056871" y="5373959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Impact" panose="020B0806030902050204" pitchFamily="34" charset="0"/>
              </a:rPr>
              <a:t>NR 38</a:t>
            </a:r>
          </a:p>
        </p:txBody>
      </p:sp>
      <p:pic>
        <p:nvPicPr>
          <p:cNvPr id="4" name="Picture 2" descr="Center Prev - Medicina do Trabalho">
            <a:extLst>
              <a:ext uri="{FF2B5EF4-FFF2-40B4-BE49-F238E27FC236}">
                <a16:creationId xmlns:a16="http://schemas.microsoft.com/office/drawing/2014/main" id="{129853AE-F35A-08D3-D3B0-CBE4CE3A4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0" y="2470549"/>
            <a:ext cx="32385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C0BE88CA-B58C-A476-2F4B-3269650C4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4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6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1">
            <a:extLst>
              <a:ext uri="{FF2B5EF4-FFF2-40B4-BE49-F238E27FC236}">
                <a16:creationId xmlns:a16="http://schemas.microsoft.com/office/drawing/2014/main" id="{D487F4FA-4078-390C-3370-02ABF7F6E880}"/>
              </a:ext>
            </a:extLst>
          </p:cNvPr>
          <p:cNvSpPr txBox="1"/>
          <p:nvPr/>
        </p:nvSpPr>
        <p:spPr>
          <a:xfrm>
            <a:off x="5799252" y="250021"/>
            <a:ext cx="6192163" cy="648248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04. Redução do absenteísmo: </a:t>
            </a:r>
          </a:p>
          <a:p>
            <a:pPr>
              <a:lnSpc>
                <a:spcPct val="150000"/>
              </a:lnSpc>
            </a:pPr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Quando os profissionais de limpeza urbana estão doentes devido a doenças evitáveis por meio da vacinação, isso pode resultar em ausências prolongadas do trabalho, sobrecarregando outros colegas e atrasando os serviços de limpeza.</a:t>
            </a:r>
          </a:p>
        </p:txBody>
      </p:sp>
      <p:pic>
        <p:nvPicPr>
          <p:cNvPr id="10242" name="Picture 2" descr="Saúde e Segurança no Trabalho é com a Doutor Fly">
            <a:extLst>
              <a:ext uri="{FF2B5EF4-FFF2-40B4-BE49-F238E27FC236}">
                <a16:creationId xmlns:a16="http://schemas.microsoft.com/office/drawing/2014/main" id="{F76B932A-A05D-E0CC-3963-FC14B0649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5" y="36722"/>
            <a:ext cx="5090506" cy="682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D7056625-EEC6-3184-67EB-C568ECFB1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5" y="250021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8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>
            <a:extLst>
              <a:ext uri="{FF2B5EF4-FFF2-40B4-BE49-F238E27FC236}">
                <a16:creationId xmlns:a16="http://schemas.microsoft.com/office/drawing/2014/main" id="{7A3DC00B-230A-89C7-34AA-0129E7B5A93E}"/>
              </a:ext>
            </a:extLst>
          </p:cNvPr>
          <p:cNvGrpSpPr>
            <a:grpSpLocks/>
          </p:cNvGrpSpPr>
          <p:nvPr/>
        </p:nvGrpSpPr>
        <p:grpSpPr bwMode="auto">
          <a:xfrm>
            <a:off x="4562208" y="1323703"/>
            <a:ext cx="1356130" cy="1203054"/>
            <a:chOff x="1447801" y="2466975"/>
            <a:chExt cx="2309813" cy="192405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C720AF3-8CAD-B288-E91B-29953DC48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739" y="2549525"/>
              <a:ext cx="2290762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6 w 610"/>
                <a:gd name="T21" fmla="*/ 228 h 488"/>
                <a:gd name="T22" fmla="*/ 156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6" y="228"/>
                    <a:pt x="156" y="228"/>
                    <a:pt x="156" y="228"/>
                  </a:cubicBezTo>
                  <a:cubicBezTo>
                    <a:pt x="166" y="241"/>
                    <a:pt x="166" y="259"/>
                    <a:pt x="156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A87AF02-0377-6C22-A5ED-AFC27BDE3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801" y="2466975"/>
              <a:ext cx="2309813" cy="1795463"/>
            </a:xfrm>
            <a:custGeom>
              <a:avLst/>
              <a:gdLst>
                <a:gd name="T0" fmla="*/ 2268499 w 615"/>
                <a:gd name="T1" fmla="*/ 814748 h 476"/>
                <a:gd name="T2" fmla="*/ 2268499 w 615"/>
                <a:gd name="T3" fmla="*/ 980715 h 476"/>
                <a:gd name="T4" fmla="*/ 1663817 w 615"/>
                <a:gd name="T5" fmla="*/ 1704935 h 476"/>
                <a:gd name="T6" fmla="*/ 1468515 w 615"/>
                <a:gd name="T7" fmla="*/ 1795463 h 476"/>
                <a:gd name="T8" fmla="*/ 93895 w 615"/>
                <a:gd name="T9" fmla="*/ 1795463 h 476"/>
                <a:gd name="T10" fmla="*/ 15023 w 615"/>
                <a:gd name="T11" fmla="*/ 1746427 h 476"/>
                <a:gd name="T12" fmla="*/ 26291 w 615"/>
                <a:gd name="T13" fmla="*/ 1655900 h 476"/>
                <a:gd name="T14" fmla="*/ 593415 w 615"/>
                <a:gd name="T15" fmla="*/ 980715 h 476"/>
                <a:gd name="T16" fmla="*/ 593415 w 615"/>
                <a:gd name="T17" fmla="*/ 814748 h 476"/>
                <a:gd name="T18" fmla="*/ 26291 w 615"/>
                <a:gd name="T19" fmla="*/ 139563 h 476"/>
                <a:gd name="T20" fmla="*/ 15023 w 615"/>
                <a:gd name="T21" fmla="*/ 49036 h 476"/>
                <a:gd name="T22" fmla="*/ 93895 w 615"/>
                <a:gd name="T23" fmla="*/ 0 h 476"/>
                <a:gd name="T24" fmla="*/ 1468515 w 615"/>
                <a:gd name="T25" fmla="*/ 0 h 476"/>
                <a:gd name="T26" fmla="*/ 1663817 w 615"/>
                <a:gd name="T27" fmla="*/ 90528 h 476"/>
                <a:gd name="T28" fmla="*/ 2268499 w 615"/>
                <a:gd name="T29" fmla="*/ 814748 h 4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8" y="260"/>
                    <a:pt x="158" y="260"/>
                    <a:pt x="158" y="260"/>
                  </a:cubicBezTo>
                  <a:cubicBezTo>
                    <a:pt x="168" y="247"/>
                    <a:pt x="168" y="229"/>
                    <a:pt x="158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rgbClr val="4BC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pt-BR" altLang="zh-CN" sz="3600" b="1" dirty="0">
                  <a:solidFill>
                    <a:schemeClr val="bg1"/>
                  </a:solidFill>
                </a:rPr>
                <a:t>   </a:t>
              </a:r>
              <a:endParaRPr lang="zh-CN" alt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1">
            <a:extLst>
              <a:ext uri="{FF2B5EF4-FFF2-40B4-BE49-F238E27FC236}">
                <a16:creationId xmlns:a16="http://schemas.microsoft.com/office/drawing/2014/main" id="{85501031-472F-464B-8515-C8BD874D3037}"/>
              </a:ext>
            </a:extLst>
          </p:cNvPr>
          <p:cNvSpPr txBox="1"/>
          <p:nvPr/>
        </p:nvSpPr>
        <p:spPr>
          <a:xfrm>
            <a:off x="6189628" y="1286501"/>
            <a:ext cx="6002372" cy="501566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05. Contribuição para a eficácia do sistema de saúde: </a:t>
            </a:r>
          </a:p>
          <a:p>
            <a:pPr>
              <a:lnSpc>
                <a:spcPct val="150000"/>
              </a:lnSpc>
            </a:pPr>
            <a:endParaRPr kumimoji="1" lang="pt-BR" altLang="zh-CN" sz="24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Evitar que esses trabalhadores adoeçam devido a doenças preveníveis ajuda a aliviar a pressão sobre os recursos de saúde, permitindo que se concentrem em pacientes com necessidades mais urgentes.</a:t>
            </a:r>
          </a:p>
        </p:txBody>
      </p:sp>
      <p:pic>
        <p:nvPicPr>
          <p:cNvPr id="6" name="Gráfico 5" descr="Luzes acesas estrutura de tópicos">
            <a:extLst>
              <a:ext uri="{FF2B5EF4-FFF2-40B4-BE49-F238E27FC236}">
                <a16:creationId xmlns:a16="http://schemas.microsoft.com/office/drawing/2014/main" id="{D87A8A76-0A16-FCDF-E676-5E2C1652E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3164" y="1644361"/>
            <a:ext cx="525748" cy="525748"/>
          </a:xfrm>
          <a:prstGeom prst="rect">
            <a:avLst/>
          </a:prstGeom>
        </p:spPr>
      </p:pic>
      <p:pic>
        <p:nvPicPr>
          <p:cNvPr id="7170" name="Picture 2" descr="SIGON - Medicina do Trabalho no Rio de Janeiro">
            <a:extLst>
              <a:ext uri="{FF2B5EF4-FFF2-40B4-BE49-F238E27FC236}">
                <a16:creationId xmlns:a16="http://schemas.microsoft.com/office/drawing/2014/main" id="{B911011A-8691-BDD7-B188-A028AA5B0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59" y="2466975"/>
            <a:ext cx="573405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AD15DDCA-B6D8-9CB9-51EB-B3E188EFF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07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 36">
            <a:extLst>
              <a:ext uri="{FF2B5EF4-FFF2-40B4-BE49-F238E27FC236}">
                <a16:creationId xmlns:a16="http://schemas.microsoft.com/office/drawing/2014/main" id="{14121829-B7D5-2267-2605-1A999A1ED402}"/>
              </a:ext>
            </a:extLst>
          </p:cNvPr>
          <p:cNvSpPr/>
          <p:nvPr/>
        </p:nvSpPr>
        <p:spPr>
          <a:xfrm>
            <a:off x="3017921" y="1475058"/>
            <a:ext cx="8482236" cy="411860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93AA5F09-B11D-1C6C-B666-C5E4ACF26A27}"/>
              </a:ext>
            </a:extLst>
          </p:cNvPr>
          <p:cNvSpPr/>
          <p:nvPr/>
        </p:nvSpPr>
        <p:spPr>
          <a:xfrm>
            <a:off x="3195960" y="1371601"/>
            <a:ext cx="8183239" cy="411479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487F4FA-4078-390C-3370-02ABF7F6E880}"/>
              </a:ext>
            </a:extLst>
          </p:cNvPr>
          <p:cNvSpPr txBox="1"/>
          <p:nvPr/>
        </p:nvSpPr>
        <p:spPr>
          <a:xfrm>
            <a:off x="3386791" y="1551772"/>
            <a:ext cx="7784039" cy="390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b="1" dirty="0">
                <a:latin typeface="+mj-lt"/>
                <a:ea typeface="华文圆体 Regular" panose="020F0502040101010101" pitchFamily="34" charset="-122"/>
                <a:cs typeface="Yuanti SC" charset="-122"/>
              </a:rPr>
              <a:t>Portanto, a aplicação de vacinas nos profissionais de limpeza urbana desempenha um papel crucial na proteção de sua saúde, na prevenção da disseminação de doenças e no funcionamento eficaz dos serviços de limpeza urbana, beneficiando tanto os trabalhadores quanto a comunidade em geral.</a:t>
            </a: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DC44D9D3-91CC-5290-B1A6-36A8DF47A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  <p:pic>
        <p:nvPicPr>
          <p:cNvPr id="27650" name="Picture 2" descr="Center Prev - Medicina do Trabalho">
            <a:extLst>
              <a:ext uri="{FF2B5EF4-FFF2-40B4-BE49-F238E27FC236}">
                <a16:creationId xmlns:a16="http://schemas.microsoft.com/office/drawing/2014/main" id="{6336EC40-3FF4-F932-ECD9-7B1D8EBC0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3" y="2447925"/>
            <a:ext cx="32385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20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文本框 1">
            <a:extLst>
              <a:ext uri="{FF2B5EF4-FFF2-40B4-BE49-F238E27FC236}">
                <a16:creationId xmlns:a16="http://schemas.microsoft.com/office/drawing/2014/main" id="{E61D1264-06C6-35D3-75BD-3C95618EFD94}"/>
              </a:ext>
            </a:extLst>
          </p:cNvPr>
          <p:cNvSpPr txBox="1"/>
          <p:nvPr/>
        </p:nvSpPr>
        <p:spPr>
          <a:xfrm>
            <a:off x="5475291" y="2210713"/>
            <a:ext cx="5860602" cy="22510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No entanto, enquanto desempenham esse papel vital, esses trabalhadores enfrentam uma série de desafios e riscos à saúde e segurança.</a:t>
            </a:r>
          </a:p>
        </p:txBody>
      </p:sp>
      <p:grpSp>
        <p:nvGrpSpPr>
          <p:cNvPr id="53" name="Group 6">
            <a:extLst>
              <a:ext uri="{FF2B5EF4-FFF2-40B4-BE49-F238E27FC236}">
                <a16:creationId xmlns:a16="http://schemas.microsoft.com/office/drawing/2014/main" id="{334FE1D6-910D-9CDB-2969-78D7C793AECD}"/>
              </a:ext>
            </a:extLst>
          </p:cNvPr>
          <p:cNvGrpSpPr>
            <a:grpSpLocks/>
          </p:cNvGrpSpPr>
          <p:nvPr/>
        </p:nvGrpSpPr>
        <p:grpSpPr bwMode="auto">
          <a:xfrm>
            <a:off x="476473" y="1357032"/>
            <a:ext cx="4338637" cy="4338637"/>
            <a:chOff x="639460" y="1417358"/>
            <a:chExt cx="4338640" cy="4338640"/>
          </a:xfrm>
        </p:grpSpPr>
        <p:sp>
          <p:nvSpPr>
            <p:cNvPr id="54" name="Shape 2362">
              <a:extLst>
                <a:ext uri="{FF2B5EF4-FFF2-40B4-BE49-F238E27FC236}">
                  <a16:creationId xmlns:a16="http://schemas.microsoft.com/office/drawing/2014/main" id="{8A23C4CE-89BA-C77F-3D38-681CF2205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303" y="3847028"/>
              <a:ext cx="2139564" cy="1908970"/>
            </a:xfrm>
            <a:custGeom>
              <a:avLst/>
              <a:gdLst>
                <a:gd name="T0" fmla="*/ 1069782 w 21469"/>
                <a:gd name="T1" fmla="*/ 954485 h 21466"/>
                <a:gd name="T2" fmla="*/ 1069782 w 21469"/>
                <a:gd name="T3" fmla="*/ 954485 h 21466"/>
                <a:gd name="T4" fmla="*/ 1069782 w 21469"/>
                <a:gd name="T5" fmla="*/ 954485 h 21466"/>
                <a:gd name="T6" fmla="*/ 1069782 w 21469"/>
                <a:gd name="T7" fmla="*/ 954485 h 21466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69" h="21466" extrusionOk="0">
                  <a:moveTo>
                    <a:pt x="9685" y="2749"/>
                  </a:moveTo>
                  <a:cubicBezTo>
                    <a:pt x="10641" y="3320"/>
                    <a:pt x="11182" y="2928"/>
                    <a:pt x="13126" y="1821"/>
                  </a:cubicBezTo>
                  <a:cubicBezTo>
                    <a:pt x="15037" y="678"/>
                    <a:pt x="15865" y="2285"/>
                    <a:pt x="15865" y="2285"/>
                  </a:cubicBezTo>
                  <a:cubicBezTo>
                    <a:pt x="14336" y="5462"/>
                    <a:pt x="14336" y="5462"/>
                    <a:pt x="14336" y="5462"/>
                  </a:cubicBezTo>
                  <a:cubicBezTo>
                    <a:pt x="21122" y="12996"/>
                    <a:pt x="21122" y="12996"/>
                    <a:pt x="21122" y="12996"/>
                  </a:cubicBezTo>
                  <a:cubicBezTo>
                    <a:pt x="21568" y="13531"/>
                    <a:pt x="21600" y="14388"/>
                    <a:pt x="21122" y="14924"/>
                  </a:cubicBezTo>
                  <a:cubicBezTo>
                    <a:pt x="20644" y="15459"/>
                    <a:pt x="19880" y="15459"/>
                    <a:pt x="19402" y="14924"/>
                  </a:cubicBezTo>
                  <a:cubicBezTo>
                    <a:pt x="18414" y="13817"/>
                    <a:pt x="18414" y="13817"/>
                    <a:pt x="18414" y="13817"/>
                  </a:cubicBezTo>
                  <a:cubicBezTo>
                    <a:pt x="18350" y="13781"/>
                    <a:pt x="18287" y="13745"/>
                    <a:pt x="18223" y="13745"/>
                  </a:cubicBezTo>
                  <a:cubicBezTo>
                    <a:pt x="18159" y="13745"/>
                    <a:pt x="18096" y="13781"/>
                    <a:pt x="18032" y="13817"/>
                  </a:cubicBezTo>
                  <a:cubicBezTo>
                    <a:pt x="17936" y="13924"/>
                    <a:pt x="17936" y="14138"/>
                    <a:pt x="18032" y="14245"/>
                  </a:cubicBezTo>
                  <a:cubicBezTo>
                    <a:pt x="19529" y="15923"/>
                    <a:pt x="19529" y="15923"/>
                    <a:pt x="19529" y="15923"/>
                  </a:cubicBezTo>
                  <a:cubicBezTo>
                    <a:pt x="20007" y="16459"/>
                    <a:pt x="20007" y="17316"/>
                    <a:pt x="19561" y="17851"/>
                  </a:cubicBezTo>
                  <a:cubicBezTo>
                    <a:pt x="19561" y="17851"/>
                    <a:pt x="19561" y="17851"/>
                    <a:pt x="19561" y="17851"/>
                  </a:cubicBezTo>
                  <a:cubicBezTo>
                    <a:pt x="19083" y="18387"/>
                    <a:pt x="18319" y="18387"/>
                    <a:pt x="17841" y="17851"/>
                  </a:cubicBezTo>
                  <a:cubicBezTo>
                    <a:pt x="16280" y="16102"/>
                    <a:pt x="16280" y="16102"/>
                    <a:pt x="16280" y="16102"/>
                  </a:cubicBezTo>
                  <a:cubicBezTo>
                    <a:pt x="16248" y="16066"/>
                    <a:pt x="16152" y="16030"/>
                    <a:pt x="16088" y="16030"/>
                  </a:cubicBezTo>
                  <a:cubicBezTo>
                    <a:pt x="16025" y="16030"/>
                    <a:pt x="15961" y="16066"/>
                    <a:pt x="15897" y="16102"/>
                  </a:cubicBezTo>
                  <a:cubicBezTo>
                    <a:pt x="15802" y="16245"/>
                    <a:pt x="15802" y="16423"/>
                    <a:pt x="15897" y="16530"/>
                  </a:cubicBezTo>
                  <a:cubicBezTo>
                    <a:pt x="17076" y="17816"/>
                    <a:pt x="17076" y="17816"/>
                    <a:pt x="17076" y="17816"/>
                  </a:cubicBezTo>
                  <a:cubicBezTo>
                    <a:pt x="17299" y="18065"/>
                    <a:pt x="17427" y="18422"/>
                    <a:pt x="17427" y="18780"/>
                  </a:cubicBezTo>
                  <a:cubicBezTo>
                    <a:pt x="17427" y="19137"/>
                    <a:pt x="17299" y="19494"/>
                    <a:pt x="17076" y="19743"/>
                  </a:cubicBezTo>
                  <a:cubicBezTo>
                    <a:pt x="16598" y="20279"/>
                    <a:pt x="15834" y="20279"/>
                    <a:pt x="15356" y="19743"/>
                  </a:cubicBezTo>
                  <a:cubicBezTo>
                    <a:pt x="13731" y="17923"/>
                    <a:pt x="13731" y="17923"/>
                    <a:pt x="13731" y="17923"/>
                  </a:cubicBezTo>
                  <a:cubicBezTo>
                    <a:pt x="13635" y="17816"/>
                    <a:pt x="13444" y="17816"/>
                    <a:pt x="13349" y="17923"/>
                  </a:cubicBezTo>
                  <a:cubicBezTo>
                    <a:pt x="13349" y="17923"/>
                    <a:pt x="13349" y="17923"/>
                    <a:pt x="13349" y="17923"/>
                  </a:cubicBezTo>
                  <a:cubicBezTo>
                    <a:pt x="13317" y="17994"/>
                    <a:pt x="13285" y="18065"/>
                    <a:pt x="13285" y="18137"/>
                  </a:cubicBezTo>
                  <a:cubicBezTo>
                    <a:pt x="13285" y="18244"/>
                    <a:pt x="13317" y="18315"/>
                    <a:pt x="13349" y="18351"/>
                  </a:cubicBezTo>
                  <a:cubicBezTo>
                    <a:pt x="14081" y="19137"/>
                    <a:pt x="14081" y="19137"/>
                    <a:pt x="14081" y="19137"/>
                  </a:cubicBezTo>
                  <a:cubicBezTo>
                    <a:pt x="14527" y="19672"/>
                    <a:pt x="14559" y="20529"/>
                    <a:pt x="14081" y="21064"/>
                  </a:cubicBezTo>
                  <a:cubicBezTo>
                    <a:pt x="13604" y="21600"/>
                    <a:pt x="12839" y="21600"/>
                    <a:pt x="12361" y="21064"/>
                  </a:cubicBezTo>
                  <a:cubicBezTo>
                    <a:pt x="6595" y="14638"/>
                    <a:pt x="6595" y="14638"/>
                    <a:pt x="6595" y="14638"/>
                  </a:cubicBezTo>
                  <a:cubicBezTo>
                    <a:pt x="5894" y="13888"/>
                    <a:pt x="5320" y="12996"/>
                    <a:pt x="4874" y="12032"/>
                  </a:cubicBezTo>
                  <a:cubicBezTo>
                    <a:pt x="4396" y="11032"/>
                    <a:pt x="3791" y="10104"/>
                    <a:pt x="3058" y="9318"/>
                  </a:cubicBezTo>
                  <a:cubicBezTo>
                    <a:pt x="0" y="5891"/>
                    <a:pt x="0" y="5891"/>
                    <a:pt x="0" y="5891"/>
                  </a:cubicBezTo>
                  <a:cubicBezTo>
                    <a:pt x="5225" y="0"/>
                    <a:pt x="5225" y="0"/>
                    <a:pt x="5225" y="0"/>
                  </a:cubicBezTo>
                  <a:lnTo>
                    <a:pt x="9685" y="274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/>
            <a:p>
              <a:endParaRPr lang="zh-CN" altLang="en-US"/>
            </a:p>
          </p:txBody>
        </p:sp>
        <p:sp>
          <p:nvSpPr>
            <p:cNvPr id="55" name="Shape 2363">
              <a:extLst>
                <a:ext uri="{FF2B5EF4-FFF2-40B4-BE49-F238E27FC236}">
                  <a16:creationId xmlns:a16="http://schemas.microsoft.com/office/drawing/2014/main" id="{82D95B5E-6E13-056F-0890-48E7E2E44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60" y="2326201"/>
              <a:ext cx="1908970" cy="2140745"/>
            </a:xfrm>
            <a:custGeom>
              <a:avLst/>
              <a:gdLst>
                <a:gd name="T0" fmla="*/ 954485 w 21466"/>
                <a:gd name="T1" fmla="*/ 1070373 h 21481"/>
                <a:gd name="T2" fmla="*/ 954485 w 21466"/>
                <a:gd name="T3" fmla="*/ 1070373 h 21481"/>
                <a:gd name="T4" fmla="*/ 954485 w 21466"/>
                <a:gd name="T5" fmla="*/ 1070373 h 21481"/>
                <a:gd name="T6" fmla="*/ 954485 w 21466"/>
                <a:gd name="T7" fmla="*/ 1070373 h 21481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66" h="21481" extrusionOk="0">
                  <a:moveTo>
                    <a:pt x="18717" y="9685"/>
                  </a:moveTo>
                  <a:cubicBezTo>
                    <a:pt x="18146" y="10641"/>
                    <a:pt x="18538" y="11182"/>
                    <a:pt x="19645" y="13126"/>
                  </a:cubicBezTo>
                  <a:cubicBezTo>
                    <a:pt x="20788" y="15037"/>
                    <a:pt x="19181" y="15865"/>
                    <a:pt x="19181" y="15865"/>
                  </a:cubicBezTo>
                  <a:cubicBezTo>
                    <a:pt x="16004" y="14336"/>
                    <a:pt x="16004" y="14336"/>
                    <a:pt x="16004" y="14336"/>
                  </a:cubicBezTo>
                  <a:cubicBezTo>
                    <a:pt x="8470" y="21122"/>
                    <a:pt x="8470" y="21122"/>
                    <a:pt x="8470" y="21122"/>
                  </a:cubicBezTo>
                  <a:cubicBezTo>
                    <a:pt x="7935" y="21600"/>
                    <a:pt x="7078" y="21600"/>
                    <a:pt x="6542" y="21122"/>
                  </a:cubicBezTo>
                  <a:cubicBezTo>
                    <a:pt x="6007" y="20644"/>
                    <a:pt x="6007" y="19880"/>
                    <a:pt x="6542" y="19402"/>
                  </a:cubicBezTo>
                  <a:cubicBezTo>
                    <a:pt x="7649" y="18414"/>
                    <a:pt x="7649" y="18414"/>
                    <a:pt x="7649" y="18414"/>
                  </a:cubicBezTo>
                  <a:cubicBezTo>
                    <a:pt x="7721" y="18350"/>
                    <a:pt x="7721" y="18287"/>
                    <a:pt x="7721" y="18223"/>
                  </a:cubicBezTo>
                  <a:cubicBezTo>
                    <a:pt x="7721" y="18159"/>
                    <a:pt x="7721" y="18096"/>
                    <a:pt x="7649" y="18032"/>
                  </a:cubicBezTo>
                  <a:cubicBezTo>
                    <a:pt x="7542" y="17936"/>
                    <a:pt x="7328" y="17936"/>
                    <a:pt x="7221" y="18032"/>
                  </a:cubicBezTo>
                  <a:cubicBezTo>
                    <a:pt x="5543" y="19561"/>
                    <a:pt x="5543" y="19561"/>
                    <a:pt x="5543" y="19561"/>
                  </a:cubicBezTo>
                  <a:cubicBezTo>
                    <a:pt x="5007" y="20007"/>
                    <a:pt x="4150" y="20007"/>
                    <a:pt x="3615" y="19561"/>
                  </a:cubicBezTo>
                  <a:cubicBezTo>
                    <a:pt x="3615" y="19561"/>
                    <a:pt x="3615" y="19561"/>
                    <a:pt x="3615" y="19561"/>
                  </a:cubicBezTo>
                  <a:cubicBezTo>
                    <a:pt x="3115" y="19083"/>
                    <a:pt x="3079" y="18319"/>
                    <a:pt x="3615" y="17841"/>
                  </a:cubicBezTo>
                  <a:cubicBezTo>
                    <a:pt x="5364" y="16280"/>
                    <a:pt x="5364" y="16280"/>
                    <a:pt x="5364" y="16280"/>
                  </a:cubicBezTo>
                  <a:cubicBezTo>
                    <a:pt x="5400" y="16248"/>
                    <a:pt x="5436" y="16184"/>
                    <a:pt x="5436" y="16088"/>
                  </a:cubicBezTo>
                  <a:cubicBezTo>
                    <a:pt x="5436" y="16025"/>
                    <a:pt x="5400" y="15961"/>
                    <a:pt x="5364" y="15897"/>
                  </a:cubicBezTo>
                  <a:cubicBezTo>
                    <a:pt x="5221" y="15802"/>
                    <a:pt x="5043" y="15802"/>
                    <a:pt x="4936" y="15897"/>
                  </a:cubicBezTo>
                  <a:cubicBezTo>
                    <a:pt x="3650" y="17076"/>
                    <a:pt x="3650" y="17076"/>
                    <a:pt x="3650" y="17076"/>
                  </a:cubicBezTo>
                  <a:cubicBezTo>
                    <a:pt x="3401" y="17299"/>
                    <a:pt x="3044" y="17427"/>
                    <a:pt x="2686" y="17427"/>
                  </a:cubicBezTo>
                  <a:cubicBezTo>
                    <a:pt x="2329" y="17427"/>
                    <a:pt x="1972" y="17299"/>
                    <a:pt x="1723" y="17076"/>
                  </a:cubicBezTo>
                  <a:cubicBezTo>
                    <a:pt x="1187" y="16598"/>
                    <a:pt x="1187" y="15834"/>
                    <a:pt x="1723" y="15356"/>
                  </a:cubicBezTo>
                  <a:cubicBezTo>
                    <a:pt x="3543" y="13731"/>
                    <a:pt x="3543" y="13731"/>
                    <a:pt x="3543" y="13731"/>
                  </a:cubicBezTo>
                  <a:cubicBezTo>
                    <a:pt x="3650" y="13635"/>
                    <a:pt x="3650" y="13476"/>
                    <a:pt x="3543" y="13349"/>
                  </a:cubicBezTo>
                  <a:cubicBezTo>
                    <a:pt x="3543" y="13349"/>
                    <a:pt x="3543" y="13349"/>
                    <a:pt x="3543" y="13349"/>
                  </a:cubicBezTo>
                  <a:cubicBezTo>
                    <a:pt x="3472" y="13317"/>
                    <a:pt x="3401" y="13285"/>
                    <a:pt x="3329" y="13285"/>
                  </a:cubicBezTo>
                  <a:cubicBezTo>
                    <a:pt x="3258" y="13285"/>
                    <a:pt x="3151" y="13317"/>
                    <a:pt x="3115" y="13349"/>
                  </a:cubicBezTo>
                  <a:cubicBezTo>
                    <a:pt x="2329" y="14081"/>
                    <a:pt x="2329" y="14081"/>
                    <a:pt x="2329" y="14081"/>
                  </a:cubicBezTo>
                  <a:cubicBezTo>
                    <a:pt x="1794" y="14527"/>
                    <a:pt x="937" y="14559"/>
                    <a:pt x="402" y="14081"/>
                  </a:cubicBezTo>
                  <a:cubicBezTo>
                    <a:pt x="-134" y="13604"/>
                    <a:pt x="-134" y="12839"/>
                    <a:pt x="402" y="12361"/>
                  </a:cubicBezTo>
                  <a:cubicBezTo>
                    <a:pt x="6828" y="6595"/>
                    <a:pt x="6828" y="6595"/>
                    <a:pt x="6828" y="6595"/>
                  </a:cubicBezTo>
                  <a:cubicBezTo>
                    <a:pt x="7613" y="5894"/>
                    <a:pt x="8470" y="5320"/>
                    <a:pt x="9434" y="4874"/>
                  </a:cubicBezTo>
                  <a:cubicBezTo>
                    <a:pt x="10434" y="4396"/>
                    <a:pt x="11362" y="3791"/>
                    <a:pt x="12183" y="3058"/>
                  </a:cubicBezTo>
                  <a:cubicBezTo>
                    <a:pt x="15575" y="0"/>
                    <a:pt x="15575" y="0"/>
                    <a:pt x="15575" y="0"/>
                  </a:cubicBezTo>
                  <a:cubicBezTo>
                    <a:pt x="21466" y="5225"/>
                    <a:pt x="21466" y="5225"/>
                    <a:pt x="21466" y="5225"/>
                  </a:cubicBezTo>
                  <a:lnTo>
                    <a:pt x="18717" y="9685"/>
                  </a:lnTo>
                  <a:close/>
                </a:path>
              </a:pathLst>
            </a:custGeom>
            <a:solidFill>
              <a:srgbClr val="4BC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/>
            <a:p>
              <a:endParaRPr lang="zh-CN" altLang="en-US"/>
            </a:p>
          </p:txBody>
        </p:sp>
        <p:sp>
          <p:nvSpPr>
            <p:cNvPr id="56" name="Shape 2364">
              <a:extLst>
                <a:ext uri="{FF2B5EF4-FFF2-40B4-BE49-F238E27FC236}">
                  <a16:creationId xmlns:a16="http://schemas.microsoft.com/office/drawing/2014/main" id="{E9333FE8-D95D-08FD-1B2C-FCC0E9862D61}"/>
                </a:ext>
              </a:extLst>
            </p:cNvPr>
            <p:cNvSpPr/>
            <p:nvPr/>
          </p:nvSpPr>
          <p:spPr>
            <a:xfrm>
              <a:off x="1930098" y="1417358"/>
              <a:ext cx="2138364" cy="190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466" extrusionOk="0">
                  <a:moveTo>
                    <a:pt x="11784" y="18717"/>
                  </a:moveTo>
                  <a:cubicBezTo>
                    <a:pt x="10828" y="18146"/>
                    <a:pt x="10287" y="18538"/>
                    <a:pt x="8343" y="19645"/>
                  </a:cubicBezTo>
                  <a:cubicBezTo>
                    <a:pt x="6432" y="20788"/>
                    <a:pt x="5604" y="19181"/>
                    <a:pt x="5604" y="19181"/>
                  </a:cubicBezTo>
                  <a:cubicBezTo>
                    <a:pt x="7133" y="16004"/>
                    <a:pt x="7133" y="16004"/>
                    <a:pt x="7133" y="16004"/>
                  </a:cubicBezTo>
                  <a:cubicBezTo>
                    <a:pt x="347" y="8470"/>
                    <a:pt x="347" y="8470"/>
                    <a:pt x="347" y="8470"/>
                  </a:cubicBezTo>
                  <a:cubicBezTo>
                    <a:pt x="-99" y="7935"/>
                    <a:pt x="-131" y="7078"/>
                    <a:pt x="347" y="6542"/>
                  </a:cubicBezTo>
                  <a:cubicBezTo>
                    <a:pt x="825" y="6007"/>
                    <a:pt x="1589" y="6007"/>
                    <a:pt x="2067" y="6542"/>
                  </a:cubicBezTo>
                  <a:cubicBezTo>
                    <a:pt x="3055" y="7649"/>
                    <a:pt x="3055" y="7649"/>
                    <a:pt x="3055" y="7649"/>
                  </a:cubicBezTo>
                  <a:cubicBezTo>
                    <a:pt x="3119" y="7721"/>
                    <a:pt x="3182" y="7756"/>
                    <a:pt x="3246" y="7721"/>
                  </a:cubicBezTo>
                  <a:cubicBezTo>
                    <a:pt x="3310" y="7721"/>
                    <a:pt x="3405" y="7721"/>
                    <a:pt x="3437" y="7649"/>
                  </a:cubicBezTo>
                  <a:cubicBezTo>
                    <a:pt x="3533" y="7542"/>
                    <a:pt x="3533" y="7328"/>
                    <a:pt x="3437" y="7221"/>
                  </a:cubicBezTo>
                  <a:cubicBezTo>
                    <a:pt x="1940" y="5543"/>
                    <a:pt x="1940" y="5543"/>
                    <a:pt x="1940" y="5543"/>
                  </a:cubicBezTo>
                  <a:cubicBezTo>
                    <a:pt x="1462" y="5007"/>
                    <a:pt x="1462" y="4150"/>
                    <a:pt x="1908" y="3615"/>
                  </a:cubicBezTo>
                  <a:cubicBezTo>
                    <a:pt x="1908" y="3615"/>
                    <a:pt x="1908" y="3615"/>
                    <a:pt x="1908" y="3615"/>
                  </a:cubicBezTo>
                  <a:cubicBezTo>
                    <a:pt x="2386" y="3115"/>
                    <a:pt x="3150" y="3079"/>
                    <a:pt x="3628" y="3615"/>
                  </a:cubicBezTo>
                  <a:cubicBezTo>
                    <a:pt x="5189" y="5364"/>
                    <a:pt x="5189" y="5364"/>
                    <a:pt x="5189" y="5364"/>
                  </a:cubicBezTo>
                  <a:cubicBezTo>
                    <a:pt x="5221" y="5400"/>
                    <a:pt x="5317" y="5436"/>
                    <a:pt x="5381" y="5436"/>
                  </a:cubicBezTo>
                  <a:cubicBezTo>
                    <a:pt x="5444" y="5436"/>
                    <a:pt x="5508" y="5400"/>
                    <a:pt x="5572" y="5364"/>
                  </a:cubicBezTo>
                  <a:cubicBezTo>
                    <a:pt x="5667" y="5221"/>
                    <a:pt x="5667" y="5043"/>
                    <a:pt x="5572" y="4936"/>
                  </a:cubicBezTo>
                  <a:cubicBezTo>
                    <a:pt x="4393" y="3650"/>
                    <a:pt x="4393" y="3650"/>
                    <a:pt x="4393" y="3650"/>
                  </a:cubicBezTo>
                  <a:cubicBezTo>
                    <a:pt x="4170" y="3401"/>
                    <a:pt x="4042" y="3044"/>
                    <a:pt x="4042" y="2686"/>
                  </a:cubicBezTo>
                  <a:cubicBezTo>
                    <a:pt x="4042" y="2329"/>
                    <a:pt x="4170" y="1972"/>
                    <a:pt x="4393" y="1723"/>
                  </a:cubicBezTo>
                  <a:cubicBezTo>
                    <a:pt x="4871" y="1187"/>
                    <a:pt x="5635" y="1187"/>
                    <a:pt x="6113" y="1723"/>
                  </a:cubicBezTo>
                  <a:cubicBezTo>
                    <a:pt x="7738" y="3543"/>
                    <a:pt x="7738" y="3543"/>
                    <a:pt x="7738" y="3543"/>
                  </a:cubicBezTo>
                  <a:cubicBezTo>
                    <a:pt x="7834" y="3650"/>
                    <a:pt x="8025" y="3650"/>
                    <a:pt x="8120" y="3543"/>
                  </a:cubicBezTo>
                  <a:cubicBezTo>
                    <a:pt x="8120" y="3543"/>
                    <a:pt x="8120" y="3543"/>
                    <a:pt x="8120" y="3543"/>
                  </a:cubicBezTo>
                  <a:cubicBezTo>
                    <a:pt x="8152" y="3472"/>
                    <a:pt x="8184" y="3401"/>
                    <a:pt x="8184" y="3329"/>
                  </a:cubicBezTo>
                  <a:cubicBezTo>
                    <a:pt x="8184" y="3258"/>
                    <a:pt x="8152" y="3186"/>
                    <a:pt x="8120" y="3115"/>
                  </a:cubicBezTo>
                  <a:cubicBezTo>
                    <a:pt x="7388" y="2329"/>
                    <a:pt x="7388" y="2329"/>
                    <a:pt x="7388" y="2329"/>
                  </a:cubicBezTo>
                  <a:cubicBezTo>
                    <a:pt x="6942" y="1794"/>
                    <a:pt x="6942" y="937"/>
                    <a:pt x="7388" y="402"/>
                  </a:cubicBezTo>
                  <a:cubicBezTo>
                    <a:pt x="7865" y="-134"/>
                    <a:pt x="8630" y="-134"/>
                    <a:pt x="9108" y="402"/>
                  </a:cubicBezTo>
                  <a:cubicBezTo>
                    <a:pt x="14874" y="6828"/>
                    <a:pt x="14874" y="6828"/>
                    <a:pt x="14874" y="6828"/>
                  </a:cubicBezTo>
                  <a:cubicBezTo>
                    <a:pt x="15575" y="7613"/>
                    <a:pt x="16149" y="8470"/>
                    <a:pt x="16595" y="9434"/>
                  </a:cubicBezTo>
                  <a:cubicBezTo>
                    <a:pt x="17073" y="10434"/>
                    <a:pt x="17678" y="11362"/>
                    <a:pt x="18411" y="12183"/>
                  </a:cubicBezTo>
                  <a:cubicBezTo>
                    <a:pt x="21469" y="15575"/>
                    <a:pt x="21469" y="15575"/>
                    <a:pt x="21469" y="15575"/>
                  </a:cubicBezTo>
                  <a:cubicBezTo>
                    <a:pt x="16244" y="21466"/>
                    <a:pt x="16244" y="21466"/>
                    <a:pt x="16244" y="21466"/>
                  </a:cubicBezTo>
                  <a:lnTo>
                    <a:pt x="11784" y="1871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57" name="Shape 2365">
              <a:extLst>
                <a:ext uri="{FF2B5EF4-FFF2-40B4-BE49-F238E27FC236}">
                  <a16:creationId xmlns:a16="http://schemas.microsoft.com/office/drawing/2014/main" id="{5B90A466-2F03-ED05-2886-2A09D4F66081}"/>
                </a:ext>
              </a:extLst>
            </p:cNvPr>
            <p:cNvSpPr/>
            <p:nvPr/>
          </p:nvSpPr>
          <p:spPr>
            <a:xfrm>
              <a:off x="3068337" y="2709584"/>
              <a:ext cx="1909763" cy="2138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488" extrusionOk="0">
                  <a:moveTo>
                    <a:pt x="2749" y="11789"/>
                  </a:moveTo>
                  <a:cubicBezTo>
                    <a:pt x="3320" y="10832"/>
                    <a:pt x="2928" y="10289"/>
                    <a:pt x="1821" y="8343"/>
                  </a:cubicBezTo>
                  <a:cubicBezTo>
                    <a:pt x="678" y="6429"/>
                    <a:pt x="2285" y="5599"/>
                    <a:pt x="2285" y="5599"/>
                  </a:cubicBezTo>
                  <a:cubicBezTo>
                    <a:pt x="5462" y="7131"/>
                    <a:pt x="5462" y="7131"/>
                    <a:pt x="5462" y="7131"/>
                  </a:cubicBezTo>
                  <a:cubicBezTo>
                    <a:pt x="12996" y="335"/>
                    <a:pt x="12996" y="335"/>
                    <a:pt x="12996" y="335"/>
                  </a:cubicBezTo>
                  <a:cubicBezTo>
                    <a:pt x="13531" y="-112"/>
                    <a:pt x="14388" y="-112"/>
                    <a:pt x="14924" y="335"/>
                  </a:cubicBezTo>
                  <a:cubicBezTo>
                    <a:pt x="15459" y="813"/>
                    <a:pt x="15459" y="1579"/>
                    <a:pt x="14924" y="2058"/>
                  </a:cubicBezTo>
                  <a:cubicBezTo>
                    <a:pt x="13817" y="3047"/>
                    <a:pt x="13817" y="3047"/>
                    <a:pt x="13817" y="3047"/>
                  </a:cubicBezTo>
                  <a:cubicBezTo>
                    <a:pt x="13745" y="3110"/>
                    <a:pt x="13745" y="3174"/>
                    <a:pt x="13745" y="3238"/>
                  </a:cubicBezTo>
                  <a:cubicBezTo>
                    <a:pt x="13745" y="3302"/>
                    <a:pt x="13745" y="3398"/>
                    <a:pt x="13817" y="3430"/>
                  </a:cubicBezTo>
                  <a:cubicBezTo>
                    <a:pt x="13924" y="3525"/>
                    <a:pt x="14138" y="3525"/>
                    <a:pt x="14245" y="3430"/>
                  </a:cubicBezTo>
                  <a:cubicBezTo>
                    <a:pt x="15923" y="1930"/>
                    <a:pt x="15923" y="1930"/>
                    <a:pt x="15923" y="1930"/>
                  </a:cubicBezTo>
                  <a:cubicBezTo>
                    <a:pt x="16459" y="1451"/>
                    <a:pt x="17316" y="1451"/>
                    <a:pt x="17851" y="1898"/>
                  </a:cubicBezTo>
                  <a:cubicBezTo>
                    <a:pt x="17851" y="1898"/>
                    <a:pt x="17851" y="1898"/>
                    <a:pt x="17851" y="1898"/>
                  </a:cubicBezTo>
                  <a:cubicBezTo>
                    <a:pt x="18387" y="2377"/>
                    <a:pt x="18387" y="3142"/>
                    <a:pt x="17851" y="3621"/>
                  </a:cubicBezTo>
                  <a:cubicBezTo>
                    <a:pt x="16102" y="5184"/>
                    <a:pt x="16102" y="5184"/>
                    <a:pt x="16102" y="5184"/>
                  </a:cubicBezTo>
                  <a:cubicBezTo>
                    <a:pt x="16066" y="5248"/>
                    <a:pt x="16030" y="5312"/>
                    <a:pt x="16030" y="5376"/>
                  </a:cubicBezTo>
                  <a:cubicBezTo>
                    <a:pt x="16030" y="5440"/>
                    <a:pt x="16066" y="5503"/>
                    <a:pt x="16102" y="5567"/>
                  </a:cubicBezTo>
                  <a:cubicBezTo>
                    <a:pt x="16245" y="5663"/>
                    <a:pt x="16423" y="5663"/>
                    <a:pt x="16530" y="5567"/>
                  </a:cubicBezTo>
                  <a:cubicBezTo>
                    <a:pt x="17816" y="4387"/>
                    <a:pt x="17816" y="4387"/>
                    <a:pt x="17816" y="4387"/>
                  </a:cubicBezTo>
                  <a:cubicBezTo>
                    <a:pt x="18065" y="4163"/>
                    <a:pt x="18422" y="4036"/>
                    <a:pt x="18780" y="4036"/>
                  </a:cubicBezTo>
                  <a:cubicBezTo>
                    <a:pt x="19137" y="4036"/>
                    <a:pt x="19494" y="4163"/>
                    <a:pt x="19743" y="4387"/>
                  </a:cubicBezTo>
                  <a:cubicBezTo>
                    <a:pt x="20279" y="4865"/>
                    <a:pt x="20279" y="5631"/>
                    <a:pt x="19743" y="6110"/>
                  </a:cubicBezTo>
                  <a:cubicBezTo>
                    <a:pt x="17923" y="7737"/>
                    <a:pt x="17923" y="7737"/>
                    <a:pt x="17923" y="7737"/>
                  </a:cubicBezTo>
                  <a:cubicBezTo>
                    <a:pt x="17816" y="7832"/>
                    <a:pt x="17816" y="8024"/>
                    <a:pt x="17923" y="8120"/>
                  </a:cubicBezTo>
                  <a:cubicBezTo>
                    <a:pt x="17923" y="8120"/>
                    <a:pt x="17923" y="8120"/>
                    <a:pt x="17923" y="8120"/>
                  </a:cubicBezTo>
                  <a:cubicBezTo>
                    <a:pt x="17994" y="8152"/>
                    <a:pt x="18065" y="8183"/>
                    <a:pt x="18137" y="8183"/>
                  </a:cubicBezTo>
                  <a:cubicBezTo>
                    <a:pt x="18208" y="8183"/>
                    <a:pt x="18315" y="8152"/>
                    <a:pt x="18351" y="8120"/>
                  </a:cubicBezTo>
                  <a:cubicBezTo>
                    <a:pt x="19137" y="7418"/>
                    <a:pt x="19137" y="7418"/>
                    <a:pt x="19137" y="7418"/>
                  </a:cubicBezTo>
                  <a:cubicBezTo>
                    <a:pt x="19672" y="6939"/>
                    <a:pt x="20529" y="6939"/>
                    <a:pt x="21064" y="7386"/>
                  </a:cubicBezTo>
                  <a:cubicBezTo>
                    <a:pt x="21600" y="7864"/>
                    <a:pt x="21600" y="8630"/>
                    <a:pt x="21064" y="9109"/>
                  </a:cubicBezTo>
                  <a:cubicBezTo>
                    <a:pt x="14638" y="14884"/>
                    <a:pt x="14638" y="14884"/>
                    <a:pt x="14638" y="14884"/>
                  </a:cubicBezTo>
                  <a:cubicBezTo>
                    <a:pt x="13888" y="15585"/>
                    <a:pt x="12996" y="16160"/>
                    <a:pt x="12032" y="16606"/>
                  </a:cubicBezTo>
                  <a:cubicBezTo>
                    <a:pt x="11032" y="17085"/>
                    <a:pt x="10104" y="17691"/>
                    <a:pt x="9318" y="18425"/>
                  </a:cubicBezTo>
                  <a:cubicBezTo>
                    <a:pt x="5891" y="21488"/>
                    <a:pt x="5891" y="21488"/>
                    <a:pt x="5891" y="21488"/>
                  </a:cubicBezTo>
                  <a:cubicBezTo>
                    <a:pt x="0" y="16256"/>
                    <a:pt x="0" y="16256"/>
                    <a:pt x="0" y="16256"/>
                  </a:cubicBezTo>
                  <a:lnTo>
                    <a:pt x="2749" y="11789"/>
                  </a:lnTo>
                  <a:close/>
                </a:path>
              </a:pathLst>
            </a:custGeom>
            <a:solidFill>
              <a:srgbClr val="4BC9D0"/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58" name="Shape 2369">
              <a:extLst>
                <a:ext uri="{FF2B5EF4-FFF2-40B4-BE49-F238E27FC236}">
                  <a16:creationId xmlns:a16="http://schemas.microsoft.com/office/drawing/2014/main" id="{870FFDFB-95D4-02D3-8EE0-BC54B64A7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079" y="2475427"/>
              <a:ext cx="574677" cy="57785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59" name="Shape 2372">
              <a:extLst>
                <a:ext uri="{FF2B5EF4-FFF2-40B4-BE49-F238E27FC236}">
                  <a16:creationId xmlns:a16="http://schemas.microsoft.com/office/drawing/2014/main" id="{F3FACD96-4E4B-F891-5827-754C35307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528" y="4548702"/>
              <a:ext cx="577851" cy="577851"/>
            </a:xfrm>
            <a:prstGeom prst="ellipse">
              <a:avLst/>
            </a:prstGeom>
            <a:solidFill>
              <a:srgbClr val="4BC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60" name="Shape 2375">
              <a:extLst>
                <a:ext uri="{FF2B5EF4-FFF2-40B4-BE49-F238E27FC236}">
                  <a16:creationId xmlns:a16="http://schemas.microsoft.com/office/drawing/2014/main" id="{292FBF7D-3D00-441A-7AC1-EDA375581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804" y="4123253"/>
              <a:ext cx="577851" cy="57467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61" name="Shape 2378">
              <a:extLst>
                <a:ext uri="{FF2B5EF4-FFF2-40B4-BE49-F238E27FC236}">
                  <a16:creationId xmlns:a16="http://schemas.microsoft.com/office/drawing/2014/main" id="{F8AB6657-9393-76C9-1D6F-6A371F309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179" y="2049977"/>
              <a:ext cx="577851" cy="574677"/>
            </a:xfrm>
            <a:prstGeom prst="ellipse">
              <a:avLst/>
            </a:prstGeom>
            <a:solidFill>
              <a:srgbClr val="4BC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62" name="Shape 2784">
              <a:extLst>
                <a:ext uri="{FF2B5EF4-FFF2-40B4-BE49-F238E27FC236}">
                  <a16:creationId xmlns:a16="http://schemas.microsoft.com/office/drawing/2014/main" id="{10204D59-E4EB-568E-D296-C9E5FAADFB2F}"/>
                </a:ext>
              </a:extLst>
            </p:cNvPr>
            <p:cNvSpPr/>
            <p:nvPr/>
          </p:nvSpPr>
          <p:spPr>
            <a:xfrm>
              <a:off x="3920824" y="4274860"/>
              <a:ext cx="277813" cy="27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  <p:sp>
          <p:nvSpPr>
            <p:cNvPr id="63" name="Shape 2748">
              <a:extLst>
                <a:ext uri="{FF2B5EF4-FFF2-40B4-BE49-F238E27FC236}">
                  <a16:creationId xmlns:a16="http://schemas.microsoft.com/office/drawing/2014/main" id="{93A3B259-FFEF-4BD4-D065-7C986BA42B89}"/>
                </a:ext>
              </a:extLst>
            </p:cNvPr>
            <p:cNvSpPr/>
            <p:nvPr/>
          </p:nvSpPr>
          <p:spPr>
            <a:xfrm>
              <a:off x="3506487" y="2192059"/>
              <a:ext cx="279400" cy="27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  <p:sp>
          <p:nvSpPr>
            <p:cNvPr id="64" name="Shape 2778">
              <a:extLst>
                <a:ext uri="{FF2B5EF4-FFF2-40B4-BE49-F238E27FC236}">
                  <a16:creationId xmlns:a16="http://schemas.microsoft.com/office/drawing/2014/main" id="{E86C1087-4B37-BDB7-2243-E693C965F11C}"/>
                </a:ext>
              </a:extLst>
            </p:cNvPr>
            <p:cNvSpPr/>
            <p:nvPr/>
          </p:nvSpPr>
          <p:spPr>
            <a:xfrm>
              <a:off x="1425273" y="2625446"/>
              <a:ext cx="279400" cy="27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  <p:sp>
          <p:nvSpPr>
            <p:cNvPr id="65" name="Shape 2774">
              <a:extLst>
                <a:ext uri="{FF2B5EF4-FFF2-40B4-BE49-F238E27FC236}">
                  <a16:creationId xmlns:a16="http://schemas.microsoft.com/office/drawing/2014/main" id="{5AA24ED6-7F64-665E-29FD-215552DB976D}"/>
                </a:ext>
              </a:extLst>
            </p:cNvPr>
            <p:cNvSpPr/>
            <p:nvPr/>
          </p:nvSpPr>
          <p:spPr>
            <a:xfrm>
              <a:off x="1847548" y="4733647"/>
              <a:ext cx="277813" cy="27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7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39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39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1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16200" y="5891"/>
                  </a:moveTo>
                  <a:cubicBezTo>
                    <a:pt x="16471" y="5891"/>
                    <a:pt x="16691" y="6111"/>
                    <a:pt x="16691" y="6382"/>
                  </a:cubicBezTo>
                  <a:cubicBezTo>
                    <a:pt x="16691" y="6653"/>
                    <a:pt x="16471" y="6873"/>
                    <a:pt x="16200" y="6873"/>
                  </a:cubicBezTo>
                  <a:cubicBezTo>
                    <a:pt x="15929" y="6873"/>
                    <a:pt x="15709" y="6653"/>
                    <a:pt x="15709" y="6382"/>
                  </a:cubicBezTo>
                  <a:cubicBezTo>
                    <a:pt x="15709" y="6111"/>
                    <a:pt x="15929" y="5891"/>
                    <a:pt x="16200" y="5891"/>
                  </a:cubicBezTo>
                  <a:moveTo>
                    <a:pt x="16200" y="7855"/>
                  </a:moveTo>
                  <a:cubicBezTo>
                    <a:pt x="17013" y="7855"/>
                    <a:pt x="17673" y="7196"/>
                    <a:pt x="17673" y="6382"/>
                  </a:cubicBezTo>
                  <a:cubicBezTo>
                    <a:pt x="17673" y="5569"/>
                    <a:pt x="17013" y="4909"/>
                    <a:pt x="16200" y="4909"/>
                  </a:cubicBezTo>
                  <a:cubicBezTo>
                    <a:pt x="15387" y="4909"/>
                    <a:pt x="14727" y="5569"/>
                    <a:pt x="14727" y="6382"/>
                  </a:cubicBezTo>
                  <a:cubicBezTo>
                    <a:pt x="14727" y="7196"/>
                    <a:pt x="15387" y="7855"/>
                    <a:pt x="16200" y="7855"/>
                  </a:cubicBezTo>
                  <a:moveTo>
                    <a:pt x="8422" y="8135"/>
                  </a:moveTo>
                  <a:lnTo>
                    <a:pt x="11926" y="11638"/>
                  </a:lnTo>
                  <a:cubicBezTo>
                    <a:pt x="12015" y="11727"/>
                    <a:pt x="12138" y="11782"/>
                    <a:pt x="12273" y="11782"/>
                  </a:cubicBezTo>
                  <a:cubicBezTo>
                    <a:pt x="12408" y="11782"/>
                    <a:pt x="12531" y="11727"/>
                    <a:pt x="12620" y="11638"/>
                  </a:cubicBezTo>
                  <a:lnTo>
                    <a:pt x="14183" y="10075"/>
                  </a:lnTo>
                  <a:lnTo>
                    <a:pt x="16200" y="12764"/>
                  </a:lnTo>
                  <a:lnTo>
                    <a:pt x="5336" y="12764"/>
                  </a:lnTo>
                  <a:cubicBezTo>
                    <a:pt x="5336" y="12764"/>
                    <a:pt x="8422" y="8135"/>
                    <a:pt x="8422" y="8135"/>
                  </a:cubicBezTo>
                  <a:close/>
                  <a:moveTo>
                    <a:pt x="4418" y="13745"/>
                  </a:moveTo>
                  <a:lnTo>
                    <a:pt x="17182" y="13745"/>
                  </a:lnTo>
                  <a:cubicBezTo>
                    <a:pt x="17453" y="13745"/>
                    <a:pt x="17673" y="13526"/>
                    <a:pt x="17673" y="13255"/>
                  </a:cubicBezTo>
                  <a:cubicBezTo>
                    <a:pt x="17673" y="13144"/>
                    <a:pt x="17630" y="13047"/>
                    <a:pt x="17568" y="12965"/>
                  </a:cubicBezTo>
                  <a:lnTo>
                    <a:pt x="17575" y="12960"/>
                  </a:lnTo>
                  <a:lnTo>
                    <a:pt x="14629" y="9033"/>
                  </a:lnTo>
                  <a:lnTo>
                    <a:pt x="14622" y="9038"/>
                  </a:lnTo>
                  <a:cubicBezTo>
                    <a:pt x="14533" y="8919"/>
                    <a:pt x="14397" y="8836"/>
                    <a:pt x="14236" y="8836"/>
                  </a:cubicBezTo>
                  <a:cubicBezTo>
                    <a:pt x="14101" y="8836"/>
                    <a:pt x="13978" y="8891"/>
                    <a:pt x="13889" y="8980"/>
                  </a:cubicBezTo>
                  <a:lnTo>
                    <a:pt x="12273" y="10597"/>
                  </a:lnTo>
                  <a:lnTo>
                    <a:pt x="8693" y="7017"/>
                  </a:lnTo>
                  <a:cubicBezTo>
                    <a:pt x="8604" y="6928"/>
                    <a:pt x="8481" y="6873"/>
                    <a:pt x="8345" y="6873"/>
                  </a:cubicBezTo>
                  <a:cubicBezTo>
                    <a:pt x="8175" y="6873"/>
                    <a:pt x="8033" y="6965"/>
                    <a:pt x="7945" y="7097"/>
                  </a:cubicBezTo>
                  <a:lnTo>
                    <a:pt x="7937" y="7091"/>
                  </a:lnTo>
                  <a:lnTo>
                    <a:pt x="4010" y="12982"/>
                  </a:lnTo>
                  <a:lnTo>
                    <a:pt x="4017" y="12988"/>
                  </a:lnTo>
                  <a:cubicBezTo>
                    <a:pt x="3965" y="13066"/>
                    <a:pt x="3927" y="13154"/>
                    <a:pt x="3927" y="13255"/>
                  </a:cubicBezTo>
                  <a:cubicBezTo>
                    <a:pt x="3927" y="13526"/>
                    <a:pt x="4147" y="13745"/>
                    <a:pt x="4418" y="1374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3399F8D0-3D46-B52A-BE8F-6269AAD25ECC}"/>
              </a:ext>
            </a:extLst>
          </p:cNvPr>
          <p:cNvSpPr txBox="1"/>
          <p:nvPr/>
        </p:nvSpPr>
        <p:spPr>
          <a:xfrm>
            <a:off x="4192587" y="156110"/>
            <a:ext cx="396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 err="1">
                <a:solidFill>
                  <a:schemeClr val="bg2">
                    <a:lumMod val="25000"/>
                  </a:schemeClr>
                </a:solidFill>
                <a:ea typeface="华文圆体 Regular" panose="020F0502040101010101" pitchFamily="34" charset="-122"/>
                <a:cs typeface="Yuanti SC" charset="-122"/>
              </a:rPr>
              <a:t>Introdução</a:t>
            </a:r>
            <a:endParaRPr kumimoji="1" lang="zh-CN" altLang="en-US" sz="2400" b="1" dirty="0">
              <a:solidFill>
                <a:schemeClr val="bg2">
                  <a:lumMod val="25000"/>
                </a:schemeClr>
              </a:solidFill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F648554D-BD70-31EE-43E4-2A60112A8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7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 que é medicina do trabalho e qual sua importância? - Clinimed Joinville">
            <a:extLst>
              <a:ext uri="{FF2B5EF4-FFF2-40B4-BE49-F238E27FC236}">
                <a16:creationId xmlns:a16="http://schemas.microsoft.com/office/drawing/2014/main" id="{56D85EDD-1849-780C-F9E4-E818D111A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2" y="0"/>
            <a:ext cx="9970502" cy="66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F5AB8A9-957F-8B28-84E2-81ED316E7AAE}"/>
              </a:ext>
            </a:extLst>
          </p:cNvPr>
          <p:cNvSpPr/>
          <p:nvPr/>
        </p:nvSpPr>
        <p:spPr>
          <a:xfrm>
            <a:off x="7456277" y="4533744"/>
            <a:ext cx="4637754" cy="117209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515CD5F-67F9-50F5-89B0-612E7153B7D6}"/>
              </a:ext>
            </a:extLst>
          </p:cNvPr>
          <p:cNvSpPr/>
          <p:nvPr/>
        </p:nvSpPr>
        <p:spPr>
          <a:xfrm>
            <a:off x="7315198" y="4390505"/>
            <a:ext cx="4637754" cy="1172094"/>
          </a:xfrm>
          <a:prstGeom prst="rect">
            <a:avLst/>
          </a:prstGeom>
          <a:solidFill>
            <a:srgbClr val="FDD6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7253872" y="3219873"/>
            <a:ext cx="359919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05</a:t>
            </a:r>
            <a:endParaRPr lang="ko-KR" altLang="en-US" sz="8000" dirty="0">
              <a:solidFill>
                <a:schemeClr val="bg1"/>
              </a:solidFill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55A68A0-2380-4E67-8DF4-427ED4BAFEFE}"/>
              </a:ext>
            </a:extLst>
          </p:cNvPr>
          <p:cNvSpPr txBox="1"/>
          <p:nvPr/>
        </p:nvSpPr>
        <p:spPr>
          <a:xfrm>
            <a:off x="7336970" y="4569516"/>
            <a:ext cx="320426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altLang="ko-KR" sz="2400" dirty="0">
                <a:latin typeface="+mj-lt"/>
                <a:cs typeface="Arial" pitchFamily="34" charset="0"/>
              </a:rPr>
              <a:t>O que a NR-38 fala sobre vacinas?</a:t>
            </a:r>
            <a:endParaRPr lang="ko-KR" alt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3" name="object 7">
            <a:extLst>
              <a:ext uri="{FF2B5EF4-FFF2-40B4-BE49-F238E27FC236}">
                <a16:creationId xmlns:a16="http://schemas.microsoft.com/office/drawing/2014/main" id="{AD9BE4BC-792A-80EC-8B43-C40E04404C4E}"/>
              </a:ext>
            </a:extLst>
          </p:cNvPr>
          <p:cNvPicPr/>
          <p:nvPr/>
        </p:nvPicPr>
        <p:blipFill rotWithShape="1">
          <a:blip r:embed="rId3" cstate="print"/>
          <a:srcRect b="55378"/>
          <a:stretch/>
        </p:blipFill>
        <p:spPr>
          <a:xfrm>
            <a:off x="10374086" y="4299857"/>
            <a:ext cx="1670964" cy="2558143"/>
          </a:xfrm>
          <a:prstGeom prst="rect">
            <a:avLst/>
          </a:prstGeom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07BD203F-DA3C-90B2-8F22-66DA932B7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65477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FDDEC296-1822-697F-9DE1-32EE4E83A2C3}"/>
              </a:ext>
            </a:extLst>
          </p:cNvPr>
          <p:cNvGrpSpPr/>
          <p:nvPr/>
        </p:nvGrpSpPr>
        <p:grpSpPr>
          <a:xfrm>
            <a:off x="348047" y="1651248"/>
            <a:ext cx="10579720" cy="3542190"/>
            <a:chOff x="498929" y="906324"/>
            <a:chExt cx="11331136" cy="2947651"/>
          </a:xfrm>
          <a:solidFill>
            <a:schemeClr val="tx1"/>
          </a:solidFill>
        </p:grpSpPr>
        <p:sp>
          <p:nvSpPr>
            <p:cNvPr id="3" name="Shape 1267">
              <a:extLst>
                <a:ext uri="{FF2B5EF4-FFF2-40B4-BE49-F238E27FC236}">
                  <a16:creationId xmlns:a16="http://schemas.microsoft.com/office/drawing/2014/main" id="{4624A79B-3D4A-DCBE-9D2B-8BC3CC8F187E}"/>
                </a:ext>
              </a:extLst>
            </p:cNvPr>
            <p:cNvSpPr/>
            <p:nvPr/>
          </p:nvSpPr>
          <p:spPr>
            <a:xfrm>
              <a:off x="585123" y="952147"/>
              <a:ext cx="11244942" cy="2901828"/>
            </a:xfrm>
            <a:prstGeom prst="rect">
              <a:avLst/>
            </a:prstGeom>
            <a:grpFill/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1600" dirty="0"/>
            </a:p>
          </p:txBody>
        </p:sp>
        <p:sp>
          <p:nvSpPr>
            <p:cNvPr id="5" name="Shape 1267">
              <a:extLst>
                <a:ext uri="{FF2B5EF4-FFF2-40B4-BE49-F238E27FC236}">
                  <a16:creationId xmlns:a16="http://schemas.microsoft.com/office/drawing/2014/main" id="{A925F419-BD4F-4123-7F4F-80ACA3985E41}"/>
                </a:ext>
              </a:extLst>
            </p:cNvPr>
            <p:cNvSpPr/>
            <p:nvPr/>
          </p:nvSpPr>
          <p:spPr>
            <a:xfrm>
              <a:off x="498929" y="906324"/>
              <a:ext cx="11244942" cy="2901828"/>
            </a:xfrm>
            <a:prstGeom prst="rect">
              <a:avLst/>
            </a:prstGeom>
            <a:grpFill/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1600"/>
            </a:p>
          </p:txBody>
        </p:sp>
      </p:grpSp>
      <p:sp>
        <p:nvSpPr>
          <p:cNvPr id="6" name="文本框 1">
            <a:extLst>
              <a:ext uri="{FF2B5EF4-FFF2-40B4-BE49-F238E27FC236}">
                <a16:creationId xmlns:a16="http://schemas.microsoft.com/office/drawing/2014/main" id="{0AE798FB-19C2-93F3-63E7-857756578995}"/>
              </a:ext>
            </a:extLst>
          </p:cNvPr>
          <p:cNvSpPr txBox="1"/>
          <p:nvPr/>
        </p:nvSpPr>
        <p:spPr>
          <a:xfrm>
            <a:off x="1683271" y="1751514"/>
            <a:ext cx="8886932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O tópico “38.4 Programa de Controle Médico de Saúde Ocupacional – PCMSO” da NR-38 traz importantes informações sobre a questão das vacinas. </a:t>
            </a:r>
          </a:p>
          <a:p>
            <a:pPr>
              <a:lnSpc>
                <a:spcPct val="150000"/>
              </a:lnSpc>
            </a:pPr>
            <a:r>
              <a:rPr kumimoji="1" lang="pt-BR" altLang="zh-CN" sz="28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Vejamos um resumo:</a:t>
            </a:r>
            <a:endParaRPr kumimoji="1" lang="pt-BR" altLang="zh-CN" sz="28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F0A4C7F-004B-5A0B-A598-A50755724A57}"/>
              </a:ext>
            </a:extLst>
          </p:cNvPr>
          <p:cNvGrpSpPr/>
          <p:nvPr/>
        </p:nvGrpSpPr>
        <p:grpSpPr>
          <a:xfrm>
            <a:off x="584488" y="2710218"/>
            <a:ext cx="944769" cy="664909"/>
            <a:chOff x="3747406" y="681717"/>
            <a:chExt cx="2308225" cy="192405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ED781D8-B978-840D-0D07-0139A9BE7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756" y="764267"/>
              <a:ext cx="2290763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5 w 610"/>
                <a:gd name="T21" fmla="*/ 228 h 488"/>
                <a:gd name="T22" fmla="*/ 155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5" y="228"/>
                    <a:pt x="155" y="228"/>
                    <a:pt x="155" y="228"/>
                  </a:cubicBezTo>
                  <a:cubicBezTo>
                    <a:pt x="166" y="241"/>
                    <a:pt x="166" y="259"/>
                    <a:pt x="155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rgbClr val="4BC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15C5C38-6BE1-79FD-02E3-39FEDE372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7406" y="681717"/>
              <a:ext cx="2308225" cy="1795463"/>
            </a:xfrm>
            <a:custGeom>
              <a:avLst/>
              <a:gdLst>
                <a:gd name="T0" fmla="*/ 604 w 615"/>
                <a:gd name="T1" fmla="*/ 216 h 476"/>
                <a:gd name="T2" fmla="*/ 604 w 615"/>
                <a:gd name="T3" fmla="*/ 260 h 476"/>
                <a:gd name="T4" fmla="*/ 443 w 615"/>
                <a:gd name="T5" fmla="*/ 452 h 476"/>
                <a:gd name="T6" fmla="*/ 391 w 615"/>
                <a:gd name="T7" fmla="*/ 476 h 476"/>
                <a:gd name="T8" fmla="*/ 25 w 615"/>
                <a:gd name="T9" fmla="*/ 476 h 476"/>
                <a:gd name="T10" fmla="*/ 4 w 615"/>
                <a:gd name="T11" fmla="*/ 463 h 476"/>
                <a:gd name="T12" fmla="*/ 7 w 615"/>
                <a:gd name="T13" fmla="*/ 439 h 476"/>
                <a:gd name="T14" fmla="*/ 157 w 615"/>
                <a:gd name="T15" fmla="*/ 260 h 476"/>
                <a:gd name="T16" fmla="*/ 157 w 615"/>
                <a:gd name="T17" fmla="*/ 216 h 476"/>
                <a:gd name="T18" fmla="*/ 7 w 615"/>
                <a:gd name="T19" fmla="*/ 37 h 476"/>
                <a:gd name="T20" fmla="*/ 4 w 615"/>
                <a:gd name="T21" fmla="*/ 13 h 476"/>
                <a:gd name="T22" fmla="*/ 25 w 615"/>
                <a:gd name="T23" fmla="*/ 0 h 476"/>
                <a:gd name="T24" fmla="*/ 391 w 615"/>
                <a:gd name="T25" fmla="*/ 0 h 476"/>
                <a:gd name="T26" fmla="*/ 443 w 615"/>
                <a:gd name="T27" fmla="*/ 24 h 476"/>
                <a:gd name="T28" fmla="*/ 604 w 615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8" y="247"/>
                    <a:pt x="168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Shape 2784">
              <a:extLst>
                <a:ext uri="{FF2B5EF4-FFF2-40B4-BE49-F238E27FC236}">
                  <a16:creationId xmlns:a16="http://schemas.microsoft.com/office/drawing/2014/main" id="{DCAC7E74-16F0-491E-59D5-D12CC0C50AC4}"/>
                </a:ext>
              </a:extLst>
            </p:cNvPr>
            <p:cNvSpPr/>
            <p:nvPr/>
          </p:nvSpPr>
          <p:spPr bwMode="auto">
            <a:xfrm>
              <a:off x="4806947" y="1289502"/>
              <a:ext cx="472621" cy="473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pic>
        <p:nvPicPr>
          <p:cNvPr id="4" name="object 63">
            <a:extLst>
              <a:ext uri="{FF2B5EF4-FFF2-40B4-BE49-F238E27FC236}">
                <a16:creationId xmlns:a16="http://schemas.microsoft.com/office/drawing/2014/main" id="{ED4BEBFD-0278-5B1E-8432-38B2348FD336}"/>
              </a:ext>
            </a:extLst>
          </p:cNvPr>
          <p:cNvPicPr/>
          <p:nvPr/>
        </p:nvPicPr>
        <p:blipFill rotWithShape="1">
          <a:blip r:embed="rId2" cstate="print"/>
          <a:srcRect l="49738"/>
          <a:stretch/>
        </p:blipFill>
        <p:spPr>
          <a:xfrm>
            <a:off x="10350181" y="4490357"/>
            <a:ext cx="1715710" cy="2439041"/>
          </a:xfrm>
          <a:prstGeom prst="rect">
            <a:avLst/>
          </a:prstGeom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30006F31-C75A-E597-DEDF-95BA7B059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7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97521AD-4891-A359-6974-76369E38FD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C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25" name="Picture 6" descr="SESMT: saiba o que é a NR-4 e o que ela determina">
            <a:extLst>
              <a:ext uri="{FF2B5EF4-FFF2-40B4-BE49-F238E27FC236}">
                <a16:creationId xmlns:a16="http://schemas.microsoft.com/office/drawing/2014/main" id="{1701AB7E-82FF-45B7-1B70-AB6BD4C3F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7" t="26384" r="3495" b="18213"/>
          <a:stretch/>
        </p:blipFill>
        <p:spPr bwMode="auto">
          <a:xfrm>
            <a:off x="1382485" y="-1"/>
            <a:ext cx="9273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0A568C7-B16E-CEB0-13FC-1E0075B8C409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487F4FA-4078-390C-3370-02ABF7F6E880}"/>
              </a:ext>
            </a:extLst>
          </p:cNvPr>
          <p:cNvSpPr txBox="1"/>
          <p:nvPr/>
        </p:nvSpPr>
        <p:spPr>
          <a:xfrm>
            <a:off x="2152454" y="783364"/>
            <a:ext cx="9620693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latin typeface="+mj-lt"/>
                <a:ea typeface="华文圆体 Regular" panose="020F0502040101010101" pitchFamily="34" charset="-122"/>
                <a:cs typeface="Yuanti SC" charset="-122"/>
              </a:rPr>
              <a:t>O Programa de Controle Médico de Saúde Ocupacional, conhecido como PCMSO, é uma ferramenta fundamental para garantir a saúde e bem-estar dos profissionais de limpeza urbana. Uma de suas medidas mais importantes é a previsão de um programa de imunização ativa, focado principalmente em proteger esses trabalhadores contra o tétano e a hepatite B. 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AC1CF41-421B-D5CB-28A8-28A3F5FFF03E}"/>
              </a:ext>
            </a:extLst>
          </p:cNvPr>
          <p:cNvGrpSpPr/>
          <p:nvPr/>
        </p:nvGrpSpPr>
        <p:grpSpPr>
          <a:xfrm>
            <a:off x="511504" y="2949057"/>
            <a:ext cx="1423308" cy="1103538"/>
            <a:chOff x="3747406" y="681717"/>
            <a:chExt cx="2308225" cy="1924050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2CAFDDAF-7FDE-F0A4-2941-5B7E68F9E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756" y="764267"/>
              <a:ext cx="2290763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5 w 610"/>
                <a:gd name="T21" fmla="*/ 228 h 488"/>
                <a:gd name="T22" fmla="*/ 155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5" y="228"/>
                    <a:pt x="155" y="228"/>
                    <a:pt x="155" y="228"/>
                  </a:cubicBezTo>
                  <a:cubicBezTo>
                    <a:pt x="166" y="241"/>
                    <a:pt x="166" y="259"/>
                    <a:pt x="155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rgbClr val="FD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276A6AE8-806E-9A14-B68E-CB5F01A56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7406" y="681717"/>
              <a:ext cx="2308225" cy="1795463"/>
            </a:xfrm>
            <a:custGeom>
              <a:avLst/>
              <a:gdLst>
                <a:gd name="T0" fmla="*/ 604 w 615"/>
                <a:gd name="T1" fmla="*/ 216 h 476"/>
                <a:gd name="T2" fmla="*/ 604 w 615"/>
                <a:gd name="T3" fmla="*/ 260 h 476"/>
                <a:gd name="T4" fmla="*/ 443 w 615"/>
                <a:gd name="T5" fmla="*/ 452 h 476"/>
                <a:gd name="T6" fmla="*/ 391 w 615"/>
                <a:gd name="T7" fmla="*/ 476 h 476"/>
                <a:gd name="T8" fmla="*/ 25 w 615"/>
                <a:gd name="T9" fmla="*/ 476 h 476"/>
                <a:gd name="T10" fmla="*/ 4 w 615"/>
                <a:gd name="T11" fmla="*/ 463 h 476"/>
                <a:gd name="T12" fmla="*/ 7 w 615"/>
                <a:gd name="T13" fmla="*/ 439 h 476"/>
                <a:gd name="T14" fmla="*/ 157 w 615"/>
                <a:gd name="T15" fmla="*/ 260 h 476"/>
                <a:gd name="T16" fmla="*/ 157 w 615"/>
                <a:gd name="T17" fmla="*/ 216 h 476"/>
                <a:gd name="T18" fmla="*/ 7 w 615"/>
                <a:gd name="T19" fmla="*/ 37 h 476"/>
                <a:gd name="T20" fmla="*/ 4 w 615"/>
                <a:gd name="T21" fmla="*/ 13 h 476"/>
                <a:gd name="T22" fmla="*/ 25 w 615"/>
                <a:gd name="T23" fmla="*/ 0 h 476"/>
                <a:gd name="T24" fmla="*/ 391 w 615"/>
                <a:gd name="T25" fmla="*/ 0 h 476"/>
                <a:gd name="T26" fmla="*/ 443 w 615"/>
                <a:gd name="T27" fmla="*/ 24 h 476"/>
                <a:gd name="T28" fmla="*/ 604 w 615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8" y="247"/>
                    <a:pt x="168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Shape 2784">
              <a:extLst>
                <a:ext uri="{FF2B5EF4-FFF2-40B4-BE49-F238E27FC236}">
                  <a16:creationId xmlns:a16="http://schemas.microsoft.com/office/drawing/2014/main" id="{812F4DA5-E672-BCBC-50BD-5FEF3F8D5F91}"/>
                </a:ext>
              </a:extLst>
            </p:cNvPr>
            <p:cNvSpPr/>
            <p:nvPr/>
          </p:nvSpPr>
          <p:spPr bwMode="auto">
            <a:xfrm>
              <a:off x="4806947" y="1289502"/>
              <a:ext cx="472621" cy="473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 charset="0"/>
                <a:ea typeface="Source Sans Pro Light" charset="0"/>
                <a:cs typeface="Source Sans Pro Light" charset="0"/>
                <a:sym typeface="Gill Sans"/>
              </a:endParaRPr>
            </a:p>
          </p:txBody>
        </p:sp>
      </p:grp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E36A3CD5-2856-4A3B-466B-1DAAC3B41A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tângulo 73">
            <a:extLst>
              <a:ext uri="{FF2B5EF4-FFF2-40B4-BE49-F238E27FC236}">
                <a16:creationId xmlns:a16="http://schemas.microsoft.com/office/drawing/2014/main" id="{4EF4B3EC-7CBF-7E7B-8646-16CF591D139D}"/>
              </a:ext>
            </a:extLst>
          </p:cNvPr>
          <p:cNvSpPr/>
          <p:nvPr/>
        </p:nvSpPr>
        <p:spPr>
          <a:xfrm>
            <a:off x="-1521481" y="2862311"/>
            <a:ext cx="8201648" cy="207279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17A15435-1520-440B-D8B1-2E250811131B}"/>
              </a:ext>
            </a:extLst>
          </p:cNvPr>
          <p:cNvSpPr/>
          <p:nvPr/>
        </p:nvSpPr>
        <p:spPr>
          <a:xfrm>
            <a:off x="-1648051" y="3001554"/>
            <a:ext cx="8201648" cy="2072792"/>
          </a:xfrm>
          <a:prstGeom prst="rect">
            <a:avLst/>
          </a:prstGeom>
          <a:solidFill>
            <a:srgbClr val="4BC9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文本框 1">
            <a:extLst>
              <a:ext uri="{FF2B5EF4-FFF2-40B4-BE49-F238E27FC236}">
                <a16:creationId xmlns:a16="http://schemas.microsoft.com/office/drawing/2014/main" id="{E61D1264-06C6-35D3-75BD-3C95618EFD94}"/>
              </a:ext>
            </a:extLst>
          </p:cNvPr>
          <p:cNvSpPr txBox="1"/>
          <p:nvPr/>
        </p:nvSpPr>
        <p:spPr>
          <a:xfrm>
            <a:off x="-23437" y="3135354"/>
            <a:ext cx="6416324" cy="193899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pt-BR" altLang="zh-CN" sz="24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Isso é especialmente importante, considerando a avaliação de riscos ocupacionais que é parte integral do Programa de Gerenciamento de Riscos (PGR).</a:t>
            </a: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3EA0D019-BDE4-B1DE-4807-CE9C92E4C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  <p:pic>
        <p:nvPicPr>
          <p:cNvPr id="33794" name="Picture 2" descr="Saúde e Segurança Ocupacional - Grupo CTM - Centro Técnico Mundial">
            <a:extLst>
              <a:ext uri="{FF2B5EF4-FFF2-40B4-BE49-F238E27FC236}">
                <a16:creationId xmlns:a16="http://schemas.microsoft.com/office/drawing/2014/main" id="{00B7DF71-8EBC-B4E9-F6AD-9E9E848A8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46" y="1709313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2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">
            <a:extLst>
              <a:ext uri="{FF2B5EF4-FFF2-40B4-BE49-F238E27FC236}">
                <a16:creationId xmlns:a16="http://schemas.microsoft.com/office/drawing/2014/main" id="{9CFC78EE-04D0-1EA1-E97A-7D283E0D2212}"/>
              </a:ext>
            </a:extLst>
          </p:cNvPr>
          <p:cNvSpPr txBox="1"/>
          <p:nvPr/>
        </p:nvSpPr>
        <p:spPr>
          <a:xfrm>
            <a:off x="6946384" y="2532809"/>
            <a:ext cx="5245616" cy="39070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 aplicação de vacinas em conformidade com as diretrizes do Ministério da Saúde é essencial, e é importante observar que a organização pode aceitar vacinação anterior, quando indicada pelo médico. </a:t>
            </a:r>
            <a:endParaRPr kumimoji="1" lang="pt-BR" altLang="zh-CN" sz="2400" b="1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9218" name="Picture 2" descr="O que a NR-38 fala sobre vacinas">
            <a:extLst>
              <a:ext uri="{FF2B5EF4-FFF2-40B4-BE49-F238E27FC236}">
                <a16:creationId xmlns:a16="http://schemas.microsoft.com/office/drawing/2014/main" id="{8DF604A9-B1BA-E123-8ED9-B9334F5E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180" y="282775"/>
            <a:ext cx="3605823" cy="2028276"/>
          </a:xfrm>
          <a:prstGeom prst="round2DiagRect">
            <a:avLst>
              <a:gd name="adj1" fmla="val 47778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CBDB0AF4-CAA8-974A-7A5E-10A0190A7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7" y="134119"/>
            <a:ext cx="2045218" cy="567809"/>
          </a:xfrm>
          <a:prstGeom prst="rect">
            <a:avLst/>
          </a:prstGeom>
        </p:spPr>
      </p:pic>
      <p:sp>
        <p:nvSpPr>
          <p:cNvPr id="8" name="AutoShape 2" descr="Programa Jovens médicos">
            <a:extLst>
              <a:ext uri="{FF2B5EF4-FFF2-40B4-BE49-F238E27FC236}">
                <a16:creationId xmlns:a16="http://schemas.microsoft.com/office/drawing/2014/main" id="{CB2635AE-E0C7-EF64-4324-1D32747C75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725999E-1EC5-C1E1-2222-3C8FC62A9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792" y="1128023"/>
            <a:ext cx="6770517" cy="583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965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">
            <a:extLst>
              <a:ext uri="{FF2B5EF4-FFF2-40B4-BE49-F238E27FC236}">
                <a16:creationId xmlns:a16="http://schemas.microsoft.com/office/drawing/2014/main" id="{9CFC78EE-04D0-1EA1-E97A-7D283E0D2212}"/>
              </a:ext>
            </a:extLst>
          </p:cNvPr>
          <p:cNvSpPr txBox="1"/>
          <p:nvPr/>
        </p:nvSpPr>
        <p:spPr>
          <a:xfrm>
            <a:off x="4991176" y="2178168"/>
            <a:ext cx="6159423" cy="224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Outro aspecto crucial é garantir que os trabalhadores tenham comprovantes das vacinas quando estas são fornecidas pela organização. </a:t>
            </a:r>
            <a:endParaRPr kumimoji="1" lang="pt-BR" altLang="zh-CN" sz="2400" b="1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7170" name="Picture 2" descr="Saiba o que é SESMT, seus integrantes e os requisitos?">
            <a:extLst>
              <a:ext uri="{FF2B5EF4-FFF2-40B4-BE49-F238E27FC236}">
                <a16:creationId xmlns:a16="http://schemas.microsoft.com/office/drawing/2014/main" id="{F35083C3-8BA1-6DA4-1E41-BDE83B41F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4" t="7972" r="5151" b="4591"/>
          <a:stretch/>
        </p:blipFill>
        <p:spPr bwMode="auto">
          <a:xfrm>
            <a:off x="706903" y="3439546"/>
            <a:ext cx="2715380" cy="27536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>
            <a:extLst>
              <a:ext uri="{FF2B5EF4-FFF2-40B4-BE49-F238E27FC236}">
                <a16:creationId xmlns:a16="http://schemas.microsoft.com/office/drawing/2014/main" id="{8473514D-4F3D-4D6A-1D4D-0ED622763F86}"/>
              </a:ext>
            </a:extLst>
          </p:cNvPr>
          <p:cNvSpPr>
            <a:spLocks/>
          </p:cNvSpPr>
          <p:nvPr/>
        </p:nvSpPr>
        <p:spPr bwMode="auto">
          <a:xfrm>
            <a:off x="2500792" y="2178168"/>
            <a:ext cx="2009331" cy="1762919"/>
          </a:xfrm>
          <a:custGeom>
            <a:avLst/>
            <a:gdLst>
              <a:gd name="T0" fmla="*/ 2028825 w 21600"/>
              <a:gd name="T1" fmla="*/ 1762919 h 21600"/>
              <a:gd name="T2" fmla="*/ 2028825 w 21600"/>
              <a:gd name="T3" fmla="*/ 1762919 h 21600"/>
              <a:gd name="T4" fmla="*/ 2028825 w 21600"/>
              <a:gd name="T5" fmla="*/ 1762919 h 21600"/>
              <a:gd name="T6" fmla="*/ 2028825 w 21600"/>
              <a:gd name="T7" fmla="*/ 176291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225" y="0"/>
                </a:moveTo>
                <a:cubicBezTo>
                  <a:pt x="886" y="0"/>
                  <a:pt x="582" y="159"/>
                  <a:pt x="360" y="414"/>
                </a:cubicBezTo>
                <a:cubicBezTo>
                  <a:pt x="138" y="669"/>
                  <a:pt x="0" y="1020"/>
                  <a:pt x="0" y="1410"/>
                </a:cubicBezTo>
                <a:lnTo>
                  <a:pt x="0" y="13232"/>
                </a:lnTo>
                <a:cubicBezTo>
                  <a:pt x="0" y="13622"/>
                  <a:pt x="138" y="13972"/>
                  <a:pt x="360" y="14228"/>
                </a:cubicBezTo>
                <a:cubicBezTo>
                  <a:pt x="582" y="14483"/>
                  <a:pt x="886" y="14642"/>
                  <a:pt x="1225" y="14642"/>
                </a:cubicBezTo>
                <a:lnTo>
                  <a:pt x="4088" y="14642"/>
                </a:lnTo>
                <a:lnTo>
                  <a:pt x="1679" y="21599"/>
                </a:lnTo>
                <a:lnTo>
                  <a:pt x="8613" y="14642"/>
                </a:lnTo>
                <a:lnTo>
                  <a:pt x="20371" y="14642"/>
                </a:lnTo>
                <a:cubicBezTo>
                  <a:pt x="20710" y="14642"/>
                  <a:pt x="21017" y="14483"/>
                  <a:pt x="21239" y="14228"/>
                </a:cubicBezTo>
                <a:cubicBezTo>
                  <a:pt x="21461" y="13972"/>
                  <a:pt x="21600" y="13622"/>
                  <a:pt x="21599" y="13232"/>
                </a:cubicBezTo>
                <a:lnTo>
                  <a:pt x="21599" y="1410"/>
                </a:lnTo>
                <a:cubicBezTo>
                  <a:pt x="21599" y="1020"/>
                  <a:pt x="21461" y="669"/>
                  <a:pt x="21239" y="414"/>
                </a:cubicBezTo>
                <a:cubicBezTo>
                  <a:pt x="21017" y="159"/>
                  <a:pt x="20710" y="0"/>
                  <a:pt x="20371" y="0"/>
                </a:cubicBezTo>
                <a:lnTo>
                  <a:pt x="1225" y="0"/>
                </a:lnTo>
                <a:close/>
                <a:moveTo>
                  <a:pt x="5104" y="3117"/>
                </a:moveTo>
                <a:lnTo>
                  <a:pt x="18440" y="3117"/>
                </a:lnTo>
                <a:lnTo>
                  <a:pt x="18440" y="3770"/>
                </a:lnTo>
                <a:lnTo>
                  <a:pt x="5104" y="3770"/>
                </a:lnTo>
                <a:lnTo>
                  <a:pt x="5104" y="3117"/>
                </a:lnTo>
                <a:close/>
                <a:moveTo>
                  <a:pt x="3294" y="5406"/>
                </a:moveTo>
                <a:lnTo>
                  <a:pt x="18440" y="5406"/>
                </a:lnTo>
                <a:lnTo>
                  <a:pt x="18440" y="6059"/>
                </a:lnTo>
                <a:lnTo>
                  <a:pt x="3294" y="6059"/>
                </a:lnTo>
                <a:lnTo>
                  <a:pt x="3294" y="5406"/>
                </a:lnTo>
                <a:close/>
                <a:moveTo>
                  <a:pt x="3294" y="7776"/>
                </a:moveTo>
                <a:lnTo>
                  <a:pt x="18440" y="7776"/>
                </a:lnTo>
                <a:lnTo>
                  <a:pt x="18440" y="8429"/>
                </a:lnTo>
                <a:lnTo>
                  <a:pt x="3294" y="8429"/>
                </a:lnTo>
                <a:lnTo>
                  <a:pt x="3294" y="7776"/>
                </a:lnTo>
                <a:close/>
                <a:moveTo>
                  <a:pt x="3294" y="10143"/>
                </a:moveTo>
                <a:lnTo>
                  <a:pt x="16722" y="10143"/>
                </a:lnTo>
                <a:lnTo>
                  <a:pt x="16722" y="10800"/>
                </a:lnTo>
                <a:lnTo>
                  <a:pt x="3294" y="10800"/>
                </a:lnTo>
                <a:lnTo>
                  <a:pt x="3294" y="1014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extLst>
            <a:ext uri="{91240B29-F687-4f45-9708-019B960494DF}">
              <a14:hiddenLine xmlns="" xmlns:p14="http://schemas.microsoft.com/office/powerpoint/2010/main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eaLnBrk="1">
              <a:lnSpc>
                <a:spcPct val="120000"/>
              </a:lnSpc>
              <a:defRPr/>
            </a:pPr>
            <a:endParaRPr lang="id-ID" sz="900" dirty="0">
              <a:latin typeface="Roboto Light" panose="02000000000000000000" pitchFamily="2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C5E0991C-915B-FE1A-6E3E-80FDF4A2A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41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">
            <a:extLst>
              <a:ext uri="{FF2B5EF4-FFF2-40B4-BE49-F238E27FC236}">
                <a16:creationId xmlns:a16="http://schemas.microsoft.com/office/drawing/2014/main" id="{0D01FE60-8BFB-C15F-8C69-A9CD01434740}"/>
              </a:ext>
            </a:extLst>
          </p:cNvPr>
          <p:cNvSpPr txBox="1"/>
          <p:nvPr/>
        </p:nvSpPr>
        <p:spPr>
          <a:xfrm>
            <a:off x="3951514" y="2303467"/>
            <a:ext cx="8240486" cy="22510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Quando a vacinação ocorre na rede pública, a organização pode solicitar aos funcionários que apresentem o respectivo certificado de vacinação, promovendo a transparência e a segurança.</a:t>
            </a:r>
            <a:endParaRPr kumimoji="1" lang="zh-CN" altLang="en-US" sz="24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2050" name="Picture 2" descr="Saiba o que é SESMT, seus integrantes e os requisitos?">
            <a:extLst>
              <a:ext uri="{FF2B5EF4-FFF2-40B4-BE49-F238E27FC236}">
                <a16:creationId xmlns:a16="http://schemas.microsoft.com/office/drawing/2014/main" id="{47E94A35-E0EB-6EFF-2AB9-57A334C49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t="10285" r="50000" b="13143"/>
          <a:stretch/>
        </p:blipFill>
        <p:spPr bwMode="auto">
          <a:xfrm>
            <a:off x="762000" y="1981200"/>
            <a:ext cx="3189514" cy="2917371"/>
          </a:xfrm>
          <a:prstGeom prst="roundRect">
            <a:avLst>
              <a:gd name="adj" fmla="val 118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D2F448D7-D6C3-1E13-24A0-8CD6B0202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6" y="259749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11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2893087F-39A4-027B-192A-060535FFCF88}"/>
              </a:ext>
            </a:extLst>
          </p:cNvPr>
          <p:cNvSpPr/>
          <p:nvPr/>
        </p:nvSpPr>
        <p:spPr>
          <a:xfrm>
            <a:off x="0" y="782124"/>
            <a:ext cx="11557000" cy="724943"/>
          </a:xfrm>
          <a:prstGeom prst="rect">
            <a:avLst/>
          </a:prstGeom>
          <a:solidFill>
            <a:srgbClr val="4BC9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0463B3C6-7056-54FA-CA6F-B405C654C210}"/>
              </a:ext>
            </a:extLst>
          </p:cNvPr>
          <p:cNvSpPr txBox="1"/>
          <p:nvPr/>
        </p:nvSpPr>
        <p:spPr>
          <a:xfrm>
            <a:off x="4002085" y="782124"/>
            <a:ext cx="7059615" cy="465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32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NR 38</a:t>
            </a:r>
          </a:p>
          <a:p>
            <a:pPr>
              <a:lnSpc>
                <a:spcPct val="150000"/>
              </a:lnSpc>
            </a:pPr>
            <a:endParaRPr kumimoji="1" lang="pt-BR" altLang="zh-CN" sz="24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endParaRPr kumimoji="1" lang="pt-BR" altLang="zh-CN" sz="2400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endParaRPr kumimoji="1" lang="pt-BR" altLang="zh-CN" sz="2400" dirty="0">
              <a:latin typeface="+mj-lt"/>
              <a:ea typeface="华文圆体 Regular" panose="020F0502040101010101" pitchFamily="34" charset="-122"/>
              <a:cs typeface="Yuanti SC" charset="-122"/>
            </a:endParaRPr>
          </a:p>
          <a:p>
            <a:pPr>
              <a:lnSpc>
                <a:spcPct val="150000"/>
              </a:lnSpc>
            </a:pPr>
            <a:r>
              <a:rPr kumimoji="1" lang="pt-BR" altLang="zh-CN" sz="2400" dirty="0">
                <a:latin typeface="+mj-lt"/>
                <a:ea typeface="华文圆体 Regular" panose="020F0502040101010101" pitchFamily="34" charset="-122"/>
                <a:cs typeface="Yuanti SC" charset="-122"/>
              </a:rPr>
              <a:t>Além disso, é importante registrar a vacinação ou sua recusa nos prontuários clínicos individuais dos trabalhadores, assegurando um acompanhamento adequado</a:t>
            </a: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.</a:t>
            </a:r>
            <a:endParaRPr kumimoji="1" lang="pt-BR" altLang="zh-CN" sz="2000" dirty="0">
              <a:solidFill>
                <a:schemeClr val="bg2">
                  <a:lumMod val="25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9218" name="Picture 2" descr="Saúde e Segurança no Trabalho é com a Doutor Fly">
            <a:extLst>
              <a:ext uri="{FF2B5EF4-FFF2-40B4-BE49-F238E27FC236}">
                <a16:creationId xmlns:a16="http://schemas.microsoft.com/office/drawing/2014/main" id="{59E04EA8-C75B-A520-8281-DC6DE2BB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207" y="1264023"/>
            <a:ext cx="4224366" cy="566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5C8EC11B-ABBF-B98B-0442-A6E666AC0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文本框 1">
            <a:extLst>
              <a:ext uri="{FF2B5EF4-FFF2-40B4-BE49-F238E27FC236}">
                <a16:creationId xmlns:a16="http://schemas.microsoft.com/office/drawing/2014/main" id="{E61D1264-06C6-35D3-75BD-3C95618EFD94}"/>
              </a:ext>
            </a:extLst>
          </p:cNvPr>
          <p:cNvSpPr txBox="1"/>
          <p:nvPr/>
        </p:nvSpPr>
        <p:spPr>
          <a:xfrm>
            <a:off x="914399" y="2302049"/>
            <a:ext cx="5882691" cy="390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b="1" dirty="0">
                <a:latin typeface="+mj-lt"/>
                <a:ea typeface="华文圆体 Regular" panose="020F0502040101010101" pitchFamily="34" charset="-122"/>
                <a:cs typeface="Yuanti SC" charset="-122"/>
              </a:rPr>
              <a:t>Em situações de risco avaliadas pelo PGR, o PCMSO deve estabelecer procedimentos específicos em caso de acidentes de trabalho envolvendo perfurocortantes, com ou sem afastamento do trabalhador</a:t>
            </a: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B3DF7D3-552B-BAB9-CAD6-BB1B78842744}"/>
              </a:ext>
            </a:extLst>
          </p:cNvPr>
          <p:cNvGrpSpPr/>
          <p:nvPr/>
        </p:nvGrpSpPr>
        <p:grpSpPr>
          <a:xfrm>
            <a:off x="7484962" y="661958"/>
            <a:ext cx="3625230" cy="1626016"/>
            <a:chOff x="471625" y="387131"/>
            <a:chExt cx="2538275" cy="1747917"/>
          </a:xfrm>
        </p:grpSpPr>
        <p:sp>
          <p:nvSpPr>
            <p:cNvPr id="5" name="文本框 10">
              <a:extLst>
                <a:ext uri="{FF2B5EF4-FFF2-40B4-BE49-F238E27FC236}">
                  <a16:creationId xmlns:a16="http://schemas.microsoft.com/office/drawing/2014/main" id="{238140F6-5232-1B61-2AF3-A468B3BA63C5}"/>
                </a:ext>
              </a:extLst>
            </p:cNvPr>
            <p:cNvSpPr txBox="1"/>
            <p:nvPr/>
          </p:nvSpPr>
          <p:spPr>
            <a:xfrm>
              <a:off x="497477" y="447712"/>
              <a:ext cx="2512423" cy="1687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pt-BR" altLang="zh-CN" sz="9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  <a:ea typeface="华文圆体 Regular" panose="020F0502040101010101" pitchFamily="34" charset="-122"/>
                  <a:cs typeface="Gisha" panose="020B0502040204020203" pitchFamily="34" charset="-79"/>
                </a:rPr>
                <a:t>NR 38</a:t>
              </a:r>
            </a:p>
          </p:txBody>
        </p:sp>
        <p:sp>
          <p:nvSpPr>
            <p:cNvPr id="6" name="文本框 10">
              <a:extLst>
                <a:ext uri="{FF2B5EF4-FFF2-40B4-BE49-F238E27FC236}">
                  <a16:creationId xmlns:a16="http://schemas.microsoft.com/office/drawing/2014/main" id="{CAF5CE45-75D2-1418-5E36-4E5E98B0CF39}"/>
                </a:ext>
              </a:extLst>
            </p:cNvPr>
            <p:cNvSpPr txBox="1"/>
            <p:nvPr/>
          </p:nvSpPr>
          <p:spPr>
            <a:xfrm>
              <a:off x="471625" y="387131"/>
              <a:ext cx="2512423" cy="1687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pt-BR" altLang="zh-CN" sz="9600" dirty="0">
                  <a:solidFill>
                    <a:srgbClr val="4BC9D0"/>
                  </a:solidFill>
                  <a:latin typeface="Impact" panose="020B0806030902050204" pitchFamily="34" charset="0"/>
                  <a:ea typeface="华文圆体 Regular" panose="020F0502040101010101" pitchFamily="34" charset="-122"/>
                  <a:cs typeface="Gisha" panose="020B0502040204020203" pitchFamily="34" charset="-79"/>
                </a:rPr>
                <a:t>NR 38</a:t>
              </a:r>
            </a:p>
          </p:txBody>
        </p:sp>
      </p:grpSp>
      <p:pic>
        <p:nvPicPr>
          <p:cNvPr id="1026" name="Picture 2" descr="SIGON - Medicina do Trabalho no Rio de Janeiro">
            <a:extLst>
              <a:ext uri="{FF2B5EF4-FFF2-40B4-BE49-F238E27FC236}">
                <a16:creationId xmlns:a16="http://schemas.microsoft.com/office/drawing/2014/main" id="{DF856164-BD93-4710-691B-5BB03F328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86" y="2466975"/>
            <a:ext cx="573405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30D614EA-F15F-9DB4-6F22-675AD4AE3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4" y="365014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03A2FD80-FBCA-52FD-1338-3BEAAADCF5FC}"/>
              </a:ext>
            </a:extLst>
          </p:cNvPr>
          <p:cNvGrpSpPr/>
          <p:nvPr/>
        </p:nvGrpSpPr>
        <p:grpSpPr>
          <a:xfrm>
            <a:off x="82550" y="2641809"/>
            <a:ext cx="12026900" cy="3975099"/>
            <a:chOff x="498929" y="906324"/>
            <a:chExt cx="11396010" cy="3054229"/>
          </a:xfrm>
          <a:solidFill>
            <a:schemeClr val="accent4">
              <a:lumMod val="50000"/>
            </a:schemeClr>
          </a:solidFill>
        </p:grpSpPr>
        <p:sp>
          <p:nvSpPr>
            <p:cNvPr id="8" name="Shape 1267">
              <a:extLst>
                <a:ext uri="{FF2B5EF4-FFF2-40B4-BE49-F238E27FC236}">
                  <a16:creationId xmlns:a16="http://schemas.microsoft.com/office/drawing/2014/main" id="{1E6DFEE4-3CF5-BC36-1A5D-DA2BF617995E}"/>
                </a:ext>
              </a:extLst>
            </p:cNvPr>
            <p:cNvSpPr/>
            <p:nvPr/>
          </p:nvSpPr>
          <p:spPr>
            <a:xfrm>
              <a:off x="649997" y="1058724"/>
              <a:ext cx="11244942" cy="2901829"/>
            </a:xfrm>
            <a:prstGeom prst="rect">
              <a:avLst/>
            </a:prstGeom>
            <a:grpFill/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1600"/>
            </a:p>
          </p:txBody>
        </p:sp>
        <p:sp>
          <p:nvSpPr>
            <p:cNvPr id="9" name="Shape 1267">
              <a:extLst>
                <a:ext uri="{FF2B5EF4-FFF2-40B4-BE49-F238E27FC236}">
                  <a16:creationId xmlns:a16="http://schemas.microsoft.com/office/drawing/2014/main" id="{5DB4C2E3-C3AD-60C0-22B6-EF5CDE76BE40}"/>
                </a:ext>
              </a:extLst>
            </p:cNvPr>
            <p:cNvSpPr/>
            <p:nvPr/>
          </p:nvSpPr>
          <p:spPr>
            <a:xfrm>
              <a:off x="498929" y="906324"/>
              <a:ext cx="11244942" cy="2901828"/>
            </a:xfrm>
            <a:prstGeom prst="rect">
              <a:avLst/>
            </a:prstGeom>
            <a:grpFill/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 anchor="ctr"/>
            <a:lstStyle/>
            <a:p>
              <a:pPr marL="20320" marR="20320" defTabSz="457200">
                <a:defRPr sz="3200">
                  <a:uFill>
                    <a:solidFill/>
                  </a:u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1600" dirty="0"/>
            </a:p>
          </p:txBody>
        </p:sp>
      </p:grpSp>
      <p:sp>
        <p:nvSpPr>
          <p:cNvPr id="10" name="文本框 1">
            <a:extLst>
              <a:ext uri="{FF2B5EF4-FFF2-40B4-BE49-F238E27FC236}">
                <a16:creationId xmlns:a16="http://schemas.microsoft.com/office/drawing/2014/main" id="{01874802-791D-1E63-942D-863EECDD926F}"/>
              </a:ext>
            </a:extLst>
          </p:cNvPr>
          <p:cNvSpPr txBox="1"/>
          <p:nvPr/>
        </p:nvSpPr>
        <p:spPr>
          <a:xfrm>
            <a:off x="2247902" y="2589193"/>
            <a:ext cx="5105400" cy="390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b="1" dirty="0">
                <a:solidFill>
                  <a:schemeClr val="tx2"/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Isso inclui um acompanhamento cuidadoso da evolução clínica do trabalhador, garantindo que eles recebam a assistência necessária em momentos críticos.</a:t>
            </a:r>
            <a:endParaRPr kumimoji="1" lang="pt-BR" altLang="zh-CN" sz="2400" dirty="0">
              <a:solidFill>
                <a:schemeClr val="tx2"/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0FF7BE5B-8235-C47C-B512-CC42B47B626F}"/>
              </a:ext>
            </a:extLst>
          </p:cNvPr>
          <p:cNvPicPr/>
          <p:nvPr/>
        </p:nvPicPr>
        <p:blipFill rotWithShape="1">
          <a:blip r:embed="rId2" cstate="print"/>
          <a:srcRect b="55378"/>
          <a:stretch/>
        </p:blipFill>
        <p:spPr>
          <a:xfrm>
            <a:off x="361036" y="4299857"/>
            <a:ext cx="1670964" cy="2558143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D0EAC42E-ADBD-6C25-10A9-AD51607F3B68}"/>
              </a:ext>
            </a:extLst>
          </p:cNvPr>
          <p:cNvGrpSpPr/>
          <p:nvPr/>
        </p:nvGrpSpPr>
        <p:grpSpPr>
          <a:xfrm>
            <a:off x="8869262" y="241092"/>
            <a:ext cx="3625230" cy="1626016"/>
            <a:chOff x="471625" y="387131"/>
            <a:chExt cx="2538275" cy="1747917"/>
          </a:xfrm>
        </p:grpSpPr>
        <p:sp>
          <p:nvSpPr>
            <p:cNvPr id="4" name="文本框 10">
              <a:extLst>
                <a:ext uri="{FF2B5EF4-FFF2-40B4-BE49-F238E27FC236}">
                  <a16:creationId xmlns:a16="http://schemas.microsoft.com/office/drawing/2014/main" id="{CD7D34C4-F6E6-1AE7-77FB-681B48D280E8}"/>
                </a:ext>
              </a:extLst>
            </p:cNvPr>
            <p:cNvSpPr txBox="1"/>
            <p:nvPr/>
          </p:nvSpPr>
          <p:spPr>
            <a:xfrm>
              <a:off x="497477" y="447712"/>
              <a:ext cx="2512423" cy="1687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pt-BR" altLang="zh-CN" sz="9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  <a:ea typeface="华文圆体 Regular" panose="020F0502040101010101" pitchFamily="34" charset="-122"/>
                  <a:cs typeface="Gisha" panose="020B0502040204020203" pitchFamily="34" charset="-79"/>
                </a:rPr>
                <a:t>NR 38</a:t>
              </a:r>
            </a:p>
          </p:txBody>
        </p:sp>
        <p:sp>
          <p:nvSpPr>
            <p:cNvPr id="6" name="文本框 10">
              <a:extLst>
                <a:ext uri="{FF2B5EF4-FFF2-40B4-BE49-F238E27FC236}">
                  <a16:creationId xmlns:a16="http://schemas.microsoft.com/office/drawing/2014/main" id="{EBFE3B74-6859-E0BC-BF30-D19B086C59EC}"/>
                </a:ext>
              </a:extLst>
            </p:cNvPr>
            <p:cNvSpPr txBox="1"/>
            <p:nvPr/>
          </p:nvSpPr>
          <p:spPr>
            <a:xfrm>
              <a:off x="471625" y="387131"/>
              <a:ext cx="2512423" cy="1687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pt-BR" altLang="zh-CN" sz="9600" dirty="0">
                  <a:solidFill>
                    <a:srgbClr val="4BC9D0"/>
                  </a:solidFill>
                  <a:latin typeface="Impact" panose="020B0806030902050204" pitchFamily="34" charset="0"/>
                  <a:ea typeface="华文圆体 Regular" panose="020F0502040101010101" pitchFamily="34" charset="-122"/>
                  <a:cs typeface="Gisha" panose="020B0502040204020203" pitchFamily="34" charset="-79"/>
                </a:rPr>
                <a:t>NR 38</a:t>
              </a:r>
            </a:p>
          </p:txBody>
        </p:sp>
      </p:grpSp>
      <p:pic>
        <p:nvPicPr>
          <p:cNvPr id="5122" name="Picture 2" descr="Que atividades estão incluídas na NR-38">
            <a:extLst>
              <a:ext uri="{FF2B5EF4-FFF2-40B4-BE49-F238E27FC236}">
                <a16:creationId xmlns:a16="http://schemas.microsoft.com/office/drawing/2014/main" id="{0C785505-1DFC-9E93-52D8-76AE356C8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6" r="6895"/>
          <a:stretch/>
        </p:blipFill>
        <p:spPr bwMode="auto">
          <a:xfrm>
            <a:off x="7518402" y="2306550"/>
            <a:ext cx="4140198" cy="337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FC17327B-B2B2-9D3F-1B67-39EB56708B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6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1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 36">
            <a:extLst>
              <a:ext uri="{FF2B5EF4-FFF2-40B4-BE49-F238E27FC236}">
                <a16:creationId xmlns:a16="http://schemas.microsoft.com/office/drawing/2014/main" id="{14121829-B7D5-2267-2605-1A999A1ED402}"/>
              </a:ext>
            </a:extLst>
          </p:cNvPr>
          <p:cNvSpPr/>
          <p:nvPr/>
        </p:nvSpPr>
        <p:spPr>
          <a:xfrm>
            <a:off x="2997889" y="813437"/>
            <a:ext cx="8423870" cy="347894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93AA5F09-B11D-1C6C-B666-C5E4ACF26A27}"/>
              </a:ext>
            </a:extLst>
          </p:cNvPr>
          <p:cNvSpPr/>
          <p:nvPr/>
        </p:nvSpPr>
        <p:spPr>
          <a:xfrm>
            <a:off x="3382960" y="1065320"/>
            <a:ext cx="8423868" cy="3018150"/>
          </a:xfrm>
          <a:prstGeom prst="rect">
            <a:avLst/>
          </a:prstGeom>
          <a:solidFill>
            <a:srgbClr val="4BC9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487F4FA-4078-390C-3370-02ABF7F6E880}"/>
              </a:ext>
            </a:extLst>
          </p:cNvPr>
          <p:cNvSpPr txBox="1"/>
          <p:nvPr/>
        </p:nvSpPr>
        <p:spPr>
          <a:xfrm>
            <a:off x="3807461" y="1399482"/>
            <a:ext cx="7816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Aqui, vamos explorar a importância das </a:t>
            </a:r>
            <a:r>
              <a:rPr kumimoji="1" lang="pt-BR" altLang="zh-CN" sz="24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vacinas</a:t>
            </a:r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 na proteção desses heróis da limpeza. Vamos entender as doenças que podem afetá-los devido à exposição a vírus e bactérias, e como a vacinação desempenha um papel </a:t>
            </a:r>
            <a:r>
              <a:rPr kumimoji="1" lang="pt-BR" altLang="zh-CN" sz="2400" b="1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fundamental na manutenção da saúde desses profissionais. </a:t>
            </a:r>
          </a:p>
        </p:txBody>
      </p:sp>
      <p:pic>
        <p:nvPicPr>
          <p:cNvPr id="2050" name="Picture 2" descr="Vacinas: protegendo nossos heróis da limpeza">
            <a:extLst>
              <a:ext uri="{FF2B5EF4-FFF2-40B4-BE49-F238E27FC236}">
                <a16:creationId xmlns:a16="http://schemas.microsoft.com/office/drawing/2014/main" id="{AB6470D1-E675-E0D0-2F6C-506E47C3A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50" y="4419583"/>
            <a:ext cx="3917300" cy="2203481"/>
          </a:xfrm>
          <a:prstGeom prst="round2DiagRect">
            <a:avLst>
              <a:gd name="adj1" fmla="val 2335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Medicina e segurança do trabalho: o que é, e como funcionam os exames">
            <a:extLst>
              <a:ext uri="{FF2B5EF4-FFF2-40B4-BE49-F238E27FC236}">
                <a16:creationId xmlns:a16="http://schemas.microsoft.com/office/drawing/2014/main" id="{F4892659-C5B8-488E-43E6-99F2D7BDEB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4" name="Picture 4" descr="Opusmed Medicina e Segurança do Trabalho - Santa Luzia">
            <a:extLst>
              <a:ext uri="{FF2B5EF4-FFF2-40B4-BE49-F238E27FC236}">
                <a16:creationId xmlns:a16="http://schemas.microsoft.com/office/drawing/2014/main" id="{88E9A8A4-E5AF-A4CA-EAFE-83FC101EB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13" y="2654342"/>
            <a:ext cx="466725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AAEE3325-8D47-1030-47EA-D84EBB39E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2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F5AB8A9-957F-8B28-84E2-81ED316E7AAE}"/>
              </a:ext>
            </a:extLst>
          </p:cNvPr>
          <p:cNvSpPr/>
          <p:nvPr/>
        </p:nvSpPr>
        <p:spPr>
          <a:xfrm>
            <a:off x="7456277" y="4533744"/>
            <a:ext cx="4637754" cy="117209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515CD5F-67F9-50F5-89B0-612E7153B7D6}"/>
              </a:ext>
            </a:extLst>
          </p:cNvPr>
          <p:cNvSpPr/>
          <p:nvPr/>
        </p:nvSpPr>
        <p:spPr>
          <a:xfrm>
            <a:off x="7315198" y="4390505"/>
            <a:ext cx="4637754" cy="1172094"/>
          </a:xfrm>
          <a:prstGeom prst="rect">
            <a:avLst/>
          </a:prstGeom>
          <a:solidFill>
            <a:srgbClr val="FDD6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7253872" y="3219873"/>
            <a:ext cx="359919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chemeClr val="bg1"/>
                </a:solidFill>
                <a:latin typeface="Impact" panose="020B0806030902050204" pitchFamily="34" charset="0"/>
                <a:cs typeface="Arial" pitchFamily="34" charset="0"/>
              </a:rPr>
              <a:t>06</a:t>
            </a:r>
            <a:endParaRPr lang="ko-KR" altLang="en-US" sz="8000" dirty="0">
              <a:solidFill>
                <a:schemeClr val="bg1"/>
              </a:solidFill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55A68A0-2380-4E67-8DF4-427ED4BAFEFE}"/>
              </a:ext>
            </a:extLst>
          </p:cNvPr>
          <p:cNvSpPr txBox="1"/>
          <p:nvPr/>
        </p:nvSpPr>
        <p:spPr>
          <a:xfrm>
            <a:off x="7336970" y="4754182"/>
            <a:ext cx="3204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altLang="ko-KR" sz="2400" dirty="0">
                <a:latin typeface="+mj-lt"/>
                <a:cs typeface="Arial" pitchFamily="34" charset="0"/>
              </a:rPr>
              <a:t>Conclusão</a:t>
            </a:r>
            <a:endParaRPr lang="ko-KR" alt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3" name="object 7">
            <a:extLst>
              <a:ext uri="{FF2B5EF4-FFF2-40B4-BE49-F238E27FC236}">
                <a16:creationId xmlns:a16="http://schemas.microsoft.com/office/drawing/2014/main" id="{AD9BE4BC-792A-80EC-8B43-C40E04404C4E}"/>
              </a:ext>
            </a:extLst>
          </p:cNvPr>
          <p:cNvPicPr/>
          <p:nvPr/>
        </p:nvPicPr>
        <p:blipFill rotWithShape="1">
          <a:blip r:embed="rId2" cstate="print"/>
          <a:srcRect b="55378"/>
          <a:stretch/>
        </p:blipFill>
        <p:spPr>
          <a:xfrm>
            <a:off x="10374086" y="4299857"/>
            <a:ext cx="1670964" cy="2558143"/>
          </a:xfrm>
          <a:prstGeom prst="rect">
            <a:avLst/>
          </a:prstGeom>
        </p:spPr>
      </p:pic>
      <p:pic>
        <p:nvPicPr>
          <p:cNvPr id="3074" name="Picture 2" descr="Opusmed Medicina e Segurança do Trabalho - Santa Luzia">
            <a:extLst>
              <a:ext uri="{FF2B5EF4-FFF2-40B4-BE49-F238E27FC236}">
                <a16:creationId xmlns:a16="http://schemas.microsoft.com/office/drawing/2014/main" id="{F424434A-27F1-286D-5885-443CD154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207"/>
            <a:ext cx="7223100" cy="688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8E340786-09E7-CE2F-B155-9C7745DDF1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04819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4094075-D584-2B49-AE9E-94B4C6235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6594" r="15342" b="-1"/>
          <a:stretch/>
        </p:blipFill>
        <p:spPr>
          <a:xfrm>
            <a:off x="10653" y="10"/>
            <a:ext cx="6080027" cy="6855960"/>
          </a:xfrm>
          <a:prstGeom prst="rect">
            <a:avLst/>
          </a:prstGeom>
        </p:spPr>
      </p:pic>
      <p:pic>
        <p:nvPicPr>
          <p:cNvPr id="4" name="Picture 2" descr="Vacinas">
            <a:extLst>
              <a:ext uri="{FF2B5EF4-FFF2-40B4-BE49-F238E27FC236}">
                <a16:creationId xmlns:a16="http://schemas.microsoft.com/office/drawing/2014/main" id="{284FFDC5-B9F0-23E8-D69D-20B1300C0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1" r="31931" b="-1"/>
          <a:stretch/>
        </p:blipFill>
        <p:spPr bwMode="auto">
          <a:xfrm>
            <a:off x="6090672" y="2030"/>
            <a:ext cx="6090674" cy="68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3892D4D9-D7AC-488B-8B22-46CABF238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9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文本框 1">
            <a:extLst>
              <a:ext uri="{FF2B5EF4-FFF2-40B4-BE49-F238E27FC236}">
                <a16:creationId xmlns:a16="http://schemas.microsoft.com/office/drawing/2014/main" id="{F9383533-A103-3B38-E233-7D1FB2F018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639203"/>
              </p:ext>
            </p:extLst>
          </p:nvPr>
        </p:nvGraphicFramePr>
        <p:xfrm>
          <a:off x="913795" y="2096064"/>
          <a:ext cx="10353762" cy="3695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304E09F6-C58D-39A1-F56C-5B67905450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43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">
            <a:extLst>
              <a:ext uri="{FF2B5EF4-FFF2-40B4-BE49-F238E27FC236}">
                <a16:creationId xmlns:a16="http://schemas.microsoft.com/office/drawing/2014/main" id="{64EFB252-F089-A31F-DB9F-CF0C41412333}"/>
              </a:ext>
            </a:extLst>
          </p:cNvPr>
          <p:cNvSpPr txBox="1"/>
          <p:nvPr/>
        </p:nvSpPr>
        <p:spPr>
          <a:xfrm>
            <a:off x="294475" y="1868320"/>
            <a:ext cx="5990916" cy="453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800" b="1" dirty="0">
                <a:latin typeface="+mj-lt"/>
                <a:ea typeface="华文圆体 Regular" panose="020F0502040101010101" pitchFamily="34" charset="-122"/>
                <a:cs typeface="Yuanti SC" charset="-122"/>
              </a:rPr>
              <a:t>A aplicação das vacinas é uma das maneiras mais eficazes de proteger esses trabalhadores contra doenças que podem surgir devido à exposição constante a riscos ocupacionais.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B64957D-4631-089D-6749-D4170E354084}"/>
              </a:ext>
            </a:extLst>
          </p:cNvPr>
          <p:cNvGrpSpPr/>
          <p:nvPr/>
        </p:nvGrpSpPr>
        <p:grpSpPr>
          <a:xfrm rot="15865119">
            <a:off x="10755109" y="5466251"/>
            <a:ext cx="1542865" cy="1529272"/>
            <a:chOff x="-214779" y="3818987"/>
            <a:chExt cx="3158686" cy="3053641"/>
          </a:xfrm>
        </p:grpSpPr>
        <p:grpSp>
          <p:nvGrpSpPr>
            <p:cNvPr id="11" name="Group 74">
              <a:extLst>
                <a:ext uri="{FF2B5EF4-FFF2-40B4-BE49-F238E27FC236}">
                  <a16:creationId xmlns:a16="http://schemas.microsoft.com/office/drawing/2014/main" id="{8AACF3EE-09F8-EB17-AD36-90BE0FB56B06}"/>
                </a:ext>
              </a:extLst>
            </p:cNvPr>
            <p:cNvGrpSpPr/>
            <p:nvPr/>
          </p:nvGrpSpPr>
          <p:grpSpPr>
            <a:xfrm rot="1587316">
              <a:off x="909065" y="3818987"/>
              <a:ext cx="1555538" cy="2302642"/>
              <a:chOff x="6477000" y="3016250"/>
              <a:chExt cx="1328738" cy="1966913"/>
            </a:xfrm>
          </p:grpSpPr>
          <p:sp>
            <p:nvSpPr>
              <p:cNvPr id="16" name="Freeform 21">
                <a:extLst>
                  <a:ext uri="{FF2B5EF4-FFF2-40B4-BE49-F238E27FC236}">
                    <a16:creationId xmlns:a16="http://schemas.microsoft.com/office/drawing/2014/main" id="{6CCBB940-E1A1-1E79-15A0-AD9CB1C29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7000" y="3162300"/>
                <a:ext cx="1328738" cy="1820863"/>
              </a:xfrm>
              <a:custGeom>
                <a:avLst/>
                <a:gdLst>
                  <a:gd name="T0" fmla="*/ 353 w 353"/>
                  <a:gd name="T1" fmla="*/ 461 h 485"/>
                  <a:gd name="T2" fmla="*/ 329 w 353"/>
                  <a:gd name="T3" fmla="*/ 485 h 485"/>
                  <a:gd name="T4" fmla="*/ 24 w 353"/>
                  <a:gd name="T5" fmla="*/ 485 h 485"/>
                  <a:gd name="T6" fmla="*/ 0 w 353"/>
                  <a:gd name="T7" fmla="*/ 461 h 485"/>
                  <a:gd name="T8" fmla="*/ 0 w 353"/>
                  <a:gd name="T9" fmla="*/ 24 h 485"/>
                  <a:gd name="T10" fmla="*/ 24 w 353"/>
                  <a:gd name="T11" fmla="*/ 0 h 485"/>
                  <a:gd name="T12" fmla="*/ 329 w 353"/>
                  <a:gd name="T13" fmla="*/ 0 h 485"/>
                  <a:gd name="T14" fmla="*/ 353 w 353"/>
                  <a:gd name="T15" fmla="*/ 24 h 485"/>
                  <a:gd name="T16" fmla="*/ 353 w 353"/>
                  <a:gd name="T17" fmla="*/ 461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3" h="485">
                    <a:moveTo>
                      <a:pt x="353" y="461"/>
                    </a:moveTo>
                    <a:cubicBezTo>
                      <a:pt x="353" y="475"/>
                      <a:pt x="343" y="485"/>
                      <a:pt x="329" y="485"/>
                    </a:cubicBezTo>
                    <a:cubicBezTo>
                      <a:pt x="24" y="485"/>
                      <a:pt x="24" y="485"/>
                      <a:pt x="24" y="485"/>
                    </a:cubicBezTo>
                    <a:cubicBezTo>
                      <a:pt x="11" y="485"/>
                      <a:pt x="0" y="475"/>
                      <a:pt x="0" y="461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43" y="0"/>
                      <a:pt x="353" y="11"/>
                      <a:pt x="353" y="24"/>
                    </a:cubicBezTo>
                    <a:lnTo>
                      <a:pt x="353" y="46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22">
                <a:extLst>
                  <a:ext uri="{FF2B5EF4-FFF2-40B4-BE49-F238E27FC236}">
                    <a16:creationId xmlns:a16="http://schemas.microsoft.com/office/drawing/2014/main" id="{0E9C1249-ED85-44E1-6704-17BCB11BA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7650" y="3302000"/>
                <a:ext cx="1087438" cy="15049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3">
                <a:extLst>
                  <a:ext uri="{FF2B5EF4-FFF2-40B4-BE49-F238E27FC236}">
                    <a16:creationId xmlns:a16="http://schemas.microsoft.com/office/drawing/2014/main" id="{66772659-C436-7381-6C3C-DD575CB60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1300" y="3294062"/>
                <a:ext cx="1101725" cy="1520825"/>
              </a:xfrm>
              <a:custGeom>
                <a:avLst/>
                <a:gdLst>
                  <a:gd name="T0" fmla="*/ 689 w 694"/>
                  <a:gd name="T1" fmla="*/ 953 h 958"/>
                  <a:gd name="T2" fmla="*/ 689 w 694"/>
                  <a:gd name="T3" fmla="*/ 948 h 958"/>
                  <a:gd name="T4" fmla="*/ 9 w 694"/>
                  <a:gd name="T5" fmla="*/ 948 h 958"/>
                  <a:gd name="T6" fmla="*/ 9 w 694"/>
                  <a:gd name="T7" fmla="*/ 9 h 958"/>
                  <a:gd name="T8" fmla="*/ 684 w 694"/>
                  <a:gd name="T9" fmla="*/ 9 h 958"/>
                  <a:gd name="T10" fmla="*/ 684 w 694"/>
                  <a:gd name="T11" fmla="*/ 953 h 958"/>
                  <a:gd name="T12" fmla="*/ 689 w 694"/>
                  <a:gd name="T13" fmla="*/ 953 h 958"/>
                  <a:gd name="T14" fmla="*/ 689 w 694"/>
                  <a:gd name="T15" fmla="*/ 948 h 958"/>
                  <a:gd name="T16" fmla="*/ 689 w 694"/>
                  <a:gd name="T17" fmla="*/ 953 h 958"/>
                  <a:gd name="T18" fmla="*/ 694 w 694"/>
                  <a:gd name="T19" fmla="*/ 953 h 958"/>
                  <a:gd name="T20" fmla="*/ 694 w 694"/>
                  <a:gd name="T21" fmla="*/ 0 h 958"/>
                  <a:gd name="T22" fmla="*/ 0 w 694"/>
                  <a:gd name="T23" fmla="*/ 0 h 958"/>
                  <a:gd name="T24" fmla="*/ 0 w 694"/>
                  <a:gd name="T25" fmla="*/ 958 h 958"/>
                  <a:gd name="T26" fmla="*/ 694 w 694"/>
                  <a:gd name="T27" fmla="*/ 958 h 958"/>
                  <a:gd name="T28" fmla="*/ 694 w 694"/>
                  <a:gd name="T29" fmla="*/ 953 h 958"/>
                  <a:gd name="T30" fmla="*/ 689 w 694"/>
                  <a:gd name="T31" fmla="*/ 953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94" h="958">
                    <a:moveTo>
                      <a:pt x="689" y="953"/>
                    </a:moveTo>
                    <a:lnTo>
                      <a:pt x="689" y="948"/>
                    </a:lnTo>
                    <a:lnTo>
                      <a:pt x="9" y="948"/>
                    </a:lnTo>
                    <a:lnTo>
                      <a:pt x="9" y="9"/>
                    </a:lnTo>
                    <a:lnTo>
                      <a:pt x="684" y="9"/>
                    </a:lnTo>
                    <a:lnTo>
                      <a:pt x="684" y="953"/>
                    </a:lnTo>
                    <a:lnTo>
                      <a:pt x="689" y="953"/>
                    </a:lnTo>
                    <a:lnTo>
                      <a:pt x="689" y="948"/>
                    </a:lnTo>
                    <a:lnTo>
                      <a:pt x="689" y="953"/>
                    </a:lnTo>
                    <a:lnTo>
                      <a:pt x="694" y="953"/>
                    </a:lnTo>
                    <a:lnTo>
                      <a:pt x="694" y="0"/>
                    </a:lnTo>
                    <a:lnTo>
                      <a:pt x="0" y="0"/>
                    </a:lnTo>
                    <a:lnTo>
                      <a:pt x="0" y="958"/>
                    </a:lnTo>
                    <a:lnTo>
                      <a:pt x="694" y="958"/>
                    </a:lnTo>
                    <a:lnTo>
                      <a:pt x="694" y="953"/>
                    </a:lnTo>
                    <a:lnTo>
                      <a:pt x="689" y="9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4">
                <a:extLst>
                  <a:ext uri="{FF2B5EF4-FFF2-40B4-BE49-F238E27FC236}">
                    <a16:creationId xmlns:a16="http://schemas.microsoft.com/office/drawing/2014/main" id="{CBF6E74D-C751-FA99-DA8E-2C09EA72C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563" y="3609975"/>
                <a:ext cx="711200" cy="0"/>
              </a:xfrm>
              <a:custGeom>
                <a:avLst/>
                <a:gdLst>
                  <a:gd name="T0" fmla="*/ 0 w 448"/>
                  <a:gd name="T1" fmla="*/ 448 w 448"/>
                  <a:gd name="T2" fmla="*/ 0 w 44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48">
                    <a:moveTo>
                      <a:pt x="0" y="0"/>
                    </a:moveTo>
                    <a:lnTo>
                      <a:pt x="4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25">
                <a:extLst>
                  <a:ext uri="{FF2B5EF4-FFF2-40B4-BE49-F238E27FC236}">
                    <a16:creationId xmlns:a16="http://schemas.microsoft.com/office/drawing/2014/main" id="{CF94C636-4E68-115D-FE55-0E9CE79796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6563" y="3609975"/>
                <a:ext cx="7112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14219963-D7F4-4587-7E59-5B2531E28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3586163"/>
                <a:ext cx="755650" cy="46038"/>
              </a:xfrm>
              <a:custGeom>
                <a:avLst/>
                <a:gdLst>
                  <a:gd name="T0" fmla="*/ 6 w 201"/>
                  <a:gd name="T1" fmla="*/ 12 h 12"/>
                  <a:gd name="T2" fmla="*/ 195 w 201"/>
                  <a:gd name="T3" fmla="*/ 12 h 12"/>
                  <a:gd name="T4" fmla="*/ 201 w 201"/>
                  <a:gd name="T5" fmla="*/ 6 h 12"/>
                  <a:gd name="T6" fmla="*/ 195 w 201"/>
                  <a:gd name="T7" fmla="*/ 0 h 12"/>
                  <a:gd name="T8" fmla="*/ 6 w 201"/>
                  <a:gd name="T9" fmla="*/ 0 h 12"/>
                  <a:gd name="T10" fmla="*/ 0 w 201"/>
                  <a:gd name="T11" fmla="*/ 6 h 12"/>
                  <a:gd name="T12" fmla="*/ 6 w 201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1" h="12">
                    <a:moveTo>
                      <a:pt x="6" y="12"/>
                    </a:moveTo>
                    <a:cubicBezTo>
                      <a:pt x="195" y="12"/>
                      <a:pt x="195" y="12"/>
                      <a:pt x="195" y="12"/>
                    </a:cubicBezTo>
                    <a:cubicBezTo>
                      <a:pt x="199" y="12"/>
                      <a:pt x="201" y="9"/>
                      <a:pt x="201" y="6"/>
                    </a:cubicBezTo>
                    <a:cubicBezTo>
                      <a:pt x="201" y="2"/>
                      <a:pt x="199" y="0"/>
                      <a:pt x="19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69DCF327-C498-5675-735C-CA18D292D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1475" y="3759200"/>
                <a:ext cx="839788" cy="0"/>
              </a:xfrm>
              <a:custGeom>
                <a:avLst/>
                <a:gdLst>
                  <a:gd name="T0" fmla="*/ 0 w 529"/>
                  <a:gd name="T1" fmla="*/ 529 w 529"/>
                  <a:gd name="T2" fmla="*/ 0 w 5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9">
                    <a:moveTo>
                      <a:pt x="0" y="0"/>
                    </a:moveTo>
                    <a:lnTo>
                      <a:pt x="5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28">
                <a:extLst>
                  <a:ext uri="{FF2B5EF4-FFF2-40B4-BE49-F238E27FC236}">
                    <a16:creationId xmlns:a16="http://schemas.microsoft.com/office/drawing/2014/main" id="{310EC4D2-BC1D-C050-3EB9-35C6057D5B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1475" y="3759200"/>
                <a:ext cx="83978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9">
                <a:extLst>
                  <a:ext uri="{FF2B5EF4-FFF2-40B4-BE49-F238E27FC236}">
                    <a16:creationId xmlns:a16="http://schemas.microsoft.com/office/drawing/2014/main" id="{1392B397-E877-6372-BA23-A339F1654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9250" y="3736975"/>
                <a:ext cx="884238" cy="44450"/>
              </a:xfrm>
              <a:custGeom>
                <a:avLst/>
                <a:gdLst>
                  <a:gd name="T0" fmla="*/ 6 w 235"/>
                  <a:gd name="T1" fmla="*/ 12 h 12"/>
                  <a:gd name="T2" fmla="*/ 229 w 235"/>
                  <a:gd name="T3" fmla="*/ 12 h 12"/>
                  <a:gd name="T4" fmla="*/ 235 w 235"/>
                  <a:gd name="T5" fmla="*/ 6 h 12"/>
                  <a:gd name="T6" fmla="*/ 229 w 235"/>
                  <a:gd name="T7" fmla="*/ 0 h 12"/>
                  <a:gd name="T8" fmla="*/ 6 w 235"/>
                  <a:gd name="T9" fmla="*/ 0 h 12"/>
                  <a:gd name="T10" fmla="*/ 0 w 235"/>
                  <a:gd name="T11" fmla="*/ 6 h 12"/>
                  <a:gd name="T12" fmla="*/ 6 w 235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12">
                    <a:moveTo>
                      <a:pt x="6" y="12"/>
                    </a:moveTo>
                    <a:cubicBezTo>
                      <a:pt x="229" y="12"/>
                      <a:pt x="229" y="12"/>
                      <a:pt x="229" y="12"/>
                    </a:cubicBezTo>
                    <a:cubicBezTo>
                      <a:pt x="232" y="12"/>
                      <a:pt x="235" y="10"/>
                      <a:pt x="235" y="6"/>
                    </a:cubicBezTo>
                    <a:cubicBezTo>
                      <a:pt x="235" y="3"/>
                      <a:pt x="232" y="0"/>
                      <a:pt x="22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30">
                <a:extLst>
                  <a:ext uri="{FF2B5EF4-FFF2-40B4-BE49-F238E27FC236}">
                    <a16:creationId xmlns:a16="http://schemas.microsoft.com/office/drawing/2014/main" id="{3C6A7BD5-BCD8-018F-902B-63A4D0F48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563" y="3913188"/>
                <a:ext cx="711200" cy="0"/>
              </a:xfrm>
              <a:custGeom>
                <a:avLst/>
                <a:gdLst>
                  <a:gd name="T0" fmla="*/ 0 w 448"/>
                  <a:gd name="T1" fmla="*/ 448 w 448"/>
                  <a:gd name="T2" fmla="*/ 0 w 44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48">
                    <a:moveTo>
                      <a:pt x="0" y="0"/>
                    </a:moveTo>
                    <a:lnTo>
                      <a:pt x="4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31">
                <a:extLst>
                  <a:ext uri="{FF2B5EF4-FFF2-40B4-BE49-F238E27FC236}">
                    <a16:creationId xmlns:a16="http://schemas.microsoft.com/office/drawing/2014/main" id="{5BCB949F-3736-0B36-07AC-63A2AAFD22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6563" y="3913188"/>
                <a:ext cx="7112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C24BD808-52D2-A5DE-54DD-C449159B6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3890963"/>
                <a:ext cx="755650" cy="44450"/>
              </a:xfrm>
              <a:custGeom>
                <a:avLst/>
                <a:gdLst>
                  <a:gd name="T0" fmla="*/ 6 w 201"/>
                  <a:gd name="T1" fmla="*/ 12 h 12"/>
                  <a:gd name="T2" fmla="*/ 195 w 201"/>
                  <a:gd name="T3" fmla="*/ 12 h 12"/>
                  <a:gd name="T4" fmla="*/ 201 w 201"/>
                  <a:gd name="T5" fmla="*/ 6 h 12"/>
                  <a:gd name="T6" fmla="*/ 195 w 201"/>
                  <a:gd name="T7" fmla="*/ 0 h 12"/>
                  <a:gd name="T8" fmla="*/ 6 w 201"/>
                  <a:gd name="T9" fmla="*/ 0 h 12"/>
                  <a:gd name="T10" fmla="*/ 0 w 201"/>
                  <a:gd name="T11" fmla="*/ 6 h 12"/>
                  <a:gd name="T12" fmla="*/ 6 w 201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1" h="12">
                    <a:moveTo>
                      <a:pt x="6" y="12"/>
                    </a:moveTo>
                    <a:cubicBezTo>
                      <a:pt x="195" y="12"/>
                      <a:pt x="195" y="12"/>
                      <a:pt x="195" y="12"/>
                    </a:cubicBezTo>
                    <a:cubicBezTo>
                      <a:pt x="199" y="12"/>
                      <a:pt x="201" y="10"/>
                      <a:pt x="201" y="6"/>
                    </a:cubicBezTo>
                    <a:cubicBezTo>
                      <a:pt x="201" y="3"/>
                      <a:pt x="199" y="0"/>
                      <a:pt x="19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7D749054-E16A-2396-DD8C-5EE0A8F9B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1475" y="4067175"/>
                <a:ext cx="839788" cy="0"/>
              </a:xfrm>
              <a:custGeom>
                <a:avLst/>
                <a:gdLst>
                  <a:gd name="T0" fmla="*/ 0 w 529"/>
                  <a:gd name="T1" fmla="*/ 529 w 529"/>
                  <a:gd name="T2" fmla="*/ 0 w 5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9">
                    <a:moveTo>
                      <a:pt x="0" y="0"/>
                    </a:moveTo>
                    <a:lnTo>
                      <a:pt x="5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34">
                <a:extLst>
                  <a:ext uri="{FF2B5EF4-FFF2-40B4-BE49-F238E27FC236}">
                    <a16:creationId xmlns:a16="http://schemas.microsoft.com/office/drawing/2014/main" id="{865309D4-0E56-8653-BA69-765D92F52C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1475" y="4067175"/>
                <a:ext cx="83978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5">
                <a:extLst>
                  <a:ext uri="{FF2B5EF4-FFF2-40B4-BE49-F238E27FC236}">
                    <a16:creationId xmlns:a16="http://schemas.microsoft.com/office/drawing/2014/main" id="{8981BC8F-FF2B-1DFB-A4DB-B0FB61953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9250" y="4044950"/>
                <a:ext cx="884238" cy="44450"/>
              </a:xfrm>
              <a:custGeom>
                <a:avLst/>
                <a:gdLst>
                  <a:gd name="T0" fmla="*/ 6 w 235"/>
                  <a:gd name="T1" fmla="*/ 12 h 12"/>
                  <a:gd name="T2" fmla="*/ 229 w 235"/>
                  <a:gd name="T3" fmla="*/ 12 h 12"/>
                  <a:gd name="T4" fmla="*/ 235 w 235"/>
                  <a:gd name="T5" fmla="*/ 6 h 12"/>
                  <a:gd name="T6" fmla="*/ 229 w 235"/>
                  <a:gd name="T7" fmla="*/ 0 h 12"/>
                  <a:gd name="T8" fmla="*/ 6 w 235"/>
                  <a:gd name="T9" fmla="*/ 0 h 12"/>
                  <a:gd name="T10" fmla="*/ 0 w 235"/>
                  <a:gd name="T11" fmla="*/ 6 h 12"/>
                  <a:gd name="T12" fmla="*/ 6 w 235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12">
                    <a:moveTo>
                      <a:pt x="6" y="12"/>
                    </a:moveTo>
                    <a:cubicBezTo>
                      <a:pt x="229" y="12"/>
                      <a:pt x="229" y="12"/>
                      <a:pt x="229" y="12"/>
                    </a:cubicBezTo>
                    <a:cubicBezTo>
                      <a:pt x="232" y="12"/>
                      <a:pt x="235" y="9"/>
                      <a:pt x="235" y="6"/>
                    </a:cubicBezTo>
                    <a:cubicBezTo>
                      <a:pt x="235" y="3"/>
                      <a:pt x="232" y="0"/>
                      <a:pt x="22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6">
                <a:extLst>
                  <a:ext uri="{FF2B5EF4-FFF2-40B4-BE49-F238E27FC236}">
                    <a16:creationId xmlns:a16="http://schemas.microsoft.com/office/drawing/2014/main" id="{C740E82D-9671-4F30-4148-127E2B7E3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563" y="4221163"/>
                <a:ext cx="711200" cy="0"/>
              </a:xfrm>
              <a:custGeom>
                <a:avLst/>
                <a:gdLst>
                  <a:gd name="T0" fmla="*/ 0 w 448"/>
                  <a:gd name="T1" fmla="*/ 448 w 448"/>
                  <a:gd name="T2" fmla="*/ 0 w 44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48">
                    <a:moveTo>
                      <a:pt x="0" y="0"/>
                    </a:moveTo>
                    <a:lnTo>
                      <a:pt x="4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37">
                <a:extLst>
                  <a:ext uri="{FF2B5EF4-FFF2-40B4-BE49-F238E27FC236}">
                    <a16:creationId xmlns:a16="http://schemas.microsoft.com/office/drawing/2014/main" id="{B2C1CE88-1D7B-9B83-6E71-B0F0EDAF2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6563" y="4221163"/>
                <a:ext cx="7112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A020C716-75C3-8C33-DD05-6B1384B86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4198938"/>
                <a:ext cx="755650" cy="44450"/>
              </a:xfrm>
              <a:custGeom>
                <a:avLst/>
                <a:gdLst>
                  <a:gd name="T0" fmla="*/ 6 w 201"/>
                  <a:gd name="T1" fmla="*/ 12 h 12"/>
                  <a:gd name="T2" fmla="*/ 195 w 201"/>
                  <a:gd name="T3" fmla="*/ 12 h 12"/>
                  <a:gd name="T4" fmla="*/ 201 w 201"/>
                  <a:gd name="T5" fmla="*/ 6 h 12"/>
                  <a:gd name="T6" fmla="*/ 195 w 201"/>
                  <a:gd name="T7" fmla="*/ 0 h 12"/>
                  <a:gd name="T8" fmla="*/ 6 w 201"/>
                  <a:gd name="T9" fmla="*/ 0 h 12"/>
                  <a:gd name="T10" fmla="*/ 0 w 201"/>
                  <a:gd name="T11" fmla="*/ 6 h 12"/>
                  <a:gd name="T12" fmla="*/ 6 w 201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1" h="12">
                    <a:moveTo>
                      <a:pt x="6" y="12"/>
                    </a:moveTo>
                    <a:cubicBezTo>
                      <a:pt x="195" y="12"/>
                      <a:pt x="195" y="12"/>
                      <a:pt x="195" y="12"/>
                    </a:cubicBezTo>
                    <a:cubicBezTo>
                      <a:pt x="199" y="12"/>
                      <a:pt x="201" y="9"/>
                      <a:pt x="201" y="6"/>
                    </a:cubicBezTo>
                    <a:cubicBezTo>
                      <a:pt x="201" y="2"/>
                      <a:pt x="199" y="0"/>
                      <a:pt x="19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C9E22AA3-8F55-F8DE-77CE-1929C12B5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563" y="4525963"/>
                <a:ext cx="711200" cy="0"/>
              </a:xfrm>
              <a:custGeom>
                <a:avLst/>
                <a:gdLst>
                  <a:gd name="T0" fmla="*/ 0 w 448"/>
                  <a:gd name="T1" fmla="*/ 448 w 448"/>
                  <a:gd name="T2" fmla="*/ 0 w 44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48">
                    <a:moveTo>
                      <a:pt x="0" y="0"/>
                    </a:moveTo>
                    <a:lnTo>
                      <a:pt x="4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40">
                <a:extLst>
                  <a:ext uri="{FF2B5EF4-FFF2-40B4-BE49-F238E27FC236}">
                    <a16:creationId xmlns:a16="http://schemas.microsoft.com/office/drawing/2014/main" id="{D9B0469D-D5D0-7A6A-55D8-BB7FDA443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6563" y="4525963"/>
                <a:ext cx="7112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41">
                <a:extLst>
                  <a:ext uri="{FF2B5EF4-FFF2-40B4-BE49-F238E27FC236}">
                    <a16:creationId xmlns:a16="http://schemas.microsoft.com/office/drawing/2014/main" id="{064F4D8E-8480-CAB6-BBC9-CA099F8C7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4502150"/>
                <a:ext cx="755650" cy="46038"/>
              </a:xfrm>
              <a:custGeom>
                <a:avLst/>
                <a:gdLst>
                  <a:gd name="T0" fmla="*/ 6 w 201"/>
                  <a:gd name="T1" fmla="*/ 12 h 12"/>
                  <a:gd name="T2" fmla="*/ 195 w 201"/>
                  <a:gd name="T3" fmla="*/ 12 h 12"/>
                  <a:gd name="T4" fmla="*/ 201 w 201"/>
                  <a:gd name="T5" fmla="*/ 6 h 12"/>
                  <a:gd name="T6" fmla="*/ 195 w 201"/>
                  <a:gd name="T7" fmla="*/ 0 h 12"/>
                  <a:gd name="T8" fmla="*/ 6 w 201"/>
                  <a:gd name="T9" fmla="*/ 0 h 12"/>
                  <a:gd name="T10" fmla="*/ 0 w 201"/>
                  <a:gd name="T11" fmla="*/ 6 h 12"/>
                  <a:gd name="T12" fmla="*/ 6 w 201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1" h="12">
                    <a:moveTo>
                      <a:pt x="6" y="12"/>
                    </a:moveTo>
                    <a:cubicBezTo>
                      <a:pt x="195" y="12"/>
                      <a:pt x="195" y="12"/>
                      <a:pt x="195" y="12"/>
                    </a:cubicBezTo>
                    <a:cubicBezTo>
                      <a:pt x="199" y="12"/>
                      <a:pt x="201" y="9"/>
                      <a:pt x="201" y="6"/>
                    </a:cubicBezTo>
                    <a:cubicBezTo>
                      <a:pt x="201" y="3"/>
                      <a:pt x="199" y="0"/>
                      <a:pt x="19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42">
                <a:extLst>
                  <a:ext uri="{FF2B5EF4-FFF2-40B4-BE49-F238E27FC236}">
                    <a16:creationId xmlns:a16="http://schemas.microsoft.com/office/drawing/2014/main" id="{B1B2CA1B-5587-9C0A-20DB-025EE4566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1475" y="4371975"/>
                <a:ext cx="839788" cy="0"/>
              </a:xfrm>
              <a:custGeom>
                <a:avLst/>
                <a:gdLst>
                  <a:gd name="T0" fmla="*/ 0 w 529"/>
                  <a:gd name="T1" fmla="*/ 529 w 529"/>
                  <a:gd name="T2" fmla="*/ 0 w 5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9">
                    <a:moveTo>
                      <a:pt x="0" y="0"/>
                    </a:moveTo>
                    <a:lnTo>
                      <a:pt x="5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43">
                <a:extLst>
                  <a:ext uri="{FF2B5EF4-FFF2-40B4-BE49-F238E27FC236}">
                    <a16:creationId xmlns:a16="http://schemas.microsoft.com/office/drawing/2014/main" id="{0EBBF009-0E75-51B7-98E4-B7DC88616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1475" y="4371975"/>
                <a:ext cx="83978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44">
                <a:extLst>
                  <a:ext uri="{FF2B5EF4-FFF2-40B4-BE49-F238E27FC236}">
                    <a16:creationId xmlns:a16="http://schemas.microsoft.com/office/drawing/2014/main" id="{E48D4981-B485-97A1-5B50-16A25F7EC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9250" y="4348163"/>
                <a:ext cx="884238" cy="46038"/>
              </a:xfrm>
              <a:custGeom>
                <a:avLst/>
                <a:gdLst>
                  <a:gd name="T0" fmla="*/ 6 w 235"/>
                  <a:gd name="T1" fmla="*/ 12 h 12"/>
                  <a:gd name="T2" fmla="*/ 229 w 235"/>
                  <a:gd name="T3" fmla="*/ 12 h 12"/>
                  <a:gd name="T4" fmla="*/ 235 w 235"/>
                  <a:gd name="T5" fmla="*/ 6 h 12"/>
                  <a:gd name="T6" fmla="*/ 229 w 235"/>
                  <a:gd name="T7" fmla="*/ 0 h 12"/>
                  <a:gd name="T8" fmla="*/ 6 w 235"/>
                  <a:gd name="T9" fmla="*/ 0 h 12"/>
                  <a:gd name="T10" fmla="*/ 0 w 235"/>
                  <a:gd name="T11" fmla="*/ 6 h 12"/>
                  <a:gd name="T12" fmla="*/ 6 w 235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12">
                    <a:moveTo>
                      <a:pt x="6" y="12"/>
                    </a:moveTo>
                    <a:cubicBezTo>
                      <a:pt x="229" y="12"/>
                      <a:pt x="229" y="12"/>
                      <a:pt x="229" y="12"/>
                    </a:cubicBezTo>
                    <a:cubicBezTo>
                      <a:pt x="232" y="12"/>
                      <a:pt x="235" y="10"/>
                      <a:pt x="235" y="6"/>
                    </a:cubicBezTo>
                    <a:cubicBezTo>
                      <a:pt x="235" y="3"/>
                      <a:pt x="232" y="0"/>
                      <a:pt x="22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7F510FA2-D1EB-6A21-CE34-056849ACE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8950" y="3200400"/>
                <a:ext cx="604838" cy="184150"/>
              </a:xfrm>
              <a:custGeom>
                <a:avLst/>
                <a:gdLst>
                  <a:gd name="T0" fmla="*/ 161 w 161"/>
                  <a:gd name="T1" fmla="*/ 36 h 49"/>
                  <a:gd name="T2" fmla="*/ 126 w 161"/>
                  <a:gd name="T3" fmla="*/ 0 h 49"/>
                  <a:gd name="T4" fmla="*/ 36 w 161"/>
                  <a:gd name="T5" fmla="*/ 0 h 49"/>
                  <a:gd name="T6" fmla="*/ 0 w 161"/>
                  <a:gd name="T7" fmla="*/ 36 h 49"/>
                  <a:gd name="T8" fmla="*/ 0 w 161"/>
                  <a:gd name="T9" fmla="*/ 36 h 49"/>
                  <a:gd name="T10" fmla="*/ 13 w 161"/>
                  <a:gd name="T11" fmla="*/ 49 h 49"/>
                  <a:gd name="T12" fmla="*/ 148 w 161"/>
                  <a:gd name="T13" fmla="*/ 49 h 49"/>
                  <a:gd name="T14" fmla="*/ 161 w 161"/>
                  <a:gd name="T15" fmla="*/ 3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49">
                    <a:moveTo>
                      <a:pt x="161" y="36"/>
                    </a:moveTo>
                    <a:cubicBezTo>
                      <a:pt x="161" y="16"/>
                      <a:pt x="146" y="0"/>
                      <a:pt x="12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1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3"/>
                      <a:pt x="6" y="49"/>
                      <a:pt x="13" y="49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55" y="49"/>
                      <a:pt x="161" y="43"/>
                      <a:pt x="161" y="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46">
                <a:extLst>
                  <a:ext uri="{FF2B5EF4-FFF2-40B4-BE49-F238E27FC236}">
                    <a16:creationId xmlns:a16="http://schemas.microsoft.com/office/drawing/2014/main" id="{4120123C-6FB1-83AF-E85F-9A1AA84D24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89763" y="3016250"/>
                <a:ext cx="304800" cy="303213"/>
              </a:xfrm>
              <a:custGeom>
                <a:avLst/>
                <a:gdLst>
                  <a:gd name="T0" fmla="*/ 41 w 81"/>
                  <a:gd name="T1" fmla="*/ 0 h 81"/>
                  <a:gd name="T2" fmla="*/ 0 w 81"/>
                  <a:gd name="T3" fmla="*/ 40 h 81"/>
                  <a:gd name="T4" fmla="*/ 41 w 81"/>
                  <a:gd name="T5" fmla="*/ 81 h 81"/>
                  <a:gd name="T6" fmla="*/ 81 w 81"/>
                  <a:gd name="T7" fmla="*/ 40 h 81"/>
                  <a:gd name="T8" fmla="*/ 41 w 81"/>
                  <a:gd name="T9" fmla="*/ 0 h 81"/>
                  <a:gd name="T10" fmla="*/ 41 w 81"/>
                  <a:gd name="T11" fmla="*/ 69 h 81"/>
                  <a:gd name="T12" fmla="*/ 12 w 81"/>
                  <a:gd name="T13" fmla="*/ 40 h 81"/>
                  <a:gd name="T14" fmla="*/ 41 w 81"/>
                  <a:gd name="T15" fmla="*/ 12 h 81"/>
                  <a:gd name="T16" fmla="*/ 69 w 81"/>
                  <a:gd name="T17" fmla="*/ 40 h 81"/>
                  <a:gd name="T18" fmla="*/ 41 w 81"/>
                  <a:gd name="T19" fmla="*/ 6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81">
                    <a:moveTo>
                      <a:pt x="41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3"/>
                      <a:pt x="18" y="81"/>
                      <a:pt x="41" y="81"/>
                    </a:cubicBezTo>
                    <a:cubicBezTo>
                      <a:pt x="63" y="81"/>
                      <a:pt x="81" y="63"/>
                      <a:pt x="81" y="40"/>
                    </a:cubicBezTo>
                    <a:cubicBezTo>
                      <a:pt x="81" y="18"/>
                      <a:pt x="63" y="0"/>
                      <a:pt x="41" y="0"/>
                    </a:cubicBezTo>
                    <a:close/>
                    <a:moveTo>
                      <a:pt x="41" y="69"/>
                    </a:moveTo>
                    <a:cubicBezTo>
                      <a:pt x="25" y="69"/>
                      <a:pt x="12" y="56"/>
                      <a:pt x="12" y="40"/>
                    </a:cubicBezTo>
                    <a:cubicBezTo>
                      <a:pt x="12" y="24"/>
                      <a:pt x="25" y="12"/>
                      <a:pt x="41" y="12"/>
                    </a:cubicBezTo>
                    <a:cubicBezTo>
                      <a:pt x="56" y="12"/>
                      <a:pt x="69" y="24"/>
                      <a:pt x="69" y="40"/>
                    </a:cubicBezTo>
                    <a:cubicBezTo>
                      <a:pt x="69" y="56"/>
                      <a:pt x="56" y="69"/>
                      <a:pt x="41" y="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Freeform: Shape 157">
              <a:extLst>
                <a:ext uri="{FF2B5EF4-FFF2-40B4-BE49-F238E27FC236}">
                  <a16:creationId xmlns:a16="http://schemas.microsoft.com/office/drawing/2014/main" id="{E26EF80D-0CF1-72CA-1979-014C9C218CAE}"/>
                </a:ext>
              </a:extLst>
            </p:cNvPr>
            <p:cNvSpPr/>
            <p:nvPr/>
          </p:nvSpPr>
          <p:spPr>
            <a:xfrm rot="2717603">
              <a:off x="-173015" y="4960000"/>
              <a:ext cx="751360" cy="834887"/>
            </a:xfrm>
            <a:custGeom>
              <a:avLst/>
              <a:gdLst>
                <a:gd name="connsiteX0" fmla="*/ 184970 w 751360"/>
                <a:gd name="connsiteY0" fmla="*/ 3969 h 834887"/>
                <a:gd name="connsiteX1" fmla="*/ 218776 w 751360"/>
                <a:gd name="connsiteY1" fmla="*/ 9240 h 834887"/>
                <a:gd name="connsiteX2" fmla="*/ 474653 w 751360"/>
                <a:gd name="connsiteY2" fmla="*/ 128216 h 834887"/>
                <a:gd name="connsiteX3" fmla="*/ 680823 w 751360"/>
                <a:gd name="connsiteY3" fmla="*/ 223558 h 834887"/>
                <a:gd name="connsiteX4" fmla="*/ 701195 w 751360"/>
                <a:gd name="connsiteY4" fmla="*/ 239449 h 834887"/>
                <a:gd name="connsiteX5" fmla="*/ 737865 w 751360"/>
                <a:gd name="connsiteY5" fmla="*/ 255339 h 834887"/>
                <a:gd name="connsiteX6" fmla="*/ 746829 w 751360"/>
                <a:gd name="connsiteY6" fmla="*/ 282230 h 834887"/>
                <a:gd name="connsiteX7" fmla="*/ 562663 w 751360"/>
                <a:gd name="connsiteY7" fmla="*/ 670937 h 834887"/>
                <a:gd name="connsiteX8" fmla="*/ 485328 w 751360"/>
                <a:gd name="connsiteY8" fmla="*/ 834887 h 834887"/>
                <a:gd name="connsiteX9" fmla="*/ 0 w 751360"/>
                <a:gd name="connsiteY9" fmla="*/ 354504 h 834887"/>
                <a:gd name="connsiteX10" fmla="*/ 101839 w 751360"/>
                <a:gd name="connsiteY10" fmla="*/ 158774 h 834887"/>
                <a:gd name="connsiteX11" fmla="*/ 176401 w 751360"/>
                <a:gd name="connsiteY11" fmla="*/ 14130 h 834887"/>
                <a:gd name="connsiteX12" fmla="*/ 184970 w 751360"/>
                <a:gd name="connsiteY12" fmla="*/ 3969 h 83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1360" h="834887">
                  <a:moveTo>
                    <a:pt x="184970" y="3969"/>
                  </a:moveTo>
                  <a:cubicBezTo>
                    <a:pt x="192343" y="-2983"/>
                    <a:pt x="197996" y="-539"/>
                    <a:pt x="218776" y="9240"/>
                  </a:cubicBezTo>
                  <a:lnTo>
                    <a:pt x="474653" y="128216"/>
                  </a:lnTo>
                  <a:lnTo>
                    <a:pt x="680823" y="223558"/>
                  </a:lnTo>
                  <a:cubicBezTo>
                    <a:pt x="689379" y="227225"/>
                    <a:pt x="698343" y="229670"/>
                    <a:pt x="701195" y="239449"/>
                  </a:cubicBezTo>
                  <a:cubicBezTo>
                    <a:pt x="713419" y="244745"/>
                    <a:pt x="725234" y="251265"/>
                    <a:pt x="737865" y="255339"/>
                  </a:cubicBezTo>
                  <a:cubicBezTo>
                    <a:pt x="754163" y="260636"/>
                    <a:pt x="753756" y="268377"/>
                    <a:pt x="746829" y="282230"/>
                  </a:cubicBezTo>
                  <a:cubicBezTo>
                    <a:pt x="684896" y="411799"/>
                    <a:pt x="623780" y="541368"/>
                    <a:pt x="562663" y="670937"/>
                  </a:cubicBezTo>
                  <a:lnTo>
                    <a:pt x="485328" y="834887"/>
                  </a:lnTo>
                  <a:lnTo>
                    <a:pt x="0" y="354504"/>
                  </a:lnTo>
                  <a:lnTo>
                    <a:pt x="101839" y="158774"/>
                  </a:lnTo>
                  <a:cubicBezTo>
                    <a:pt x="127100" y="110694"/>
                    <a:pt x="152361" y="62616"/>
                    <a:pt x="176401" y="14130"/>
                  </a:cubicBezTo>
                  <a:cubicBezTo>
                    <a:pt x="179864" y="9648"/>
                    <a:pt x="182513" y="6286"/>
                    <a:pt x="184970" y="3969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: Shape 147">
              <a:extLst>
                <a:ext uri="{FF2B5EF4-FFF2-40B4-BE49-F238E27FC236}">
                  <a16:creationId xmlns:a16="http://schemas.microsoft.com/office/drawing/2014/main" id="{E3D3D319-DAF2-C2B5-1A4F-7FDD9DBCA832}"/>
                </a:ext>
              </a:extLst>
            </p:cNvPr>
            <p:cNvSpPr/>
            <p:nvPr/>
          </p:nvSpPr>
          <p:spPr>
            <a:xfrm rot="578905">
              <a:off x="1255322" y="5572258"/>
              <a:ext cx="1098009" cy="279768"/>
            </a:xfrm>
            <a:custGeom>
              <a:avLst/>
              <a:gdLst>
                <a:gd name="connsiteX0" fmla="*/ 58249 w 1098009"/>
                <a:gd name="connsiteY0" fmla="*/ 232663 h 279768"/>
                <a:gd name="connsiteX1" fmla="*/ 125616 w 1098009"/>
                <a:gd name="connsiteY1" fmla="*/ 279768 h 279768"/>
                <a:gd name="connsiteX2" fmla="*/ 0 w 1098009"/>
                <a:gd name="connsiteY2" fmla="*/ 268625 h 279768"/>
                <a:gd name="connsiteX3" fmla="*/ 58249 w 1098009"/>
                <a:gd name="connsiteY3" fmla="*/ 232663 h 279768"/>
                <a:gd name="connsiteX4" fmla="*/ 1066212 w 1098009"/>
                <a:gd name="connsiteY4" fmla="*/ 1186 h 279768"/>
                <a:gd name="connsiteX5" fmla="*/ 1083940 w 1098009"/>
                <a:gd name="connsiteY5" fmla="*/ 11822 h 279768"/>
                <a:gd name="connsiteX6" fmla="*/ 1097110 w 1098009"/>
                <a:gd name="connsiteY6" fmla="*/ 72604 h 279768"/>
                <a:gd name="connsiteX7" fmla="*/ 1087992 w 1098009"/>
                <a:gd name="connsiteY7" fmla="*/ 86280 h 279768"/>
                <a:gd name="connsiteX8" fmla="*/ 348989 w 1098009"/>
                <a:gd name="connsiteY8" fmla="*/ 236208 h 279768"/>
                <a:gd name="connsiteX9" fmla="*/ 317079 w 1098009"/>
                <a:gd name="connsiteY9" fmla="*/ 228104 h 279768"/>
                <a:gd name="connsiteX10" fmla="*/ 248699 w 1098009"/>
                <a:gd name="connsiteY10" fmla="*/ 165296 h 279768"/>
                <a:gd name="connsiteX11" fmla="*/ 1066212 w 1098009"/>
                <a:gd name="connsiteY11" fmla="*/ 1186 h 27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8009" h="279768">
                  <a:moveTo>
                    <a:pt x="58249" y="232663"/>
                  </a:moveTo>
                  <a:cubicBezTo>
                    <a:pt x="82562" y="245832"/>
                    <a:pt x="103836" y="263560"/>
                    <a:pt x="125616" y="279768"/>
                  </a:cubicBezTo>
                  <a:cubicBezTo>
                    <a:pt x="85094" y="276223"/>
                    <a:pt x="44573" y="272677"/>
                    <a:pt x="0" y="268625"/>
                  </a:cubicBezTo>
                  <a:cubicBezTo>
                    <a:pt x="20767" y="255456"/>
                    <a:pt x="39508" y="243806"/>
                    <a:pt x="58249" y="232663"/>
                  </a:cubicBezTo>
                  <a:close/>
                  <a:moveTo>
                    <a:pt x="1066212" y="1186"/>
                  </a:moveTo>
                  <a:cubicBezTo>
                    <a:pt x="1075836" y="-841"/>
                    <a:pt x="1081914" y="-1854"/>
                    <a:pt x="1083940" y="11822"/>
                  </a:cubicBezTo>
                  <a:cubicBezTo>
                    <a:pt x="1086473" y="32083"/>
                    <a:pt x="1091538" y="52850"/>
                    <a:pt x="1097110" y="72604"/>
                  </a:cubicBezTo>
                  <a:cubicBezTo>
                    <a:pt x="1100149" y="83241"/>
                    <a:pt x="1095084" y="84760"/>
                    <a:pt x="1087992" y="86280"/>
                  </a:cubicBezTo>
                  <a:cubicBezTo>
                    <a:pt x="1075836" y="88812"/>
                    <a:pt x="381406" y="229117"/>
                    <a:pt x="348989" y="236208"/>
                  </a:cubicBezTo>
                  <a:cubicBezTo>
                    <a:pt x="336832" y="238740"/>
                    <a:pt x="327208" y="238234"/>
                    <a:pt x="317079" y="228104"/>
                  </a:cubicBezTo>
                  <a:cubicBezTo>
                    <a:pt x="296311" y="206830"/>
                    <a:pt x="273518" y="187583"/>
                    <a:pt x="248699" y="165296"/>
                  </a:cubicBezTo>
                  <a:cubicBezTo>
                    <a:pt x="278583" y="159724"/>
                    <a:pt x="1046458" y="5238"/>
                    <a:pt x="1066212" y="11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96">
              <a:extLst>
                <a:ext uri="{FF2B5EF4-FFF2-40B4-BE49-F238E27FC236}">
                  <a16:creationId xmlns:a16="http://schemas.microsoft.com/office/drawing/2014/main" id="{D5B30F5D-CC50-8FC5-E906-E6AF2433F2F8}"/>
                </a:ext>
              </a:extLst>
            </p:cNvPr>
            <p:cNvSpPr/>
            <p:nvPr/>
          </p:nvSpPr>
          <p:spPr>
            <a:xfrm rot="578905">
              <a:off x="327149" y="4514057"/>
              <a:ext cx="2328005" cy="1837744"/>
            </a:xfrm>
            <a:custGeom>
              <a:avLst/>
              <a:gdLst>
                <a:gd name="connsiteX0" fmla="*/ 1352938 w 2328005"/>
                <a:gd name="connsiteY0" fmla="*/ 868370 h 1837744"/>
                <a:gd name="connsiteX1" fmla="*/ 1475452 w 2328005"/>
                <a:gd name="connsiteY1" fmla="*/ 875207 h 1837744"/>
                <a:gd name="connsiteX2" fmla="*/ 1492673 w 2328005"/>
                <a:gd name="connsiteY2" fmla="*/ 879766 h 1837744"/>
                <a:gd name="connsiteX3" fmla="*/ 1564091 w 2328005"/>
                <a:gd name="connsiteY3" fmla="*/ 901040 h 1837744"/>
                <a:gd name="connsiteX4" fmla="*/ 1586885 w 2328005"/>
                <a:gd name="connsiteY4" fmla="*/ 904078 h 1837744"/>
                <a:gd name="connsiteX5" fmla="*/ 1724656 w 2328005"/>
                <a:gd name="connsiteY5" fmla="*/ 886857 h 1837744"/>
                <a:gd name="connsiteX6" fmla="*/ 1822413 w 2328005"/>
                <a:gd name="connsiteY6" fmla="*/ 889389 h 1837744"/>
                <a:gd name="connsiteX7" fmla="*/ 1886234 w 2328005"/>
                <a:gd name="connsiteY7" fmla="*/ 930924 h 1837744"/>
                <a:gd name="connsiteX8" fmla="*/ 1917132 w 2328005"/>
                <a:gd name="connsiteY8" fmla="*/ 951691 h 1837744"/>
                <a:gd name="connsiteX9" fmla="*/ 1962718 w 2328005"/>
                <a:gd name="connsiteY9" fmla="*/ 983601 h 1837744"/>
                <a:gd name="connsiteX10" fmla="*/ 1987537 w 2328005"/>
                <a:gd name="connsiteY10" fmla="*/ 1011459 h 1837744"/>
                <a:gd name="connsiteX11" fmla="*/ 1251066 w 2328005"/>
                <a:gd name="connsiteY11" fmla="*/ 1165945 h 1837744"/>
                <a:gd name="connsiteX12" fmla="*/ 1248027 w 2328005"/>
                <a:gd name="connsiteY12" fmla="*/ 1175569 h 1837744"/>
                <a:gd name="connsiteX13" fmla="*/ 1308302 w 2328005"/>
                <a:gd name="connsiteY13" fmla="*/ 1228753 h 1837744"/>
                <a:gd name="connsiteX14" fmla="*/ 1334134 w 2328005"/>
                <a:gd name="connsiteY14" fmla="*/ 1229260 h 1837744"/>
                <a:gd name="connsiteX15" fmla="*/ 2030591 w 2328005"/>
                <a:gd name="connsiteY15" fmla="*/ 1090982 h 1837744"/>
                <a:gd name="connsiteX16" fmla="*/ 2054903 w 2328005"/>
                <a:gd name="connsiteY16" fmla="*/ 1123398 h 1837744"/>
                <a:gd name="connsiteX17" fmla="*/ 2328005 w 2328005"/>
                <a:gd name="connsiteY17" fmla="*/ 1509212 h 1837744"/>
                <a:gd name="connsiteX18" fmla="*/ 1890846 w 2328005"/>
                <a:gd name="connsiteY18" fmla="*/ 1837539 h 1837744"/>
                <a:gd name="connsiteX19" fmla="*/ 1695475 w 2328005"/>
                <a:gd name="connsiteY19" fmla="*/ 1616268 h 1837744"/>
                <a:gd name="connsiteX20" fmla="*/ 1461234 w 2328005"/>
                <a:gd name="connsiteY20" fmla="*/ 1539142 h 1837744"/>
                <a:gd name="connsiteX21" fmla="*/ 1230805 w 2328005"/>
                <a:gd name="connsiteY21" fmla="*/ 1421228 h 1837744"/>
                <a:gd name="connsiteX22" fmla="*/ 1137607 w 2328005"/>
                <a:gd name="connsiteY22" fmla="*/ 1336641 h 1837744"/>
                <a:gd name="connsiteX23" fmla="*/ 1105190 w 2328005"/>
                <a:gd name="connsiteY23" fmla="*/ 1279912 h 1837744"/>
                <a:gd name="connsiteX24" fmla="*/ 1037823 w 2328005"/>
                <a:gd name="connsiteY24" fmla="*/ 1232806 h 1837744"/>
                <a:gd name="connsiteX25" fmla="*/ 1012498 w 2328005"/>
                <a:gd name="connsiteY25" fmla="*/ 1191271 h 1837744"/>
                <a:gd name="connsiteX26" fmla="*/ 1075812 w 2328005"/>
                <a:gd name="connsiteY26" fmla="*/ 1123398 h 1837744"/>
                <a:gd name="connsiteX27" fmla="*/ 1122917 w 2328005"/>
                <a:gd name="connsiteY27" fmla="*/ 1098073 h 1837744"/>
                <a:gd name="connsiteX28" fmla="*/ 1244988 w 2328005"/>
                <a:gd name="connsiteY28" fmla="*/ 938521 h 1837744"/>
                <a:gd name="connsiteX29" fmla="*/ 1313367 w 2328005"/>
                <a:gd name="connsiteY29" fmla="*/ 884831 h 1837744"/>
                <a:gd name="connsiteX30" fmla="*/ 1352938 w 2328005"/>
                <a:gd name="connsiteY30" fmla="*/ 868370 h 1837744"/>
                <a:gd name="connsiteX31" fmla="*/ 624850 w 2328005"/>
                <a:gd name="connsiteY31" fmla="*/ 11 h 1837744"/>
                <a:gd name="connsiteX32" fmla="*/ 651531 w 2328005"/>
                <a:gd name="connsiteY32" fmla="*/ 10872 h 1837744"/>
                <a:gd name="connsiteX33" fmla="*/ 653875 w 2328005"/>
                <a:gd name="connsiteY33" fmla="*/ 74725 h 1837744"/>
                <a:gd name="connsiteX34" fmla="*/ 608687 w 2328005"/>
                <a:gd name="connsiteY34" fmla="*/ 126552 h 1837744"/>
                <a:gd name="connsiteX35" fmla="*/ 694621 w 2328005"/>
                <a:gd name="connsiteY35" fmla="*/ 93416 h 1837744"/>
                <a:gd name="connsiteX36" fmla="*/ 815750 w 2328005"/>
                <a:gd name="connsiteY36" fmla="*/ 59445 h 1837744"/>
                <a:gd name="connsiteX37" fmla="*/ 866339 w 2328005"/>
                <a:gd name="connsiteY37" fmla="*/ 58118 h 1837744"/>
                <a:gd name="connsiteX38" fmla="*/ 895795 w 2328005"/>
                <a:gd name="connsiteY38" fmla="*/ 135900 h 1837744"/>
                <a:gd name="connsiteX39" fmla="*/ 972751 w 2328005"/>
                <a:gd name="connsiteY39" fmla="*/ 117382 h 1837744"/>
                <a:gd name="connsiteX40" fmla="*/ 1013012 w 2328005"/>
                <a:gd name="connsiteY40" fmla="*/ 117174 h 1837744"/>
                <a:gd name="connsiteX41" fmla="*/ 1045375 w 2328005"/>
                <a:gd name="connsiteY41" fmla="*/ 186008 h 1837744"/>
                <a:gd name="connsiteX42" fmla="*/ 994321 w 2328005"/>
                <a:gd name="connsiteY42" fmla="*/ 234130 h 1837744"/>
                <a:gd name="connsiteX43" fmla="*/ 850090 w 2328005"/>
                <a:gd name="connsiteY43" fmla="*/ 312201 h 1837744"/>
                <a:gd name="connsiteX44" fmla="*/ 675866 w 2328005"/>
                <a:gd name="connsiteY44" fmla="*/ 497120 h 1837744"/>
                <a:gd name="connsiteX45" fmla="*/ 655208 w 2328005"/>
                <a:gd name="connsiteY45" fmla="*/ 525927 h 1837744"/>
                <a:gd name="connsiteX46" fmla="*/ 865231 w 2328005"/>
                <a:gd name="connsiteY46" fmla="*/ 421832 h 1837744"/>
                <a:gd name="connsiteX47" fmla="*/ 1021286 w 2328005"/>
                <a:gd name="connsiteY47" fmla="*/ 302101 h 1837744"/>
                <a:gd name="connsiteX48" fmla="*/ 1077606 w 2328005"/>
                <a:gd name="connsiteY48" fmla="*/ 275304 h 1837744"/>
                <a:gd name="connsiteX49" fmla="*/ 1135640 w 2328005"/>
                <a:gd name="connsiteY49" fmla="*/ 294358 h 1837744"/>
                <a:gd name="connsiteX50" fmla="*/ 1128862 w 2328005"/>
                <a:gd name="connsiteY50" fmla="*/ 347158 h 1837744"/>
                <a:gd name="connsiteX51" fmla="*/ 1028813 w 2328005"/>
                <a:gd name="connsiteY51" fmla="*/ 455910 h 1837744"/>
                <a:gd name="connsiteX52" fmla="*/ 800327 w 2328005"/>
                <a:gd name="connsiteY52" fmla="*/ 657068 h 1837744"/>
                <a:gd name="connsiteX53" fmla="*/ 576118 w 2328005"/>
                <a:gd name="connsiteY53" fmla="*/ 875332 h 1837744"/>
                <a:gd name="connsiteX54" fmla="*/ 571369 w 2328005"/>
                <a:gd name="connsiteY54" fmla="*/ 881954 h 1837744"/>
                <a:gd name="connsiteX55" fmla="*/ 583741 w 2328005"/>
                <a:gd name="connsiteY55" fmla="*/ 877289 h 1837744"/>
                <a:gd name="connsiteX56" fmla="*/ 826112 w 2328005"/>
                <a:gd name="connsiteY56" fmla="*/ 723190 h 1837744"/>
                <a:gd name="connsiteX57" fmla="*/ 977646 w 2328005"/>
                <a:gd name="connsiteY57" fmla="*/ 716038 h 1837744"/>
                <a:gd name="connsiteX58" fmla="*/ 1017891 w 2328005"/>
                <a:gd name="connsiteY58" fmla="*/ 749411 h 1837744"/>
                <a:gd name="connsiteX59" fmla="*/ 1013203 w 2328005"/>
                <a:gd name="connsiteY59" fmla="*/ 774126 h 1837744"/>
                <a:gd name="connsiteX60" fmla="*/ 737147 w 2328005"/>
                <a:gd name="connsiteY60" fmla="*/ 957718 h 1837744"/>
                <a:gd name="connsiteX61" fmla="*/ 480939 w 2328005"/>
                <a:gd name="connsiteY61" fmla="*/ 1089859 h 1837744"/>
                <a:gd name="connsiteX62" fmla="*/ 396830 w 2328005"/>
                <a:gd name="connsiteY62" fmla="*/ 1109264 h 1837744"/>
                <a:gd name="connsiteX63" fmla="*/ 287055 w 2328005"/>
                <a:gd name="connsiteY63" fmla="*/ 1125305 h 1837744"/>
                <a:gd name="connsiteX64" fmla="*/ 261671 w 2328005"/>
                <a:gd name="connsiteY64" fmla="*/ 1123646 h 1837744"/>
                <a:gd name="connsiteX65" fmla="*/ 10194 w 2328005"/>
                <a:gd name="connsiteY65" fmla="*/ 676571 h 1837744"/>
                <a:gd name="connsiteX66" fmla="*/ 0 w 2328005"/>
                <a:gd name="connsiteY66" fmla="*/ 657227 h 1837744"/>
                <a:gd name="connsiteX67" fmla="*/ 241867 w 2328005"/>
                <a:gd name="connsiteY67" fmla="*/ 342324 h 1837744"/>
                <a:gd name="connsiteX68" fmla="*/ 494032 w 2328005"/>
                <a:gd name="connsiteY68" fmla="*/ 66894 h 1837744"/>
                <a:gd name="connsiteX69" fmla="*/ 596077 w 2328005"/>
                <a:gd name="connsiteY69" fmla="*/ 5700 h 1837744"/>
                <a:gd name="connsiteX70" fmla="*/ 624850 w 2328005"/>
                <a:gd name="connsiteY70" fmla="*/ 11 h 183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328005" h="1837744">
                  <a:moveTo>
                    <a:pt x="1352938" y="868370"/>
                  </a:moveTo>
                  <a:cubicBezTo>
                    <a:pt x="1392921" y="857827"/>
                    <a:pt x="1434044" y="863810"/>
                    <a:pt x="1475452" y="875207"/>
                  </a:cubicBezTo>
                  <a:lnTo>
                    <a:pt x="1492673" y="879766"/>
                  </a:lnTo>
                  <a:cubicBezTo>
                    <a:pt x="1517492" y="882805"/>
                    <a:pt x="1541298" y="890909"/>
                    <a:pt x="1564091" y="901040"/>
                  </a:cubicBezTo>
                  <a:cubicBezTo>
                    <a:pt x="1571689" y="904079"/>
                    <a:pt x="1578780" y="905092"/>
                    <a:pt x="1586885" y="904078"/>
                  </a:cubicBezTo>
                  <a:cubicBezTo>
                    <a:pt x="1632470" y="896987"/>
                    <a:pt x="1678563" y="890402"/>
                    <a:pt x="1724656" y="886857"/>
                  </a:cubicBezTo>
                  <a:cubicBezTo>
                    <a:pt x="1757580" y="884324"/>
                    <a:pt x="1789997" y="882805"/>
                    <a:pt x="1822413" y="889389"/>
                  </a:cubicBezTo>
                  <a:cubicBezTo>
                    <a:pt x="1848752" y="894961"/>
                    <a:pt x="1871545" y="907118"/>
                    <a:pt x="1886234" y="930924"/>
                  </a:cubicBezTo>
                  <a:cubicBezTo>
                    <a:pt x="1893325" y="942573"/>
                    <a:pt x="1901936" y="949664"/>
                    <a:pt x="1917132" y="951691"/>
                  </a:cubicBezTo>
                  <a:cubicBezTo>
                    <a:pt x="1936886" y="953717"/>
                    <a:pt x="1950561" y="968912"/>
                    <a:pt x="1962718" y="983601"/>
                  </a:cubicBezTo>
                  <a:cubicBezTo>
                    <a:pt x="1970315" y="993225"/>
                    <a:pt x="1978420" y="1002849"/>
                    <a:pt x="1987537" y="1011459"/>
                  </a:cubicBezTo>
                  <a:cubicBezTo>
                    <a:pt x="1982979" y="1023109"/>
                    <a:pt x="1255624" y="1164426"/>
                    <a:pt x="1251066" y="1165945"/>
                  </a:cubicBezTo>
                  <a:cubicBezTo>
                    <a:pt x="1244988" y="1167466"/>
                    <a:pt x="1241948" y="1171011"/>
                    <a:pt x="1248027" y="1175569"/>
                  </a:cubicBezTo>
                  <a:cubicBezTo>
                    <a:pt x="1268793" y="1192284"/>
                    <a:pt x="1286015" y="1213558"/>
                    <a:pt x="1308302" y="1228753"/>
                  </a:cubicBezTo>
                  <a:cubicBezTo>
                    <a:pt x="1316406" y="1234325"/>
                    <a:pt x="1325524" y="1231286"/>
                    <a:pt x="1334134" y="1229260"/>
                  </a:cubicBezTo>
                  <a:lnTo>
                    <a:pt x="2030591" y="1090982"/>
                  </a:lnTo>
                  <a:cubicBezTo>
                    <a:pt x="2043253" y="1098073"/>
                    <a:pt x="2047812" y="1112255"/>
                    <a:pt x="2054903" y="1123398"/>
                  </a:cubicBezTo>
                  <a:cubicBezTo>
                    <a:pt x="2059462" y="1137074"/>
                    <a:pt x="2267775" y="1373801"/>
                    <a:pt x="2328005" y="1509212"/>
                  </a:cubicBezTo>
                  <a:cubicBezTo>
                    <a:pt x="2203872" y="1632333"/>
                    <a:pt x="2050398" y="1700274"/>
                    <a:pt x="1890846" y="1837539"/>
                  </a:cubicBezTo>
                  <a:cubicBezTo>
                    <a:pt x="1882742" y="1844630"/>
                    <a:pt x="1767078" y="1666001"/>
                    <a:pt x="1695475" y="1616268"/>
                  </a:cubicBezTo>
                  <a:cubicBezTo>
                    <a:pt x="1623873" y="1566536"/>
                    <a:pt x="1538679" y="1571649"/>
                    <a:pt x="1461234" y="1539142"/>
                  </a:cubicBezTo>
                  <a:cubicBezTo>
                    <a:pt x="1383789" y="1506636"/>
                    <a:pt x="1284743" y="1454979"/>
                    <a:pt x="1230805" y="1421228"/>
                  </a:cubicBezTo>
                  <a:cubicBezTo>
                    <a:pt x="1176868" y="1387478"/>
                    <a:pt x="1160400" y="1373616"/>
                    <a:pt x="1137607" y="1336641"/>
                  </a:cubicBezTo>
                  <a:cubicBezTo>
                    <a:pt x="1126463" y="1317899"/>
                    <a:pt x="1116333" y="1298652"/>
                    <a:pt x="1105190" y="1279912"/>
                  </a:cubicBezTo>
                  <a:cubicBezTo>
                    <a:pt x="1079864" y="1268261"/>
                    <a:pt x="1057578" y="1252560"/>
                    <a:pt x="1037823" y="1232806"/>
                  </a:cubicBezTo>
                  <a:cubicBezTo>
                    <a:pt x="1026680" y="1220649"/>
                    <a:pt x="1013511" y="1209506"/>
                    <a:pt x="1012498" y="1191271"/>
                  </a:cubicBezTo>
                  <a:cubicBezTo>
                    <a:pt x="1009965" y="1153789"/>
                    <a:pt x="1037823" y="1122386"/>
                    <a:pt x="1075812" y="1123398"/>
                  </a:cubicBezTo>
                  <a:cubicBezTo>
                    <a:pt x="1098099" y="1123905"/>
                    <a:pt x="1110761" y="1117320"/>
                    <a:pt x="1122917" y="1098073"/>
                  </a:cubicBezTo>
                  <a:cubicBezTo>
                    <a:pt x="1158880" y="1041343"/>
                    <a:pt x="1198388" y="987653"/>
                    <a:pt x="1244988" y="938521"/>
                  </a:cubicBezTo>
                  <a:cubicBezTo>
                    <a:pt x="1265248" y="917248"/>
                    <a:pt x="1287028" y="898000"/>
                    <a:pt x="1313367" y="884831"/>
                  </a:cubicBezTo>
                  <a:cubicBezTo>
                    <a:pt x="1326410" y="877234"/>
                    <a:pt x="1339611" y="871884"/>
                    <a:pt x="1352938" y="868370"/>
                  </a:cubicBezTo>
                  <a:close/>
                  <a:moveTo>
                    <a:pt x="624850" y="11"/>
                  </a:moveTo>
                  <a:cubicBezTo>
                    <a:pt x="634228" y="218"/>
                    <a:pt x="643257" y="3184"/>
                    <a:pt x="651531" y="10872"/>
                  </a:cubicBezTo>
                  <a:cubicBezTo>
                    <a:pt x="663589" y="22026"/>
                    <a:pt x="664048" y="54945"/>
                    <a:pt x="653875" y="74725"/>
                  </a:cubicBezTo>
                  <a:cubicBezTo>
                    <a:pt x="642989" y="95498"/>
                    <a:pt x="626288" y="111096"/>
                    <a:pt x="608687" y="126552"/>
                  </a:cubicBezTo>
                  <a:cubicBezTo>
                    <a:pt x="637221" y="115427"/>
                    <a:pt x="665993" y="103972"/>
                    <a:pt x="694621" y="93416"/>
                  </a:cubicBezTo>
                  <a:cubicBezTo>
                    <a:pt x="734246" y="78712"/>
                    <a:pt x="773914" y="66045"/>
                    <a:pt x="815750" y="59445"/>
                  </a:cubicBezTo>
                  <a:cubicBezTo>
                    <a:pt x="832806" y="56635"/>
                    <a:pt x="849670" y="56192"/>
                    <a:pt x="866339" y="58118"/>
                  </a:cubicBezTo>
                  <a:cubicBezTo>
                    <a:pt x="910235" y="64027"/>
                    <a:pt x="924189" y="99103"/>
                    <a:pt x="895795" y="135900"/>
                  </a:cubicBezTo>
                  <a:cubicBezTo>
                    <a:pt x="922805" y="129699"/>
                    <a:pt x="946979" y="120460"/>
                    <a:pt x="972751" y="117382"/>
                  </a:cubicBezTo>
                  <a:cubicBezTo>
                    <a:pt x="986252" y="116033"/>
                    <a:pt x="999754" y="114685"/>
                    <a:pt x="1013012" y="117174"/>
                  </a:cubicBezTo>
                  <a:cubicBezTo>
                    <a:pt x="1048854" y="123824"/>
                    <a:pt x="1062866" y="153927"/>
                    <a:pt x="1045375" y="186008"/>
                  </a:cubicBezTo>
                  <a:cubicBezTo>
                    <a:pt x="1033446" y="207536"/>
                    <a:pt x="1015183" y="222517"/>
                    <a:pt x="994321" y="234130"/>
                  </a:cubicBezTo>
                  <a:cubicBezTo>
                    <a:pt x="946386" y="260422"/>
                    <a:pt x="897270" y="284866"/>
                    <a:pt x="850090" y="312201"/>
                  </a:cubicBezTo>
                  <a:cubicBezTo>
                    <a:pt x="774506" y="356773"/>
                    <a:pt x="724312" y="426068"/>
                    <a:pt x="675866" y="497120"/>
                  </a:cubicBezTo>
                  <a:cubicBezTo>
                    <a:pt x="670499" y="505304"/>
                    <a:pt x="664231" y="513344"/>
                    <a:pt x="655208" y="525927"/>
                  </a:cubicBezTo>
                  <a:cubicBezTo>
                    <a:pt x="733364" y="498743"/>
                    <a:pt x="803380" y="468229"/>
                    <a:pt x="865231" y="421832"/>
                  </a:cubicBezTo>
                  <a:cubicBezTo>
                    <a:pt x="917691" y="382239"/>
                    <a:pt x="969158" y="341933"/>
                    <a:pt x="1021286" y="302101"/>
                  </a:cubicBezTo>
                  <a:cubicBezTo>
                    <a:pt x="1037888" y="289439"/>
                    <a:pt x="1056332" y="279101"/>
                    <a:pt x="1077606" y="275304"/>
                  </a:cubicBezTo>
                  <a:cubicBezTo>
                    <a:pt x="1100254" y="270989"/>
                    <a:pt x="1121515" y="274202"/>
                    <a:pt x="1135640" y="294358"/>
                  </a:cubicBezTo>
                  <a:cubicBezTo>
                    <a:pt x="1148677" y="313235"/>
                    <a:pt x="1138792" y="331215"/>
                    <a:pt x="1128862" y="347158"/>
                  </a:cubicBezTo>
                  <a:cubicBezTo>
                    <a:pt x="1102874" y="389690"/>
                    <a:pt x="1065772" y="423250"/>
                    <a:pt x="1028813" y="455910"/>
                  </a:cubicBezTo>
                  <a:cubicBezTo>
                    <a:pt x="952903" y="523310"/>
                    <a:pt x="875150" y="588387"/>
                    <a:pt x="800327" y="657068"/>
                  </a:cubicBezTo>
                  <a:cubicBezTo>
                    <a:pt x="723748" y="727499"/>
                    <a:pt x="649105" y="800822"/>
                    <a:pt x="576118" y="875332"/>
                  </a:cubicBezTo>
                  <a:cubicBezTo>
                    <a:pt x="574363" y="877082"/>
                    <a:pt x="573031" y="879636"/>
                    <a:pt x="571369" y="881954"/>
                  </a:cubicBezTo>
                  <a:cubicBezTo>
                    <a:pt x="577380" y="884760"/>
                    <a:pt x="580135" y="880218"/>
                    <a:pt x="583741" y="877289"/>
                  </a:cubicBezTo>
                  <a:cubicBezTo>
                    <a:pt x="661855" y="821496"/>
                    <a:pt x="737608" y="762006"/>
                    <a:pt x="826112" y="723190"/>
                  </a:cubicBezTo>
                  <a:cubicBezTo>
                    <a:pt x="875127" y="701683"/>
                    <a:pt x="925635" y="692779"/>
                    <a:pt x="977646" y="716038"/>
                  </a:cubicBezTo>
                  <a:cubicBezTo>
                    <a:pt x="994351" y="723505"/>
                    <a:pt x="1007402" y="735371"/>
                    <a:pt x="1017891" y="749411"/>
                  </a:cubicBezTo>
                  <a:cubicBezTo>
                    <a:pt x="1024269" y="757996"/>
                    <a:pt x="1027330" y="767711"/>
                    <a:pt x="1013203" y="774126"/>
                  </a:cubicBezTo>
                  <a:cubicBezTo>
                    <a:pt x="910242" y="819120"/>
                    <a:pt x="827071" y="893848"/>
                    <a:pt x="737147" y="957718"/>
                  </a:cubicBezTo>
                  <a:cubicBezTo>
                    <a:pt x="657989" y="1014265"/>
                    <a:pt x="575670" y="1064033"/>
                    <a:pt x="480939" y="1089859"/>
                  </a:cubicBezTo>
                  <a:cubicBezTo>
                    <a:pt x="452792" y="1096249"/>
                    <a:pt x="424977" y="1102874"/>
                    <a:pt x="396830" y="1109264"/>
                  </a:cubicBezTo>
                  <a:cubicBezTo>
                    <a:pt x="360349" y="1114689"/>
                    <a:pt x="323300" y="1120209"/>
                    <a:pt x="287055" y="1125305"/>
                  </a:cubicBezTo>
                  <a:cubicBezTo>
                    <a:pt x="278527" y="1126710"/>
                    <a:pt x="269618" y="1129345"/>
                    <a:pt x="261671" y="1123646"/>
                  </a:cubicBezTo>
                  <a:cubicBezTo>
                    <a:pt x="177876" y="974811"/>
                    <a:pt x="93751" y="825738"/>
                    <a:pt x="10194" y="676571"/>
                  </a:cubicBezTo>
                  <a:cubicBezTo>
                    <a:pt x="7127" y="670360"/>
                    <a:pt x="3398" y="663675"/>
                    <a:pt x="0" y="657227"/>
                  </a:cubicBezTo>
                  <a:cubicBezTo>
                    <a:pt x="79818" y="551515"/>
                    <a:pt x="158074" y="445186"/>
                    <a:pt x="241867" y="342324"/>
                  </a:cubicBezTo>
                  <a:cubicBezTo>
                    <a:pt x="320578" y="245846"/>
                    <a:pt x="397778" y="147282"/>
                    <a:pt x="494032" y="66894"/>
                  </a:cubicBezTo>
                  <a:cubicBezTo>
                    <a:pt x="524537" y="41137"/>
                    <a:pt x="557640" y="18749"/>
                    <a:pt x="596077" y="5700"/>
                  </a:cubicBezTo>
                  <a:cubicBezTo>
                    <a:pt x="605745" y="2355"/>
                    <a:pt x="615472" y="-196"/>
                    <a:pt x="624850" y="11"/>
                  </a:cubicBezTo>
                  <a:close/>
                </a:path>
              </a:pathLst>
            </a:custGeom>
            <a:solidFill>
              <a:srgbClr val="FCD9C1"/>
            </a:solidFill>
            <a:ln w="2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0">
              <a:extLst>
                <a:ext uri="{FF2B5EF4-FFF2-40B4-BE49-F238E27FC236}">
                  <a16:creationId xmlns:a16="http://schemas.microsoft.com/office/drawing/2014/main" id="{546365D5-86BE-817C-7197-6EA42C02790D}"/>
                </a:ext>
              </a:extLst>
            </p:cNvPr>
            <p:cNvSpPr/>
            <p:nvPr/>
          </p:nvSpPr>
          <p:spPr>
            <a:xfrm rot="21479217" flipH="1">
              <a:off x="1937072" y="6023955"/>
              <a:ext cx="1006835" cy="848673"/>
            </a:xfrm>
            <a:custGeom>
              <a:avLst/>
              <a:gdLst>
                <a:gd name="connsiteX0" fmla="*/ 447868 w 1006835"/>
                <a:gd name="connsiteY0" fmla="*/ 72 h 848673"/>
                <a:gd name="connsiteX1" fmla="*/ 431875 w 1006835"/>
                <a:gd name="connsiteY1" fmla="*/ 14129 h 848673"/>
                <a:gd name="connsiteX2" fmla="*/ 357313 w 1006835"/>
                <a:gd name="connsiteY2" fmla="*/ 158774 h 848673"/>
                <a:gd name="connsiteX3" fmla="*/ 216335 w 1006835"/>
                <a:gd name="connsiteY3" fmla="*/ 429727 h 848673"/>
                <a:gd name="connsiteX4" fmla="*/ 58246 w 1006835"/>
                <a:gd name="connsiteY4" fmla="*/ 736943 h 848673"/>
                <a:gd name="connsiteX5" fmla="*/ 0 w 1006835"/>
                <a:gd name="connsiteY5" fmla="*/ 848673 h 848673"/>
                <a:gd name="connsiteX6" fmla="*/ 746679 w 1006835"/>
                <a:gd name="connsiteY6" fmla="*/ 822428 h 848673"/>
                <a:gd name="connsiteX7" fmla="*/ 818137 w 1006835"/>
                <a:gd name="connsiteY7" fmla="*/ 670937 h 848673"/>
                <a:gd name="connsiteX8" fmla="*/ 1002304 w 1006835"/>
                <a:gd name="connsiteY8" fmla="*/ 282230 h 848673"/>
                <a:gd name="connsiteX9" fmla="*/ 993340 w 1006835"/>
                <a:gd name="connsiteY9" fmla="*/ 255339 h 848673"/>
                <a:gd name="connsiteX10" fmla="*/ 474251 w 1006835"/>
                <a:gd name="connsiteY10" fmla="*/ 9240 h 848673"/>
                <a:gd name="connsiteX11" fmla="*/ 447868 w 1006835"/>
                <a:gd name="connsiteY11" fmla="*/ 72 h 84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6835" h="848673">
                  <a:moveTo>
                    <a:pt x="447868" y="72"/>
                  </a:moveTo>
                  <a:cubicBezTo>
                    <a:pt x="442470" y="683"/>
                    <a:pt x="438803" y="5165"/>
                    <a:pt x="431875" y="14129"/>
                  </a:cubicBezTo>
                  <a:cubicBezTo>
                    <a:pt x="407836" y="62616"/>
                    <a:pt x="382575" y="110695"/>
                    <a:pt x="357313" y="158774"/>
                  </a:cubicBezTo>
                  <a:cubicBezTo>
                    <a:pt x="310050" y="248820"/>
                    <a:pt x="261970" y="338866"/>
                    <a:pt x="216335" y="429727"/>
                  </a:cubicBezTo>
                  <a:cubicBezTo>
                    <a:pt x="164590" y="532812"/>
                    <a:pt x="108362" y="633043"/>
                    <a:pt x="58246" y="736943"/>
                  </a:cubicBezTo>
                  <a:lnTo>
                    <a:pt x="0" y="848673"/>
                  </a:lnTo>
                  <a:lnTo>
                    <a:pt x="746679" y="822428"/>
                  </a:lnTo>
                  <a:lnTo>
                    <a:pt x="818137" y="670937"/>
                  </a:lnTo>
                  <a:cubicBezTo>
                    <a:pt x="879254" y="541368"/>
                    <a:pt x="940372" y="411799"/>
                    <a:pt x="1002304" y="282230"/>
                  </a:cubicBezTo>
                  <a:cubicBezTo>
                    <a:pt x="1009231" y="268377"/>
                    <a:pt x="1009638" y="260636"/>
                    <a:pt x="993340" y="255339"/>
                  </a:cubicBezTo>
                  <a:lnTo>
                    <a:pt x="474251" y="9240"/>
                  </a:lnTo>
                  <a:cubicBezTo>
                    <a:pt x="460397" y="2721"/>
                    <a:pt x="453267" y="-539"/>
                    <a:pt x="447868" y="72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C89730A1-88AC-7F3C-6B2E-2E282282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014" y="-15520"/>
            <a:ext cx="4522992" cy="703336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F2352E1-FE42-5156-3391-15443E230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99" y="278023"/>
            <a:ext cx="204233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267">
            <a:extLst>
              <a:ext uri="{FF2B5EF4-FFF2-40B4-BE49-F238E27FC236}">
                <a16:creationId xmlns:a16="http://schemas.microsoft.com/office/drawing/2014/main" id="{E198ED1F-7BD3-6904-C748-A6FE8A952949}"/>
              </a:ext>
            </a:extLst>
          </p:cNvPr>
          <p:cNvSpPr/>
          <p:nvPr/>
        </p:nvSpPr>
        <p:spPr>
          <a:xfrm>
            <a:off x="155086" y="2019142"/>
            <a:ext cx="10573811" cy="3776749"/>
          </a:xfrm>
          <a:prstGeom prst="rect">
            <a:avLst/>
          </a:prstGeom>
          <a:solidFill>
            <a:srgbClr val="4BC9D0"/>
          </a:solidFill>
          <a:ln>
            <a:solidFill>
              <a:srgbClr val="000000">
                <a:alpha val="0"/>
              </a:srgbClr>
            </a:solidFill>
            <a:round/>
          </a:ln>
        </p:spPr>
        <p:txBody>
          <a:bodyPr lIns="0" tIns="0" rIns="0" bIns="0" anchor="ctr"/>
          <a:lstStyle/>
          <a:p>
            <a:pPr marL="20320" marR="20320" defTabSz="457200">
              <a:defRPr sz="3200">
                <a:uFill>
                  <a:solidFill/>
                </a:uFill>
                <a:latin typeface="Open Sans"/>
                <a:ea typeface="Open Sans"/>
                <a:cs typeface="Open Sans"/>
                <a:sym typeface="Open Sans"/>
              </a:defRPr>
            </a:pPr>
            <a:endParaRPr sz="1600"/>
          </a:p>
        </p:txBody>
      </p:sp>
      <p:sp>
        <p:nvSpPr>
          <p:cNvPr id="9" name="Shape 1267">
            <a:extLst>
              <a:ext uri="{FF2B5EF4-FFF2-40B4-BE49-F238E27FC236}">
                <a16:creationId xmlns:a16="http://schemas.microsoft.com/office/drawing/2014/main" id="{3B0686EE-349B-0C3F-541D-5C782937F022}"/>
              </a:ext>
            </a:extLst>
          </p:cNvPr>
          <p:cNvSpPr/>
          <p:nvPr/>
        </p:nvSpPr>
        <p:spPr>
          <a:xfrm>
            <a:off x="-32811" y="1828042"/>
            <a:ext cx="10573811" cy="37767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>
                <a:alpha val="0"/>
              </a:srgbClr>
            </a:solidFill>
            <a:round/>
          </a:ln>
        </p:spPr>
        <p:txBody>
          <a:bodyPr lIns="0" tIns="0" rIns="0" bIns="0" anchor="ctr"/>
          <a:lstStyle/>
          <a:p>
            <a:pPr marL="20320" marR="20320" defTabSz="457200">
              <a:defRPr sz="3200">
                <a:uFill>
                  <a:solidFill/>
                </a:uFill>
                <a:latin typeface="Open Sans"/>
                <a:ea typeface="Open Sans"/>
                <a:cs typeface="Open Sans"/>
                <a:sym typeface="Open Sans"/>
              </a:defRPr>
            </a:pPr>
            <a:endParaRPr sz="1600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236A063-7A51-F270-05AE-A68BFC9DC74F}"/>
              </a:ext>
            </a:extLst>
          </p:cNvPr>
          <p:cNvSpPr/>
          <p:nvPr/>
        </p:nvSpPr>
        <p:spPr bwMode="auto">
          <a:xfrm flipV="1">
            <a:off x="8691282" y="4883154"/>
            <a:ext cx="1442195" cy="1346200"/>
          </a:xfrm>
          <a:custGeom>
            <a:avLst/>
            <a:gdLst>
              <a:gd name="connsiteX0" fmla="*/ 971829 w 2671591"/>
              <a:gd name="connsiteY0" fmla="*/ 311 h 2234714"/>
              <a:gd name="connsiteX1" fmla="*/ 1658132 w 2671591"/>
              <a:gd name="connsiteY1" fmla="*/ 121675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4 h 2234714"/>
              <a:gd name="connsiteX9" fmla="*/ 971829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solidFill>
            <a:srgbClr val="4B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487F4FA-4078-390C-3370-02ABF7F6E880}"/>
              </a:ext>
            </a:extLst>
          </p:cNvPr>
          <p:cNvSpPr txBox="1"/>
          <p:nvPr/>
        </p:nvSpPr>
        <p:spPr>
          <a:xfrm>
            <a:off x="2912545" y="1981192"/>
            <a:ext cx="7092590" cy="33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pt-BR" altLang="zh-CN" sz="2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Ao reconhecer a importância das vacinas na proteção da saúde dos profissionais da limpeza urbana, estamos fazendo nossa parte para garantir que eles possam continuar desempenhando suas funções de forma segura e saudável.</a:t>
            </a:r>
            <a:endParaRPr kumimoji="1" lang="pt-BR" altLang="zh-CN" sz="2400" dirty="0">
              <a:solidFill>
                <a:schemeClr val="accent4">
                  <a:lumMod val="50000"/>
                </a:schemeClr>
              </a:solidFill>
              <a:latin typeface="+mj-lt"/>
              <a:ea typeface="华文圆体 Regular" panose="020F0502040101010101" pitchFamily="34" charset="-122"/>
              <a:cs typeface="Yuanti SC" charset="-122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75143CC-8C09-E42E-4810-393274EB10A3}"/>
              </a:ext>
            </a:extLst>
          </p:cNvPr>
          <p:cNvSpPr/>
          <p:nvPr/>
        </p:nvSpPr>
        <p:spPr bwMode="auto">
          <a:xfrm flipV="1">
            <a:off x="8659553" y="5187048"/>
            <a:ext cx="1442195" cy="1346200"/>
          </a:xfrm>
          <a:custGeom>
            <a:avLst/>
            <a:gdLst>
              <a:gd name="connsiteX0" fmla="*/ 971829 w 2671591"/>
              <a:gd name="connsiteY0" fmla="*/ 311 h 2234714"/>
              <a:gd name="connsiteX1" fmla="*/ 1658132 w 2671591"/>
              <a:gd name="connsiteY1" fmla="*/ 121675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4 h 2234714"/>
              <a:gd name="connsiteX9" fmla="*/ 971829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EA0C67-A781-9646-F25B-9FB98406D35E}"/>
              </a:ext>
            </a:extLst>
          </p:cNvPr>
          <p:cNvSpPr txBox="1"/>
          <p:nvPr/>
        </p:nvSpPr>
        <p:spPr>
          <a:xfrm>
            <a:off x="8796792" y="5556254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Impact" panose="020B0806030902050204" pitchFamily="34" charset="0"/>
              </a:rPr>
              <a:t>NR 38</a:t>
            </a:r>
          </a:p>
        </p:txBody>
      </p:sp>
      <p:pic>
        <p:nvPicPr>
          <p:cNvPr id="17410" name="Picture 2" descr="Medicina do Trabalho em Brasília – Segurança, Medicina do Trabalho – BSB Med">
            <a:extLst>
              <a:ext uri="{FF2B5EF4-FFF2-40B4-BE49-F238E27FC236}">
                <a16:creationId xmlns:a16="http://schemas.microsoft.com/office/drawing/2014/main" id="{3BFB49DF-AB12-43C0-69C0-6DBCEC1E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920" y="2396971"/>
            <a:ext cx="2878562" cy="44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42CA1123-A249-419A-7943-578E0B4F6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1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tângulo 73">
            <a:extLst>
              <a:ext uri="{FF2B5EF4-FFF2-40B4-BE49-F238E27FC236}">
                <a16:creationId xmlns:a16="http://schemas.microsoft.com/office/drawing/2014/main" id="{4EF4B3EC-7CBF-7E7B-8646-16CF591D139D}"/>
              </a:ext>
            </a:extLst>
          </p:cNvPr>
          <p:cNvSpPr/>
          <p:nvPr/>
        </p:nvSpPr>
        <p:spPr>
          <a:xfrm>
            <a:off x="117642" y="500851"/>
            <a:ext cx="8201648" cy="207279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17A15435-1520-440B-D8B1-2E250811131B}"/>
              </a:ext>
            </a:extLst>
          </p:cNvPr>
          <p:cNvSpPr/>
          <p:nvPr/>
        </p:nvSpPr>
        <p:spPr>
          <a:xfrm>
            <a:off x="355831" y="218510"/>
            <a:ext cx="8201648" cy="2072792"/>
          </a:xfrm>
          <a:prstGeom prst="rect">
            <a:avLst/>
          </a:prstGeom>
          <a:solidFill>
            <a:srgbClr val="4BC9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文本框 1">
            <a:extLst>
              <a:ext uri="{FF2B5EF4-FFF2-40B4-BE49-F238E27FC236}">
                <a16:creationId xmlns:a16="http://schemas.microsoft.com/office/drawing/2014/main" id="{E61D1264-06C6-35D3-75BD-3C95618EFD94}"/>
              </a:ext>
            </a:extLst>
          </p:cNvPr>
          <p:cNvSpPr txBox="1"/>
          <p:nvPr/>
        </p:nvSpPr>
        <p:spPr>
          <a:xfrm>
            <a:off x="551587" y="974432"/>
            <a:ext cx="5149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pt-BR" altLang="zh-CN" sz="2400" dirty="0">
                <a:solidFill>
                  <a:schemeClr val="bg2">
                    <a:lumMod val="25000"/>
                  </a:schemeClr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Afinal, cuidar de quem cuida da nossa cidade é uma prioridade que todos deveríamos abraçar.</a:t>
            </a:r>
          </a:p>
        </p:txBody>
      </p:sp>
      <p:pic>
        <p:nvPicPr>
          <p:cNvPr id="4100" name="Picture 4" descr="PrevMed São Miguel">
            <a:extLst>
              <a:ext uri="{FF2B5EF4-FFF2-40B4-BE49-F238E27FC236}">
                <a16:creationId xmlns:a16="http://schemas.microsoft.com/office/drawing/2014/main" id="{957890E2-31B8-AA81-7796-1993D255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25" b="98750" l="10000" r="90000">
                        <a14:foregroundMark x1="61600" y1="97500" x2="64000" y2="98750"/>
                        <a14:foregroundMark x1="72250" y1="94000" x2="72300" y2="94750"/>
                        <a14:foregroundMark x1="66350" y1="6125" x2="66350" y2="7000"/>
                        <a14:foregroundMark x1="68250" y1="8500" x2="64100" y2="7750"/>
                        <a14:foregroundMark x1="64100" y1="7750" x2="64100" y2="7750"/>
                        <a14:backgroundMark x1="81900" y1="24125" x2="79650" y2="30250"/>
                        <a14:backgroundMark x1="57400" y1="34250" x2="54550" y2="43375"/>
                        <a14:backgroundMark x1="73900" y1="38000" x2="78300" y2="2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554" y="807868"/>
            <a:ext cx="14969970" cy="59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6FE9B250-043A-A19F-EFC8-DB5CDF8FF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29B503C-26E1-1BAB-0C31-EAD4BA68D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64137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F5AB8A9-957F-8B28-84E2-81ED316E7AAE}"/>
              </a:ext>
            </a:extLst>
          </p:cNvPr>
          <p:cNvSpPr/>
          <p:nvPr/>
        </p:nvSpPr>
        <p:spPr>
          <a:xfrm>
            <a:off x="7456277" y="4533744"/>
            <a:ext cx="4637754" cy="117209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515CD5F-67F9-50F5-89B0-612E7153B7D6}"/>
              </a:ext>
            </a:extLst>
          </p:cNvPr>
          <p:cNvSpPr/>
          <p:nvPr/>
        </p:nvSpPr>
        <p:spPr>
          <a:xfrm>
            <a:off x="7315198" y="4390505"/>
            <a:ext cx="4637754" cy="1172094"/>
          </a:xfrm>
          <a:prstGeom prst="rect">
            <a:avLst/>
          </a:prstGeom>
          <a:solidFill>
            <a:srgbClr val="FDD6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9010835" y="3219873"/>
            <a:ext cx="184222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latin typeface="Impact" panose="020B0806030902050204" pitchFamily="34" charset="0"/>
                <a:cs typeface="Arial" pitchFamily="34" charset="0"/>
              </a:rPr>
              <a:t>01</a:t>
            </a:r>
            <a:endParaRPr lang="ko-KR" altLang="en-US" sz="8000" dirty="0"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55A68A0-2380-4E67-8DF4-427ED4BAFEFE}"/>
              </a:ext>
            </a:extLst>
          </p:cNvPr>
          <p:cNvSpPr txBox="1"/>
          <p:nvPr/>
        </p:nvSpPr>
        <p:spPr>
          <a:xfrm>
            <a:off x="7336970" y="4507961"/>
            <a:ext cx="320426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altLang="ko-KR" sz="2800" dirty="0">
                <a:latin typeface="+mj-lt"/>
                <a:cs typeface="Arial" pitchFamily="34" charset="0"/>
              </a:rPr>
              <a:t>Por que o Governo criou a NR-38?</a:t>
            </a:r>
            <a:endParaRPr lang="ko-KR" altLang="en-US" sz="2800" dirty="0">
              <a:latin typeface="+mj-lt"/>
              <a:cs typeface="Arial" pitchFamily="34" charset="0"/>
            </a:endParaRPr>
          </a:p>
        </p:txBody>
      </p:sp>
      <p:pic>
        <p:nvPicPr>
          <p:cNvPr id="3" name="object 7">
            <a:extLst>
              <a:ext uri="{FF2B5EF4-FFF2-40B4-BE49-F238E27FC236}">
                <a16:creationId xmlns:a16="http://schemas.microsoft.com/office/drawing/2014/main" id="{AD9BE4BC-792A-80EC-8B43-C40E04404C4E}"/>
              </a:ext>
            </a:extLst>
          </p:cNvPr>
          <p:cNvPicPr/>
          <p:nvPr/>
        </p:nvPicPr>
        <p:blipFill rotWithShape="1">
          <a:blip r:embed="rId3" cstate="print"/>
          <a:srcRect b="55378"/>
          <a:stretch/>
        </p:blipFill>
        <p:spPr>
          <a:xfrm>
            <a:off x="10374086" y="4299857"/>
            <a:ext cx="1670964" cy="2558143"/>
          </a:xfrm>
          <a:prstGeom prst="rect">
            <a:avLst/>
          </a:prstGeom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31D6AC5F-0CA9-DF3F-783E-1B8E41AD08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0984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267">
            <a:extLst>
              <a:ext uri="{FF2B5EF4-FFF2-40B4-BE49-F238E27FC236}">
                <a16:creationId xmlns:a16="http://schemas.microsoft.com/office/drawing/2014/main" id="{E198ED1F-7BD3-6904-C748-A6FE8A952949}"/>
              </a:ext>
            </a:extLst>
          </p:cNvPr>
          <p:cNvSpPr/>
          <p:nvPr/>
        </p:nvSpPr>
        <p:spPr>
          <a:xfrm>
            <a:off x="155086" y="2019142"/>
            <a:ext cx="10573811" cy="3776749"/>
          </a:xfrm>
          <a:prstGeom prst="rect">
            <a:avLst/>
          </a:prstGeom>
          <a:solidFill>
            <a:srgbClr val="4BC9D0"/>
          </a:solidFill>
          <a:ln>
            <a:solidFill>
              <a:srgbClr val="000000">
                <a:alpha val="0"/>
              </a:srgbClr>
            </a:solidFill>
            <a:round/>
          </a:ln>
        </p:spPr>
        <p:txBody>
          <a:bodyPr lIns="0" tIns="0" rIns="0" bIns="0" anchor="ctr"/>
          <a:lstStyle/>
          <a:p>
            <a:pPr marL="20320" marR="20320" defTabSz="457200">
              <a:defRPr sz="3200">
                <a:uFill>
                  <a:solidFill/>
                </a:uFill>
                <a:latin typeface="Open Sans"/>
                <a:ea typeface="Open Sans"/>
                <a:cs typeface="Open Sans"/>
                <a:sym typeface="Open Sans"/>
              </a:defRPr>
            </a:pPr>
            <a:endParaRPr sz="1600"/>
          </a:p>
        </p:txBody>
      </p:sp>
      <p:sp>
        <p:nvSpPr>
          <p:cNvPr id="9" name="Shape 1267">
            <a:extLst>
              <a:ext uri="{FF2B5EF4-FFF2-40B4-BE49-F238E27FC236}">
                <a16:creationId xmlns:a16="http://schemas.microsoft.com/office/drawing/2014/main" id="{3B0686EE-349B-0C3F-541D-5C782937F022}"/>
              </a:ext>
            </a:extLst>
          </p:cNvPr>
          <p:cNvSpPr/>
          <p:nvPr/>
        </p:nvSpPr>
        <p:spPr>
          <a:xfrm>
            <a:off x="-32811" y="1828042"/>
            <a:ext cx="10573811" cy="37767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>
                <a:alpha val="0"/>
              </a:srgbClr>
            </a:solidFill>
            <a:round/>
          </a:ln>
        </p:spPr>
        <p:txBody>
          <a:bodyPr lIns="0" tIns="0" rIns="0" bIns="0" anchor="ctr"/>
          <a:lstStyle/>
          <a:p>
            <a:pPr marL="20320" marR="20320" defTabSz="457200">
              <a:defRPr sz="3200">
                <a:uFill>
                  <a:solidFill/>
                </a:uFill>
                <a:latin typeface="Open Sans"/>
                <a:ea typeface="Open Sans"/>
                <a:cs typeface="Open Sans"/>
                <a:sym typeface="Open Sans"/>
              </a:defRPr>
            </a:pPr>
            <a:endParaRPr sz="1600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14A9B748-11A2-96A8-7869-B503C6B08F87}"/>
              </a:ext>
            </a:extLst>
          </p:cNvPr>
          <p:cNvPicPr/>
          <p:nvPr/>
        </p:nvPicPr>
        <p:blipFill rotWithShape="1">
          <a:blip r:embed="rId2" cstate="print"/>
          <a:srcRect b="52183"/>
          <a:stretch/>
        </p:blipFill>
        <p:spPr>
          <a:xfrm>
            <a:off x="23684" y="2857500"/>
            <a:ext cx="2876833" cy="3996416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3236A063-7A51-F270-05AE-A68BFC9DC74F}"/>
              </a:ext>
            </a:extLst>
          </p:cNvPr>
          <p:cNvSpPr/>
          <p:nvPr/>
        </p:nvSpPr>
        <p:spPr bwMode="auto">
          <a:xfrm flipV="1">
            <a:off x="5900924" y="5024025"/>
            <a:ext cx="1442195" cy="1346200"/>
          </a:xfrm>
          <a:custGeom>
            <a:avLst/>
            <a:gdLst>
              <a:gd name="connsiteX0" fmla="*/ 971829 w 2671591"/>
              <a:gd name="connsiteY0" fmla="*/ 311 h 2234714"/>
              <a:gd name="connsiteX1" fmla="*/ 1658132 w 2671591"/>
              <a:gd name="connsiteY1" fmla="*/ 121675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4 h 2234714"/>
              <a:gd name="connsiteX9" fmla="*/ 971829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solidFill>
            <a:srgbClr val="4B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487F4FA-4078-390C-3370-02ABF7F6E880}"/>
              </a:ext>
            </a:extLst>
          </p:cNvPr>
          <p:cNvSpPr txBox="1"/>
          <p:nvPr/>
        </p:nvSpPr>
        <p:spPr>
          <a:xfrm>
            <a:off x="3107266" y="2457409"/>
            <a:ext cx="68009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pt-BR" altLang="zh-CN" sz="2800" dirty="0">
                <a:solidFill>
                  <a:schemeClr val="bg1"/>
                </a:solidFill>
                <a:latin typeface="+mj-lt"/>
                <a:ea typeface="华文圆体 Regular" panose="020F0502040101010101" pitchFamily="34" charset="-122"/>
                <a:cs typeface="Yuanti SC" charset="-122"/>
              </a:rPr>
              <a:t>Os profissionais de limpeza urbana desempenham um papel fundamental na manutenção da nossa qualidade de vida, mas enfrentam diversos riscos à saúde e segurança em seu trabalho. 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75143CC-8C09-E42E-4810-393274EB10A3}"/>
              </a:ext>
            </a:extLst>
          </p:cNvPr>
          <p:cNvSpPr/>
          <p:nvPr/>
        </p:nvSpPr>
        <p:spPr bwMode="auto">
          <a:xfrm flipV="1">
            <a:off x="5837424" y="4947825"/>
            <a:ext cx="1442195" cy="1346200"/>
          </a:xfrm>
          <a:custGeom>
            <a:avLst/>
            <a:gdLst>
              <a:gd name="connsiteX0" fmla="*/ 971829 w 2671591"/>
              <a:gd name="connsiteY0" fmla="*/ 311 h 2234714"/>
              <a:gd name="connsiteX1" fmla="*/ 1658132 w 2671591"/>
              <a:gd name="connsiteY1" fmla="*/ 121675 h 2234714"/>
              <a:gd name="connsiteX2" fmla="*/ 2391482 w 2671591"/>
              <a:gd name="connsiteY2" fmla="*/ 570868 h 2234714"/>
              <a:gd name="connsiteX3" fmla="*/ 2671591 w 2671591"/>
              <a:gd name="connsiteY3" fmla="*/ 1127080 h 2234714"/>
              <a:gd name="connsiteX4" fmla="*/ 2398520 w 2671591"/>
              <a:gd name="connsiteY4" fmla="*/ 1555152 h 2234714"/>
              <a:gd name="connsiteX5" fmla="*/ 1656724 w 2671591"/>
              <a:gd name="connsiteY5" fmla="*/ 2040957 h 2234714"/>
              <a:gd name="connsiteX6" fmla="*/ 436351 w 2671591"/>
              <a:gd name="connsiteY6" fmla="*/ 2146567 h 2234714"/>
              <a:gd name="connsiteX7" fmla="*/ 0 w 2671591"/>
              <a:gd name="connsiteY7" fmla="*/ 1127080 h 2234714"/>
              <a:gd name="connsiteX8" fmla="*/ 453241 w 2671591"/>
              <a:gd name="connsiteY8" fmla="*/ 130124 h 2234714"/>
              <a:gd name="connsiteX9" fmla="*/ 971829 w 2671591"/>
              <a:gd name="connsiteY9" fmla="*/ 311 h 223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EA0C67-A781-9646-F25B-9FB98406D35E}"/>
              </a:ext>
            </a:extLst>
          </p:cNvPr>
          <p:cNvSpPr txBox="1"/>
          <p:nvPr/>
        </p:nvSpPr>
        <p:spPr>
          <a:xfrm>
            <a:off x="6056871" y="5373959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Impact" panose="020B0806030902050204" pitchFamily="34" charset="0"/>
              </a:rPr>
              <a:t>NR 38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16E57C1A-0B13-2B9D-ED1D-058588D92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6" grpId="0" animBg="1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Vermelho Violet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07F8974-C9B9-4DBC-A3D9-79D94F15FFBC}">
  <we:reference id="wa104038830" version="1.0.0.3" store="pt-BR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Damasco</Template>
  <TotalTime>3736</TotalTime>
  <Words>1922</Words>
  <Application>Microsoft Office PowerPoint</Application>
  <PresentationFormat>Widescreen</PresentationFormat>
  <Paragraphs>175</Paragraphs>
  <Slides>63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72" baseType="lpstr">
      <vt:lpstr>Arial</vt:lpstr>
      <vt:lpstr>Bookman Old Style</vt:lpstr>
      <vt:lpstr>Calibri</vt:lpstr>
      <vt:lpstr>Impact</vt:lpstr>
      <vt:lpstr>Roboto Light</vt:lpstr>
      <vt:lpstr>Rockwell</vt:lpstr>
      <vt:lpstr>Source Sans Pro Light</vt:lpstr>
      <vt:lpstr>华文圆体 Regular</vt:lpstr>
      <vt:lpstr>Damask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RODRIGO GARCIA</cp:lastModifiedBy>
  <cp:revision>1</cp:revision>
  <dcterms:created xsi:type="dcterms:W3CDTF">2017-06-07T09:14:36Z</dcterms:created>
  <dcterms:modified xsi:type="dcterms:W3CDTF">2024-03-18T17:40:40Z</dcterms:modified>
</cp:coreProperties>
</file>