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32" r:id="rId1"/>
    <p:sldMasterId id="2147483840" r:id="rId2"/>
  </p:sldMasterIdLst>
  <p:notesMasterIdLst>
    <p:notesMasterId r:id="rId25"/>
  </p:notesMasterIdLst>
  <p:handoutMasterIdLst>
    <p:handoutMasterId r:id="rId26"/>
  </p:handoutMasterIdLst>
  <p:sldIdLst>
    <p:sldId id="351" r:id="rId3"/>
    <p:sldId id="1183" r:id="rId4"/>
    <p:sldId id="523" r:id="rId5"/>
    <p:sldId id="1185" r:id="rId6"/>
    <p:sldId id="522" r:id="rId7"/>
    <p:sldId id="1184" r:id="rId8"/>
    <p:sldId id="524" r:id="rId9"/>
    <p:sldId id="525" r:id="rId10"/>
    <p:sldId id="1191" r:id="rId11"/>
    <p:sldId id="526" r:id="rId12"/>
    <p:sldId id="1186" r:id="rId13"/>
    <p:sldId id="529" r:id="rId14"/>
    <p:sldId id="638" r:id="rId15"/>
    <p:sldId id="1190" r:id="rId16"/>
    <p:sldId id="641" r:id="rId17"/>
    <p:sldId id="643" r:id="rId18"/>
    <p:sldId id="1189" r:id="rId19"/>
    <p:sldId id="1194" r:id="rId20"/>
    <p:sldId id="1187" r:id="rId21"/>
    <p:sldId id="1193" r:id="rId22"/>
    <p:sldId id="1188" r:id="rId23"/>
    <p:sldId id="1182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0102"/>
    <a:srgbClr val="FDD100"/>
    <a:srgbClr val="23253D"/>
    <a:srgbClr val="3D7072"/>
    <a:srgbClr val="BAD9D4"/>
    <a:srgbClr val="4C5084"/>
    <a:srgbClr val="1B1D30"/>
    <a:srgbClr val="F6E9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 showGuides="1">
      <p:cViewPr>
        <p:scale>
          <a:sx n="87" d="100"/>
          <a:sy n="87" d="100"/>
        </p:scale>
        <p:origin x="816" y="6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65A7502-452A-0551-2159-546BBB822E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17D1E89-7825-F2CA-1F0C-FDE7461AC4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E58FF-FEFD-4723-82C4-3306645B1F32}" type="datetimeFigureOut">
              <a:rPr lang="pt-BR" smtClean="0"/>
              <a:t>09/05/2024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210657-F7C6-F068-DE32-AAF0C1F479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76BC6A6-B4BB-E859-BEFC-C8E81C8F66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34BCF-70DD-46F9-A0AD-0D82FC22CD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44408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7021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9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733DE-6342-480A-9074-5AE34C8E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D50150-3066-49BF-AF59-D6B0A696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7ADFC5-DC01-428E-B55F-F0B5F09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28FAF-4C32-4444-A0D1-0A7046B5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42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B24EBF0D-F326-48AA-AD72-D120EE0B7F57}"/>
              </a:ext>
            </a:extLst>
          </p:cNvPr>
          <p:cNvGrpSpPr/>
          <p:nvPr userDrawn="1"/>
        </p:nvGrpSpPr>
        <p:grpSpPr>
          <a:xfrm>
            <a:off x="10836650" y="360791"/>
            <a:ext cx="909520" cy="197589"/>
            <a:chOff x="9475619" y="5793834"/>
            <a:chExt cx="648944" cy="140980"/>
          </a:xfrm>
          <a:solidFill>
            <a:schemeClr val="bg1">
              <a:lumMod val="85000"/>
            </a:schemeClr>
          </a:solidFill>
        </p:grpSpPr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E6930E2-B666-48F8-87E3-142350FD7B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Freeform 75">
              <a:extLst>
                <a:ext uri="{FF2B5EF4-FFF2-40B4-BE49-F238E27FC236}">
                  <a16:creationId xmlns:a16="http://schemas.microsoft.com/office/drawing/2014/main" id="{CB7C9A83-C7DC-42B6-8F82-063A550CCC1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3E52416F-D52D-490F-A808-4113194F7E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2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9EBA54-C208-4AFA-A14E-E742E6C5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354BD9-8478-4B0C-985E-C4C1E501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6C5185-133C-4D5C-8437-7BA30DF9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EDDB2B-177D-4F67-930B-7FECEB6F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CBDF18-2536-49DE-AACA-A3889C29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209A6B-55D3-4138-B6D8-1D7DD1C6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125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5F94A-0402-4883-A95F-D19BCB99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744A79-1E73-4163-82DE-250F3E9A3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E22FDA-E717-49DB-909C-232C70AD6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797381-C0A4-452D-8BC2-556B6779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C1B53F-68DD-4BA8-A1FE-E62462FC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1D7E0B-DDE6-4D83-867C-BB942FE1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469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06983-35A8-42AE-B002-27D9CF90C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7407F-AB74-42D0-89BA-9BC8E95EE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3A247-160F-4C3B-803A-74FE3407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314980-77B6-4893-98D3-E5A2FB74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D731BA-64E8-41D1-8E97-3B65B3B0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509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296F8C4-A206-4C44-9B6E-1AADC57C9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42C44F-6568-4A0D-BCD1-878DF2DAA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4AA2A-056E-4584-91CB-E19AA4E2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95391F-40CA-4D45-84B0-D00B7F7D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AA89F1-9E43-4FFA-B107-C430670B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7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7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179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84E86-7DAD-464E-9FD0-14DFCDA13D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" y="0"/>
            <a:ext cx="12190879" cy="68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45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6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05FA1-2606-4914-948F-860304F7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084FCC-73BD-4612-87A7-0590A505F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F91842-C731-47A6-95C4-2781D5FE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8347C5-E2EE-4D0A-B2C3-13FC12F1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8CB5CD-9ED8-4B20-BC6D-A56BB4EB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676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9CED28-7ADF-4948-B88F-412DD043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C2EC02-0402-4EF3-AE6C-870BC316C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53976A-23F2-4278-8DA6-C180A51B6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27A350-1C54-40CA-9E8A-6393AC69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CDBABF-DA6D-442B-9AB1-9628B1CC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EE0D17-AFA1-4BA7-A141-B81CAC84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832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802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283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56444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52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4008F9-FBDE-4FE5-96FA-0B479FB7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59E05A-7BBD-4628-8430-C5AD6657E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5B6011-7970-41D6-91EF-40E60E80A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CFDE-47B5-468B-93A2-C567C7788EFA}" type="datetimeFigureOut">
              <a:rPr lang="zh-CN" altLang="en-US" smtClean="0"/>
              <a:t>2024/5/9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37CB54-E835-4300-89FB-A893C995E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A6F2DA-FFE1-41B3-8392-664DBF048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14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prometalepis.com.br/categoria/nrs-normas-regulamentadoras/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9FD5B522-BB78-E336-3F5F-2E4327723938}"/>
              </a:ext>
            </a:extLst>
          </p:cNvPr>
          <p:cNvSpPr/>
          <p:nvPr/>
        </p:nvSpPr>
        <p:spPr>
          <a:xfrm>
            <a:off x="1268114" y="762850"/>
            <a:ext cx="2225702" cy="214749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 descr="Porta de madeira com cortina&#10;&#10;Descrição gerada automaticamente com confiança média">
            <a:extLst>
              <a:ext uri="{FF2B5EF4-FFF2-40B4-BE49-F238E27FC236}">
                <a16:creationId xmlns:a16="http://schemas.microsoft.com/office/drawing/2014/main" id="{0CF7907D-717F-1836-85AC-9160A0DA6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68" y="-174171"/>
            <a:ext cx="12564955" cy="7200517"/>
          </a:xfrm>
          <a:prstGeom prst="rect">
            <a:avLst/>
          </a:prstGeom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564152B0-596E-BE21-A235-EA885B1B5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35174"/>
            <a:ext cx="2261621" cy="62788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A6E8CEC-B945-4945-E85C-E269F739E917}"/>
              </a:ext>
            </a:extLst>
          </p:cNvPr>
          <p:cNvSpPr/>
          <p:nvPr/>
        </p:nvSpPr>
        <p:spPr>
          <a:xfrm>
            <a:off x="-186478" y="796979"/>
            <a:ext cx="12564955" cy="1275996"/>
          </a:xfrm>
          <a:prstGeom prst="rect">
            <a:avLst/>
          </a:prstGeom>
          <a:solidFill>
            <a:srgbClr val="23253D">
              <a:alpha val="87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Title 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0BA7DD12-3D92-70F1-D7D2-C6F8852FF7C7}"/>
              </a:ext>
            </a:extLst>
          </p:cNvPr>
          <p:cNvSpPr txBox="1"/>
          <p:nvPr/>
        </p:nvSpPr>
        <p:spPr>
          <a:xfrm>
            <a:off x="1818880" y="1045220"/>
            <a:ext cx="8242778" cy="7795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Inspeção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Prévia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(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Revogada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)</a:t>
            </a:r>
          </a:p>
        </p:txBody>
      </p:sp>
      <p:pic>
        <p:nvPicPr>
          <p:cNvPr id="17" name="Imagem 16" descr="Homem de terno e gravata com chapéu na mão&#10;&#10;Descrição gerada automaticamente">
            <a:extLst>
              <a:ext uri="{FF2B5EF4-FFF2-40B4-BE49-F238E27FC236}">
                <a16:creationId xmlns:a16="http://schemas.microsoft.com/office/drawing/2014/main" id="{D24AD95B-0668-5B5D-C9B5-E7331DF6A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7" y="1222557"/>
            <a:ext cx="6020475" cy="5635444"/>
          </a:xfrm>
          <a:prstGeom prst="rect">
            <a:avLst/>
          </a:prstGeom>
        </p:spPr>
      </p:pic>
      <p:pic>
        <p:nvPicPr>
          <p:cNvPr id="2050" name="Picture 2" descr="O que muda com as novas normas de segurança no trabalho">
            <a:extLst>
              <a:ext uri="{FF2B5EF4-FFF2-40B4-BE49-F238E27FC236}">
                <a16:creationId xmlns:a16="http://schemas.microsoft.com/office/drawing/2014/main" id="{A87DD012-A23B-6084-A296-158851FF9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8" y="0"/>
            <a:ext cx="28575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22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5">
            <a:extLst>
              <a:ext uri="{FF2B5EF4-FFF2-40B4-BE49-F238E27FC236}">
                <a16:creationId xmlns:a16="http://schemas.microsoft.com/office/drawing/2014/main" id="{3BB580C6-D1DD-37BD-84F5-30E1A15AB7B6}"/>
              </a:ext>
            </a:extLst>
          </p:cNvPr>
          <p:cNvSpPr/>
          <p:nvPr/>
        </p:nvSpPr>
        <p:spPr bwMode="auto">
          <a:xfrm>
            <a:off x="950302" y="3737073"/>
            <a:ext cx="10225698" cy="1223339"/>
          </a:xfrm>
          <a:prstGeom prst="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path path="circle">
              <a:fillToRect l="50000" t="-80000" r="50000" b="180000"/>
            </a:path>
          </a:gradFill>
          <a:ln w="3175">
            <a:noFill/>
          </a:ln>
          <a:effectLst>
            <a:outerShdw blurRad="1270000" dist="901700" dir="5400000" sx="75000" sy="7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85750">
              <a:defRPr/>
            </a:pPr>
            <a:endParaRPr lang="en-US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0" name="Group 56">
            <a:extLst>
              <a:ext uri="{FF2B5EF4-FFF2-40B4-BE49-F238E27FC236}">
                <a16:creationId xmlns:a16="http://schemas.microsoft.com/office/drawing/2014/main" id="{48BC2AE5-3B2C-9C35-86AA-2E5B40BE71FF}"/>
              </a:ext>
            </a:extLst>
          </p:cNvPr>
          <p:cNvGrpSpPr/>
          <p:nvPr/>
        </p:nvGrpSpPr>
        <p:grpSpPr>
          <a:xfrm>
            <a:off x="453269" y="3602077"/>
            <a:ext cx="1781950" cy="1175694"/>
            <a:chOff x="1579434" y="3491400"/>
            <a:chExt cx="2851120" cy="1881111"/>
          </a:xfrm>
        </p:grpSpPr>
        <p:sp>
          <p:nvSpPr>
            <p:cNvPr id="11" name="Trapezoid 2">
              <a:extLst>
                <a:ext uri="{FF2B5EF4-FFF2-40B4-BE49-F238E27FC236}">
                  <a16:creationId xmlns:a16="http://schemas.microsoft.com/office/drawing/2014/main" id="{9CCEB385-1BCA-1ADB-AFB2-30CE2102B6FE}"/>
                </a:ext>
              </a:extLst>
            </p:cNvPr>
            <p:cNvSpPr/>
            <p:nvPr/>
          </p:nvSpPr>
          <p:spPr bwMode="auto">
            <a:xfrm rot="19191503">
              <a:off x="1579434" y="3870373"/>
              <a:ext cx="2851120" cy="661727"/>
            </a:xfrm>
            <a:custGeom>
              <a:avLst/>
              <a:gdLst>
                <a:gd name="connsiteX0" fmla="*/ 0 w 1828800"/>
                <a:gd name="connsiteY0" fmla="*/ 457200 h 457200"/>
                <a:gd name="connsiteX1" fmla="*/ 114300 w 1828800"/>
                <a:gd name="connsiteY1" fmla="*/ 0 h 457200"/>
                <a:gd name="connsiteX2" fmla="*/ 1714500 w 1828800"/>
                <a:gd name="connsiteY2" fmla="*/ 0 h 457200"/>
                <a:gd name="connsiteX3" fmla="*/ 1828800 w 1828800"/>
                <a:gd name="connsiteY3" fmla="*/ 457200 h 457200"/>
                <a:gd name="connsiteX4" fmla="*/ 0 w 1828800"/>
                <a:gd name="connsiteY4" fmla="*/ 457200 h 457200"/>
                <a:gd name="connsiteX0-1" fmla="*/ 0 w 1828800"/>
                <a:gd name="connsiteY0-2" fmla="*/ 463642 h 463642"/>
                <a:gd name="connsiteX1-3" fmla="*/ 402156 w 1828800"/>
                <a:gd name="connsiteY1-4" fmla="*/ 0 h 463642"/>
                <a:gd name="connsiteX2-5" fmla="*/ 1714500 w 1828800"/>
                <a:gd name="connsiteY2-6" fmla="*/ 6442 h 463642"/>
                <a:gd name="connsiteX3-7" fmla="*/ 1828800 w 1828800"/>
                <a:gd name="connsiteY3-8" fmla="*/ 463642 h 463642"/>
                <a:gd name="connsiteX4-9" fmla="*/ 0 w 1828800"/>
                <a:gd name="connsiteY4-10" fmla="*/ 463642 h 463642"/>
                <a:gd name="connsiteX0-11" fmla="*/ 0 w 2001385"/>
                <a:gd name="connsiteY0-12" fmla="*/ 463642 h 463642"/>
                <a:gd name="connsiteX1-13" fmla="*/ 402156 w 2001385"/>
                <a:gd name="connsiteY1-14" fmla="*/ 0 h 463642"/>
                <a:gd name="connsiteX2-15" fmla="*/ 1714500 w 2001385"/>
                <a:gd name="connsiteY2-16" fmla="*/ 6442 h 463642"/>
                <a:gd name="connsiteX3-17" fmla="*/ 2001385 w 2001385"/>
                <a:gd name="connsiteY3-18" fmla="*/ 426441 h 463642"/>
                <a:gd name="connsiteX4-19" fmla="*/ 0 w 2001385"/>
                <a:gd name="connsiteY4-20" fmla="*/ 463642 h 463642"/>
                <a:gd name="connsiteX0-21" fmla="*/ 0 w 2001385"/>
                <a:gd name="connsiteY0-22" fmla="*/ 463642 h 463642"/>
                <a:gd name="connsiteX1-23" fmla="*/ 402156 w 2001385"/>
                <a:gd name="connsiteY1-24" fmla="*/ 0 h 463642"/>
                <a:gd name="connsiteX2-25" fmla="*/ 1514076 w 2001385"/>
                <a:gd name="connsiteY2-26" fmla="*/ 7706 h 463642"/>
                <a:gd name="connsiteX3-27" fmla="*/ 2001385 w 2001385"/>
                <a:gd name="connsiteY3-28" fmla="*/ 426441 h 463642"/>
                <a:gd name="connsiteX4-29" fmla="*/ 0 w 2001385"/>
                <a:gd name="connsiteY4-30" fmla="*/ 463642 h 4636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01385" h="463642">
                  <a:moveTo>
                    <a:pt x="0" y="463642"/>
                  </a:moveTo>
                  <a:lnTo>
                    <a:pt x="402156" y="0"/>
                  </a:lnTo>
                  <a:lnTo>
                    <a:pt x="1514076" y="7706"/>
                  </a:lnTo>
                  <a:lnTo>
                    <a:pt x="2001385" y="426441"/>
                  </a:lnTo>
                  <a:lnTo>
                    <a:pt x="0" y="46364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42000">
                  <a:schemeClr val="bg1">
                    <a:lumMod val="95000"/>
                  </a:schemeClr>
                </a:gs>
                <a:gs pos="84000">
                  <a:schemeClr val="bg1"/>
                </a:gs>
              </a:gsLst>
              <a:lin ang="3600000" scaled="0"/>
              <a:tileRect/>
            </a:gradFill>
            <a:ln w="3175">
              <a:noFill/>
            </a:ln>
            <a:effectLst>
              <a:outerShdw blurRad="1270000" dist="584200" dir="2700000" sx="75000" sy="7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85750">
                <a:defRPr/>
              </a:pPr>
              <a:endParaRPr 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12" name="Group 58">
              <a:extLst>
                <a:ext uri="{FF2B5EF4-FFF2-40B4-BE49-F238E27FC236}">
                  <a16:creationId xmlns:a16="http://schemas.microsoft.com/office/drawing/2014/main" id="{BEC7236B-8C05-D15D-3F30-78440FEEE75C}"/>
                </a:ext>
              </a:extLst>
            </p:cNvPr>
            <p:cNvGrpSpPr/>
            <p:nvPr/>
          </p:nvGrpSpPr>
          <p:grpSpPr>
            <a:xfrm>
              <a:off x="1878737" y="3491400"/>
              <a:ext cx="2398658" cy="1881111"/>
              <a:chOff x="1878737" y="3491400"/>
              <a:chExt cx="2398658" cy="1881111"/>
            </a:xfrm>
          </p:grpSpPr>
          <p:sp>
            <p:nvSpPr>
              <p:cNvPr id="13" name="Right Triangle 59">
                <a:extLst>
                  <a:ext uri="{FF2B5EF4-FFF2-40B4-BE49-F238E27FC236}">
                    <a16:creationId xmlns:a16="http://schemas.microsoft.com/office/drawing/2014/main" id="{CE945AEC-89C6-07E4-5433-1BBCF5BE0203}"/>
                  </a:ext>
                </a:extLst>
              </p:cNvPr>
              <p:cNvSpPr/>
              <p:nvPr/>
            </p:nvSpPr>
            <p:spPr bwMode="auto">
              <a:xfrm flipH="1">
                <a:off x="2129238" y="5156517"/>
                <a:ext cx="245448" cy="215994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85750">
                  <a:defRPr/>
                </a:pPr>
                <a:endParaRPr lang="en-US" sz="20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Right Triangle 60">
                <a:extLst>
                  <a:ext uri="{FF2B5EF4-FFF2-40B4-BE49-F238E27FC236}">
                    <a16:creationId xmlns:a16="http://schemas.microsoft.com/office/drawing/2014/main" id="{907821C6-757B-314F-56B4-78603CF57297}"/>
                  </a:ext>
                </a:extLst>
              </p:cNvPr>
              <p:cNvSpPr/>
              <p:nvPr/>
            </p:nvSpPr>
            <p:spPr bwMode="auto">
              <a:xfrm flipH="1">
                <a:off x="4031948" y="3491400"/>
                <a:ext cx="245447" cy="215994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85750">
                  <a:defRPr/>
                </a:pPr>
                <a:endParaRPr lang="en-US" sz="20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Rectangle 61">
                <a:extLst>
                  <a:ext uri="{FF2B5EF4-FFF2-40B4-BE49-F238E27FC236}">
                    <a16:creationId xmlns:a16="http://schemas.microsoft.com/office/drawing/2014/main" id="{FE790588-0BDF-F965-6C4C-18C6BFE352F0}"/>
                  </a:ext>
                </a:extLst>
              </p:cNvPr>
              <p:cNvSpPr/>
              <p:nvPr/>
            </p:nvSpPr>
            <p:spPr>
              <a:xfrm rot="19126099">
                <a:off x="1878737" y="3884858"/>
                <a:ext cx="2262047" cy="640176"/>
              </a:xfrm>
              <a:prstGeom prst="rect">
                <a:avLst/>
              </a:prstGeom>
            </p:spPr>
            <p:txBody>
              <a:bodyPr anchor="ctr">
                <a:spAutoFit/>
              </a:bodyPr>
              <a:lstStyle/>
              <a:p>
                <a:pPr algn="ctr" defTabSz="285750">
                  <a:defRPr/>
                </a:pPr>
                <a:r>
                  <a:rPr 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cs typeface="+mn-ea"/>
                    <a:sym typeface="+mn-lt"/>
                  </a:rPr>
                  <a:t>Segurança</a:t>
                </a:r>
              </a:p>
            </p:txBody>
          </p:sp>
        </p:grpSp>
      </p:grpSp>
      <p:sp>
        <p:nvSpPr>
          <p:cNvPr id="16" name="Freeform 20">
            <a:extLst>
              <a:ext uri="{FF2B5EF4-FFF2-40B4-BE49-F238E27FC236}">
                <a16:creationId xmlns:a16="http://schemas.microsoft.com/office/drawing/2014/main" id="{E957977B-211D-5862-0FF4-8D4EE61FB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5471" y="4143536"/>
            <a:ext cx="464586" cy="471176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52CD8AA8-530A-741B-4DE1-1DA7CD7A5565}"/>
              </a:ext>
            </a:extLst>
          </p:cNvPr>
          <p:cNvGrpSpPr/>
          <p:nvPr/>
        </p:nvGrpSpPr>
        <p:grpSpPr>
          <a:xfrm>
            <a:off x="453269" y="1896549"/>
            <a:ext cx="10722731" cy="3045053"/>
            <a:chOff x="453269" y="1896549"/>
            <a:chExt cx="10722731" cy="3045053"/>
          </a:xfrm>
        </p:grpSpPr>
        <p:sp>
          <p:nvSpPr>
            <p:cNvPr id="2" name="Rectangle 18">
              <a:extLst>
                <a:ext uri="{FF2B5EF4-FFF2-40B4-BE49-F238E27FC236}">
                  <a16:creationId xmlns:a16="http://schemas.microsoft.com/office/drawing/2014/main" id="{17757603-233A-E2F1-2841-0D93D0B4EDBA}"/>
                </a:ext>
              </a:extLst>
            </p:cNvPr>
            <p:cNvSpPr/>
            <p:nvPr/>
          </p:nvSpPr>
          <p:spPr bwMode="auto">
            <a:xfrm>
              <a:off x="950302" y="2031545"/>
              <a:ext cx="10225698" cy="1223339"/>
            </a:xfrm>
            <a:prstGeom prst="rect">
              <a:avLst/>
            </a:prstGeom>
            <a:gradFill>
              <a:gsLst>
                <a:gs pos="2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-80000" r="50000" b="180000"/>
              </a:path>
            </a:gradFill>
            <a:ln w="3175">
              <a:noFill/>
            </a:ln>
            <a:effectLst>
              <a:outerShdw blurRad="1270000" dist="901700" dir="5400000" sx="75000" sy="7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85750">
                <a:defRPr/>
              </a:pPr>
              <a:endParaRPr lang="en-US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3" name="Group 35">
              <a:extLst>
                <a:ext uri="{FF2B5EF4-FFF2-40B4-BE49-F238E27FC236}">
                  <a16:creationId xmlns:a16="http://schemas.microsoft.com/office/drawing/2014/main" id="{B8649341-9662-1770-FA64-2E72FBBE7463}"/>
                </a:ext>
              </a:extLst>
            </p:cNvPr>
            <p:cNvGrpSpPr/>
            <p:nvPr/>
          </p:nvGrpSpPr>
          <p:grpSpPr>
            <a:xfrm>
              <a:off x="453269" y="1896549"/>
              <a:ext cx="1781950" cy="1175694"/>
              <a:chOff x="1579434" y="3491400"/>
              <a:chExt cx="2851120" cy="1881111"/>
            </a:xfrm>
          </p:grpSpPr>
          <p:sp>
            <p:nvSpPr>
              <p:cNvPr id="4" name="Trapezoid 2">
                <a:extLst>
                  <a:ext uri="{FF2B5EF4-FFF2-40B4-BE49-F238E27FC236}">
                    <a16:creationId xmlns:a16="http://schemas.microsoft.com/office/drawing/2014/main" id="{858425A2-8D88-AC87-0E36-3217D9C8E9F6}"/>
                  </a:ext>
                </a:extLst>
              </p:cNvPr>
              <p:cNvSpPr/>
              <p:nvPr/>
            </p:nvSpPr>
            <p:spPr bwMode="auto">
              <a:xfrm rot="19191503">
                <a:off x="1579434" y="3870373"/>
                <a:ext cx="2851120" cy="661727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-1" fmla="*/ 0 w 1828800"/>
                  <a:gd name="connsiteY0-2" fmla="*/ 463642 h 463642"/>
                  <a:gd name="connsiteX1-3" fmla="*/ 402156 w 1828800"/>
                  <a:gd name="connsiteY1-4" fmla="*/ 0 h 463642"/>
                  <a:gd name="connsiteX2-5" fmla="*/ 1714500 w 1828800"/>
                  <a:gd name="connsiteY2-6" fmla="*/ 6442 h 463642"/>
                  <a:gd name="connsiteX3-7" fmla="*/ 1828800 w 1828800"/>
                  <a:gd name="connsiteY3-8" fmla="*/ 463642 h 463642"/>
                  <a:gd name="connsiteX4-9" fmla="*/ 0 w 1828800"/>
                  <a:gd name="connsiteY4-10" fmla="*/ 463642 h 463642"/>
                  <a:gd name="connsiteX0-11" fmla="*/ 0 w 2001385"/>
                  <a:gd name="connsiteY0-12" fmla="*/ 463642 h 463642"/>
                  <a:gd name="connsiteX1-13" fmla="*/ 402156 w 2001385"/>
                  <a:gd name="connsiteY1-14" fmla="*/ 0 h 463642"/>
                  <a:gd name="connsiteX2-15" fmla="*/ 1714500 w 2001385"/>
                  <a:gd name="connsiteY2-16" fmla="*/ 6442 h 463642"/>
                  <a:gd name="connsiteX3-17" fmla="*/ 2001385 w 2001385"/>
                  <a:gd name="connsiteY3-18" fmla="*/ 426441 h 463642"/>
                  <a:gd name="connsiteX4-19" fmla="*/ 0 w 2001385"/>
                  <a:gd name="connsiteY4-20" fmla="*/ 463642 h 463642"/>
                  <a:gd name="connsiteX0-21" fmla="*/ 0 w 2001385"/>
                  <a:gd name="connsiteY0-22" fmla="*/ 463642 h 463642"/>
                  <a:gd name="connsiteX1-23" fmla="*/ 402156 w 2001385"/>
                  <a:gd name="connsiteY1-24" fmla="*/ 0 h 463642"/>
                  <a:gd name="connsiteX2-25" fmla="*/ 1514076 w 2001385"/>
                  <a:gd name="connsiteY2-26" fmla="*/ 7706 h 463642"/>
                  <a:gd name="connsiteX3-27" fmla="*/ 2001385 w 2001385"/>
                  <a:gd name="connsiteY3-28" fmla="*/ 426441 h 463642"/>
                  <a:gd name="connsiteX4-29" fmla="*/ 0 w 2001385"/>
                  <a:gd name="connsiteY4-30" fmla="*/ 463642 h 46364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42000">
                    <a:schemeClr val="bg1">
                      <a:lumMod val="95000"/>
                    </a:schemeClr>
                  </a:gs>
                  <a:gs pos="84000">
                    <a:schemeClr val="bg1"/>
                  </a:gs>
                </a:gsLst>
                <a:lin ang="3600000" scaled="0"/>
                <a:tileRect/>
              </a:gradFill>
              <a:ln w="3175">
                <a:noFill/>
              </a:ln>
              <a:effectLst>
                <a:outerShdw blurRad="1270000" dist="584200" dir="2700000" sx="75000" sy="75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85750">
                  <a:defRPr/>
                </a:pPr>
                <a:endParaRPr lang="en-US" sz="20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5" name="Group 34">
                <a:extLst>
                  <a:ext uri="{FF2B5EF4-FFF2-40B4-BE49-F238E27FC236}">
                    <a16:creationId xmlns:a16="http://schemas.microsoft.com/office/drawing/2014/main" id="{4E679849-48FC-9CB5-5AEE-DCDA44786D0D}"/>
                  </a:ext>
                </a:extLst>
              </p:cNvPr>
              <p:cNvGrpSpPr/>
              <p:nvPr/>
            </p:nvGrpSpPr>
            <p:grpSpPr>
              <a:xfrm>
                <a:off x="1878737" y="3491400"/>
                <a:ext cx="2398658" cy="1881111"/>
                <a:chOff x="1878737" y="3491400"/>
                <a:chExt cx="2398658" cy="1881111"/>
              </a:xfrm>
            </p:grpSpPr>
            <p:sp>
              <p:nvSpPr>
                <p:cNvPr id="6" name="Right Triangle 2">
                  <a:extLst>
                    <a:ext uri="{FF2B5EF4-FFF2-40B4-BE49-F238E27FC236}">
                      <a16:creationId xmlns:a16="http://schemas.microsoft.com/office/drawing/2014/main" id="{765F8285-3EE1-F5A2-5747-C4C02DF1357C}"/>
                    </a:ext>
                  </a:extLst>
                </p:cNvPr>
                <p:cNvSpPr/>
                <p:nvPr/>
              </p:nvSpPr>
              <p:spPr bwMode="auto">
                <a:xfrm flipH="1">
                  <a:off x="2129238" y="5156517"/>
                  <a:ext cx="245448" cy="215994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85750">
                    <a:defRPr/>
                  </a:pPr>
                  <a:endParaRPr lang="en-US" sz="200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Right Triangle 3">
                  <a:extLst>
                    <a:ext uri="{FF2B5EF4-FFF2-40B4-BE49-F238E27FC236}">
                      <a16:creationId xmlns:a16="http://schemas.microsoft.com/office/drawing/2014/main" id="{FE97F43D-22DF-7D1A-140F-FF2C731ED430}"/>
                    </a:ext>
                  </a:extLst>
                </p:cNvPr>
                <p:cNvSpPr/>
                <p:nvPr/>
              </p:nvSpPr>
              <p:spPr bwMode="auto">
                <a:xfrm flipH="1">
                  <a:off x="4031948" y="3491400"/>
                  <a:ext cx="245447" cy="215994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85750">
                    <a:defRPr/>
                  </a:pPr>
                  <a:endParaRPr lang="en-US" sz="200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" name="Rectangle 6">
                  <a:extLst>
                    <a:ext uri="{FF2B5EF4-FFF2-40B4-BE49-F238E27FC236}">
                      <a16:creationId xmlns:a16="http://schemas.microsoft.com/office/drawing/2014/main" id="{FA1A1916-5DCE-9F33-6C53-1319D05EBC85}"/>
                    </a:ext>
                  </a:extLst>
                </p:cNvPr>
                <p:cNvSpPr/>
                <p:nvPr/>
              </p:nvSpPr>
              <p:spPr>
                <a:xfrm rot="19126099">
                  <a:off x="1878737" y="3835615"/>
                  <a:ext cx="2262047" cy="738664"/>
                </a:xfrm>
                <a:prstGeom prst="rect">
                  <a:avLst/>
                </a:prstGeom>
              </p:spPr>
              <p:txBody>
                <a:bodyPr anchor="ctr">
                  <a:spAutoFit/>
                </a:bodyPr>
                <a:lstStyle/>
                <a:p>
                  <a:pPr algn="ctr" defTabSz="285750">
                    <a:defRPr/>
                  </a:pPr>
                  <a:r>
                    <a:rPr lang="en-US" sz="24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cs typeface="+mn-ea"/>
                      <a:sym typeface="+mn-lt"/>
                    </a:rPr>
                    <a:t>NR 02</a:t>
                  </a:r>
                </a:p>
              </p:txBody>
            </p:sp>
          </p:grpSp>
        </p:grp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6B360DCC-051F-D8DC-C149-669711D240AC}"/>
                </a:ext>
              </a:extLst>
            </p:cNvPr>
            <p:cNvSpPr txBox="1"/>
            <p:nvPr/>
          </p:nvSpPr>
          <p:spPr>
            <a:xfrm>
              <a:off x="1973270" y="2356279"/>
              <a:ext cx="8079236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85750"/>
              <a:r>
                <a:rPr lang="pt-BR" dirty="0">
                  <a:solidFill>
                    <a:prstClr val="white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Além disso, a segurança não beneficia apenas os trabalhadores, mas também o público em geral. </a:t>
              </a:r>
            </a:p>
            <a:p>
              <a:pPr defTabSz="285750"/>
              <a:endPara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  <a:p>
              <a:pPr defTabSz="285750"/>
              <a:endPara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  <a:p>
              <a:pPr defTabSz="285750"/>
              <a:endPara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  <a:p>
              <a:pPr defTabSz="285750"/>
              <a:r>
                <a:rPr lang="pt-BR" dirty="0">
                  <a:solidFill>
                    <a:prstClr val="white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O não cumprimento da NR 2, bem como das outras Normas Regulamentadoras, resulta na total falta de segurança para os colaboradores. Além disso, a empresa estará propensa a </a:t>
              </a:r>
              <a:r>
                <a:rPr lang="pt-BR" dirty="0" err="1">
                  <a:solidFill>
                    <a:prstClr val="white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incomodações</a:t>
              </a:r>
              <a:r>
                <a:rPr lang="pt-BR" dirty="0">
                  <a:solidFill>
                    <a:prstClr val="white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 judiciais que poderão envolver processos, multas, etc. </a:t>
              </a:r>
              <a:endParaRPr lang="id-ID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C117ADCE-1977-66FE-3D17-1325BEAE8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5470" y="2407626"/>
              <a:ext cx="464586" cy="471176"/>
            </a:xfrm>
            <a:custGeom>
              <a:avLst/>
              <a:gdLst>
                <a:gd name="T0" fmla="*/ 211227 w 497"/>
                <a:gd name="T1" fmla="*/ 3596 h 505"/>
                <a:gd name="T2" fmla="*/ 211227 w 497"/>
                <a:gd name="T3" fmla="*/ 3596 h 505"/>
                <a:gd name="T4" fmla="*/ 203571 w 497"/>
                <a:gd name="T5" fmla="*/ 0 h 505"/>
                <a:gd name="T6" fmla="*/ 199518 w 497"/>
                <a:gd name="T7" fmla="*/ 7642 h 505"/>
                <a:gd name="T8" fmla="*/ 171594 w 497"/>
                <a:gd name="T9" fmla="*/ 75521 h 505"/>
                <a:gd name="T10" fmla="*/ 167541 w 497"/>
                <a:gd name="T11" fmla="*/ 63384 h 505"/>
                <a:gd name="T12" fmla="*/ 155831 w 497"/>
                <a:gd name="T13" fmla="*/ 59338 h 505"/>
                <a:gd name="T14" fmla="*/ 119350 w 497"/>
                <a:gd name="T15" fmla="*/ 59338 h 505"/>
                <a:gd name="T16" fmla="*/ 108091 w 497"/>
                <a:gd name="T17" fmla="*/ 63384 h 505"/>
                <a:gd name="T18" fmla="*/ 4053 w 497"/>
                <a:gd name="T19" fmla="*/ 134859 h 505"/>
                <a:gd name="T20" fmla="*/ 4053 w 497"/>
                <a:gd name="T21" fmla="*/ 151042 h 505"/>
                <a:gd name="T22" fmla="*/ 47740 w 497"/>
                <a:gd name="T23" fmla="*/ 218472 h 505"/>
                <a:gd name="T24" fmla="*/ 63954 w 497"/>
                <a:gd name="T25" fmla="*/ 222518 h 505"/>
                <a:gd name="T26" fmla="*/ 167541 w 497"/>
                <a:gd name="T27" fmla="*/ 146997 h 505"/>
                <a:gd name="T28" fmla="*/ 175648 w 497"/>
                <a:gd name="T29" fmla="*/ 138905 h 505"/>
                <a:gd name="T30" fmla="*/ 187357 w 497"/>
                <a:gd name="T31" fmla="*/ 102943 h 505"/>
                <a:gd name="T32" fmla="*/ 183754 w 497"/>
                <a:gd name="T33" fmla="*/ 91255 h 505"/>
                <a:gd name="T34" fmla="*/ 179701 w 497"/>
                <a:gd name="T35" fmla="*/ 83163 h 505"/>
                <a:gd name="T36" fmla="*/ 211227 w 497"/>
                <a:gd name="T37" fmla="*/ 3596 h 505"/>
                <a:gd name="T38" fmla="*/ 163487 w 497"/>
                <a:gd name="T39" fmla="*/ 111034 h 505"/>
                <a:gd name="T40" fmla="*/ 163487 w 497"/>
                <a:gd name="T41" fmla="*/ 111034 h 505"/>
                <a:gd name="T42" fmla="*/ 139617 w 497"/>
                <a:gd name="T43" fmla="*/ 102943 h 505"/>
                <a:gd name="T44" fmla="*/ 143671 w 497"/>
                <a:gd name="T45" fmla="*/ 79117 h 505"/>
                <a:gd name="T46" fmla="*/ 163487 w 497"/>
                <a:gd name="T47" fmla="*/ 79117 h 505"/>
                <a:gd name="T48" fmla="*/ 159884 w 497"/>
                <a:gd name="T49" fmla="*/ 83163 h 505"/>
                <a:gd name="T50" fmla="*/ 155831 w 497"/>
                <a:gd name="T51" fmla="*/ 91255 h 505"/>
                <a:gd name="T52" fmla="*/ 159884 w 497"/>
                <a:gd name="T53" fmla="*/ 95301 h 505"/>
                <a:gd name="T54" fmla="*/ 163487 w 497"/>
                <a:gd name="T55" fmla="*/ 95301 h 505"/>
                <a:gd name="T56" fmla="*/ 171594 w 497"/>
                <a:gd name="T57" fmla="*/ 91255 h 505"/>
                <a:gd name="T58" fmla="*/ 163487 w 497"/>
                <a:gd name="T59" fmla="*/ 111034 h 50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97" h="505">
                  <a:moveTo>
                    <a:pt x="469" y="8"/>
                  </a:moveTo>
                  <a:lnTo>
                    <a:pt x="469" y="8"/>
                  </a:lnTo>
                  <a:cubicBezTo>
                    <a:pt x="469" y="8"/>
                    <a:pt x="461" y="0"/>
                    <a:pt x="452" y="0"/>
                  </a:cubicBezTo>
                  <a:cubicBezTo>
                    <a:pt x="443" y="8"/>
                    <a:pt x="443" y="17"/>
                    <a:pt x="443" y="17"/>
                  </a:cubicBezTo>
                  <a:cubicBezTo>
                    <a:pt x="461" y="88"/>
                    <a:pt x="416" y="141"/>
                    <a:pt x="381" y="168"/>
                  </a:cubicBezTo>
                  <a:cubicBezTo>
                    <a:pt x="372" y="141"/>
                    <a:pt x="372" y="141"/>
                    <a:pt x="372" y="141"/>
                  </a:cubicBezTo>
                  <a:cubicBezTo>
                    <a:pt x="363" y="141"/>
                    <a:pt x="355" y="132"/>
                    <a:pt x="346" y="132"/>
                  </a:cubicBezTo>
                  <a:cubicBezTo>
                    <a:pt x="265" y="132"/>
                    <a:pt x="265" y="132"/>
                    <a:pt x="265" y="132"/>
                  </a:cubicBezTo>
                  <a:cubicBezTo>
                    <a:pt x="257" y="132"/>
                    <a:pt x="248" y="132"/>
                    <a:pt x="240" y="141"/>
                  </a:cubicBezTo>
                  <a:cubicBezTo>
                    <a:pt x="9" y="300"/>
                    <a:pt x="9" y="300"/>
                    <a:pt x="9" y="300"/>
                  </a:cubicBezTo>
                  <a:cubicBezTo>
                    <a:pt x="0" y="309"/>
                    <a:pt x="0" y="327"/>
                    <a:pt x="9" y="336"/>
                  </a:cubicBezTo>
                  <a:cubicBezTo>
                    <a:pt x="106" y="486"/>
                    <a:pt x="106" y="486"/>
                    <a:pt x="106" y="486"/>
                  </a:cubicBezTo>
                  <a:cubicBezTo>
                    <a:pt x="115" y="504"/>
                    <a:pt x="133" y="495"/>
                    <a:pt x="142" y="495"/>
                  </a:cubicBezTo>
                  <a:cubicBezTo>
                    <a:pt x="372" y="327"/>
                    <a:pt x="372" y="327"/>
                    <a:pt x="372" y="327"/>
                  </a:cubicBezTo>
                  <a:cubicBezTo>
                    <a:pt x="381" y="327"/>
                    <a:pt x="390" y="309"/>
                    <a:pt x="390" y="309"/>
                  </a:cubicBezTo>
                  <a:cubicBezTo>
                    <a:pt x="416" y="229"/>
                    <a:pt x="416" y="229"/>
                    <a:pt x="416" y="229"/>
                  </a:cubicBezTo>
                  <a:cubicBezTo>
                    <a:pt x="416" y="221"/>
                    <a:pt x="416" y="212"/>
                    <a:pt x="408" y="203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452" y="150"/>
                    <a:pt x="496" y="88"/>
                    <a:pt x="469" y="8"/>
                  </a:cubicBezTo>
                  <a:close/>
                  <a:moveTo>
                    <a:pt x="363" y="247"/>
                  </a:moveTo>
                  <a:lnTo>
                    <a:pt x="363" y="247"/>
                  </a:lnTo>
                  <a:cubicBezTo>
                    <a:pt x="346" y="256"/>
                    <a:pt x="319" y="256"/>
                    <a:pt x="310" y="229"/>
                  </a:cubicBezTo>
                  <a:cubicBezTo>
                    <a:pt x="293" y="212"/>
                    <a:pt x="301" y="194"/>
                    <a:pt x="319" y="176"/>
                  </a:cubicBezTo>
                  <a:cubicBezTo>
                    <a:pt x="328" y="168"/>
                    <a:pt x="346" y="168"/>
                    <a:pt x="363" y="176"/>
                  </a:cubicBezTo>
                  <a:cubicBezTo>
                    <a:pt x="355" y="185"/>
                    <a:pt x="355" y="185"/>
                    <a:pt x="355" y="185"/>
                  </a:cubicBezTo>
                  <a:cubicBezTo>
                    <a:pt x="346" y="185"/>
                    <a:pt x="337" y="194"/>
                    <a:pt x="346" y="203"/>
                  </a:cubicBezTo>
                  <a:cubicBezTo>
                    <a:pt x="346" y="212"/>
                    <a:pt x="355" y="212"/>
                    <a:pt x="355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72" y="212"/>
                    <a:pt x="372" y="212"/>
                    <a:pt x="381" y="203"/>
                  </a:cubicBezTo>
                  <a:cubicBezTo>
                    <a:pt x="381" y="221"/>
                    <a:pt x="372" y="238"/>
                    <a:pt x="363" y="2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21431" tIns="10716" rIns="21431" bIns="10716" anchor="ctr"/>
            <a:lstStyle/>
            <a:p>
              <a:pPr defTabSz="285750"/>
              <a:endParaRPr lang="en-US" sz="11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6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60A98B4-B060-D143-5160-AC9B91D89FE7}"/>
              </a:ext>
            </a:extLst>
          </p:cNvPr>
          <p:cNvSpPr txBox="1"/>
          <p:nvPr/>
        </p:nvSpPr>
        <p:spPr>
          <a:xfrm>
            <a:off x="527677" y="366623"/>
            <a:ext cx="1113664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pt-BR" sz="2800" b="1" i="0" dirty="0">
                <a:solidFill>
                  <a:schemeClr val="bg1"/>
                </a:solidFill>
                <a:effectLst/>
                <a:latin typeface="Montserrat" panose="02000505000000020004" pitchFamily="2" charset="0"/>
              </a:rPr>
              <a:t>O que diz a NR 2 – Inspeção Prévia</a:t>
            </a:r>
            <a:br>
              <a:rPr lang="pt-BR" sz="2800" b="1" i="0" dirty="0">
                <a:solidFill>
                  <a:schemeClr val="bg1"/>
                </a:solidFill>
                <a:effectLst/>
                <a:latin typeface="Montserrat" panose="02000505000000020004" pitchFamily="2" charset="0"/>
              </a:rPr>
            </a:br>
            <a:br>
              <a:rPr lang="pt-BR" sz="2800" b="1" i="0" dirty="0">
                <a:solidFill>
                  <a:schemeClr val="bg1"/>
                </a:solidFill>
                <a:effectLst/>
                <a:latin typeface="Montserrat" panose="02000505000000020004" pitchFamily="2" charset="0"/>
              </a:rPr>
            </a:br>
            <a:endParaRPr lang="pt-BR" sz="2800" b="1" i="0" dirty="0">
              <a:solidFill>
                <a:schemeClr val="bg1"/>
              </a:solidFill>
              <a:effectLst/>
              <a:latin typeface="Montserrat" panose="02000505000000020004" pitchFamily="2" charset="0"/>
            </a:endParaRPr>
          </a:p>
          <a:p>
            <a:pPr algn="l" fontAlgn="base"/>
            <a:r>
              <a:rPr lang="pt-BR" sz="28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Como você já sabe, segundo a NR 2, todo estabelecimento novo deve solicitar ao Ministério do Trabalho uma inspeção de suas instalações. Essa inspeção, chamada Inspeção Prévia, deve acontecer antes mesmo do início das atividades naquele determinado local. </a:t>
            </a:r>
          </a:p>
          <a:p>
            <a:pPr algn="l" fontAlgn="base"/>
            <a:r>
              <a:rPr lang="pt-BR" sz="28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Como o objetivo principal da inspeção é identificar possíveis falhas que possam colocar a saúde e a integridade física dos trabalhadores em risco, é primordial que a mesma seja feita antes de qualquer coisa. </a:t>
            </a:r>
          </a:p>
          <a:p>
            <a:pPr algn="l" fontAlgn="base"/>
            <a:r>
              <a:rPr lang="pt-BR" sz="28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Só depois de aprovada (e se aprovada) a inspeção é que o empregador poderá dar início às atividades laborais. Do contrário, a empresa terá o seu funcionamento interditado e só poderá reverter o quadro mediante nova inspeção. </a:t>
            </a:r>
          </a:p>
        </p:txBody>
      </p:sp>
    </p:spTree>
    <p:extLst>
      <p:ext uri="{BB962C8B-B14F-4D97-AF65-F5344CB8AC3E}">
        <p14:creationId xmlns:p14="http://schemas.microsoft.com/office/powerpoint/2010/main" val="566299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590822A-1EEC-603A-EAAD-2020E9F54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457" y="0"/>
            <a:ext cx="6626543" cy="6858000"/>
          </a:xfrm>
          <a:prstGeom prst="rect">
            <a:avLst/>
          </a:prstGeom>
        </p:spPr>
      </p:pic>
      <p:sp>
        <p:nvSpPr>
          <p:cNvPr id="4" name="Flowchart: Manual Input 2">
            <a:extLst>
              <a:ext uri="{FF2B5EF4-FFF2-40B4-BE49-F238E27FC236}">
                <a16:creationId xmlns:a16="http://schemas.microsoft.com/office/drawing/2014/main" id="{97691B36-AC11-C7D2-4297-C422C6531108}"/>
              </a:ext>
            </a:extLst>
          </p:cNvPr>
          <p:cNvSpPr/>
          <p:nvPr/>
        </p:nvSpPr>
        <p:spPr>
          <a:xfrm flipH="1" flipV="1">
            <a:off x="-3011" y="-104740"/>
            <a:ext cx="12185322" cy="205521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CC83B5EF-374A-EFD6-91AA-3DE9DD562BD6}"/>
              </a:ext>
            </a:extLst>
          </p:cNvPr>
          <p:cNvSpPr/>
          <p:nvPr/>
        </p:nvSpPr>
        <p:spPr>
          <a:xfrm flipH="1" flipV="1">
            <a:off x="9425" y="0"/>
            <a:ext cx="12185322" cy="184573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AA99BDB-5BE6-D5DE-AF00-2876BAE544D4}"/>
              </a:ext>
            </a:extLst>
          </p:cNvPr>
          <p:cNvSpPr txBox="1"/>
          <p:nvPr/>
        </p:nvSpPr>
        <p:spPr>
          <a:xfrm>
            <a:off x="355600" y="168212"/>
            <a:ext cx="11468100" cy="955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Segundo o que está disposto na Norma Regulamentadora, a Inspeção Prévia é uma obrigação de todo e qualquer estabelecimento novo. </a:t>
            </a:r>
            <a:endParaRPr lang="id-ID" sz="20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99671ED9-DC4E-0CEC-0502-487B673EDE6C}"/>
              </a:ext>
            </a:extLst>
          </p:cNvPr>
          <p:cNvSpPr txBox="1"/>
          <p:nvPr/>
        </p:nvSpPr>
        <p:spPr>
          <a:xfrm>
            <a:off x="355600" y="3771115"/>
            <a:ext cx="4967238" cy="1879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Ou seja, independente de qual ramo de atividade se encaixe, se há um novo estabelecimento de trabalho, este deverá estar enquadrado para seguir a regra. </a:t>
            </a:r>
            <a:endParaRPr lang="id-ID" sz="20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2" name="Imagem 11" descr="Texto&#10;&#10;Descrição gerada automaticamente com confiança baixa">
            <a:extLst>
              <a:ext uri="{FF2B5EF4-FFF2-40B4-BE49-F238E27FC236}">
                <a16:creationId xmlns:a16="http://schemas.microsoft.com/office/drawing/2014/main" id="{B448BC79-5FE3-EDF0-74CF-3DAE817C83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40" y="5799093"/>
            <a:ext cx="2261621" cy="627889"/>
          </a:xfrm>
          <a:prstGeom prst="rect">
            <a:avLst/>
          </a:prstGeom>
        </p:spPr>
      </p:pic>
      <p:sp>
        <p:nvSpPr>
          <p:cNvPr id="2" name="AutoShape 2" descr="Consultoria de NR-12 PPRPS | Layout Industrial">
            <a:extLst>
              <a:ext uri="{FF2B5EF4-FFF2-40B4-BE49-F238E27FC236}">
                <a16:creationId xmlns:a16="http://schemas.microsoft.com/office/drawing/2014/main" id="{C8FE0D49-A8AF-BCD6-BBAB-E5CFD325CF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7196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AED6D677-E5A4-C515-DC09-7007CF32F6F6}"/>
              </a:ext>
            </a:extLst>
          </p:cNvPr>
          <p:cNvSpPr/>
          <p:nvPr/>
        </p:nvSpPr>
        <p:spPr>
          <a:xfrm>
            <a:off x="1" y="0"/>
            <a:ext cx="7941733" cy="6434667"/>
          </a:xfrm>
          <a:prstGeom prst="roundRect">
            <a:avLst>
              <a:gd name="adj" fmla="val 4365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13716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7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C13A7BA-AAEB-1512-4411-1CDE33F9EA6B}"/>
              </a:ext>
            </a:extLst>
          </p:cNvPr>
          <p:cNvSpPr txBox="1"/>
          <p:nvPr/>
        </p:nvSpPr>
        <p:spPr>
          <a:xfrm>
            <a:off x="0" y="423333"/>
            <a:ext cx="794173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pt-BR" b="1" i="0" dirty="0">
                <a:solidFill>
                  <a:schemeClr val="bg1"/>
                </a:solidFill>
                <a:effectLst/>
                <a:latin typeface="Montserrat" panose="02000505000000020004" pitchFamily="2" charset="0"/>
              </a:rPr>
              <a:t>Por que as </a:t>
            </a:r>
            <a:r>
              <a:rPr lang="pt-BR" b="1" i="0" dirty="0" err="1">
                <a:solidFill>
                  <a:schemeClr val="bg1"/>
                </a:solidFill>
                <a:effectLst/>
                <a:latin typeface="Montserrat" panose="02000505000000020004" pitchFamily="2" charset="0"/>
              </a:rPr>
              <a:t>NRs</a:t>
            </a:r>
            <a:r>
              <a:rPr lang="pt-BR" b="1" i="0" dirty="0">
                <a:solidFill>
                  <a:schemeClr val="bg1"/>
                </a:solidFill>
                <a:effectLst/>
                <a:latin typeface="Montserrat" panose="02000505000000020004" pitchFamily="2" charset="0"/>
              </a:rPr>
              <a:t> são importantes?</a:t>
            </a:r>
            <a:br>
              <a:rPr lang="pt-BR" b="1" i="0" dirty="0">
                <a:solidFill>
                  <a:schemeClr val="bg1"/>
                </a:solidFill>
                <a:effectLst/>
                <a:latin typeface="Montserrat" panose="02000505000000020004" pitchFamily="2" charset="0"/>
              </a:rPr>
            </a:br>
            <a:endParaRPr lang="pt-BR" b="1" i="0" dirty="0">
              <a:solidFill>
                <a:schemeClr val="bg1"/>
              </a:solidFill>
              <a:effectLst/>
              <a:latin typeface="Montserrat" panose="02000505000000020004" pitchFamily="2" charset="0"/>
            </a:endParaRPr>
          </a:p>
          <a:p>
            <a:pPr algn="l" fontAlgn="base"/>
            <a:r>
              <a:rPr lang="pt-BR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Assim como qualquer outra Norma Regulamentadora, a NR 2 também serve para proteger a saúde e a segurança física dos colaboradores. Além disso, todas as normas são embasadas na CLT e, por isso, têm força de lei.</a:t>
            </a:r>
            <a:br>
              <a:rPr lang="pt-BR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</a:br>
            <a:endParaRPr lang="pt-BR" b="0" i="0" dirty="0">
              <a:solidFill>
                <a:schemeClr val="bg1"/>
              </a:solidFill>
              <a:effectLst/>
              <a:latin typeface="Lato" panose="020F0502020204030203" pitchFamily="34" charset="0"/>
            </a:endParaRPr>
          </a:p>
          <a:p>
            <a:pPr algn="l" fontAlgn="base"/>
            <a:r>
              <a:rPr lang="pt-BR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Os riscos presentes nos ambientes de trabalho podem ser inúmeros, e de diversos fatores. Não seguir corretamente as </a:t>
            </a:r>
            <a:r>
              <a:rPr lang="pt-BR" b="0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Normas Regulamentadoras</a:t>
            </a:r>
            <a:r>
              <a:rPr lang="pt-BR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 é colocar a saúde e a segurança de todos os seus funcionários em risco e a sua empresa na mira de multas judiciais. </a:t>
            </a:r>
            <a:br>
              <a:rPr lang="pt-BR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</a:br>
            <a:endParaRPr lang="pt-BR" b="0" i="0" dirty="0">
              <a:solidFill>
                <a:schemeClr val="bg1"/>
              </a:solidFill>
              <a:effectLst/>
              <a:latin typeface="Lato" panose="020F0502020204030203" pitchFamily="34" charset="0"/>
            </a:endParaRPr>
          </a:p>
          <a:p>
            <a:pPr algn="l" fontAlgn="base"/>
            <a:r>
              <a:rPr lang="pt-BR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Por isso, procure se manter informado sobre todas as legislações que competem às atividades da sua empresa. Faça reuniões com seus colaboradores e divida as responsabilidades. </a:t>
            </a:r>
          </a:p>
          <a:p>
            <a:pPr algn="l" fontAlgn="base"/>
            <a:endParaRPr lang="pt-BR" b="0" i="0" dirty="0">
              <a:solidFill>
                <a:schemeClr val="bg1"/>
              </a:solidFill>
              <a:effectLst/>
              <a:latin typeface="Lato" panose="020F0502020204030203" pitchFamily="34" charset="0"/>
            </a:endParaRPr>
          </a:p>
          <a:p>
            <a:pPr algn="l" fontAlgn="base"/>
            <a:r>
              <a:rPr lang="pt-BR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Realize dinâmicas em grupo, palestras e treinamentos. </a:t>
            </a:r>
            <a:br>
              <a:rPr lang="pt-BR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</a:br>
            <a:endParaRPr lang="pt-BR" b="0" i="0" dirty="0">
              <a:solidFill>
                <a:schemeClr val="bg1"/>
              </a:solidFill>
              <a:effectLst/>
              <a:latin typeface="Lato" panose="020F0502020204030203" pitchFamily="34" charset="0"/>
            </a:endParaRPr>
          </a:p>
          <a:p>
            <a:pPr algn="l" fontAlgn="base"/>
            <a:r>
              <a:rPr lang="pt-BR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A Segurança do Trabalho é um dever de todos. </a:t>
            </a:r>
            <a:br>
              <a:rPr lang="pt-BR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</a:br>
            <a:br>
              <a:rPr lang="pt-BR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</a:br>
            <a:r>
              <a:rPr lang="pt-BR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Cada um deve fazer o seu papel para que a incidência dos riscos no ambiente de trabalho sejam a cada dia mais atenuados. </a:t>
            </a:r>
          </a:p>
          <a:p>
            <a:pPr defTabSz="285750"/>
            <a:endParaRPr lang="id-ID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146" name="Picture 2" descr="NR 2 - Inspeção Prévia - Cursos de NR">
            <a:extLst>
              <a:ext uri="{FF2B5EF4-FFF2-40B4-BE49-F238E27FC236}">
                <a16:creationId xmlns:a16="http://schemas.microsoft.com/office/drawing/2014/main" id="{83F33AC3-C269-5DE0-88F3-41F6F7493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82"/>
          <a:stretch/>
        </p:blipFill>
        <p:spPr bwMode="auto">
          <a:xfrm>
            <a:off x="7941734" y="1315508"/>
            <a:ext cx="4074583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323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 Apostilas da NR-02 para Baixar em PDF - Inspeção Prévia - Online Cursos  Gratuitos">
            <a:extLst>
              <a:ext uri="{FF2B5EF4-FFF2-40B4-BE49-F238E27FC236}">
                <a16:creationId xmlns:a16="http://schemas.microsoft.com/office/drawing/2014/main" id="{F33CC911-D0A1-FF14-70EB-6A15B4F82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285"/>
            <a:ext cx="9587419" cy="65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998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5134436" y="1346834"/>
            <a:ext cx="6230250" cy="388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não cumprimento das regulamentações pode resultar em penalidades legais, multas e, mais importante, em riscos à segurança dos profissionais envolvidos.</a:t>
            </a:r>
            <a:endParaRPr lang="id-ID" sz="28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814E4BD3-B428-71E8-CD06-67CA89FB6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808" y="359473"/>
            <a:ext cx="2261621" cy="627889"/>
          </a:xfrm>
          <a:prstGeom prst="rect">
            <a:avLst/>
          </a:prstGeom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8BE6E391-E33F-4EFF-9684-65D4B9026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8" t="7229"/>
          <a:stretch/>
        </p:blipFill>
        <p:spPr bwMode="auto">
          <a:xfrm>
            <a:off x="0" y="-30399"/>
            <a:ext cx="3471383" cy="664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69AC4474-6194-4991-3826-28768A88B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00" r="50629" b="18660"/>
          <a:stretch/>
        </p:blipFill>
        <p:spPr bwMode="auto">
          <a:xfrm rot="10800000">
            <a:off x="0" y="5909582"/>
            <a:ext cx="3471383" cy="94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7957D12-A529-E4EF-C2B6-90315579B2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7" y="6065008"/>
            <a:ext cx="2296474" cy="63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51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0">
            <a:extLst>
              <a:ext uri="{FF2B5EF4-FFF2-40B4-BE49-F238E27FC236}">
                <a16:creationId xmlns:a16="http://schemas.microsoft.com/office/drawing/2014/main" id="{9DEC53F3-9F3F-E892-F8A3-50F49F00F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8674" y="2026275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1124268" y="1689777"/>
            <a:ext cx="6858000" cy="34784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870226" y="2010473"/>
            <a:ext cx="6858000" cy="2837055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45E7F93-9C87-37AF-9A0A-45230D09725E}"/>
              </a:ext>
            </a:extLst>
          </p:cNvPr>
          <p:cNvSpPr txBox="1"/>
          <p:nvPr/>
        </p:nvSpPr>
        <p:spPr>
          <a:xfrm>
            <a:off x="6474248" y="793214"/>
            <a:ext cx="5512104" cy="6687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800" b="1" i="0" dirty="0">
                <a:solidFill>
                  <a:schemeClr val="bg1"/>
                </a:solidFill>
                <a:effectLst/>
                <a:latin typeface="Google Sans"/>
              </a:rPr>
              <a:t>A revogação da Norma Regulamentadora nº 2 (NR 2) reflete um movimento mais amplo para modernizar e desburocratizar a legislação de saúde e segurança do trabalho, visando uma economia mais dinâmica e menos onerosa para os empreendedores, incluindo aqueles da construção civil.</a:t>
            </a:r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. </a:t>
            </a:r>
          </a:p>
          <a:p>
            <a:pPr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B2C276B3-1D5A-541A-F592-56B807ABB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8674" y="4172857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10A2812-AE23-CDFF-48C7-EBEF55B4E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172" y="-1"/>
            <a:ext cx="5059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2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358208" y="322574"/>
            <a:ext cx="885603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800" b="1" i="0" dirty="0">
                <a:solidFill>
                  <a:srgbClr val="00224B"/>
                </a:solidFill>
                <a:effectLst/>
                <a:latin typeface="DM Sans" pitchFamily="2" charset="0"/>
              </a:rPr>
              <a:t>Por que a NR 2 foi revogada?</a:t>
            </a:r>
          </a:p>
          <a:p>
            <a:pPr algn="l"/>
            <a:r>
              <a:rPr lang="pt-BR" sz="2800" b="1" i="0" dirty="0">
                <a:solidFill>
                  <a:srgbClr val="00224B"/>
                </a:solidFill>
                <a:effectLst/>
                <a:latin typeface="DM Sans" pitchFamily="2" charset="0"/>
              </a:rPr>
              <a:t>Na prática, a realidade da NR 2 era outra. Praticamente não era realizada a inspeção prévia nos locais, muito por causa da falta de profissionais na área. Veja os principais pontos para a revogação desta norma:</a:t>
            </a:r>
          </a:p>
          <a:p>
            <a:pPr algn="l"/>
            <a:r>
              <a:rPr lang="pt-BR" sz="2800" b="1" i="0" dirty="0">
                <a:solidFill>
                  <a:srgbClr val="CC00A1"/>
                </a:solidFill>
                <a:effectLst/>
                <a:latin typeface="DM Sans" pitchFamily="2" charset="0"/>
              </a:rPr>
              <a:t>Falta de estrutura dos órgãos reguladores</a:t>
            </a:r>
          </a:p>
          <a:p>
            <a:pPr algn="l"/>
            <a:r>
              <a:rPr lang="pt-BR" sz="2800" b="1" i="0" dirty="0">
                <a:solidFill>
                  <a:srgbClr val="00224B"/>
                </a:solidFill>
                <a:effectLst/>
                <a:latin typeface="DM Sans" pitchFamily="2" charset="0"/>
              </a:rPr>
              <a:t>Segundo o Ministério da Economia, há quase três mil auditores fiscais de trabalho e mais de nove milhões de empresas no país, e com isso, a norma acabava sendo algo impraticável. Primeiro, porque não podia ser feita nenhuma exceção aos estabelecimentos novos. Todos tinham que passar por uma inspeção prévia. </a:t>
            </a: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814E4BD3-B428-71E8-CD06-67CA89FB6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808" y="322574"/>
            <a:ext cx="2261621" cy="627889"/>
          </a:xfrm>
          <a:prstGeom prst="rect">
            <a:avLst/>
          </a:prstGeom>
        </p:spPr>
      </p:pic>
      <p:pic>
        <p:nvPicPr>
          <p:cNvPr id="8194" name="Picture 2" descr="O que muda com as novas normas de segurança no trabalho">
            <a:extLst>
              <a:ext uri="{FF2B5EF4-FFF2-40B4-BE49-F238E27FC236}">
                <a16:creationId xmlns:a16="http://schemas.microsoft.com/office/drawing/2014/main" id="{C8144B88-4A63-869E-EA0C-4E30772F3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292" y="1519918"/>
            <a:ext cx="28575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614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26EE8E0-5219-B3FC-F0EC-1428920C9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22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DE64092-751C-4EA8-F9A2-DC7DF99838E7}"/>
              </a:ext>
            </a:extLst>
          </p:cNvPr>
          <p:cNvSpPr txBox="1"/>
          <p:nvPr/>
        </p:nvSpPr>
        <p:spPr>
          <a:xfrm>
            <a:off x="0" y="1617681"/>
            <a:ext cx="12192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M Sans" pitchFamily="2" charset="0"/>
                <a:cs typeface="+mn-cs"/>
              </a:rPr>
              <a:t>Além disso, qualquer modificação de equipamentos e/ou instalações, também era necessário uma nova inspeção. Então, era um grande volume de trabalho para poucos profissionais na área.</a:t>
            </a:r>
            <a:b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M Sans" pitchFamily="2" charset="0"/>
                <a:cs typeface="+mn-cs"/>
              </a:rPr>
            </a:b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M Sans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M Sans" pitchFamily="2" charset="0"/>
                <a:cs typeface="+mn-cs"/>
              </a:rPr>
              <a:t>Falta de cumprimento da Lei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M Sans" pitchFamily="2" charset="0"/>
                <a:cs typeface="+mn-cs"/>
              </a:rPr>
              <a:t>Muitas empresas não pediam a inspeção prévia pela falta de disponibilidade de um fiscal, outros nem sequer sabiam desta exigência. Como o Ministério do Trabalho não tinha condições de realizar a inspeção prévia e muito menos fiscalizar quem descumpria as leis, a 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M Sans" pitchFamily="2" charset="0"/>
                <a:cs typeface="+mn-cs"/>
              </a:rPr>
              <a:t>NR 2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M Sans" pitchFamily="2" charset="0"/>
                <a:cs typeface="+mn-cs"/>
              </a:rPr>
              <a:t> acabou ficando só no papel.</a:t>
            </a:r>
          </a:p>
        </p:txBody>
      </p:sp>
    </p:spTree>
    <p:extLst>
      <p:ext uri="{BB962C8B-B14F-4D97-AF65-F5344CB8AC3E}">
        <p14:creationId xmlns:p14="http://schemas.microsoft.com/office/powerpoint/2010/main" val="1366402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R 2 INSPEÇÃO PRÉVIA (REVOGADA) - YouTube">
            <a:extLst>
              <a:ext uri="{FF2B5EF4-FFF2-40B4-BE49-F238E27FC236}">
                <a16:creationId xmlns:a16="http://schemas.microsoft.com/office/drawing/2014/main" id="{1045D1AE-A7B9-600E-8BE1-26758C1F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438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E8A840F-7685-9895-6A15-913A6C31C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757" y="495858"/>
            <a:ext cx="8795132" cy="586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30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A52E72A-32AD-FA6B-BD80-D82054E93E3C}"/>
              </a:ext>
            </a:extLst>
          </p:cNvPr>
          <p:cNvSpPr txBox="1"/>
          <p:nvPr/>
        </p:nvSpPr>
        <p:spPr>
          <a:xfrm>
            <a:off x="778933" y="88053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3AF6B1F-E555-3112-171B-B715F7108D23}"/>
              </a:ext>
            </a:extLst>
          </p:cNvPr>
          <p:cNvSpPr txBox="1"/>
          <p:nvPr/>
        </p:nvSpPr>
        <p:spPr>
          <a:xfrm>
            <a:off x="498080" y="258901"/>
            <a:ext cx="7555171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M Sans" pitchFamily="2" charset="0"/>
                <a:cs typeface="+mn-cs"/>
              </a:rPr>
              <a:t>Redução da burocracia</a:t>
            </a:r>
            <a:b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M Sans" pitchFamily="2" charset="0"/>
                <a:cs typeface="+mn-cs"/>
              </a:rPr>
            </a:b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M Sans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M Sans" pitchFamily="2" charset="0"/>
                <a:cs typeface="+mn-cs"/>
              </a:rPr>
              <a:t>O cumprimento desta norma era burocrático, pois as empresas precisavam esperar a disponibilidade de um fiscal para a realização prévia, com a falta de mão de obra, os estabelecimentos iniciavam as atividades de forma ilegal, ou tinha que adiar o início das atividades, gerando prejuízo.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M Sans" pitchFamily="2" charset="0"/>
                <a:cs typeface="+mn-cs"/>
              </a:rPr>
              <a:t>A revogação da NR 2 fez diferença?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M Sans" pitchFamily="2" charset="0"/>
                <a:cs typeface="+mn-cs"/>
              </a:rPr>
              <a:t>Como a 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M Sans" pitchFamily="2" charset="0"/>
                <a:cs typeface="+mn-cs"/>
              </a:rPr>
              <a:t>NR 2 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M Sans" pitchFamily="2" charset="0"/>
                <a:cs typeface="+mn-cs"/>
              </a:rPr>
              <a:t>já não era praticada, com a revogação da norma nada mudou. Porém, agora, os estabelecimentos não estão mais ilegais sem a inspeção prévia, gerando um alívio para as empresas e também para o Governo, que não conseguia resolver o problema. 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M Sans" pitchFamily="2" charset="0"/>
                <a:cs typeface="+mn-cs"/>
              </a:rPr>
              <a:t>Conclusão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M Sans" pitchFamily="2" charset="0"/>
                <a:cs typeface="+mn-cs"/>
              </a:rPr>
              <a:t>A 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M Sans" pitchFamily="2" charset="0"/>
                <a:cs typeface="+mn-cs"/>
              </a:rPr>
              <a:t>NR 2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M Sans" pitchFamily="2" charset="0"/>
                <a:cs typeface="+mn-cs"/>
              </a:rPr>
              <a:t> fazia parte das 37 Normas Regulamentadoras, que busca garantir a saúde e integridade física dos trabalhadores. Ela tratava-se sobre a inspeção prévia nos locais antes do início de suas atividades, e foi revogada em 2019 pois não era praticada devido a falta de profissionais para a fiscalização.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M Sans" pitchFamily="2" charset="0"/>
                <a:cs typeface="+mn-cs"/>
              </a:rPr>
              <a:t>No entanto, apesar da revogação, as empresas precisam continuar atentas sobre as condições no ambiente de trabalho, para garantir a saúde e segurança dos colaboradores.</a:t>
            </a:r>
          </a:p>
        </p:txBody>
      </p:sp>
      <p:pic>
        <p:nvPicPr>
          <p:cNvPr id="7170" name="Picture 2" descr="O que muda com as novas normas de segurança no trabalho">
            <a:extLst>
              <a:ext uri="{FF2B5EF4-FFF2-40B4-BE49-F238E27FC236}">
                <a16:creationId xmlns:a16="http://schemas.microsoft.com/office/drawing/2014/main" id="{9375AC7C-A8E4-9B2B-C438-20838001D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69" y="2009774"/>
            <a:ext cx="28575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406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CCA228B-D636-1F51-6FBE-01DE2EFD2398}"/>
              </a:ext>
            </a:extLst>
          </p:cNvPr>
          <p:cNvSpPr/>
          <p:nvPr/>
        </p:nvSpPr>
        <p:spPr>
          <a:xfrm>
            <a:off x="-90742" y="0"/>
            <a:ext cx="122556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E7C29AA-89D2-3078-236E-A0D899084727}"/>
              </a:ext>
            </a:extLst>
          </p:cNvPr>
          <p:cNvSpPr txBox="1">
            <a:spLocks/>
          </p:cNvSpPr>
          <p:nvPr/>
        </p:nvSpPr>
        <p:spPr>
          <a:xfrm>
            <a:off x="5977108" y="6029447"/>
            <a:ext cx="5941471" cy="673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contato@centraldecursosdobrasil.com.br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13E900B-9D94-E952-8D15-8085105CCA9F}"/>
              </a:ext>
            </a:extLst>
          </p:cNvPr>
          <p:cNvSpPr/>
          <p:nvPr/>
        </p:nvSpPr>
        <p:spPr>
          <a:xfrm>
            <a:off x="-63610" y="2333200"/>
            <a:ext cx="12255610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96A125D6-65C1-BF8D-453E-799F9ADB303D}"/>
              </a:ext>
            </a:extLst>
          </p:cNvPr>
          <p:cNvSpPr txBox="1">
            <a:spLocks/>
          </p:cNvSpPr>
          <p:nvPr/>
        </p:nvSpPr>
        <p:spPr>
          <a:xfrm>
            <a:off x="5481700" y="2485769"/>
            <a:ext cx="6212115" cy="95066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j-cs"/>
              </a:rPr>
              <a:t>Central de Cursos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1CED3AE6-3962-F1AB-664D-5B90E33F5889}"/>
              </a:ext>
            </a:extLst>
          </p:cNvPr>
          <p:cNvSpPr/>
          <p:nvPr/>
        </p:nvSpPr>
        <p:spPr>
          <a:xfrm>
            <a:off x="-63610" y="2333200"/>
            <a:ext cx="2655735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D274DA4-3F8B-BA30-24C5-AD4A1E06F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669" y="753221"/>
            <a:ext cx="7135410" cy="5351557"/>
          </a:xfrm>
          <a:prstGeom prst="rect">
            <a:avLst/>
          </a:prstGeom>
        </p:spPr>
      </p:pic>
      <p:pic>
        <p:nvPicPr>
          <p:cNvPr id="26" name="Imagem 25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236C3B0-EDEC-0962-D595-3FF02FE21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719" y="3165413"/>
            <a:ext cx="2676149" cy="1252731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013BB10D-4DD7-3B9F-21CC-E60A6D5AE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526" y="128448"/>
            <a:ext cx="903053" cy="981630"/>
          </a:xfrm>
          <a:prstGeom prst="rect">
            <a:avLst/>
          </a:prstGeom>
        </p:spPr>
      </p:pic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27CCE978-E7F1-D85C-5C23-BA48134C9A39}"/>
              </a:ext>
            </a:extLst>
          </p:cNvPr>
          <p:cNvSpPr txBox="1">
            <a:spLocks/>
          </p:cNvSpPr>
          <p:nvPr/>
        </p:nvSpPr>
        <p:spPr>
          <a:xfrm>
            <a:off x="5938075" y="5016211"/>
            <a:ext cx="6521407" cy="31523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Av. Floriano Peixoto, 615 - Centro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CEP 38402-100 – Uberlândia/MG</a:t>
            </a:r>
          </a:p>
        </p:txBody>
      </p:sp>
      <p:sp>
        <p:nvSpPr>
          <p:cNvPr id="29" name="Subtitle 5">
            <a:extLst>
              <a:ext uri="{FF2B5EF4-FFF2-40B4-BE49-F238E27FC236}">
                <a16:creationId xmlns:a16="http://schemas.microsoft.com/office/drawing/2014/main" id="{3271064F-9A18-70E0-9B66-53DFBC1FA54A}"/>
              </a:ext>
            </a:extLst>
          </p:cNvPr>
          <p:cNvSpPr txBox="1">
            <a:spLocks/>
          </p:cNvSpPr>
          <p:nvPr/>
        </p:nvSpPr>
        <p:spPr>
          <a:xfrm>
            <a:off x="8627676" y="1712610"/>
            <a:ext cx="4496463" cy="5918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FALE CONOSCO</a:t>
            </a:r>
          </a:p>
        </p:txBody>
      </p:sp>
    </p:spTree>
    <p:extLst>
      <p:ext uri="{BB962C8B-B14F-4D97-AF65-F5344CB8AC3E}">
        <p14:creationId xmlns:p14="http://schemas.microsoft.com/office/powerpoint/2010/main" val="27318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000"/>
    </mc:Choice>
    <mc:Fallback xmlns="">
      <p:transition spd="slow" advTm="555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1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urso Análise de Risco, Perigo e Confiabilidade NR 05 - Rescue Cursos -  Segurança do Trabalho">
            <a:extLst>
              <a:ext uri="{FF2B5EF4-FFF2-40B4-BE49-F238E27FC236}">
                <a16:creationId xmlns:a16="http://schemas.microsoft.com/office/drawing/2014/main" id="{B0BC699E-44A9-027A-68EC-FD157FDF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">
                <a:schemeClr val="accent1">
                  <a:alpha val="74000"/>
                </a:schemeClr>
              </a:gs>
              <a:gs pos="100000">
                <a:schemeClr val="accent1">
                  <a:lumMod val="75000"/>
                  <a:alpha val="92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1606550" y="1972286"/>
            <a:ext cx="8978899" cy="194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sz="28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A NR 2 é a Norma Regulamentadora que versa sobre a Inspeção Prévia que todo estabelecimento novo ou modificado deve, obrigatoriamente, passar. 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Freeform: Shape 6">
            <a:extLst>
              <a:ext uri="{FF2B5EF4-FFF2-40B4-BE49-F238E27FC236}">
                <a16:creationId xmlns:a16="http://schemas.microsoft.com/office/drawing/2014/main" id="{87E4B49C-16D9-2231-5441-79AE687ACE5E}"/>
              </a:ext>
            </a:extLst>
          </p:cNvPr>
          <p:cNvSpPr/>
          <p:nvPr/>
        </p:nvSpPr>
        <p:spPr>
          <a:xfrm>
            <a:off x="611674" y="948830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5" name="Freeform: Shape 6">
            <a:extLst>
              <a:ext uri="{FF2B5EF4-FFF2-40B4-BE49-F238E27FC236}">
                <a16:creationId xmlns:a16="http://schemas.microsoft.com/office/drawing/2014/main" id="{07C08EB7-AEE2-5EC7-E715-728A67DA417F}"/>
              </a:ext>
            </a:extLst>
          </p:cNvPr>
          <p:cNvSpPr/>
          <p:nvPr/>
        </p:nvSpPr>
        <p:spPr>
          <a:xfrm>
            <a:off x="10657374" y="5638544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78BECFC4-E6EA-7D6F-A8EB-08172C152E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56" y="5722219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34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915C1F7-7988-148F-6127-8F8850A4C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24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64366E1-4FDC-1448-BE09-3CF7BE2907EE}"/>
              </a:ext>
            </a:extLst>
          </p:cNvPr>
          <p:cNvGrpSpPr/>
          <p:nvPr/>
        </p:nvGrpSpPr>
        <p:grpSpPr>
          <a:xfrm>
            <a:off x="5394812" y="360307"/>
            <a:ext cx="6175936" cy="6273870"/>
            <a:chOff x="2349137" y="2384640"/>
            <a:chExt cx="3238500" cy="3634202"/>
          </a:xfrm>
          <a:gradFill>
            <a:gsLst>
              <a:gs pos="100000">
                <a:schemeClr val="accent5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effectLst>
            <a:outerShdw blurRad="1270000" dist="1968500" dir="5400000" sx="90000" sy="9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0C79DC9E-954C-738A-26CB-B94529B9047E}"/>
                </a:ext>
              </a:extLst>
            </p:cNvPr>
            <p:cNvSpPr/>
            <p:nvPr/>
          </p:nvSpPr>
          <p:spPr>
            <a:xfrm>
              <a:off x="2349137" y="2815937"/>
              <a:ext cx="3238500" cy="2817708"/>
            </a:xfrm>
            <a:prstGeom prst="roundRect">
              <a:avLst>
                <a:gd name="adj" fmla="val 16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Freeform: Shape 4">
              <a:extLst>
                <a:ext uri="{FF2B5EF4-FFF2-40B4-BE49-F238E27FC236}">
                  <a16:creationId xmlns:a16="http://schemas.microsoft.com/office/drawing/2014/main" id="{FB1B6B95-AEDA-A32D-71FC-C47A41695491}"/>
                </a:ext>
              </a:extLst>
            </p:cNvPr>
            <p:cNvSpPr/>
            <p:nvPr/>
          </p:nvSpPr>
          <p:spPr>
            <a:xfrm flipV="1">
              <a:off x="2349137" y="2384640"/>
              <a:ext cx="957974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56D7B490-F7BE-549B-7673-9EA5157E8C7E}"/>
                </a:ext>
              </a:extLst>
            </p:cNvPr>
            <p:cNvSpPr/>
            <p:nvPr/>
          </p:nvSpPr>
          <p:spPr>
            <a:xfrm>
              <a:off x="4629665" y="5541444"/>
              <a:ext cx="957972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C51D6972-CC2C-3D0B-40E2-C1F10E34475F}"/>
              </a:ext>
            </a:extLst>
          </p:cNvPr>
          <p:cNvSpPr/>
          <p:nvPr/>
        </p:nvSpPr>
        <p:spPr>
          <a:xfrm>
            <a:off x="3949350" y="659845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C0C1C35-7BDF-2F8C-50D4-1B6297CE7C4C}"/>
              </a:ext>
            </a:extLst>
          </p:cNvPr>
          <p:cNvSpPr txBox="1"/>
          <p:nvPr/>
        </p:nvSpPr>
        <p:spPr>
          <a:xfrm>
            <a:off x="6096000" y="1148334"/>
            <a:ext cx="54747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pt-BR" sz="24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A NR 2 é a Norma Regulamentadora que versa sobre a Inspeção Prévia que todo estabelecimento novo ou modificado deve, obrigatoriamente, passar. </a:t>
            </a:r>
          </a:p>
          <a:p>
            <a:pPr algn="l" fontAlgn="base"/>
            <a:r>
              <a:rPr lang="pt-BR" sz="24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Essa é mais uma das medidas de segurança previstas pelas </a:t>
            </a:r>
            <a:r>
              <a:rPr lang="pt-BR" sz="2400" b="0" i="0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NRs</a:t>
            </a:r>
            <a:r>
              <a:rPr lang="pt-BR" sz="24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 para evitar os índices de acidentes de trabalho. É através da inspeção prévia que muitos infortúnios podem ser evitados dadas as análises de risco do ambiente. </a:t>
            </a: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97F00D54-584A-9DE7-61B6-8B3C270AA4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40" y="108369"/>
            <a:ext cx="2261621" cy="627889"/>
          </a:xfrm>
          <a:prstGeom prst="rect">
            <a:avLst/>
          </a:prstGeom>
        </p:spPr>
      </p:pic>
      <p:pic>
        <p:nvPicPr>
          <p:cNvPr id="11266" name="Picture 2" descr="Segurança Do Trabalho - QI Faculdade &amp; Escola Técnica">
            <a:extLst>
              <a:ext uri="{FF2B5EF4-FFF2-40B4-BE49-F238E27FC236}">
                <a16:creationId xmlns:a16="http://schemas.microsoft.com/office/drawing/2014/main" id="{F56883F6-6DA5-6971-A214-834CBC3B4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23" y="422313"/>
            <a:ext cx="6335766" cy="633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398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A131E20-6032-E8E2-5BA3-7B069B334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698" y="3276600"/>
            <a:ext cx="5439301" cy="3581400"/>
          </a:xfrm>
          <a:prstGeom prst="rect">
            <a:avLst/>
          </a:prstGeom>
        </p:spPr>
      </p:pic>
      <p:sp>
        <p:nvSpPr>
          <p:cNvPr id="3" name="AutoShape 2" descr="Nr inspeção de segurança - Power Security">
            <a:extLst>
              <a:ext uri="{FF2B5EF4-FFF2-40B4-BE49-F238E27FC236}">
                <a16:creationId xmlns:a16="http://schemas.microsoft.com/office/drawing/2014/main" id="{CFCD9E57-14AF-A01E-DEDB-61D42D6839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D991932-F589-C9A5-1DAE-7A884A071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09" y="0"/>
            <a:ext cx="656272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12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6">
            <a:extLst>
              <a:ext uri="{FF2B5EF4-FFF2-40B4-BE49-F238E27FC236}">
                <a16:creationId xmlns:a16="http://schemas.microsoft.com/office/drawing/2014/main" id="{6B50654E-5076-E950-12A4-1F3DE6B3D94B}"/>
              </a:ext>
            </a:extLst>
          </p:cNvPr>
          <p:cNvSpPr/>
          <p:nvPr/>
        </p:nvSpPr>
        <p:spPr>
          <a:xfrm>
            <a:off x="4218096" y="1350651"/>
            <a:ext cx="6475303" cy="4773394"/>
          </a:xfrm>
          <a:prstGeom prst="roundRect">
            <a:avLst>
              <a:gd name="adj" fmla="val 1456"/>
            </a:avLst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Rectangle: Rounded Corners 41">
            <a:extLst>
              <a:ext uri="{FF2B5EF4-FFF2-40B4-BE49-F238E27FC236}">
                <a16:creationId xmlns:a16="http://schemas.microsoft.com/office/drawing/2014/main" id="{9CC573BE-B59B-108D-3FBF-1C076B49D55D}"/>
              </a:ext>
            </a:extLst>
          </p:cNvPr>
          <p:cNvSpPr/>
          <p:nvPr/>
        </p:nvSpPr>
        <p:spPr>
          <a:xfrm>
            <a:off x="5163235" y="879848"/>
            <a:ext cx="6475303" cy="4773394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FA6A897-E7B7-14B3-289A-B9AFCBA08EC5}"/>
              </a:ext>
            </a:extLst>
          </p:cNvPr>
          <p:cNvSpPr txBox="1"/>
          <p:nvPr/>
        </p:nvSpPr>
        <p:spPr>
          <a:xfrm>
            <a:off x="5856038" y="920722"/>
            <a:ext cx="5810608" cy="4454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não cumprimento da NR 2, bem como das outras Normas Regulamentadoras, resulta na total falta de segurança para os colaboradores. Além disso, a empresa estará propensa a </a:t>
            </a:r>
            <a:r>
              <a:rPr lang="pt-BR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incomodações</a:t>
            </a:r>
            <a:r>
              <a:rPr lang="pt-BR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judiciais que poderão envolver processos, multas, etc. </a:t>
            </a:r>
          </a:p>
        </p:txBody>
      </p: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1F4E604B-FD0C-4F1F-79DF-B4E897178A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40" y="108369"/>
            <a:ext cx="2261621" cy="627889"/>
          </a:xfrm>
          <a:prstGeom prst="rect">
            <a:avLst/>
          </a:prstGeom>
        </p:spPr>
      </p:pic>
      <p:pic>
        <p:nvPicPr>
          <p:cNvPr id="10242" name="Picture 2" descr="Exal - Segurança do Trabalho">
            <a:extLst>
              <a:ext uri="{FF2B5EF4-FFF2-40B4-BE49-F238E27FC236}">
                <a16:creationId xmlns:a16="http://schemas.microsoft.com/office/drawing/2014/main" id="{1892594E-3536-95BA-E182-1371C855C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619" y="2140744"/>
            <a:ext cx="5805182" cy="445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608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581891" y="595703"/>
            <a:ext cx="551411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pt-BR" sz="2000" b="0" i="0" dirty="0">
                <a:solidFill>
                  <a:schemeClr val="bg1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Como você já sabe, segundo a NR 2, todo estabelecimento novo deve solicitar ao Ministério do Trabalho uma inspeção de suas instalações. Essa inspeção, chamada Inspeção Prévia, deve acontecer antes mesmo do início das atividades naquele determinado local. </a:t>
            </a:r>
          </a:p>
          <a:p>
            <a:pPr algn="l" fontAlgn="base"/>
            <a:r>
              <a:rPr lang="pt-BR" sz="2000" b="0" i="0" dirty="0">
                <a:solidFill>
                  <a:schemeClr val="bg1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Como o objetivo principal da inspeção é identificar possíveis falhas que possam colocar a saúde e a integridade física dos trabalhadores em risco, é primordial que a mesma seja feita antes de qualquer coisa. </a:t>
            </a:r>
          </a:p>
          <a:p>
            <a:pPr algn="l" fontAlgn="base"/>
            <a:r>
              <a:rPr lang="pt-BR" sz="2000" b="0" i="0" dirty="0">
                <a:solidFill>
                  <a:schemeClr val="bg1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Só depois de aprovada (e se aprovada) a inspeção é que o empregador poderá dar início às atividades laborais. Do contrário, a empresa terá o seu funcionamento interditado e só poderá reverter o quadro mediante nova inspeção. </a:t>
            </a: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0" y="6550223"/>
            <a:ext cx="1707662" cy="307777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1400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NR 38</a:t>
            </a:r>
            <a:endParaRPr lang="id-ID" sz="1400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pic>
        <p:nvPicPr>
          <p:cNvPr id="3074" name="Picture 2" descr="NR 2 - Inspeção Prévia - Cursos de NR">
            <a:extLst>
              <a:ext uri="{FF2B5EF4-FFF2-40B4-BE49-F238E27FC236}">
                <a16:creationId xmlns:a16="http://schemas.microsoft.com/office/drawing/2014/main" id="{12780B7E-3611-CBF2-13F4-2EAB18304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6316"/>
            <a:ext cx="5336104" cy="298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753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223E955-844F-94A4-6410-E7EAA4FE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451528"/>
            <a:ext cx="9514115" cy="634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12397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xvfpaa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hezr5lw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4466</TotalTime>
  <Words>1183</Words>
  <Application>Microsoft Office PowerPoint</Application>
  <PresentationFormat>Widescreen</PresentationFormat>
  <Paragraphs>50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22</vt:i4>
      </vt:variant>
    </vt:vector>
  </HeadingPairs>
  <TitlesOfParts>
    <vt:vector size="35" baseType="lpstr">
      <vt:lpstr>微软雅黑</vt:lpstr>
      <vt:lpstr>ADLaM Display</vt:lpstr>
      <vt:lpstr>Arial</vt:lpstr>
      <vt:lpstr>Calibri</vt:lpstr>
      <vt:lpstr>Calibri Light</vt:lpstr>
      <vt:lpstr>Century Gothic</vt:lpstr>
      <vt:lpstr>DM Sans</vt:lpstr>
      <vt:lpstr>Google Sans</vt:lpstr>
      <vt:lpstr>Lato</vt:lpstr>
      <vt:lpstr>Montserrat</vt:lpstr>
      <vt:lpstr>字魂59号-创粗黑</vt:lpstr>
      <vt:lpstr>自定义设计方案</vt:lpstr>
      <vt:lpstr>www.jpppt.com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Treinamentos</dc:title>
  <dc:subject>Normas Regulamentadoras</dc:subject>
  <dc:creator>Herbert Bento - Escola da Prevenção</dc:creator>
  <cp:lastModifiedBy>RODRIGO GARCIA</cp:lastModifiedBy>
  <cp:revision>2</cp:revision>
  <dcterms:created xsi:type="dcterms:W3CDTF">2019-01-02T06:45:00Z</dcterms:created>
  <dcterms:modified xsi:type="dcterms:W3CDTF">2024-05-09T14:39:07Z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BD003D6AE4F043738B8501FFFE8AAAAC_12</vt:lpwstr>
  </property>
  <property fmtid="{D5CDD505-2E9C-101B-9397-08002B2CF9AE}" pid="3" name="KSOProductBuildVer">
    <vt:lpwstr>2052-11.1.0.14309</vt:lpwstr>
  </property>
</Properties>
</file>