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32" r:id="rId1"/>
    <p:sldMasterId id="2147483840" r:id="rId2"/>
  </p:sldMasterIdLst>
  <p:notesMasterIdLst>
    <p:notesMasterId r:id="rId21"/>
  </p:notesMasterIdLst>
  <p:handoutMasterIdLst>
    <p:handoutMasterId r:id="rId22"/>
  </p:handoutMasterIdLst>
  <p:sldIdLst>
    <p:sldId id="351" r:id="rId3"/>
    <p:sldId id="1183" r:id="rId4"/>
    <p:sldId id="523" r:id="rId5"/>
    <p:sldId id="1185" r:id="rId6"/>
    <p:sldId id="522" r:id="rId7"/>
    <p:sldId id="524" r:id="rId8"/>
    <p:sldId id="525" r:id="rId9"/>
    <p:sldId id="1195" r:id="rId10"/>
    <p:sldId id="1196" r:id="rId11"/>
    <p:sldId id="526" r:id="rId12"/>
    <p:sldId id="1193" r:id="rId13"/>
    <p:sldId id="1186" r:id="rId14"/>
    <p:sldId id="529" r:id="rId15"/>
    <p:sldId id="638" r:id="rId16"/>
    <p:sldId id="1190" r:id="rId17"/>
    <p:sldId id="641" r:id="rId18"/>
    <p:sldId id="1194" r:id="rId19"/>
    <p:sldId id="1182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102"/>
    <a:srgbClr val="FDD100"/>
    <a:srgbClr val="23253D"/>
    <a:srgbClr val="3D7072"/>
    <a:srgbClr val="BAD9D4"/>
    <a:srgbClr val="4C5084"/>
    <a:srgbClr val="1B1D30"/>
    <a:srgbClr val="F6E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20" y="11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65A7502-452A-0551-2159-546BBB822E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7D1E89-7825-F2CA-1F0C-FDE7461AC4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E58FF-FEFD-4723-82C4-3306645B1F32}" type="datetimeFigureOut">
              <a:rPr lang="pt-BR" smtClean="0"/>
              <a:t>09/05/2024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210657-F7C6-F068-DE32-AAF0C1F479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76BC6A6-B4BB-E859-BEFC-C8E81C8F66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34BCF-70DD-46F9-A0AD-0D82FC22C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4408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7021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42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 userDrawn="1"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125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469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50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7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7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4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6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7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3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0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5644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2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nge.com.br/blog/ferm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ienge.com.br/organizar-canteiro-de-obra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FD5B522-BB78-E336-3F5F-2E4327723938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0CF7907D-717F-1836-85AC-9160A0DA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68" y="-174171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64152B0-596E-BE21-A235-EA885B1B5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A6E8CEC-B945-4945-E85C-E269F739E917}"/>
              </a:ext>
            </a:extLst>
          </p:cNvPr>
          <p:cNvSpPr/>
          <p:nvPr/>
        </p:nvSpPr>
        <p:spPr>
          <a:xfrm>
            <a:off x="-186478" y="796979"/>
            <a:ext cx="12564955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BA7DD12-3D92-70F1-D7D2-C6F8852FF7C7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Embargo e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Interdição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D24AD95B-0668-5B5D-C9B5-E7331DF6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62" y="1422313"/>
            <a:ext cx="5807070" cy="5435687"/>
          </a:xfrm>
          <a:prstGeom prst="rect">
            <a:avLst/>
          </a:prstGeom>
        </p:spPr>
      </p:pic>
      <p:sp>
        <p:nvSpPr>
          <p:cNvPr id="10" name="AutoShape 4" descr="Curso Online e Gratuito de Básico de NR 3">
            <a:extLst>
              <a:ext uri="{FF2B5EF4-FFF2-40B4-BE49-F238E27FC236}">
                <a16:creationId xmlns:a16="http://schemas.microsoft.com/office/drawing/2014/main" id="{543F71F5-EC69-9189-44EB-571C783E25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14025DE-F65B-3D20-2210-EF2445A9C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0" b="99336" l="10000" r="90000">
                        <a14:foregroundMark x1="49000" y1="3982" x2="51875" y2="7965"/>
                        <a14:foregroundMark x1="54125" y1="94469" x2="44250" y2="92920"/>
                        <a14:foregroundMark x1="44250" y1="92920" x2="44000" y2="88938"/>
                        <a14:foregroundMark x1="50875" y1="96460" x2="50625" y2="9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1508" y="37728"/>
            <a:ext cx="5084284" cy="287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5">
            <a:extLst>
              <a:ext uri="{FF2B5EF4-FFF2-40B4-BE49-F238E27FC236}">
                <a16:creationId xmlns:a16="http://schemas.microsoft.com/office/drawing/2014/main" id="{3BB580C6-D1DD-37BD-84F5-30E1A15AB7B6}"/>
              </a:ext>
            </a:extLst>
          </p:cNvPr>
          <p:cNvSpPr/>
          <p:nvPr/>
        </p:nvSpPr>
        <p:spPr bwMode="auto">
          <a:xfrm>
            <a:off x="950302" y="3737073"/>
            <a:ext cx="10225698" cy="1223339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  <a:ln w="3175">
            <a:noFill/>
          </a:ln>
          <a:effectLst>
            <a:outerShdw blurRad="1270000" dist="9017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5750">
              <a:defRPr/>
            </a:pPr>
            <a:endParaRPr lang="en-US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" name="Group 56">
            <a:extLst>
              <a:ext uri="{FF2B5EF4-FFF2-40B4-BE49-F238E27FC236}">
                <a16:creationId xmlns:a16="http://schemas.microsoft.com/office/drawing/2014/main" id="{48BC2AE5-3B2C-9C35-86AA-2E5B40BE71FF}"/>
              </a:ext>
            </a:extLst>
          </p:cNvPr>
          <p:cNvGrpSpPr/>
          <p:nvPr/>
        </p:nvGrpSpPr>
        <p:grpSpPr>
          <a:xfrm>
            <a:off x="453269" y="3602077"/>
            <a:ext cx="1781950" cy="1175694"/>
            <a:chOff x="1579434" y="3491400"/>
            <a:chExt cx="2851120" cy="1881111"/>
          </a:xfrm>
        </p:grpSpPr>
        <p:sp>
          <p:nvSpPr>
            <p:cNvPr id="11" name="Trapezoid 2">
              <a:extLst>
                <a:ext uri="{FF2B5EF4-FFF2-40B4-BE49-F238E27FC236}">
                  <a16:creationId xmlns:a16="http://schemas.microsoft.com/office/drawing/2014/main" id="{9CCEB385-1BCA-1ADB-AFB2-30CE2102B6FE}"/>
                </a:ext>
              </a:extLst>
            </p:cNvPr>
            <p:cNvSpPr/>
            <p:nvPr/>
          </p:nvSpPr>
          <p:spPr bwMode="auto">
            <a:xfrm rot="19191503">
              <a:off x="1579434" y="3870373"/>
              <a:ext cx="2851120" cy="661727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-1" fmla="*/ 0 w 1828800"/>
                <a:gd name="connsiteY0-2" fmla="*/ 463642 h 463642"/>
                <a:gd name="connsiteX1-3" fmla="*/ 402156 w 1828800"/>
                <a:gd name="connsiteY1-4" fmla="*/ 0 h 463642"/>
                <a:gd name="connsiteX2-5" fmla="*/ 1714500 w 1828800"/>
                <a:gd name="connsiteY2-6" fmla="*/ 6442 h 463642"/>
                <a:gd name="connsiteX3-7" fmla="*/ 1828800 w 1828800"/>
                <a:gd name="connsiteY3-8" fmla="*/ 463642 h 463642"/>
                <a:gd name="connsiteX4-9" fmla="*/ 0 w 1828800"/>
                <a:gd name="connsiteY4-10" fmla="*/ 463642 h 463642"/>
                <a:gd name="connsiteX0-11" fmla="*/ 0 w 2001385"/>
                <a:gd name="connsiteY0-12" fmla="*/ 463642 h 463642"/>
                <a:gd name="connsiteX1-13" fmla="*/ 402156 w 2001385"/>
                <a:gd name="connsiteY1-14" fmla="*/ 0 h 463642"/>
                <a:gd name="connsiteX2-15" fmla="*/ 1714500 w 2001385"/>
                <a:gd name="connsiteY2-16" fmla="*/ 6442 h 463642"/>
                <a:gd name="connsiteX3-17" fmla="*/ 2001385 w 2001385"/>
                <a:gd name="connsiteY3-18" fmla="*/ 426441 h 463642"/>
                <a:gd name="connsiteX4-19" fmla="*/ 0 w 2001385"/>
                <a:gd name="connsiteY4-20" fmla="*/ 463642 h 463642"/>
                <a:gd name="connsiteX0-21" fmla="*/ 0 w 2001385"/>
                <a:gd name="connsiteY0-22" fmla="*/ 463642 h 463642"/>
                <a:gd name="connsiteX1-23" fmla="*/ 402156 w 2001385"/>
                <a:gd name="connsiteY1-24" fmla="*/ 0 h 463642"/>
                <a:gd name="connsiteX2-25" fmla="*/ 1514076 w 2001385"/>
                <a:gd name="connsiteY2-26" fmla="*/ 7706 h 463642"/>
                <a:gd name="connsiteX3-27" fmla="*/ 2001385 w 2001385"/>
                <a:gd name="connsiteY3-28" fmla="*/ 426441 h 463642"/>
                <a:gd name="connsiteX4-29" fmla="*/ 0 w 2001385"/>
                <a:gd name="connsiteY4-30" fmla="*/ 463642 h 4636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2000">
                  <a:schemeClr val="bg1">
                    <a:lumMod val="95000"/>
                  </a:schemeClr>
                </a:gs>
                <a:gs pos="84000">
                  <a:schemeClr val="bg1"/>
                </a:gs>
              </a:gsLst>
              <a:lin ang="3600000" scaled="0"/>
              <a:tileRect/>
            </a:gradFill>
            <a:ln w="3175">
              <a:noFill/>
            </a:ln>
            <a:effectLst>
              <a:outerShdw blurRad="1270000" dist="5842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2" name="Group 58">
              <a:extLst>
                <a:ext uri="{FF2B5EF4-FFF2-40B4-BE49-F238E27FC236}">
                  <a16:creationId xmlns:a16="http://schemas.microsoft.com/office/drawing/2014/main" id="{BEC7236B-8C05-D15D-3F30-78440FEEE75C}"/>
                </a:ext>
              </a:extLst>
            </p:cNvPr>
            <p:cNvGrpSpPr/>
            <p:nvPr/>
          </p:nvGrpSpPr>
          <p:grpSpPr>
            <a:xfrm>
              <a:off x="1878737" y="3491400"/>
              <a:ext cx="2398658" cy="1881111"/>
              <a:chOff x="1878737" y="3491400"/>
              <a:chExt cx="2398658" cy="1881111"/>
            </a:xfrm>
          </p:grpSpPr>
          <p:sp>
            <p:nvSpPr>
              <p:cNvPr id="13" name="Right Triangle 59">
                <a:extLst>
                  <a:ext uri="{FF2B5EF4-FFF2-40B4-BE49-F238E27FC236}">
                    <a16:creationId xmlns:a16="http://schemas.microsoft.com/office/drawing/2014/main" id="{CE945AEC-89C6-07E4-5433-1BBCF5BE0203}"/>
                  </a:ext>
                </a:extLst>
              </p:cNvPr>
              <p:cNvSpPr/>
              <p:nvPr/>
            </p:nvSpPr>
            <p:spPr bwMode="auto">
              <a:xfrm flipH="1">
                <a:off x="2129238" y="5156517"/>
                <a:ext cx="245448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Right Triangle 60">
                <a:extLst>
                  <a:ext uri="{FF2B5EF4-FFF2-40B4-BE49-F238E27FC236}">
                    <a16:creationId xmlns:a16="http://schemas.microsoft.com/office/drawing/2014/main" id="{907821C6-757B-314F-56B4-78603CF57297}"/>
                  </a:ext>
                </a:extLst>
              </p:cNvPr>
              <p:cNvSpPr/>
              <p:nvPr/>
            </p:nvSpPr>
            <p:spPr bwMode="auto">
              <a:xfrm flipH="1">
                <a:off x="4031948" y="3491400"/>
                <a:ext cx="245447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Rectangle 61">
                <a:extLst>
                  <a:ext uri="{FF2B5EF4-FFF2-40B4-BE49-F238E27FC236}">
                    <a16:creationId xmlns:a16="http://schemas.microsoft.com/office/drawing/2014/main" id="{FE790588-0BDF-F965-6C4C-18C6BFE352F0}"/>
                  </a:ext>
                </a:extLst>
              </p:cNvPr>
              <p:cNvSpPr/>
              <p:nvPr/>
            </p:nvSpPr>
            <p:spPr>
              <a:xfrm rot="19126099">
                <a:off x="1878737" y="3884858"/>
                <a:ext cx="2262047" cy="640176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285750">
                  <a:defRPr/>
                </a:pPr>
                <a:r>
                  <a:rPr 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+mn-ea"/>
                    <a:sym typeface="+mn-lt"/>
                  </a:rPr>
                  <a:t>Segurança</a:t>
                </a:r>
              </a:p>
            </p:txBody>
          </p:sp>
        </p:grpSp>
      </p:grpSp>
      <p:sp>
        <p:nvSpPr>
          <p:cNvPr id="16" name="Freeform 20">
            <a:extLst>
              <a:ext uri="{FF2B5EF4-FFF2-40B4-BE49-F238E27FC236}">
                <a16:creationId xmlns:a16="http://schemas.microsoft.com/office/drawing/2014/main" id="{E957977B-211D-5862-0FF4-8D4EE61FB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471" y="4143536"/>
            <a:ext cx="464586" cy="471176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D8AA8-530A-741B-4DE1-1DA7CD7A5565}"/>
              </a:ext>
            </a:extLst>
          </p:cNvPr>
          <p:cNvGrpSpPr/>
          <p:nvPr/>
        </p:nvGrpSpPr>
        <p:grpSpPr>
          <a:xfrm>
            <a:off x="453269" y="690167"/>
            <a:ext cx="10722731" cy="6724243"/>
            <a:chOff x="453269" y="690167"/>
            <a:chExt cx="10722731" cy="6724243"/>
          </a:xfrm>
        </p:grpSpPr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17757603-233A-E2F1-2841-0D93D0B4EDBA}"/>
                </a:ext>
              </a:extLst>
            </p:cNvPr>
            <p:cNvSpPr/>
            <p:nvPr/>
          </p:nvSpPr>
          <p:spPr bwMode="auto">
            <a:xfrm>
              <a:off x="950302" y="690167"/>
              <a:ext cx="10225698" cy="6032837"/>
            </a:xfrm>
            <a:prstGeom prst="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">
              <a:noFill/>
            </a:ln>
            <a:effectLst>
              <a:outerShdw blurRad="1270000" dist="9017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" name="Group 35">
              <a:extLst>
                <a:ext uri="{FF2B5EF4-FFF2-40B4-BE49-F238E27FC236}">
                  <a16:creationId xmlns:a16="http://schemas.microsoft.com/office/drawing/2014/main" id="{B8649341-9662-1770-FA64-2E72FBBE7463}"/>
                </a:ext>
              </a:extLst>
            </p:cNvPr>
            <p:cNvGrpSpPr/>
            <p:nvPr/>
          </p:nvGrpSpPr>
          <p:grpSpPr>
            <a:xfrm>
              <a:off x="453269" y="1896549"/>
              <a:ext cx="1781950" cy="1175694"/>
              <a:chOff x="1579434" y="3491400"/>
              <a:chExt cx="2851120" cy="1881111"/>
            </a:xfrm>
          </p:grpSpPr>
          <p:sp>
            <p:nvSpPr>
              <p:cNvPr id="4" name="Trapezoid 2">
                <a:extLst>
                  <a:ext uri="{FF2B5EF4-FFF2-40B4-BE49-F238E27FC236}">
                    <a16:creationId xmlns:a16="http://schemas.microsoft.com/office/drawing/2014/main" id="{858425A2-8D88-AC87-0E36-3217D9C8E9F6}"/>
                  </a:ext>
                </a:extLst>
              </p:cNvPr>
              <p:cNvSpPr/>
              <p:nvPr/>
            </p:nvSpPr>
            <p:spPr bwMode="auto">
              <a:xfrm rot="19191503">
                <a:off x="1579434" y="3870373"/>
                <a:ext cx="2851120" cy="661727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-1" fmla="*/ 0 w 1828800"/>
                  <a:gd name="connsiteY0-2" fmla="*/ 463642 h 463642"/>
                  <a:gd name="connsiteX1-3" fmla="*/ 402156 w 1828800"/>
                  <a:gd name="connsiteY1-4" fmla="*/ 0 h 463642"/>
                  <a:gd name="connsiteX2-5" fmla="*/ 1714500 w 1828800"/>
                  <a:gd name="connsiteY2-6" fmla="*/ 6442 h 463642"/>
                  <a:gd name="connsiteX3-7" fmla="*/ 1828800 w 1828800"/>
                  <a:gd name="connsiteY3-8" fmla="*/ 463642 h 463642"/>
                  <a:gd name="connsiteX4-9" fmla="*/ 0 w 1828800"/>
                  <a:gd name="connsiteY4-10" fmla="*/ 463642 h 463642"/>
                  <a:gd name="connsiteX0-11" fmla="*/ 0 w 2001385"/>
                  <a:gd name="connsiteY0-12" fmla="*/ 463642 h 463642"/>
                  <a:gd name="connsiteX1-13" fmla="*/ 402156 w 2001385"/>
                  <a:gd name="connsiteY1-14" fmla="*/ 0 h 463642"/>
                  <a:gd name="connsiteX2-15" fmla="*/ 1714500 w 2001385"/>
                  <a:gd name="connsiteY2-16" fmla="*/ 6442 h 463642"/>
                  <a:gd name="connsiteX3-17" fmla="*/ 2001385 w 2001385"/>
                  <a:gd name="connsiteY3-18" fmla="*/ 426441 h 463642"/>
                  <a:gd name="connsiteX4-19" fmla="*/ 0 w 2001385"/>
                  <a:gd name="connsiteY4-20" fmla="*/ 463642 h 463642"/>
                  <a:gd name="connsiteX0-21" fmla="*/ 0 w 2001385"/>
                  <a:gd name="connsiteY0-22" fmla="*/ 463642 h 463642"/>
                  <a:gd name="connsiteX1-23" fmla="*/ 402156 w 2001385"/>
                  <a:gd name="connsiteY1-24" fmla="*/ 0 h 463642"/>
                  <a:gd name="connsiteX2-25" fmla="*/ 1514076 w 2001385"/>
                  <a:gd name="connsiteY2-26" fmla="*/ 7706 h 463642"/>
                  <a:gd name="connsiteX3-27" fmla="*/ 2001385 w 2001385"/>
                  <a:gd name="connsiteY3-28" fmla="*/ 426441 h 463642"/>
                  <a:gd name="connsiteX4-29" fmla="*/ 0 w 2001385"/>
                  <a:gd name="connsiteY4-30" fmla="*/ 463642 h 463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42000">
                    <a:schemeClr val="bg1">
                      <a:lumMod val="95000"/>
                    </a:schemeClr>
                  </a:gs>
                  <a:gs pos="84000">
                    <a:schemeClr val="bg1"/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1270000" dist="584200" dir="2700000" sx="75000" sy="7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" name="Group 34">
                <a:extLst>
                  <a:ext uri="{FF2B5EF4-FFF2-40B4-BE49-F238E27FC236}">
                    <a16:creationId xmlns:a16="http://schemas.microsoft.com/office/drawing/2014/main" id="{4E679849-48FC-9CB5-5AEE-DCDA44786D0D}"/>
                  </a:ext>
                </a:extLst>
              </p:cNvPr>
              <p:cNvGrpSpPr/>
              <p:nvPr/>
            </p:nvGrpSpPr>
            <p:grpSpPr>
              <a:xfrm>
                <a:off x="1878737" y="3491400"/>
                <a:ext cx="2398658" cy="1881111"/>
                <a:chOff x="1878737" y="3491400"/>
                <a:chExt cx="2398658" cy="1881111"/>
              </a:xfrm>
            </p:grpSpPr>
            <p:sp>
              <p:nvSpPr>
                <p:cNvPr id="6" name="Right Triangle 2">
                  <a:extLst>
                    <a:ext uri="{FF2B5EF4-FFF2-40B4-BE49-F238E27FC236}">
                      <a16:creationId xmlns:a16="http://schemas.microsoft.com/office/drawing/2014/main" id="{765F8285-3EE1-F5A2-5747-C4C02DF1357C}"/>
                    </a:ext>
                  </a:extLst>
                </p:cNvPr>
                <p:cNvSpPr/>
                <p:nvPr/>
              </p:nvSpPr>
              <p:spPr bwMode="auto">
                <a:xfrm flipH="1">
                  <a:off x="2129238" y="5156517"/>
                  <a:ext cx="245448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Right Triangle 3">
                  <a:extLst>
                    <a:ext uri="{FF2B5EF4-FFF2-40B4-BE49-F238E27FC236}">
                      <a16:creationId xmlns:a16="http://schemas.microsoft.com/office/drawing/2014/main" id="{FE97F43D-22DF-7D1A-140F-FF2C731ED430}"/>
                    </a:ext>
                  </a:extLst>
                </p:cNvPr>
                <p:cNvSpPr/>
                <p:nvPr/>
              </p:nvSpPr>
              <p:spPr bwMode="auto">
                <a:xfrm flipH="1">
                  <a:off x="4031948" y="3491400"/>
                  <a:ext cx="245447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Rectangle 6">
                  <a:extLst>
                    <a:ext uri="{FF2B5EF4-FFF2-40B4-BE49-F238E27FC236}">
                      <a16:creationId xmlns:a16="http://schemas.microsoft.com/office/drawing/2014/main" id="{FA1A1916-5DCE-9F33-6C53-1319D05EBC85}"/>
                    </a:ext>
                  </a:extLst>
                </p:cNvPr>
                <p:cNvSpPr/>
                <p:nvPr/>
              </p:nvSpPr>
              <p:spPr>
                <a:xfrm rot="19126099">
                  <a:off x="1878737" y="3835615"/>
                  <a:ext cx="2262047" cy="738664"/>
                </a:xfrm>
                <a:prstGeom prst="rect">
                  <a:avLst/>
                </a:prstGeom>
              </p:spPr>
              <p:txBody>
                <a:bodyPr anchor="ctr">
                  <a:spAutoFit/>
                </a:bodyPr>
                <a:lstStyle/>
                <a:p>
                  <a:pPr algn="ctr" defTabSz="285750">
                    <a:defRPr/>
                  </a:pPr>
                  <a:r>
                    <a:rPr lang="en-US" sz="2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cs typeface="+mn-ea"/>
                      <a:sym typeface="+mn-lt"/>
                    </a:rPr>
                    <a:t>NR 03</a:t>
                  </a:r>
                </a:p>
              </p:txBody>
            </p:sp>
          </p:grpSp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B360DCC-051F-D8DC-C149-669711D240AC}"/>
                </a:ext>
              </a:extLst>
            </p:cNvPr>
            <p:cNvSpPr txBox="1"/>
            <p:nvPr/>
          </p:nvSpPr>
          <p:spPr>
            <a:xfrm>
              <a:off x="2312592" y="858769"/>
              <a:ext cx="8507464" cy="65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pt-BR" sz="2800" b="0" i="0" dirty="0">
                  <a:solidFill>
                    <a:schemeClr val="bg1"/>
                  </a:solidFill>
                  <a:effectLst/>
                  <a:latin typeface="inherit"/>
                </a:rPr>
                <a:t>Quais são os cuidados necessários para aproveitar a NR 3?</a:t>
              </a:r>
              <a:endPara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endParaRPr>
            </a:p>
            <a:p>
              <a:pPr algn="l" fontAlgn="base"/>
              <a:r>
                <a:rPr lang="pt-BR" sz="2800" b="0" i="0" dirty="0">
                  <a:solidFill>
                    <a:schemeClr val="bg1"/>
                  </a:solidFill>
                  <a:effectLst/>
                  <a:latin typeface="inherit"/>
                </a:rPr>
                <a:t>Caso a sua obra seja paralisada, integral ou parcialmente, por um auditor, vale a pena ficar atento a dois pontos importantes. </a:t>
              </a:r>
              <a:endPara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endParaRPr>
            </a:p>
            <a:p>
              <a:pPr algn="l" fontAlgn="base"/>
              <a:r>
                <a:rPr lang="pt-BR" sz="2800" b="0" i="0" dirty="0">
                  <a:solidFill>
                    <a:schemeClr val="bg1"/>
                  </a:solidFill>
                  <a:effectLst/>
                  <a:latin typeface="inherit"/>
                </a:rPr>
                <a:t>Primeiro, o objetivo da interdição é proteger as pessoas, não punir os responsáveis ou a construtora. Segundo, qualquer reparo da situação só poderá ser feito se a segurança dos envolvidos for garantida.</a:t>
              </a:r>
              <a:endPara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endParaRPr>
            </a:p>
            <a:p>
              <a:pPr algn="l" fontAlgn="base"/>
              <a:r>
                <a:rPr lang="pt-BR" sz="2800" b="0" i="0" dirty="0">
                  <a:solidFill>
                    <a:schemeClr val="bg1"/>
                  </a:solidFill>
                  <a:effectLst/>
                  <a:latin typeface="inherit"/>
                </a:rPr>
                <a:t>Ou seja, se você focar na segurança desde o início e não se concentrar tanto nas regras envolvidas, dificilmente terá problemas com a NR 3. Pelo contrário, será protegido contra potenciais excessos por parte dos fiscais.</a:t>
              </a:r>
              <a:endPara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endParaRPr>
            </a:p>
            <a:p>
              <a:pPr defTabSz="285750"/>
              <a:endParaRPr lang="pt-BR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117ADCE-1977-66FE-3D17-1325BEAE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470" y="2407626"/>
              <a:ext cx="464586" cy="471176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pPr defTabSz="285750"/>
              <a:endParaRPr lang="en-US" sz="11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6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8A840F-7685-9895-6A15-913A6C31C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757" y="495858"/>
            <a:ext cx="8795132" cy="58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30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60A98B4-B060-D143-5160-AC9B91D89FE7}"/>
              </a:ext>
            </a:extLst>
          </p:cNvPr>
          <p:cNvSpPr txBox="1"/>
          <p:nvPr/>
        </p:nvSpPr>
        <p:spPr>
          <a:xfrm>
            <a:off x="527678" y="366623"/>
            <a:ext cx="791419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2. Todas as análises são fundamentadas com base em tabelas</a:t>
            </a:r>
            <a:endParaRPr lang="pt-BR" sz="2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As análises destacadas acima são feitas com base em duas tabelas: uma para “exposição individual ou reduzido número de potenciais vítimas”, outra para quando a “exposição ao risco pode resultar em lesão ou</a:t>
            </a:r>
            <a:b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</a:br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adoecimento de diversas vítimas simultaneamente”.</a:t>
            </a:r>
            <a:endParaRPr lang="pt-BR" sz="2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Isso ajuda a tornar a avaliação ainda mais clara e objetiva e a deixar o trabalho do fiscal mais transparente e coerente.</a:t>
            </a:r>
            <a:endParaRPr lang="pt-BR" sz="2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Essas tabelas classificam os riscos em cinco níveis – Nenhum, Pequeno, Moderado, Substancial e Extremo – calculados a partir de dois critérios principais:</a:t>
            </a:r>
            <a:endParaRPr lang="pt-BR" sz="2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pPr algn="l" fontAlgn="base"/>
            <a:r>
              <a:rPr lang="pt-BR" sz="2800" b="0" i="0" dirty="0">
                <a:solidFill>
                  <a:srgbClr val="515356"/>
                </a:solidFill>
                <a:effectLst/>
                <a:latin typeface="inherit"/>
              </a:rPr>
              <a:t>.</a:t>
            </a:r>
          </a:p>
          <a:p>
            <a:pPr algn="l" fontAlgn="base"/>
            <a:r>
              <a:rPr lang="pt-BR" sz="2800" b="0" i="0" dirty="0">
                <a:solidFill>
                  <a:srgbClr val="515356"/>
                </a:solidFill>
                <a:effectLst/>
                <a:latin typeface="Roboto" panose="02000000000000000000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6629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590822A-1EEC-603A-EAAD-2020E9F5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457" y="0"/>
            <a:ext cx="6626543" cy="6858000"/>
          </a:xfrm>
          <a:prstGeom prst="rect">
            <a:avLst/>
          </a:prstGeom>
        </p:spPr>
      </p:pic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-3011" y="-104740"/>
            <a:ext cx="12185322" cy="20552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184573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409148" y="1950472"/>
            <a:ext cx="49672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000" i="0" dirty="0">
                <a:solidFill>
                  <a:schemeClr val="bg1"/>
                </a:solidFill>
                <a:effectLst/>
                <a:latin typeface="inherit"/>
              </a:rPr>
              <a:t>Critério 1: Consequência</a:t>
            </a:r>
            <a:endParaRPr lang="pt-BR" sz="200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000" i="0" dirty="0">
                <a:solidFill>
                  <a:schemeClr val="bg1"/>
                </a:solidFill>
                <a:effectLst/>
                <a:latin typeface="inherit"/>
              </a:rPr>
              <a:t>Morte: pode levar a óbito imediato ou que venha a ocorrer posteriormente;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000" i="0" dirty="0">
                <a:solidFill>
                  <a:schemeClr val="bg1"/>
                </a:solidFill>
                <a:effectLst/>
                <a:latin typeface="inherit"/>
              </a:rPr>
              <a:t>Severa: pode prejudicar a integridade física e/ou a saúde, provocando lesão ou sequela permanentes;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000" i="0" dirty="0">
                <a:solidFill>
                  <a:schemeClr val="bg1"/>
                </a:solidFill>
                <a:effectLst/>
                <a:latin typeface="inherit"/>
              </a:rPr>
              <a:t>Significativa: pode prejudicar a integridade física e/ou a saúde, provocando lesão que implique em incapacidade temporária por prazo superior a 15 (quinze) dias;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000" i="0" dirty="0">
                <a:solidFill>
                  <a:schemeClr val="bg1"/>
                </a:solidFill>
                <a:effectLst/>
                <a:latin typeface="inherit"/>
              </a:rPr>
              <a:t>Leve: pode prejudicar a integridade física e/ou a saúde, provocando lesão que implique em incapacidade temporária por prazo igual ou inferior a 15 (quinze) dias.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000" i="0" dirty="0">
                <a:solidFill>
                  <a:schemeClr val="bg1"/>
                </a:solidFill>
                <a:effectLst/>
                <a:latin typeface="inherit"/>
              </a:rPr>
              <a:t>Nenhuma: nenhuma lesão ou efeito à saúde</a:t>
            </a:r>
            <a:endParaRPr lang="id-ID" sz="20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B448BC79-5FE3-EDF0-74CF-3DAE817C8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40" y="5799093"/>
            <a:ext cx="2261621" cy="627889"/>
          </a:xfrm>
          <a:prstGeom prst="rect">
            <a:avLst/>
          </a:prstGeom>
        </p:spPr>
      </p:pic>
      <p:sp>
        <p:nvSpPr>
          <p:cNvPr id="2" name="AutoShape 2" descr="Consultoria de NR-12 PPRPS | Layout Industrial">
            <a:extLst>
              <a:ext uri="{FF2B5EF4-FFF2-40B4-BE49-F238E27FC236}">
                <a16:creationId xmlns:a16="http://schemas.microsoft.com/office/drawing/2014/main" id="{C8FE0D49-A8AF-BCD6-BBAB-E5CFD325CF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19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D6D677-E5A4-C515-DC09-7007CF32F6F6}"/>
              </a:ext>
            </a:extLst>
          </p:cNvPr>
          <p:cNvSpPr/>
          <p:nvPr/>
        </p:nvSpPr>
        <p:spPr>
          <a:xfrm>
            <a:off x="1" y="0"/>
            <a:ext cx="7941733" cy="6434667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13A7BA-AAEB-1512-4411-1CDE33F9EA6B}"/>
              </a:ext>
            </a:extLst>
          </p:cNvPr>
          <p:cNvSpPr txBox="1"/>
          <p:nvPr/>
        </p:nvSpPr>
        <p:spPr>
          <a:xfrm>
            <a:off x="0" y="423333"/>
            <a:ext cx="73315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Critério 2: Probabilidade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Provável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inherit"/>
              </a:rPr>
              <a:t>: não há medidas de prevenção, ou as que existem são inadequadas. Alguma consequência é esperada, com grande probabilidade de acontecer;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Possível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inherit"/>
              </a:rPr>
              <a:t>: as medidas de prevenção apresentam desvios ou problemas graves. Não há garantias de que as medidas sejam mantidas. Há boas possibilidades de que uma consequência aconteça;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Remota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inherit"/>
              </a:rPr>
              <a:t>: medidas de prevenção adequadas, mas com pequenos desvios. Ainda que em funcionamento, não há garantias de que sejam mantidas sempre ou a longo prazo. Uma consequência é quase improvável que aconteça;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Rara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inherit"/>
              </a:rPr>
              <a:t>: medidas de prevenção adequadas e com garantia de continuidade. Não se espera nenhuma consequência.</a:t>
            </a:r>
          </a:p>
          <a:p>
            <a:pPr defTabSz="285750"/>
            <a:endParaRPr lang="id-ID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146" name="Picture 2" descr="NR 2 - Inspeção Prévia - Cursos de NR">
            <a:extLst>
              <a:ext uri="{FF2B5EF4-FFF2-40B4-BE49-F238E27FC236}">
                <a16:creationId xmlns:a16="http://schemas.microsoft.com/office/drawing/2014/main" id="{83F33AC3-C269-5DE0-88F3-41F6F7493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2"/>
          <a:stretch/>
        </p:blipFill>
        <p:spPr bwMode="auto">
          <a:xfrm>
            <a:off x="8009165" y="1348166"/>
            <a:ext cx="4074583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23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E2E1E2B-D493-C104-29E8-E9AA62BC3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185" y="0"/>
            <a:ext cx="9797144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8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5134436" y="1346834"/>
            <a:ext cx="6230250" cy="388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não cumprimento das regulamentações pode resultar em penalidades legais, multas e, mais importante, em riscos à segurança dos profissionais envolvidos.</a:t>
            </a:r>
            <a:endParaRPr lang="id-ID" sz="28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814E4BD3-B428-71E8-CD06-67CA89FB6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08" y="359473"/>
            <a:ext cx="2261621" cy="627889"/>
          </a:xfrm>
          <a:prstGeom prst="rect">
            <a:avLst/>
          </a:prstGeom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8BE6E391-E33F-4EFF-9684-65D4B9026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8" t="7229"/>
          <a:stretch/>
        </p:blipFill>
        <p:spPr bwMode="auto">
          <a:xfrm>
            <a:off x="0" y="-30399"/>
            <a:ext cx="3471383" cy="664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9AC4474-6194-4991-3826-28768A88B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0" r="50629" b="18660"/>
          <a:stretch/>
        </p:blipFill>
        <p:spPr bwMode="auto">
          <a:xfrm rot="10800000">
            <a:off x="0" y="5909582"/>
            <a:ext cx="3471383" cy="9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7957D12-A529-E4EF-C2B6-90315579B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6065008"/>
            <a:ext cx="2296474" cy="6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509AFC-C70E-AFAB-32CB-2AC30518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22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262F96-50DC-8F1D-DB55-6E16988E4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563" cy="6858000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9538364D-A293-74B0-1166-9F7F93A60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72" y="5643607"/>
            <a:ext cx="2522211" cy="70023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3438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1130298" y="0"/>
            <a:ext cx="11061702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130299" y="366623"/>
            <a:ext cx="1045002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De forma bem direta, o objetivo da NR 3 é definir o que pode ser considerado como grave e iminente </a:t>
            </a:r>
            <a:r>
              <a:rPr lang="pt-BR" sz="2800" b="0" i="0" u="sng" dirty="0">
                <a:solidFill>
                  <a:schemeClr val="bg1"/>
                </a:solidFill>
                <a:effectLst/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risco numa obra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, e como deve ser feito o embargo ou interdição. Pode parecer contraintuitivo criar uma NR que deve ser aplicada quando outras 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inherit"/>
              </a:rPr>
              <a:t>NRs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 não foram colocadas em prática. </a:t>
            </a:r>
            <a:endParaRPr lang="pt-BR" sz="2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Mas a existência da NR 3 é positiva. Sabe por quê?</a:t>
            </a:r>
            <a:endParaRPr lang="pt-BR" sz="2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inherit"/>
              </a:rPr>
              <a:t>O conceito de “obra segura” seria muito subjetivo sem definições técnicas e objetivas do que pode ser caracterizado como grave e iminente risco. Com a elaboração da norma, os auditores-fiscais do trabalho precisam seguir as diretrizes técnicas certas para embasar toda e qualquer decisão de interdição.</a:t>
            </a:r>
            <a:endParaRPr lang="pt-BR" sz="2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br>
              <a:rPr lang="pt-BR" sz="2800" b="0" i="0" dirty="0">
                <a:solidFill>
                  <a:srgbClr val="515356"/>
                </a:solidFill>
                <a:effectLst/>
                <a:latin typeface="inherit"/>
              </a:rPr>
            </a:b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611674" y="948830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0657374" y="5638544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78BECFC4-E6EA-7D6F-A8EB-08172C152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56" y="5722219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7E8E59-59E1-2A52-227B-574FAB81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0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2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5394812" y="360307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5731330" y="1148334"/>
            <a:ext cx="5388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Em outras palavras, essa norma serve para combater abuso de autoridade da fiscalização, ao mesmo tempo em que mantém a proteção ao bem estar dos trabalhadores.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97F00D54-584A-9DE7-61B6-8B3C270AA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40" y="108369"/>
            <a:ext cx="2261621" cy="627889"/>
          </a:xfrm>
          <a:prstGeom prst="rect">
            <a:avLst/>
          </a:prstGeom>
        </p:spPr>
      </p:pic>
      <p:pic>
        <p:nvPicPr>
          <p:cNvPr id="11266" name="Picture 2" descr="Segurança Do Trabalho - QI Faculdade &amp; Escola Técnica">
            <a:extLst>
              <a:ext uri="{FF2B5EF4-FFF2-40B4-BE49-F238E27FC236}">
                <a16:creationId xmlns:a16="http://schemas.microsoft.com/office/drawing/2014/main" id="{F56883F6-6DA5-6971-A214-834CBC3B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23" y="422313"/>
            <a:ext cx="6335766" cy="633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9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5163235" y="879847"/>
            <a:ext cx="6475303" cy="548829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5856038" y="920722"/>
            <a:ext cx="58106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400" b="0" i="0" dirty="0">
                <a:solidFill>
                  <a:schemeClr val="bg1"/>
                </a:solidFill>
                <a:effectLst/>
                <a:latin typeface="inherit"/>
              </a:rPr>
              <a:t>Quando a NR 3 se aplica?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0" i="0" dirty="0">
                <a:solidFill>
                  <a:schemeClr val="bg1"/>
                </a:solidFill>
                <a:effectLst/>
                <a:latin typeface="inherit"/>
              </a:rPr>
              <a:t>Sempre que um </a:t>
            </a:r>
            <a:r>
              <a:rPr lang="pt-BR" sz="2400" b="0" i="0" u="sng" dirty="0">
                <a:solidFill>
                  <a:schemeClr val="bg1"/>
                </a:solidFill>
                <a:effectLst/>
                <a:latin typeface="inheri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canteiro de obras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inherit"/>
              </a:rPr>
              <a:t> apresentar condições de trabalho muito arriscadas para os trabalhadores, ou mesmo para as pessoas no entorno do local, a NR 3 se aplica. Afinal, seu objetivo é preservar a segurança das pessoas, mesmo que para isso seja necessário paralisar a obra.</a:t>
            </a:r>
            <a:endParaRPr lang="pt-BR" sz="24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0" i="0" dirty="0">
                <a:solidFill>
                  <a:schemeClr val="bg1"/>
                </a:solidFill>
                <a:effectLst/>
                <a:latin typeface="inherit"/>
              </a:rPr>
              <a:t>Em alguns casos, as inspeções podem ser marcadas com antecedência. Em outros, principalmente em caso de denúncias, os fiscais costumam aparecer de surpresa para evitar que a situação do canteiro seja manipulada.</a:t>
            </a:r>
            <a:endParaRPr lang="pt-BR" sz="24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F4E604B-FD0C-4F1F-79DF-B4E897178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40" y="108369"/>
            <a:ext cx="2261621" cy="627889"/>
          </a:xfrm>
          <a:prstGeom prst="rect">
            <a:avLst/>
          </a:prstGeom>
        </p:spPr>
      </p:pic>
      <p:pic>
        <p:nvPicPr>
          <p:cNvPr id="10242" name="Picture 2" descr="Exal - Segurança do Trabalho">
            <a:extLst>
              <a:ext uri="{FF2B5EF4-FFF2-40B4-BE49-F238E27FC236}">
                <a16:creationId xmlns:a16="http://schemas.microsoft.com/office/drawing/2014/main" id="{1892594E-3536-95BA-E182-1371C855C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19" y="2140744"/>
            <a:ext cx="5805182" cy="445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0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0" y="595703"/>
            <a:ext cx="60960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1. O risco é medido com base na proporção de consequência x probabilidade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Como já dito, a análise do risco grave e iminente não poderia ser feita só com base em ideias vagas do fiscal. Ele precisa basear sua argumentação e decisão de forma clara, com base em uma combinação entre dois fatores: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Consequência: Qual seria o efeito de um possível acidente para a saúde do trabalhador no canteiro? É isso que a avaliação de consequência responde;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Probabilidade: qual a chance de a consequência em questão se tornar realidade, ou seja, de o acidente acontecer? Isso é o que a avaliação de probabilidade define.</a:t>
            </a: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0" y="6550223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NR 38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9" name="AutoShape 4" descr="NR 3 2">
            <a:extLst>
              <a:ext uri="{FF2B5EF4-FFF2-40B4-BE49-F238E27FC236}">
                <a16:creationId xmlns:a16="http://schemas.microsoft.com/office/drawing/2014/main" id="{D0E2666C-1C6A-770D-4184-2339F47D64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D6F459B-D3CB-ED07-D5F4-FA1F3A423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366422"/>
            <a:ext cx="5514110" cy="44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53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0" y="595703"/>
            <a:ext cx="60960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2. Todas as análises são fundamentadas com base em tabelas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As análises destacadas acima são feitas com base em duas tabelas: uma para “exposição individual ou reduzido número de potenciais vítimas”, outra para quando a “exposição ao risco pode resultar em lesão ou</a:t>
            </a:r>
            <a:b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</a:br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adoecimento de diversas vítimas simultaneamente”.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Isso ajuda a tornar a avaliação ainda mais clara e objetiva e a deixar o trabalho do fiscal mais transparente e coerente.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Essas tabelas classificam os riscos em cinco níveis – Nenhum, Pequeno, Moderado, Substancial e Extremo – calculados a partir de dois critérios principais: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0" y="6550223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NR 38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9" name="AutoShape 4" descr="NR 3 2">
            <a:extLst>
              <a:ext uri="{FF2B5EF4-FFF2-40B4-BE49-F238E27FC236}">
                <a16:creationId xmlns:a16="http://schemas.microsoft.com/office/drawing/2014/main" id="{D0E2666C-1C6A-770D-4184-2339F47D64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14" name="Picture 2" descr="Segurança do trabalho e qualidade de vida: como elas se relacionam? - Blog  Safe: Tudo sobre Saúde, Segurança do trabalho e Meio ambiente">
            <a:extLst>
              <a:ext uri="{FF2B5EF4-FFF2-40B4-BE49-F238E27FC236}">
                <a16:creationId xmlns:a16="http://schemas.microsoft.com/office/drawing/2014/main" id="{F39484E5-EC96-71F3-9DE7-39815C937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7" r="-1482"/>
          <a:stretch/>
        </p:blipFill>
        <p:spPr bwMode="auto">
          <a:xfrm>
            <a:off x="7330231" y="1289956"/>
            <a:ext cx="4295712" cy="51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07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0" y="91112"/>
            <a:ext cx="729887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3. Durante a paralisação os funcionários recebem salário normalmente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Visto que a responsabilidade pela segurança do canteiro não é dos colaboradores que realizam funções operacionais, eles não param de receber salário durante o embargo.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Essa medida evita que os funcionários se sintam acuados de denunciar condições desfavoráveis de segurança por medo de perder a fonte de renda. Além disso, deixa claro que o engenheiro e diretores da construtora precisam dar atenção as normas para não tomar prejuízo.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inherit"/>
              </a:rPr>
              <a:t>Além de precisar tomar medidas para tornar o local seguro novamente, a construtora terá de manter o pagamento de todos os profissionais enquanto a obra está parada. Somando os materiais que se perdem e o cronograma que atrasa, o prejuízo fica ainda maior.</a:t>
            </a:r>
            <a:endParaRPr lang="pt-BR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0" y="6550223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NR 38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9" name="AutoShape 4" descr="NR 3 2">
            <a:extLst>
              <a:ext uri="{FF2B5EF4-FFF2-40B4-BE49-F238E27FC236}">
                <a16:creationId xmlns:a16="http://schemas.microsoft.com/office/drawing/2014/main" id="{D0E2666C-1C6A-770D-4184-2339F47D64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6B5983C-0B09-83E5-1B64-E327FAD69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00"/>
          <a:stretch/>
        </p:blipFill>
        <p:spPr>
          <a:xfrm>
            <a:off x="7494814" y="1321174"/>
            <a:ext cx="4523015" cy="48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96715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4486</TotalTime>
  <Words>1106</Words>
  <Application>Microsoft Office PowerPoint</Application>
  <PresentationFormat>Widescreen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Century Gothic</vt:lpstr>
      <vt:lpstr>inherit</vt:lpstr>
      <vt:lpstr>Roboto</vt:lpstr>
      <vt:lpstr>自定义设计方案</vt:lpstr>
      <vt:lpstr>www.jpppt.com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4</cp:revision>
  <dcterms:created xsi:type="dcterms:W3CDTF">2019-01-02T06:45:00Z</dcterms:created>
  <dcterms:modified xsi:type="dcterms:W3CDTF">2024-05-09T14:59:35Z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BD003D6AE4F043738B8501FFFE8AAAAC_12</vt:lpwstr>
  </property>
  <property fmtid="{D5CDD505-2E9C-101B-9397-08002B2CF9AE}" pid="3" name="KSOProductBuildVer">
    <vt:lpwstr>2052-11.1.0.14309</vt:lpwstr>
  </property>
</Properties>
</file>