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6" r:id="rId2"/>
  </p:sldMasterIdLst>
  <p:sldIdLst>
    <p:sldId id="340" r:id="rId3"/>
    <p:sldId id="256" r:id="rId4"/>
    <p:sldId id="33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9" r:id="rId83"/>
  </p:sldIdLst>
  <p:sldSz cx="1208405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87" d="100"/>
          <a:sy n="87" d="100"/>
        </p:scale>
        <p:origin x="-1260" y="-582"/>
      </p:cViewPr>
      <p:guideLst>
        <p:guide orient="horz" pos="2880"/>
        <p:guide pos="2855"/>
      </p:guideLst>
    </p:cSldViewPr>
  </p:slideViewPr>
  <p:outlineViewPr>
    <p:cViewPr>
      <p:scale>
        <a:sx n="33" d="100"/>
        <a:sy n="33" d="100"/>
      </p:scale>
      <p:origin x="0" y="10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22842" y="1082170"/>
            <a:ext cx="3865219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12609" y="3840484"/>
            <a:ext cx="84588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58223" y="6075683"/>
            <a:ext cx="447108" cy="384721"/>
          </a:xfrm>
        </p:spPr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503" y="1143000"/>
            <a:ext cx="11077046" cy="1069848"/>
          </a:xfrm>
        </p:spPr>
        <p:txBody>
          <a:bodyPr anchor="ctr"/>
          <a:lstStyle>
            <a:lvl1pPr>
              <a:defRPr sz="5000" b="0" i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3502" y="2244970"/>
            <a:ext cx="5341150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7657" indent="0">
              <a:buNone/>
              <a:defRPr sz="24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39233" y="2244970"/>
            <a:ext cx="534131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57657" indent="0">
              <a:buNone/>
              <a:defRPr sz="24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500" b="1"/>
            </a:lvl2pPr>
            <a:lvl3pPr>
              <a:buNone/>
              <a:defRPr sz="2300" b="1"/>
            </a:lvl3pPr>
            <a:lvl4pPr>
              <a:buNone/>
              <a:defRPr sz="2000" b="1"/>
            </a:lvl4pPr>
            <a:lvl5pPr>
              <a:buNone/>
              <a:defRPr sz="20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503502" y="2708519"/>
            <a:ext cx="5341150" cy="38862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35372" y="2708519"/>
            <a:ext cx="5341318" cy="3886200"/>
          </a:xfrm>
        </p:spPr>
        <p:txBody>
          <a:bodyPr/>
          <a:lstStyle>
            <a:lvl1pPr>
              <a:defRPr sz="25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204" y="1143000"/>
            <a:ext cx="10875645" cy="1069848"/>
          </a:xfrm>
        </p:spPr>
        <p:txBody>
          <a:bodyPr anchor="ctr"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700516" y="612648"/>
            <a:ext cx="1265051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6948330" y="612648"/>
            <a:ext cx="1752187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0803141" y="2272"/>
            <a:ext cx="1007004" cy="365760"/>
          </a:xfrm>
        </p:spPr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4794" y="1101970"/>
            <a:ext cx="4471099" cy="877824"/>
          </a:xfrm>
        </p:spPr>
        <p:txBody>
          <a:bodyPr anchor="b"/>
          <a:lstStyle>
            <a:lvl1pPr algn="l">
              <a:buNone/>
              <a:defRPr sz="23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7074794" y="2010727"/>
            <a:ext cx="4471099" cy="4617720"/>
          </a:xfrm>
        </p:spPr>
        <p:txBody>
          <a:bodyPr/>
          <a:lstStyle>
            <a:lvl1pPr marL="11531" indent="0">
              <a:buNone/>
              <a:defRPr sz="1800"/>
            </a:lvl1pPr>
            <a:lvl2pPr>
              <a:buNone/>
              <a:defRPr sz="1500"/>
            </a:lvl2pPr>
            <a:lvl3pPr>
              <a:buNone/>
              <a:defRPr sz="13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01400" y="776287"/>
            <a:ext cx="6742900" cy="585216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9687" y="1109162"/>
            <a:ext cx="775476" cy="4681637"/>
          </a:xfrm>
        </p:spPr>
        <p:txBody>
          <a:bodyPr vert="vert270" lIns="57657" tIns="0" rIns="57657" anchor="t"/>
          <a:lstStyle>
            <a:lvl1pPr algn="ctr">
              <a:buNone/>
              <a:defRPr sz="25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33463" y="1143000"/>
            <a:ext cx="6042025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0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046047" y="3274310"/>
            <a:ext cx="3423814" cy="2516489"/>
          </a:xfrm>
        </p:spPr>
        <p:txBody>
          <a:bodyPr lIns="0" tIns="0" rIns="57657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1pPr>
            <a:lvl2pPr>
              <a:buFontTx/>
              <a:buNone/>
              <a:defRPr sz="1500"/>
            </a:lvl2pPr>
            <a:lvl3pPr>
              <a:buFontTx/>
              <a:buNone/>
              <a:defRPr sz="1300"/>
            </a:lvl3pPr>
            <a:lvl4pPr>
              <a:buFontTx/>
              <a:buNone/>
              <a:defRPr sz="1100"/>
            </a:lvl4pPr>
            <a:lvl5pPr>
              <a:buFontTx/>
              <a:buNone/>
              <a:defRPr sz="11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62337" y="1143000"/>
            <a:ext cx="251751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4203" y="1143000"/>
            <a:ext cx="8257434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4202" y="1577343"/>
            <a:ext cx="525656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3286" y="1577343"/>
            <a:ext cx="5256562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8756" y="661698"/>
            <a:ext cx="7746546" cy="769441"/>
          </a:xfrm>
        </p:spPr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5318" y="2420283"/>
            <a:ext cx="8626669" cy="615553"/>
          </a:xfrm>
        </p:spPr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58223" y="6075683"/>
            <a:ext cx="447108" cy="384721"/>
          </a:xfrm>
        </p:spPr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8756" y="661698"/>
            <a:ext cx="7746546" cy="769441"/>
          </a:xfrm>
        </p:spPr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4202" y="1577343"/>
            <a:ext cx="52565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3286" y="1577343"/>
            <a:ext cx="525656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758223" y="6075683"/>
            <a:ext cx="447108" cy="384721"/>
          </a:xfrm>
        </p:spPr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8756" y="661698"/>
            <a:ext cx="7746546" cy="769441"/>
          </a:xfrm>
        </p:spPr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758223" y="6075683"/>
            <a:ext cx="447108" cy="384721"/>
          </a:xfrm>
        </p:spPr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758223" y="6075683"/>
            <a:ext cx="447108" cy="384721"/>
          </a:xfrm>
        </p:spPr>
        <p:txBody>
          <a:bodyPr lIns="0" tIns="0" rIns="0" bIns="0"/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7149707" y="3810001"/>
            <a:ext cx="493434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7149732" y="3897010"/>
            <a:ext cx="493432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7149732" y="4115167"/>
            <a:ext cx="493432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7149730" y="4164403"/>
            <a:ext cx="2598071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7149730" y="4199572"/>
            <a:ext cx="259807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7149730" y="3962400"/>
            <a:ext cx="4048157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9748259" y="4060984"/>
            <a:ext cx="2114709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3"/>
            <a:ext cx="1208405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3" y="3675530"/>
            <a:ext cx="1208405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8476347" y="3643090"/>
            <a:ext cx="3607705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1208405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04203" y="2401889"/>
            <a:ext cx="11177746" cy="1470025"/>
          </a:xfrm>
        </p:spPr>
        <p:txBody>
          <a:bodyPr anchor="b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604203" y="3899938"/>
            <a:ext cx="6545527" cy="1752600"/>
          </a:xfrm>
        </p:spPr>
        <p:txBody>
          <a:bodyPr/>
          <a:lstStyle>
            <a:lvl1pPr marL="80720" indent="0" algn="l">
              <a:buNone/>
              <a:defRPr sz="3000">
                <a:solidFill>
                  <a:schemeClr val="tx2"/>
                </a:solidFill>
              </a:defRPr>
            </a:lvl1pPr>
            <a:lvl2pPr marL="576575" indent="0" algn="ctr">
              <a:buNone/>
            </a:lvl2pPr>
            <a:lvl3pPr marL="1153150" indent="0" algn="ctr">
              <a:buNone/>
            </a:lvl3pPr>
            <a:lvl4pPr marL="1729725" indent="0" algn="ctr">
              <a:buNone/>
            </a:lvl4pPr>
            <a:lvl5pPr marL="2306300" indent="0" algn="ctr">
              <a:buNone/>
            </a:lvl5pPr>
            <a:lvl6pPr marL="2882875" indent="0" algn="ctr">
              <a:buNone/>
            </a:lvl6pPr>
            <a:lvl7pPr marL="3459450" indent="0" algn="ctr">
              <a:buNone/>
            </a:lvl7pPr>
            <a:lvl8pPr marL="4036024" indent="0" algn="ctr">
              <a:buNone/>
            </a:lvl8pPr>
            <a:lvl9pPr marL="461259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8861637" y="4206240"/>
            <a:ext cx="1268825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7149729" y="4205288"/>
            <a:ext cx="1711907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995228" y="1136"/>
            <a:ext cx="988122" cy="365760"/>
          </a:xfrm>
        </p:spPr>
        <p:txBody>
          <a:bodyPr/>
          <a:lstStyle>
            <a:lvl1pPr marL="180980" algn="r">
              <a:lnSpc>
                <a:spcPts val="1450"/>
              </a:lnSpc>
              <a:defRPr sz="2300">
                <a:solidFill>
                  <a:schemeClr val="bg1"/>
                </a:solidFill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4557" y="1981200"/>
            <a:ext cx="10271443" cy="1362076"/>
          </a:xfrm>
        </p:spPr>
        <p:txBody>
          <a:bodyPr anchor="b">
            <a:noAutofit/>
          </a:bodyPr>
          <a:lstStyle>
            <a:lvl1pPr algn="l">
              <a:buNone/>
              <a:defRPr sz="54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54557" y="3367089"/>
            <a:ext cx="10271443" cy="1509712"/>
          </a:xfrm>
        </p:spPr>
        <p:txBody>
          <a:bodyPr anchor="t"/>
          <a:lstStyle>
            <a:lvl1pPr marL="57657" indent="0">
              <a:buNone/>
              <a:defRPr sz="2600" b="0">
                <a:solidFill>
                  <a:schemeClr val="tx2"/>
                </a:solidFill>
              </a:defRPr>
            </a:lvl1pPr>
            <a:lvl2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4203" y="2249425"/>
            <a:ext cx="5337122" cy="4525963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42726" y="2249425"/>
            <a:ext cx="5337122" cy="4525963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180980">
              <a:lnSpc>
                <a:spcPts val="1450"/>
              </a:lnSpc>
              <a:defRPr/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68756" y="661698"/>
            <a:ext cx="774654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5318" y="2420283"/>
            <a:ext cx="8626669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8577" y="6377944"/>
            <a:ext cx="38668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4202" y="6377944"/>
            <a:ext cx="27793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58223" y="6075683"/>
            <a:ext cx="44710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80">
              <a:lnSpc>
                <a:spcPts val="1450"/>
              </a:lnSpc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76575">
        <a:defRPr>
          <a:latin typeface="+mn-lt"/>
          <a:ea typeface="+mn-ea"/>
          <a:cs typeface="+mn-cs"/>
        </a:defRPr>
      </a:lvl2pPr>
      <a:lvl3pPr marL="1153150">
        <a:defRPr>
          <a:latin typeface="+mn-lt"/>
          <a:ea typeface="+mn-ea"/>
          <a:cs typeface="+mn-cs"/>
        </a:defRPr>
      </a:lvl3pPr>
      <a:lvl4pPr marL="1729725">
        <a:defRPr>
          <a:latin typeface="+mn-lt"/>
          <a:ea typeface="+mn-ea"/>
          <a:cs typeface="+mn-cs"/>
        </a:defRPr>
      </a:lvl4pPr>
      <a:lvl5pPr marL="2306300">
        <a:defRPr>
          <a:latin typeface="+mn-lt"/>
          <a:ea typeface="+mn-ea"/>
          <a:cs typeface="+mn-cs"/>
        </a:defRPr>
      </a:lvl5pPr>
      <a:lvl6pPr marL="2882875">
        <a:defRPr>
          <a:latin typeface="+mn-lt"/>
          <a:ea typeface="+mn-ea"/>
          <a:cs typeface="+mn-cs"/>
        </a:defRPr>
      </a:lvl6pPr>
      <a:lvl7pPr marL="3459450">
        <a:defRPr>
          <a:latin typeface="+mn-lt"/>
          <a:ea typeface="+mn-ea"/>
          <a:cs typeface="+mn-cs"/>
        </a:defRPr>
      </a:lvl7pPr>
      <a:lvl8pPr marL="4036024">
        <a:defRPr>
          <a:latin typeface="+mn-lt"/>
          <a:ea typeface="+mn-ea"/>
          <a:cs typeface="+mn-cs"/>
        </a:defRPr>
      </a:lvl8pPr>
      <a:lvl9pPr marL="4612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76575">
        <a:defRPr>
          <a:latin typeface="+mn-lt"/>
          <a:ea typeface="+mn-ea"/>
          <a:cs typeface="+mn-cs"/>
        </a:defRPr>
      </a:lvl2pPr>
      <a:lvl3pPr marL="1153150">
        <a:defRPr>
          <a:latin typeface="+mn-lt"/>
          <a:ea typeface="+mn-ea"/>
          <a:cs typeface="+mn-cs"/>
        </a:defRPr>
      </a:lvl3pPr>
      <a:lvl4pPr marL="1729725">
        <a:defRPr>
          <a:latin typeface="+mn-lt"/>
          <a:ea typeface="+mn-ea"/>
          <a:cs typeface="+mn-cs"/>
        </a:defRPr>
      </a:lvl4pPr>
      <a:lvl5pPr marL="2306300">
        <a:defRPr>
          <a:latin typeface="+mn-lt"/>
          <a:ea typeface="+mn-ea"/>
          <a:cs typeface="+mn-cs"/>
        </a:defRPr>
      </a:lvl5pPr>
      <a:lvl6pPr marL="2882875">
        <a:defRPr>
          <a:latin typeface="+mn-lt"/>
          <a:ea typeface="+mn-ea"/>
          <a:cs typeface="+mn-cs"/>
        </a:defRPr>
      </a:lvl6pPr>
      <a:lvl7pPr marL="3459450">
        <a:defRPr>
          <a:latin typeface="+mn-lt"/>
          <a:ea typeface="+mn-ea"/>
          <a:cs typeface="+mn-cs"/>
        </a:defRPr>
      </a:lvl7pPr>
      <a:lvl8pPr marL="4036024">
        <a:defRPr>
          <a:latin typeface="+mn-lt"/>
          <a:ea typeface="+mn-ea"/>
          <a:cs typeface="+mn-cs"/>
        </a:defRPr>
      </a:lvl8pPr>
      <a:lvl9pPr marL="4612599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20"/>
            <a:ext cx="1208405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1208405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3" y="308278"/>
            <a:ext cx="1208405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7149707" y="360247"/>
            <a:ext cx="4934346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7149732" y="440115"/>
            <a:ext cx="493432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7145949" y="497504"/>
            <a:ext cx="4048157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9744478" y="588943"/>
            <a:ext cx="2114709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12006035" y="-2002"/>
            <a:ext cx="7615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11952533" y="-2002"/>
            <a:ext cx="36253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11927355" y="-2002"/>
            <a:ext cx="1208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11861271" y="-2002"/>
            <a:ext cx="36253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11782316" y="380"/>
            <a:ext cx="7250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11726544" y="380"/>
            <a:ext cx="1208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5315" tIns="57657" rIns="115315" bIns="57657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4204" y="1143000"/>
            <a:ext cx="10875645" cy="1066800"/>
          </a:xfrm>
          <a:prstGeom prst="rect">
            <a:avLst/>
          </a:prstGeom>
        </p:spPr>
        <p:txBody>
          <a:bodyPr vert="horz" lIns="115315" tIns="57657" rIns="115315" bIns="57657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4204" y="2249424"/>
            <a:ext cx="10875645" cy="4325112"/>
          </a:xfrm>
          <a:prstGeom prst="rect">
            <a:avLst/>
          </a:prstGeom>
        </p:spPr>
        <p:txBody>
          <a:bodyPr vert="horz" lIns="115315" tIns="57657" rIns="115315" bIns="57657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704290" y="612648"/>
            <a:ext cx="1265051" cy="457200"/>
          </a:xfrm>
          <a:prstGeom prst="rect">
            <a:avLst/>
          </a:prstGeom>
        </p:spPr>
        <p:txBody>
          <a:bodyPr vert="horz" lIns="115315" tIns="57657" rIns="115315" bIns="57657"/>
          <a:lstStyle>
            <a:lvl1pPr algn="l" eaLnBrk="1" latinLnBrk="0" hangingPunct="1">
              <a:defRPr kumimoji="0" sz="10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948330" y="612648"/>
            <a:ext cx="1752187" cy="457200"/>
          </a:xfrm>
          <a:prstGeom prst="rect">
            <a:avLst/>
          </a:prstGeom>
        </p:spPr>
        <p:txBody>
          <a:bodyPr vert="horz" lIns="115315" tIns="57657" rIns="115315" bIns="57657"/>
          <a:lstStyle>
            <a:lvl1pPr algn="r" eaLnBrk="1" latinLnBrk="0" hangingPunct="1">
              <a:defRPr kumimoji="0" sz="10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03141" y="2272"/>
            <a:ext cx="1007004" cy="365760"/>
          </a:xfrm>
          <a:prstGeom prst="rect">
            <a:avLst/>
          </a:prstGeom>
        </p:spPr>
        <p:txBody>
          <a:bodyPr vert="horz" lIns="115315" tIns="57657" rIns="115315" bIns="57657" anchor="b"/>
          <a:lstStyle>
            <a:lvl1pPr marL="180980" algn="r" eaLnBrk="1" latinLnBrk="0" hangingPunct="1">
              <a:lnSpc>
                <a:spcPts val="1450"/>
              </a:lnSpc>
              <a:defRPr kumimoji="0" sz="2300">
                <a:solidFill>
                  <a:srgbClr val="FFFFFF"/>
                </a:solidFill>
              </a:defRPr>
            </a:lvl1pPr>
          </a:lstStyle>
          <a:p>
            <a:r>
              <a:rPr lang="pt-BR" spc="-32" dirty="0" smtClean="0"/>
              <a:t>3</a:t>
            </a:r>
            <a:fld id="{81D60167-4931-47E6-BA6A-407CBD079E47}" type="slidenum">
              <a:rPr lang="pt-BR" spc="-32" smtClean="0"/>
              <a:pPr/>
              <a:t>‹nº›</a:t>
            </a:fld>
            <a:endParaRPr lang="pt-BR" spc="-32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61260" indent="-322882" algn="l" rtl="0" eaLnBrk="1" latinLnBrk="0" hangingPunct="1">
        <a:spcBef>
          <a:spcPts val="378"/>
        </a:spcBef>
        <a:buClr>
          <a:schemeClr val="accent3"/>
        </a:buClr>
        <a:buFont typeface="Georgia"/>
        <a:buChar char="•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8" indent="-311350" algn="l" rtl="0" eaLnBrk="1" latinLnBrk="0" hangingPunct="1">
        <a:spcBef>
          <a:spcPts val="378"/>
        </a:spcBef>
        <a:buClr>
          <a:schemeClr val="accent2"/>
        </a:buClr>
        <a:buFont typeface="Georgia"/>
        <a:buChar char="▫"/>
        <a:defRPr kumimoji="0" sz="33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64681" indent="-276756" algn="l" rtl="0" eaLnBrk="1" latinLnBrk="0" hangingPunct="1">
        <a:spcBef>
          <a:spcPts val="378"/>
        </a:spcBef>
        <a:buClr>
          <a:schemeClr val="accent1"/>
        </a:buClr>
        <a:buFont typeface="Wingdings 2"/>
        <a:buChar char=""/>
        <a:defRPr kumimoji="0" sz="3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487563" indent="-253693" algn="l" rtl="0" eaLnBrk="1" latinLnBrk="0" hangingPunct="1">
        <a:spcBef>
          <a:spcPts val="378"/>
        </a:spcBef>
        <a:buClr>
          <a:schemeClr val="accent1"/>
        </a:buClr>
        <a:buFont typeface="Wingdings 2"/>
        <a:buChar char=""/>
        <a:defRPr kumimoji="0" sz="2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52788" indent="-230630" algn="l" rtl="0" eaLnBrk="1" latinLnBrk="0" hangingPunct="1">
        <a:spcBef>
          <a:spcPts val="378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029544" indent="-230630" algn="l" rtl="0" eaLnBrk="1" latinLnBrk="0" hangingPunct="1">
        <a:spcBef>
          <a:spcPts val="378"/>
        </a:spcBef>
        <a:buClr>
          <a:schemeClr val="accent3"/>
        </a:buClr>
        <a:buFont typeface="Georgia"/>
        <a:buChar char="▫"/>
        <a:defRPr kumimoji="0" sz="23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306300" indent="-230630" algn="l" rtl="0" eaLnBrk="1" latinLnBrk="0" hangingPunct="1">
        <a:spcBef>
          <a:spcPts val="378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559993" indent="-230630" algn="l" rtl="0" eaLnBrk="1" latinLnBrk="0" hangingPunct="1">
        <a:spcBef>
          <a:spcPts val="378"/>
        </a:spcBef>
        <a:buClr>
          <a:schemeClr val="accent3"/>
        </a:buClr>
        <a:buFont typeface="Georgia"/>
        <a:buChar char="◦"/>
        <a:defRPr kumimoji="0" sz="19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825217" indent="-230630" algn="l" rtl="0" eaLnBrk="1" latinLnBrk="0" hangingPunct="1">
        <a:spcBef>
          <a:spcPts val="378"/>
        </a:spcBef>
        <a:buClr>
          <a:schemeClr val="accent3"/>
        </a:buClr>
        <a:buFont typeface="Georgia"/>
        <a:buChar char="◦"/>
        <a:defRPr kumimoji="0" sz="18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76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53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7297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306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882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459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0360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6125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A6E8CEC-B945-4945-E85C-E269F739E917}"/>
              </a:ext>
            </a:extLst>
          </p:cNvPr>
          <p:cNvSpPr/>
          <p:nvPr/>
        </p:nvSpPr>
        <p:spPr>
          <a:xfrm>
            <a:off x="1" y="1752601"/>
            <a:ext cx="11805617" cy="1029078"/>
          </a:xfrm>
          <a:prstGeom prst="rect">
            <a:avLst/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315" tIns="57657" rIns="115315" bIns="57657" rtlCol="0" anchor="ctr"/>
          <a:lstStyle/>
          <a:p>
            <a:pPr algn="ctr" defTabSz="360359"/>
            <a:endParaRPr lang="id-ID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"/>
          </p:nvPr>
        </p:nvSpPr>
        <p:spPr>
          <a:xfrm>
            <a:off x="3021014" y="1905003"/>
            <a:ext cx="8458835" cy="615553"/>
          </a:xfrm>
        </p:spPr>
        <p:txBody>
          <a:bodyPr/>
          <a:lstStyle/>
          <a:p>
            <a:r>
              <a:rPr lang="pt-BR" dirty="0" smtClean="0"/>
              <a:t>NR 26 – Sinalização de Segurança</a:t>
            </a:r>
            <a:endParaRPr lang="pt-BR" dirty="0"/>
          </a:p>
        </p:txBody>
      </p:sp>
      <p:pic>
        <p:nvPicPr>
          <p:cNvPr id="8" name="Imagem 7" descr="Homem de terno e gravata com chapéu na mão&#10;&#10;Descrição gerada automaticamente">
            <a:extLst>
              <a:ext uri="{FF2B5EF4-FFF2-40B4-BE49-F238E27FC236}">
                <a16:creationId xmlns:a16="http://schemas.microsoft.com/office/drawing/2014/main" xmlns="" id="{D24AD95B-0668-5B5D-C9B5-E7331DF6A1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0624" y="2418907"/>
            <a:ext cx="6013816" cy="4259623"/>
          </a:xfrm>
          <a:prstGeom prst="rect">
            <a:avLst/>
          </a:prstGeom>
        </p:spPr>
      </p:pic>
      <p:pic>
        <p:nvPicPr>
          <p:cNvPr id="1026" name="Picture 2" descr="Sinalização de segurança NR 26 e NBR 7195: sua importância ..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03" y="1325880"/>
            <a:ext cx="2114707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8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0"/>
            <a:ext cx="12084049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5"/>
            <a:ext cx="7746546" cy="1675240"/>
          </a:xfrm>
          <a:prstGeom prst="rect">
            <a:avLst/>
          </a:prstGeom>
        </p:spPr>
        <p:txBody>
          <a:bodyPr vert="horz" wrap="square" lIns="0" tIns="455078" rIns="0" bIns="0" rtlCol="0">
            <a:spAutoFit/>
          </a:bodyPr>
          <a:lstStyle/>
          <a:p>
            <a:pPr marL="1636031">
              <a:spcBef>
                <a:spcPts val="126"/>
              </a:spcBef>
            </a:pPr>
            <a:r>
              <a:rPr sz="7900" spc="-13" dirty="0">
                <a:solidFill>
                  <a:srgbClr val="F1F1F1"/>
                </a:solidFill>
              </a:rPr>
              <a:t>VERMELHO</a:t>
            </a:r>
            <a:endParaRPr sz="7900" dirty="0"/>
          </a:p>
        </p:txBody>
      </p:sp>
      <p:sp>
        <p:nvSpPr>
          <p:cNvPr id="5" name="object 5"/>
          <p:cNvSpPr txBox="1"/>
          <p:nvPr/>
        </p:nvSpPr>
        <p:spPr>
          <a:xfrm>
            <a:off x="1769981" y="2514425"/>
            <a:ext cx="7382179" cy="124808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451650" marR="6406" indent="-436435">
              <a:spcBef>
                <a:spcPts val="132"/>
              </a:spcBef>
              <a:buFont typeface="Arial"/>
              <a:buChar char="•"/>
              <a:tabLst>
                <a:tab pos="451650" algn="l"/>
              </a:tabLst>
            </a:pPr>
            <a:r>
              <a:rPr sz="4000" spc="-25" dirty="0">
                <a:latin typeface="Carlito"/>
                <a:cs typeface="Carlito"/>
              </a:rPr>
              <a:t>EXCEÇÕES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(QUE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NÃO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SÃO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spc="-38" dirty="0">
                <a:latin typeface="Carlito"/>
                <a:cs typeface="Carlito"/>
              </a:rPr>
              <a:t>PARA </a:t>
            </a:r>
            <a:r>
              <a:rPr sz="4000" spc="-13" dirty="0">
                <a:latin typeface="Carlito"/>
                <a:cs typeface="Carlito"/>
              </a:rPr>
              <a:t>INCÊNCIO):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23814" y="3733802"/>
            <a:ext cx="5684036" cy="1419733"/>
            <a:chOff x="1763648" y="3212973"/>
            <a:chExt cx="5280660" cy="20167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48" y="3573018"/>
              <a:ext cx="1656206" cy="165620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4008" y="3212973"/>
              <a:ext cx="2400300" cy="19050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675323" y="5323740"/>
            <a:ext cx="7207632" cy="124808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450049" marR="6406" indent="-434834">
              <a:spcBef>
                <a:spcPts val="132"/>
              </a:spcBef>
            </a:pPr>
            <a:r>
              <a:rPr sz="4000" dirty="0">
                <a:latin typeface="Carlito"/>
                <a:cs typeface="Carlito"/>
              </a:rPr>
              <a:t>LUZ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BARRICADAS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spc="-82" dirty="0">
                <a:latin typeface="Carlito"/>
                <a:cs typeface="Carlito"/>
              </a:rPr>
              <a:t>BOTÃO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DE </a:t>
            </a:r>
            <a:r>
              <a:rPr sz="4000" spc="-13" dirty="0">
                <a:latin typeface="Carlito"/>
                <a:cs typeface="Carlito"/>
              </a:rPr>
              <a:t>EMERGÊNCIA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9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rcRect l="10832" t="3333" r="11667" b="5555"/>
          <a:stretch>
            <a:fillRect/>
          </a:stretch>
        </p:blipFill>
        <p:spPr>
          <a:xfrm>
            <a:off x="1309106" y="228600"/>
            <a:ext cx="9365139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2842" y="1082168"/>
            <a:ext cx="3865219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8000" spc="-13" dirty="0">
                <a:solidFill>
                  <a:srgbClr val="FFFF00"/>
                </a:solidFill>
              </a:rPr>
              <a:t>AMARELO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2" y="2420280"/>
            <a:ext cx="8185267" cy="3701734"/>
          </a:xfrm>
          <a:prstGeom prst="rect">
            <a:avLst/>
          </a:prstGeom>
        </p:spPr>
        <p:txBody>
          <a:bodyPr vert="horz" wrap="square" lIns="0" tIns="135334" rIns="0" bIns="0" rtlCol="0">
            <a:spAutoFit/>
          </a:bodyPr>
          <a:lstStyle/>
          <a:p>
            <a:pPr marL="450049" indent="-434033">
              <a:spcBef>
                <a:spcPts val="1064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latin typeface="Carlito"/>
                <a:cs typeface="Carlito"/>
              </a:rPr>
              <a:t>INDICA</a:t>
            </a:r>
            <a:r>
              <a:rPr sz="4000" spc="-158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“CUIDADO!”</a:t>
            </a:r>
            <a:r>
              <a:rPr sz="4000" spc="-144" dirty="0">
                <a:latin typeface="Carlito"/>
                <a:cs typeface="Carlito"/>
              </a:rPr>
              <a:t> </a:t>
            </a:r>
            <a:r>
              <a:rPr sz="4000" spc="-57" dirty="0">
                <a:latin typeface="Carlito"/>
                <a:cs typeface="Carlito"/>
              </a:rPr>
              <a:t>ATÉ</a:t>
            </a:r>
            <a:r>
              <a:rPr sz="4000" spc="-144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PARA</a:t>
            </a:r>
            <a:endParaRPr sz="4000" dirty="0">
              <a:latin typeface="Carlito"/>
              <a:cs typeface="Carlito"/>
            </a:endParaRPr>
          </a:p>
          <a:p>
            <a:pPr marL="450049" marR="6406">
              <a:lnSpc>
                <a:spcPts val="5814"/>
              </a:lnSpc>
              <a:spcBef>
                <a:spcPts val="328"/>
              </a:spcBef>
            </a:pPr>
            <a:r>
              <a:rPr sz="4000" spc="-25" dirty="0">
                <a:latin typeface="Carlito"/>
                <a:cs typeface="Carlito"/>
              </a:rPr>
              <a:t>SITUAÇÕES</a:t>
            </a:r>
            <a:r>
              <a:rPr sz="4000" spc="-144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COM</a:t>
            </a:r>
            <a:r>
              <a:rPr sz="4000" spc="-158" dirty="0">
                <a:latin typeface="Carlito"/>
                <a:cs typeface="Carlito"/>
              </a:rPr>
              <a:t> </a:t>
            </a:r>
            <a:r>
              <a:rPr sz="4000" spc="-88" dirty="0">
                <a:latin typeface="Carlito"/>
                <a:cs typeface="Carlito"/>
              </a:rPr>
              <a:t>ALTO</a:t>
            </a:r>
            <a:r>
              <a:rPr sz="4000" spc="-139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GRAU</a:t>
            </a:r>
            <a:r>
              <a:rPr sz="4000" spc="-139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RISCO </a:t>
            </a:r>
            <a:r>
              <a:rPr sz="4000" dirty="0">
                <a:latin typeface="Carlito"/>
                <a:cs typeface="Carlito"/>
              </a:rPr>
              <a:t>OU</a:t>
            </a:r>
            <a:r>
              <a:rPr sz="4000" spc="-5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QUE</a:t>
            </a:r>
            <a:r>
              <a:rPr sz="4000" spc="-63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DEMANDAR</a:t>
            </a:r>
            <a:r>
              <a:rPr sz="4000" spc="-57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ENORME</a:t>
            </a:r>
            <a:endParaRPr sz="4000" dirty="0">
              <a:latin typeface="Carlito"/>
              <a:cs typeface="Carlito"/>
            </a:endParaRPr>
          </a:p>
          <a:p>
            <a:pPr marL="450049">
              <a:spcBef>
                <a:spcPts val="599"/>
              </a:spcBef>
            </a:pPr>
            <a:r>
              <a:rPr sz="4000" spc="-13" dirty="0">
                <a:latin typeface="Carlito"/>
                <a:cs typeface="Carlito"/>
              </a:rPr>
              <a:t>ATENÇÃO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rcRect l="10832" t="3333" r="11667" b="5555"/>
          <a:stretch>
            <a:fillRect/>
          </a:stretch>
        </p:blipFill>
        <p:spPr>
          <a:xfrm>
            <a:off x="1309106" y="228600"/>
            <a:ext cx="9365139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10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2842" y="1082168"/>
            <a:ext cx="3865219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8000" spc="-13" dirty="0">
                <a:solidFill>
                  <a:srgbClr val="FFFF00"/>
                </a:solidFill>
              </a:rPr>
              <a:t>AMARELO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409808" y="2362200"/>
            <a:ext cx="9015036" cy="632534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4000" dirty="0">
                <a:latin typeface="Carlito"/>
                <a:cs typeface="Carlito"/>
              </a:rPr>
              <a:t>FUNDOS</a:t>
            </a:r>
            <a:r>
              <a:rPr sz="4000" spc="-69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69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LETREIROS</a:t>
            </a:r>
            <a:r>
              <a:rPr sz="4000" spc="-5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</a:t>
            </a:r>
            <a:r>
              <a:rPr sz="4000" spc="-57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AVISOS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4008" y="3657601"/>
            <a:ext cx="2458534" cy="150799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711908" y="5220435"/>
            <a:ext cx="8861636" cy="1211884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00399" marR="6406" indent="-384383">
              <a:lnSpc>
                <a:spcPct val="110700"/>
              </a:lnSpc>
              <a:spcBef>
                <a:spcPts val="126"/>
              </a:spcBef>
            </a:pPr>
            <a:r>
              <a:rPr sz="3500" dirty="0">
                <a:latin typeface="Carlito"/>
                <a:cs typeface="Carlito"/>
              </a:rPr>
              <a:t>CORRIMÕES,</a:t>
            </a:r>
            <a:r>
              <a:rPr sz="3500" spc="-158" dirty="0">
                <a:latin typeface="Carlito"/>
                <a:cs typeface="Carlito"/>
              </a:rPr>
              <a:t> </a:t>
            </a:r>
            <a:r>
              <a:rPr sz="3500" spc="-32" dirty="0">
                <a:latin typeface="Carlito"/>
                <a:cs typeface="Carlito"/>
              </a:rPr>
              <a:t>PARAPEITOS,</a:t>
            </a:r>
            <a:r>
              <a:rPr sz="3500" spc="-95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PISOS</a:t>
            </a:r>
            <a:r>
              <a:rPr sz="3500" spc="-151" dirty="0">
                <a:latin typeface="Carlito"/>
                <a:cs typeface="Carlito"/>
              </a:rPr>
              <a:t> </a:t>
            </a:r>
            <a:r>
              <a:rPr sz="3500" spc="-63" dirty="0">
                <a:latin typeface="Carlito"/>
                <a:cs typeface="Carlito"/>
              </a:rPr>
              <a:t>E </a:t>
            </a:r>
            <a:r>
              <a:rPr sz="3500" spc="-44" dirty="0">
                <a:latin typeface="Carlito"/>
                <a:cs typeface="Carlito"/>
              </a:rPr>
              <a:t>PARTES</a:t>
            </a:r>
            <a:r>
              <a:rPr sz="3500" spc="-113" dirty="0">
                <a:latin typeface="Carlito"/>
                <a:cs typeface="Carlito"/>
              </a:rPr>
              <a:t> </a:t>
            </a:r>
            <a:r>
              <a:rPr sz="3500" spc="-13" dirty="0">
                <a:latin typeface="Carlito"/>
                <a:cs typeface="Carlito"/>
              </a:rPr>
              <a:t>INFERIORES</a:t>
            </a:r>
            <a:r>
              <a:rPr sz="3500" spc="-113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DE</a:t>
            </a:r>
            <a:r>
              <a:rPr sz="3500" spc="-113" dirty="0">
                <a:latin typeface="Carlito"/>
                <a:cs typeface="Carlito"/>
              </a:rPr>
              <a:t> </a:t>
            </a:r>
            <a:r>
              <a:rPr sz="3500" spc="-13" dirty="0">
                <a:latin typeface="Carlito"/>
                <a:cs typeface="Carlito"/>
              </a:rPr>
              <a:t>ESCADAS</a:t>
            </a:r>
            <a:endParaRPr sz="3500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51131" y="3352800"/>
            <a:ext cx="231611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3" cstate="print"/>
          <a:srcRect l="10832" t="3333" r="11667" b="5555"/>
          <a:stretch>
            <a:fillRect/>
          </a:stretch>
        </p:blipFill>
        <p:spPr>
          <a:xfrm>
            <a:off x="1309106" y="228600"/>
            <a:ext cx="9365139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11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122842" y="1082169"/>
            <a:ext cx="3865219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8000" spc="-13" dirty="0">
                <a:solidFill>
                  <a:srgbClr val="FFFF00"/>
                </a:solidFill>
              </a:rPr>
              <a:t>AMARELO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0" y="2409647"/>
            <a:ext cx="6825811" cy="2728649"/>
          </a:xfrm>
          <a:prstGeom prst="rect">
            <a:avLst/>
          </a:prstGeom>
        </p:spPr>
        <p:txBody>
          <a:bodyPr vert="horz" wrap="square" lIns="0" tIns="20020" rIns="0" bIns="0" rtlCol="0">
            <a:spAutoFit/>
          </a:bodyPr>
          <a:lstStyle/>
          <a:p>
            <a:pPr marL="16016" marR="6406">
              <a:lnSpc>
                <a:spcPct val="110000"/>
              </a:lnSpc>
              <a:spcBef>
                <a:spcPts val="158"/>
              </a:spcBef>
            </a:pPr>
            <a:r>
              <a:rPr sz="4000" spc="-32" dirty="0">
                <a:latin typeface="Carlito"/>
                <a:cs typeface="Carlito"/>
              </a:rPr>
              <a:t>PARACHOQUE</a:t>
            </a:r>
            <a:r>
              <a:rPr sz="4000" spc="-120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VEÍCULOS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DE </a:t>
            </a:r>
            <a:r>
              <a:rPr sz="4000" dirty="0">
                <a:latin typeface="Carlito"/>
                <a:cs typeface="Carlito"/>
              </a:rPr>
              <a:t>TRANSPORTE</a:t>
            </a:r>
            <a:r>
              <a:rPr sz="4000" spc="-144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PESADOS,</a:t>
            </a:r>
            <a:r>
              <a:rPr sz="4000" spc="-139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COM </a:t>
            </a:r>
            <a:r>
              <a:rPr sz="4000" dirty="0">
                <a:latin typeface="Carlito"/>
                <a:cs typeface="Carlito"/>
              </a:rPr>
              <a:t>LISTRAS</a:t>
            </a:r>
            <a:r>
              <a:rPr sz="4000" spc="-120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PRETAS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0121" y="4876800"/>
            <a:ext cx="3763173" cy="13658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rcRect l="10832" t="3333" r="11667" b="5555"/>
          <a:stretch>
            <a:fillRect/>
          </a:stretch>
        </p:blipFill>
        <p:spPr>
          <a:xfrm>
            <a:off x="1309106" y="228600"/>
            <a:ext cx="9365139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12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122842" y="1082169"/>
            <a:ext cx="3865219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8000" spc="-13" dirty="0">
                <a:solidFill>
                  <a:srgbClr val="FFFF00"/>
                </a:solidFill>
              </a:rPr>
              <a:t>AMARELO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4" y="2409646"/>
            <a:ext cx="8410831" cy="1382700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6016" marR="6406">
              <a:lnSpc>
                <a:spcPct val="110700"/>
              </a:lnSpc>
              <a:spcBef>
                <a:spcPts val="126"/>
              </a:spcBef>
            </a:pPr>
            <a:r>
              <a:rPr sz="4000" dirty="0">
                <a:latin typeface="Carlito"/>
                <a:cs typeface="Carlito"/>
              </a:rPr>
              <a:t>BANDEIRA</a:t>
            </a:r>
            <a:r>
              <a:rPr sz="4000" spc="-126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COMO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SINAL</a:t>
            </a:r>
            <a:r>
              <a:rPr sz="4000" spc="-120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DE </a:t>
            </a:r>
            <a:r>
              <a:rPr sz="4000" spc="-13" dirty="0">
                <a:latin typeface="Carlito"/>
                <a:cs typeface="Carlito"/>
              </a:rPr>
              <a:t>ADVERTÊNCIA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18210" y="4038600"/>
            <a:ext cx="6566341" cy="1826350"/>
            <a:chOff x="1475613" y="3644988"/>
            <a:chExt cx="5626735" cy="25247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613" y="3645026"/>
              <a:ext cx="2295525" cy="25241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7936" y="3644988"/>
              <a:ext cx="3034284" cy="24274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13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rcRect l="10834" t="3334" r="9993" b="4436"/>
          <a:stretch>
            <a:fillRect/>
          </a:stretch>
        </p:blipFill>
        <p:spPr>
          <a:xfrm>
            <a:off x="1309106" y="228600"/>
            <a:ext cx="956654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009203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LARANJA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5" y="2420280"/>
            <a:ext cx="7697707" cy="2213697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50049" marR="6406" indent="-434834">
              <a:lnSpc>
                <a:spcPct val="119400"/>
              </a:lnSpc>
              <a:spcBef>
                <a:spcPts val="126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44" dirty="0">
                <a:latin typeface="Carlito"/>
                <a:cs typeface="Carlito"/>
              </a:rPr>
              <a:t>PARTES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MÓVEIS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MÁQUINAS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spc="-63" dirty="0">
                <a:latin typeface="Carlito"/>
                <a:cs typeface="Carlito"/>
              </a:rPr>
              <a:t>E </a:t>
            </a:r>
            <a:r>
              <a:rPr sz="4000" spc="-13" dirty="0">
                <a:latin typeface="Carlito"/>
                <a:cs typeface="Carlito"/>
              </a:rPr>
              <a:t>EQUIPAMENTOS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9494" y="3593491"/>
            <a:ext cx="8673999" cy="2571242"/>
          </a:xfrm>
          <a:prstGeom prst="rect">
            <a:avLst/>
          </a:prstGeom>
        </p:spPr>
      </p:pic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rcRect l="10834" t="3334" r="9993" b="4436"/>
          <a:stretch>
            <a:fillRect/>
          </a:stretch>
        </p:blipFill>
        <p:spPr>
          <a:xfrm>
            <a:off x="1309106" y="228600"/>
            <a:ext cx="956654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14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009203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LARANJA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5" y="2512898"/>
            <a:ext cx="8310130" cy="632534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4000" spc="-13" dirty="0">
                <a:latin typeface="Carlito"/>
                <a:cs typeface="Carlito"/>
              </a:rPr>
              <a:t>CANALIZAÇÕES</a:t>
            </a:r>
            <a:r>
              <a:rPr sz="4000" spc="-76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63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ÁCIDOS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5412" y="3505202"/>
            <a:ext cx="3429519" cy="154622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11208" y="5224975"/>
            <a:ext cx="8760936" cy="1124168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162758" marR="6406" indent="-1147544">
              <a:lnSpc>
                <a:spcPct val="120100"/>
              </a:lnSpc>
              <a:spcBef>
                <a:spcPts val="126"/>
              </a:spcBef>
            </a:pPr>
            <a:r>
              <a:rPr sz="3000" spc="-38" dirty="0">
                <a:latin typeface="Carlito"/>
                <a:cs typeface="Carlito"/>
              </a:rPr>
              <a:t>FACES</a:t>
            </a:r>
            <a:r>
              <a:rPr sz="3000" spc="-88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INTERNAS</a:t>
            </a:r>
            <a:r>
              <a:rPr sz="3000" spc="-88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DE</a:t>
            </a:r>
            <a:r>
              <a:rPr sz="3000" spc="-82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CAIXAS </a:t>
            </a:r>
            <a:r>
              <a:rPr lang="pt-BR" sz="3000" dirty="0">
                <a:latin typeface="Carlito"/>
                <a:cs typeface="Carlito"/>
              </a:rPr>
              <a:t>P</a:t>
            </a:r>
            <a:r>
              <a:rPr sz="3000" spc="-32" dirty="0">
                <a:latin typeface="Carlito"/>
                <a:cs typeface="Carlito"/>
              </a:rPr>
              <a:t>ROTETO</a:t>
            </a:r>
            <a:r>
              <a:rPr sz="3000" dirty="0">
                <a:latin typeface="Carlito"/>
                <a:cs typeface="Carlito"/>
              </a:rPr>
              <a:t>RAS</a:t>
            </a:r>
            <a:r>
              <a:rPr sz="3000" spc="-82" dirty="0"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DE</a:t>
            </a:r>
            <a:r>
              <a:rPr sz="3000" spc="-95" dirty="0">
                <a:latin typeface="Carlito"/>
                <a:cs typeface="Carlito"/>
              </a:rPr>
              <a:t> </a:t>
            </a:r>
            <a:r>
              <a:rPr sz="3000" spc="-13" dirty="0">
                <a:latin typeface="Carlito"/>
                <a:cs typeface="Carlito"/>
              </a:rPr>
              <a:t>DISPOSITIVOS</a:t>
            </a:r>
            <a:r>
              <a:rPr sz="3000" spc="-76" dirty="0">
                <a:latin typeface="Carlito"/>
                <a:cs typeface="Carlito"/>
              </a:rPr>
              <a:t> </a:t>
            </a:r>
            <a:r>
              <a:rPr sz="3000" spc="-13" dirty="0">
                <a:latin typeface="Carlito"/>
                <a:cs typeface="Carlito"/>
              </a:rPr>
              <a:t>ELÉTRICOS</a:t>
            </a:r>
            <a:endParaRPr sz="3000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44827" y="3276600"/>
            <a:ext cx="3423814" cy="166141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3" cstate="print"/>
          <a:srcRect l="10834" t="3334" r="9993" b="4436"/>
          <a:stretch>
            <a:fillRect/>
          </a:stretch>
        </p:blipFill>
        <p:spPr>
          <a:xfrm>
            <a:off x="1309106" y="228600"/>
            <a:ext cx="956654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m 9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15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009203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LARANJA</a:t>
            </a:r>
            <a:endParaRPr sz="8000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675318" y="2420283"/>
            <a:ext cx="8626669" cy="2648567"/>
          </a:xfrm>
          <a:prstGeom prst="rect">
            <a:avLst/>
          </a:prstGeom>
        </p:spPr>
        <p:txBody>
          <a:bodyPr vert="horz" wrap="square" lIns="0" tIns="71014" rIns="0" bIns="0" rtlCol="0">
            <a:spAutoFit/>
          </a:bodyPr>
          <a:lstStyle/>
          <a:p>
            <a:pPr marL="2402" marR="6406">
              <a:lnSpc>
                <a:spcPct val="119300"/>
              </a:lnSpc>
              <a:spcBef>
                <a:spcPts val="132"/>
              </a:spcBef>
            </a:pPr>
            <a:r>
              <a:rPr sz="3500" spc="-50" dirty="0">
                <a:solidFill>
                  <a:srgbClr val="000000"/>
                </a:solidFill>
              </a:rPr>
              <a:t>PARTES</a:t>
            </a:r>
            <a:r>
              <a:rPr sz="3500" spc="-113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INTERNAS</a:t>
            </a:r>
            <a:r>
              <a:rPr sz="3500" spc="-107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DAS</a:t>
            </a:r>
            <a:r>
              <a:rPr sz="3500" spc="-107" dirty="0">
                <a:solidFill>
                  <a:srgbClr val="000000"/>
                </a:solidFill>
              </a:rPr>
              <a:t> </a:t>
            </a:r>
            <a:r>
              <a:rPr sz="3500" spc="-25" dirty="0">
                <a:solidFill>
                  <a:srgbClr val="000000"/>
                </a:solidFill>
              </a:rPr>
              <a:t>GUARDAS</a:t>
            </a:r>
            <a:r>
              <a:rPr sz="3500" spc="-113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DE</a:t>
            </a:r>
            <a:r>
              <a:rPr sz="3500" spc="-107" dirty="0">
                <a:solidFill>
                  <a:srgbClr val="000000"/>
                </a:solidFill>
              </a:rPr>
              <a:t> </a:t>
            </a:r>
            <a:r>
              <a:rPr sz="3500" spc="-13" dirty="0">
                <a:solidFill>
                  <a:srgbClr val="000000"/>
                </a:solidFill>
              </a:rPr>
              <a:t>MÁQUI- </a:t>
            </a:r>
            <a:r>
              <a:rPr sz="3500" dirty="0">
                <a:solidFill>
                  <a:srgbClr val="000000"/>
                </a:solidFill>
              </a:rPr>
              <a:t>NAS</a:t>
            </a:r>
            <a:r>
              <a:rPr sz="3500" spc="-95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QUE</a:t>
            </a:r>
            <a:r>
              <a:rPr sz="3500" spc="-82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POSSAR</a:t>
            </a:r>
            <a:r>
              <a:rPr sz="3500" spc="-82" dirty="0">
                <a:solidFill>
                  <a:srgbClr val="000000"/>
                </a:solidFill>
              </a:rPr>
              <a:t> </a:t>
            </a:r>
            <a:r>
              <a:rPr sz="3500" dirty="0">
                <a:solidFill>
                  <a:srgbClr val="000000"/>
                </a:solidFill>
              </a:rPr>
              <a:t>SER</a:t>
            </a:r>
            <a:r>
              <a:rPr sz="3500" spc="-82" dirty="0">
                <a:solidFill>
                  <a:srgbClr val="000000"/>
                </a:solidFill>
              </a:rPr>
              <a:t> </a:t>
            </a:r>
            <a:r>
              <a:rPr sz="3500" spc="-25" dirty="0">
                <a:solidFill>
                  <a:srgbClr val="000000"/>
                </a:solidFill>
              </a:rPr>
              <a:t>REMOVIDAS</a:t>
            </a:r>
            <a:r>
              <a:rPr sz="3500" spc="-95" dirty="0">
                <a:solidFill>
                  <a:srgbClr val="000000"/>
                </a:solidFill>
              </a:rPr>
              <a:t> </a:t>
            </a:r>
            <a:r>
              <a:rPr sz="3500" spc="-32" dirty="0">
                <a:solidFill>
                  <a:srgbClr val="000000"/>
                </a:solidFill>
              </a:rPr>
              <a:t>OU</a:t>
            </a:r>
            <a:endParaRPr sz="3500" dirty="0"/>
          </a:p>
          <a:p>
            <a:pPr marL="2402">
              <a:spcBef>
                <a:spcPts val="858"/>
              </a:spcBef>
            </a:pPr>
            <a:r>
              <a:rPr sz="3500" spc="-13" dirty="0">
                <a:solidFill>
                  <a:srgbClr val="000000"/>
                </a:solidFill>
              </a:rPr>
              <a:t>ABERTAS</a:t>
            </a:r>
            <a:endParaRPr sz="3500" dirty="0"/>
          </a:p>
        </p:txBody>
      </p:sp>
      <p:sp>
        <p:nvSpPr>
          <p:cNvPr id="6" name="object 6"/>
          <p:cNvSpPr txBox="1"/>
          <p:nvPr/>
        </p:nvSpPr>
        <p:spPr>
          <a:xfrm>
            <a:off x="1661294" y="5618481"/>
            <a:ext cx="8724852" cy="1092582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3500" spc="-38" dirty="0">
                <a:latin typeface="Carlito"/>
                <a:cs typeface="Carlito"/>
              </a:rPr>
              <a:t>FACES</a:t>
            </a:r>
            <a:r>
              <a:rPr sz="3500" spc="-95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EXTERNAS</a:t>
            </a:r>
            <a:r>
              <a:rPr sz="3500" spc="-88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DE</a:t>
            </a:r>
            <a:r>
              <a:rPr sz="3500" spc="-63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POLIAS</a:t>
            </a:r>
            <a:r>
              <a:rPr sz="3500" spc="-82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E</a:t>
            </a:r>
            <a:r>
              <a:rPr sz="3500" spc="-88" dirty="0">
                <a:latin typeface="Carlito"/>
                <a:cs typeface="Carlito"/>
              </a:rPr>
              <a:t> </a:t>
            </a:r>
            <a:r>
              <a:rPr sz="3500" spc="-13" dirty="0">
                <a:latin typeface="Carlito"/>
                <a:cs typeface="Carlito"/>
              </a:rPr>
              <a:t>ENGRENAGENS</a:t>
            </a:r>
            <a:endParaRPr sz="3500" dirty="0">
              <a:latin typeface="Carlito"/>
              <a:cs typeface="Carlito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59276" y="3572640"/>
            <a:ext cx="2660337" cy="20130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3" cstate="print"/>
          <a:srcRect l="10834" t="3334" r="9993" b="4436"/>
          <a:stretch>
            <a:fillRect/>
          </a:stretch>
        </p:blipFill>
        <p:spPr>
          <a:xfrm>
            <a:off x="1309106" y="228600"/>
            <a:ext cx="9566540" cy="6324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16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122842" y="1082169"/>
            <a:ext cx="3865219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44144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LARANJA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661292" y="2453806"/>
            <a:ext cx="8132398" cy="1493500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6016" marR="6406">
              <a:lnSpc>
                <a:spcPct val="120100"/>
              </a:lnSpc>
              <a:spcBef>
                <a:spcPts val="126"/>
              </a:spcBef>
            </a:pPr>
            <a:r>
              <a:rPr sz="4000" spc="-13" dirty="0">
                <a:latin typeface="Carlito"/>
                <a:cs typeface="Carlito"/>
              </a:rPr>
              <a:t>DISPOSITIVOS</a:t>
            </a:r>
            <a:r>
              <a:rPr sz="4000" spc="-132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39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CORTE,</a:t>
            </a:r>
            <a:r>
              <a:rPr sz="4000" spc="-120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BORDAS</a:t>
            </a:r>
            <a:r>
              <a:rPr sz="4000" spc="-132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DE </a:t>
            </a:r>
            <a:r>
              <a:rPr sz="4000" dirty="0">
                <a:latin typeface="Carlito"/>
                <a:cs typeface="Carlito"/>
              </a:rPr>
              <a:t>SERRA E</a:t>
            </a:r>
            <a:r>
              <a:rPr sz="4000" spc="-19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PRENSA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2221" y="3962400"/>
            <a:ext cx="3791372" cy="2160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17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rcRect l="9167" t="4445" r="10827" b="3324"/>
          <a:stretch>
            <a:fillRect/>
          </a:stretch>
        </p:blipFill>
        <p:spPr>
          <a:xfrm>
            <a:off x="1107705" y="304800"/>
            <a:ext cx="10070041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758751">
              <a:spcBef>
                <a:spcPts val="120"/>
              </a:spcBef>
            </a:pPr>
            <a:r>
              <a:rPr sz="8000" spc="-25" dirty="0">
                <a:solidFill>
                  <a:srgbClr val="F1F1F1"/>
                </a:solidFill>
              </a:rPr>
              <a:t>AZUL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769982" y="2417231"/>
            <a:ext cx="8677858" cy="2846568"/>
          </a:xfrm>
          <a:prstGeom prst="rect">
            <a:avLst/>
          </a:prstGeom>
        </p:spPr>
        <p:txBody>
          <a:bodyPr vert="horz" wrap="square" lIns="0" tIns="139338" rIns="0" bIns="0" rtlCol="0">
            <a:spAutoFit/>
          </a:bodyPr>
          <a:lstStyle/>
          <a:p>
            <a:pPr marL="451650" indent="-435634">
              <a:spcBef>
                <a:spcPts val="1096"/>
              </a:spcBef>
              <a:buFont typeface="Arial"/>
              <a:buChar char="•"/>
              <a:tabLst>
                <a:tab pos="451650" algn="l"/>
              </a:tabLst>
            </a:pPr>
            <a:r>
              <a:rPr sz="4000" spc="-44" dirty="0">
                <a:latin typeface="Carlito"/>
                <a:cs typeface="Carlito"/>
              </a:rPr>
              <a:t>PARA</a:t>
            </a:r>
            <a:r>
              <a:rPr sz="4000" spc="-144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INDICAR</a:t>
            </a:r>
            <a:r>
              <a:rPr sz="4000" spc="-120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“CUIDADO!”</a:t>
            </a:r>
            <a:endParaRPr sz="4000" dirty="0">
              <a:latin typeface="Carlito"/>
              <a:cs typeface="Carlito"/>
            </a:endParaRPr>
          </a:p>
          <a:p>
            <a:pPr marL="451650" indent="-435634">
              <a:spcBef>
                <a:spcPts val="971"/>
              </a:spcBef>
              <a:buFont typeface="Arial"/>
              <a:buChar char="•"/>
              <a:tabLst>
                <a:tab pos="451650" algn="l"/>
              </a:tabLst>
            </a:pPr>
            <a:r>
              <a:rPr sz="4000" spc="-25" dirty="0">
                <a:latin typeface="Carlito"/>
                <a:cs typeface="Carlito"/>
              </a:rPr>
              <a:t>AVISOS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CONTRA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USO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spc="-63" dirty="0">
                <a:latin typeface="Carlito"/>
                <a:cs typeface="Carlito"/>
              </a:rPr>
              <a:t>E</a:t>
            </a:r>
            <a:endParaRPr sz="4000" dirty="0">
              <a:latin typeface="Carlito"/>
              <a:cs typeface="Carlito"/>
            </a:endParaRPr>
          </a:p>
          <a:p>
            <a:pPr marL="451650">
              <a:spcBef>
                <a:spcPts val="940"/>
              </a:spcBef>
            </a:pPr>
            <a:r>
              <a:rPr sz="4000" spc="-38" dirty="0">
                <a:latin typeface="Carlito"/>
                <a:cs typeface="Carlito"/>
              </a:rPr>
              <a:t>MOVIMENTAÇÃO</a:t>
            </a:r>
            <a:r>
              <a:rPr sz="4000" spc="-5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76" dirty="0">
                <a:latin typeface="Carlito"/>
                <a:cs typeface="Carlito"/>
              </a:rPr>
              <a:t> </a:t>
            </a:r>
            <a:r>
              <a:rPr sz="4000" spc="-38" dirty="0">
                <a:latin typeface="Carlito"/>
                <a:cs typeface="Carlito"/>
              </a:rPr>
              <a:t>EQUIPAMENTOS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8405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3999" y="0"/>
                </a:moveTo>
                <a:lnTo>
                  <a:pt x="0" y="0"/>
                </a:lnTo>
                <a:lnTo>
                  <a:pt x="0" y="6857996"/>
                </a:lnTo>
                <a:lnTo>
                  <a:pt x="9143999" y="6857996"/>
                </a:lnTo>
                <a:lnTo>
                  <a:pt x="91439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6464" y="2"/>
            <a:ext cx="7336026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rcRect l="9167" t="4445" r="10827" b="3324"/>
          <a:stretch>
            <a:fillRect/>
          </a:stretch>
        </p:blipFill>
        <p:spPr>
          <a:xfrm>
            <a:off x="1107705" y="304800"/>
            <a:ext cx="10070041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18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758751">
              <a:spcBef>
                <a:spcPts val="120"/>
              </a:spcBef>
            </a:pPr>
            <a:r>
              <a:rPr sz="8000" spc="-25" dirty="0">
                <a:solidFill>
                  <a:srgbClr val="F1F1F1"/>
                </a:solidFill>
              </a:rPr>
              <a:t>AZUL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769978" y="2514423"/>
            <a:ext cx="3265045" cy="632534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451650" indent="-435634">
              <a:spcBef>
                <a:spcPts val="132"/>
              </a:spcBef>
              <a:buFont typeface="Arial"/>
              <a:buChar char="•"/>
              <a:tabLst>
                <a:tab pos="451650" algn="l"/>
              </a:tabLst>
            </a:pPr>
            <a:r>
              <a:rPr sz="4000" spc="-32" dirty="0">
                <a:latin typeface="Carlito"/>
                <a:cs typeface="Carlito"/>
              </a:rPr>
              <a:t>AVISOS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12607" y="3352801"/>
            <a:ext cx="8056034" cy="2320927"/>
            <a:chOff x="1331467" y="3140710"/>
            <a:chExt cx="6350000" cy="230441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1467" y="3140710"/>
              <a:ext cx="3190239" cy="23040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7690" y="3284601"/>
              <a:ext cx="2533522" cy="18096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9" name="object 3"/>
          <p:cNvPicPr/>
          <p:nvPr/>
        </p:nvPicPr>
        <p:blipFill>
          <a:blip r:embed="rId3" cstate="print"/>
          <a:srcRect l="9167" t="4445" r="10827" b="3324"/>
          <a:stretch>
            <a:fillRect/>
          </a:stretch>
        </p:blipFill>
        <p:spPr>
          <a:xfrm>
            <a:off x="1107705" y="304800"/>
            <a:ext cx="10070041" cy="632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19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758751">
              <a:spcBef>
                <a:spcPts val="120"/>
              </a:spcBef>
            </a:pPr>
            <a:r>
              <a:rPr sz="8000" spc="-25" dirty="0">
                <a:solidFill>
                  <a:srgbClr val="F1F1F1"/>
                </a:solidFill>
              </a:rPr>
              <a:t>AZUL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769982" y="2465655"/>
            <a:ext cx="7766519" cy="1185723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51650" indent="-435634">
              <a:spcBef>
                <a:spcPts val="126"/>
              </a:spcBef>
              <a:buFont typeface="Arial"/>
              <a:buChar char="•"/>
              <a:tabLst>
                <a:tab pos="451650" algn="l"/>
              </a:tabLst>
            </a:pPr>
            <a:r>
              <a:rPr sz="3800" dirty="0">
                <a:latin typeface="Carlito"/>
                <a:cs typeface="Carlito"/>
              </a:rPr>
              <a:t>CANALIZAÇÃO</a:t>
            </a:r>
            <a:r>
              <a:rPr sz="3800" spc="-63" dirty="0">
                <a:latin typeface="Carlito"/>
                <a:cs typeface="Carlito"/>
              </a:rPr>
              <a:t> </a:t>
            </a:r>
            <a:r>
              <a:rPr sz="3800" dirty="0">
                <a:latin typeface="Carlito"/>
                <a:cs typeface="Carlito"/>
              </a:rPr>
              <a:t>DE</a:t>
            </a:r>
            <a:r>
              <a:rPr sz="3800" spc="-76" dirty="0">
                <a:latin typeface="Carlito"/>
                <a:cs typeface="Carlito"/>
              </a:rPr>
              <a:t> </a:t>
            </a:r>
            <a:r>
              <a:rPr sz="3800" dirty="0">
                <a:latin typeface="Carlito"/>
                <a:cs typeface="Carlito"/>
              </a:rPr>
              <a:t>AR</a:t>
            </a:r>
            <a:r>
              <a:rPr sz="3800" spc="-63" dirty="0">
                <a:latin typeface="Carlito"/>
                <a:cs typeface="Carlito"/>
              </a:rPr>
              <a:t> </a:t>
            </a:r>
            <a:r>
              <a:rPr sz="3800" spc="-13" dirty="0">
                <a:latin typeface="Carlito"/>
                <a:cs typeface="Carlito"/>
              </a:rPr>
              <a:t>COMPRIMIDO</a:t>
            </a:r>
            <a:endParaRPr sz="38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3309" y="3505202"/>
            <a:ext cx="5236421" cy="3617473"/>
          </a:xfrm>
          <a:prstGeom prst="rect">
            <a:avLst/>
          </a:prstGeom>
        </p:spPr>
        <p:txBody>
          <a:bodyPr vert="horz" wrap="square" lIns="0" tIns="69668" rIns="0" bIns="0" rtlCol="0">
            <a:spAutoFit/>
          </a:bodyPr>
          <a:lstStyle/>
          <a:p>
            <a:pPr marL="451650" indent="-435634">
              <a:spcBef>
                <a:spcPts val="547"/>
              </a:spcBef>
              <a:buFont typeface="Arial"/>
              <a:buChar char="•"/>
              <a:tabLst>
                <a:tab pos="451650" algn="l"/>
              </a:tabLst>
            </a:pPr>
            <a:r>
              <a:rPr sz="3800" dirty="0">
                <a:latin typeface="Carlito"/>
                <a:cs typeface="Carlito"/>
              </a:rPr>
              <a:t>AVISOS</a:t>
            </a:r>
            <a:r>
              <a:rPr sz="3800" spc="-139" dirty="0">
                <a:latin typeface="Carlito"/>
                <a:cs typeface="Carlito"/>
              </a:rPr>
              <a:t> </a:t>
            </a:r>
            <a:r>
              <a:rPr sz="3800" spc="-25" dirty="0">
                <a:latin typeface="Carlito"/>
                <a:cs typeface="Carlito"/>
              </a:rPr>
              <a:t>COLOCADOS</a:t>
            </a:r>
            <a:r>
              <a:rPr sz="3800" spc="-120" dirty="0">
                <a:latin typeface="Carlito"/>
                <a:cs typeface="Carlito"/>
              </a:rPr>
              <a:t> </a:t>
            </a:r>
            <a:r>
              <a:rPr sz="3800" dirty="0">
                <a:latin typeface="Carlito"/>
                <a:cs typeface="Carlito"/>
              </a:rPr>
              <a:t>NO</a:t>
            </a:r>
            <a:r>
              <a:rPr sz="3800" spc="-151" dirty="0">
                <a:latin typeface="Carlito"/>
                <a:cs typeface="Carlito"/>
              </a:rPr>
              <a:t> </a:t>
            </a:r>
            <a:r>
              <a:rPr sz="3800" spc="-13" dirty="0">
                <a:latin typeface="Carlito"/>
                <a:cs typeface="Carlito"/>
              </a:rPr>
              <a:t>PONTO</a:t>
            </a:r>
            <a:r>
              <a:rPr sz="3800" spc="-126" dirty="0">
                <a:latin typeface="Carlito"/>
                <a:cs typeface="Carlito"/>
              </a:rPr>
              <a:t> </a:t>
            </a:r>
            <a:r>
              <a:rPr sz="3800" spc="-32" dirty="0">
                <a:latin typeface="Carlito"/>
                <a:cs typeface="Carlito"/>
              </a:rPr>
              <a:t>DE</a:t>
            </a:r>
            <a:endParaRPr sz="3800" dirty="0">
              <a:latin typeface="Carlito"/>
              <a:cs typeface="Carlito"/>
            </a:endParaRPr>
          </a:p>
          <a:p>
            <a:pPr marL="451650">
              <a:spcBef>
                <a:spcPts val="422"/>
              </a:spcBef>
            </a:pPr>
            <a:r>
              <a:rPr sz="3800" dirty="0">
                <a:latin typeface="Carlito"/>
                <a:cs typeface="Carlito"/>
              </a:rPr>
              <a:t>ARRANQUE</a:t>
            </a:r>
            <a:r>
              <a:rPr sz="3800" spc="-63" dirty="0">
                <a:latin typeface="Carlito"/>
                <a:cs typeface="Carlito"/>
              </a:rPr>
              <a:t> </a:t>
            </a:r>
            <a:r>
              <a:rPr sz="3800" dirty="0">
                <a:latin typeface="Carlito"/>
                <a:cs typeface="Carlito"/>
              </a:rPr>
              <a:t>OU</a:t>
            </a:r>
            <a:r>
              <a:rPr sz="3800" spc="-57" dirty="0">
                <a:latin typeface="Carlito"/>
                <a:cs typeface="Carlito"/>
              </a:rPr>
              <a:t> </a:t>
            </a:r>
            <a:r>
              <a:rPr sz="3800" dirty="0">
                <a:latin typeface="Carlito"/>
                <a:cs typeface="Carlito"/>
              </a:rPr>
              <a:t>FONTES</a:t>
            </a:r>
            <a:r>
              <a:rPr sz="3800" spc="-63" dirty="0">
                <a:latin typeface="Carlito"/>
                <a:cs typeface="Carlito"/>
              </a:rPr>
              <a:t> </a:t>
            </a:r>
            <a:r>
              <a:rPr sz="3800" dirty="0">
                <a:latin typeface="Carlito"/>
                <a:cs typeface="Carlito"/>
              </a:rPr>
              <a:t>DE</a:t>
            </a:r>
            <a:r>
              <a:rPr sz="3800" spc="-63" dirty="0">
                <a:latin typeface="Carlito"/>
                <a:cs typeface="Carlito"/>
              </a:rPr>
              <a:t> </a:t>
            </a:r>
            <a:r>
              <a:rPr sz="3800" spc="-13" dirty="0">
                <a:latin typeface="Carlito"/>
                <a:cs typeface="Carlito"/>
              </a:rPr>
              <a:t>POTÊNCIA</a:t>
            </a:r>
            <a:endParaRPr sz="3800" dirty="0">
              <a:latin typeface="Carlito"/>
              <a:cs typeface="Carlito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48329" y="3200401"/>
            <a:ext cx="2945319" cy="20477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2" name="Imagem 11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20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rcRect l="10834" t="4444" r="11666" b="4444"/>
          <a:stretch>
            <a:fillRect/>
          </a:stretch>
        </p:blipFill>
        <p:spPr>
          <a:xfrm>
            <a:off x="1309106" y="304800"/>
            <a:ext cx="9365139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058853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BRANCO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2" y="2420282"/>
            <a:ext cx="8178554" cy="1481189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50049" marR="6406" indent="-434834">
              <a:lnSpc>
                <a:spcPct val="119400"/>
              </a:lnSpc>
              <a:spcBef>
                <a:spcPts val="126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13" dirty="0">
                <a:latin typeface="Carlito"/>
                <a:cs typeface="Carlito"/>
              </a:rPr>
              <a:t>FAIXAS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LOCALIZAÇÃO,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DIREÇÃO, </a:t>
            </a:r>
            <a:r>
              <a:rPr sz="4000" spc="-13" dirty="0">
                <a:latin typeface="Carlito"/>
                <a:cs typeface="Carlito"/>
              </a:rPr>
              <a:t>CIRCULAÇÃO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64644" y="3717035"/>
            <a:ext cx="8552822" cy="2434590"/>
            <a:chOff x="1259636" y="3717035"/>
            <a:chExt cx="6471920" cy="24345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2089" y="3717035"/>
              <a:ext cx="2439162" cy="24342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1775" y="5445226"/>
              <a:ext cx="2524125" cy="6667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59636" y="3789057"/>
              <a:ext cx="4080510" cy="12241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21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0"/>
            <a:ext cx="12084049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058853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BRANCO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2" y="2420281"/>
            <a:ext cx="8189461" cy="3691025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50049" marR="6406" indent="-434834">
              <a:lnSpc>
                <a:spcPct val="119400"/>
              </a:lnSpc>
              <a:spcBef>
                <a:spcPts val="126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latin typeface="Carlito"/>
                <a:cs typeface="Carlito"/>
              </a:rPr>
              <a:t>ÁREAS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EM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TORNO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SOCORRO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DE </a:t>
            </a:r>
            <a:r>
              <a:rPr sz="4000" dirty="0">
                <a:latin typeface="Carlito"/>
                <a:cs typeface="Carlito"/>
              </a:rPr>
              <a:t>URGÊNCIA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spc="-38" dirty="0">
                <a:latin typeface="Carlito"/>
                <a:cs typeface="Carlito"/>
              </a:rPr>
              <a:t>COMBATE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DE</a:t>
            </a:r>
            <a:endParaRPr sz="4000" dirty="0">
              <a:latin typeface="Carlito"/>
              <a:cs typeface="Carlito"/>
            </a:endParaRPr>
          </a:p>
          <a:p>
            <a:pPr marL="450049" marR="254654">
              <a:lnSpc>
                <a:spcPct val="119800"/>
              </a:lnSpc>
              <a:spcBef>
                <a:spcPts val="13"/>
              </a:spcBef>
            </a:pPr>
            <a:r>
              <a:rPr sz="4000" dirty="0">
                <a:latin typeface="Carlito"/>
                <a:cs typeface="Carlito"/>
              </a:rPr>
              <a:t>INCÊNDIO</a:t>
            </a:r>
            <a:r>
              <a:rPr sz="4000" spc="-82" dirty="0">
                <a:latin typeface="Carlito"/>
                <a:cs typeface="Carlito"/>
              </a:rPr>
              <a:t> </a:t>
            </a:r>
            <a:r>
              <a:rPr sz="4000" spc="-44" dirty="0">
                <a:latin typeface="Carlito"/>
                <a:cs typeface="Carlito"/>
              </a:rPr>
              <a:t>NECESSITAM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SEREM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DE </a:t>
            </a:r>
            <a:r>
              <a:rPr sz="4000" dirty="0">
                <a:latin typeface="Carlito"/>
                <a:cs typeface="Carlito"/>
              </a:rPr>
              <a:t>COR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BRANCA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rcRect l="2387" t="2663" r="3108" b="3611"/>
          <a:stretch>
            <a:fillRect/>
          </a:stretch>
        </p:blipFill>
        <p:spPr>
          <a:xfrm>
            <a:off x="1208405" y="228600"/>
            <a:ext cx="9465839" cy="632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22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7046" y="1082168"/>
            <a:ext cx="2645064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8000" spc="-13" dirty="0"/>
              <a:t>PRETO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675317" y="2417228"/>
            <a:ext cx="8727370" cy="2115598"/>
          </a:xfrm>
          <a:prstGeom prst="rect">
            <a:avLst/>
          </a:prstGeom>
        </p:spPr>
        <p:txBody>
          <a:bodyPr vert="horz" wrap="square" lIns="0" tIns="139338" rIns="0" bIns="0" rtlCol="0">
            <a:spAutoFit/>
          </a:bodyPr>
          <a:lstStyle/>
          <a:p>
            <a:pPr marL="450049" indent="-434033">
              <a:spcBef>
                <a:spcPts val="1096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CANALIZAÇÕES</a:t>
            </a:r>
            <a:r>
              <a:rPr sz="4000" spc="-76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4000" spc="-6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INFLAMÁVEIS</a:t>
            </a:r>
            <a:endParaRPr sz="4000" dirty="0">
              <a:latin typeface="Carlito"/>
              <a:cs typeface="Carlito"/>
            </a:endParaRPr>
          </a:p>
          <a:p>
            <a:pPr marL="450049" indent="-434033">
              <a:spcBef>
                <a:spcPts val="971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COMBUSTÍVEIS</a:t>
            </a:r>
            <a:r>
              <a:rPr sz="4000" spc="-144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r>
              <a:rPr sz="40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164" dirty="0">
                <a:solidFill>
                  <a:srgbClr val="FFFFFF"/>
                </a:solidFill>
                <a:latin typeface="Carlito"/>
                <a:cs typeface="Carlito"/>
              </a:rPr>
              <a:t>ALTA</a:t>
            </a:r>
            <a:r>
              <a:rPr sz="4000" spc="-6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VISCOSIDADE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3426" y="4495801"/>
            <a:ext cx="3578224" cy="159749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7" name="object 3"/>
          <p:cNvPicPr/>
          <p:nvPr/>
        </p:nvPicPr>
        <p:blipFill>
          <a:blip r:embed="rId3" cstate="print"/>
          <a:srcRect l="2387" t="2663" r="3108" b="3611"/>
          <a:stretch>
            <a:fillRect/>
          </a:stretch>
        </p:blipFill>
        <p:spPr>
          <a:xfrm>
            <a:off x="1208405" y="228600"/>
            <a:ext cx="9465839" cy="632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23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27046" y="1082168"/>
            <a:ext cx="2645064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8000" spc="-13" dirty="0"/>
              <a:t>PRETO</a:t>
            </a:r>
            <a:endParaRPr sz="8000" dirty="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675318" y="2420279"/>
            <a:ext cx="8626669" cy="2969210"/>
          </a:xfrm>
          <a:prstGeom prst="rect">
            <a:avLst/>
          </a:prstGeom>
        </p:spPr>
        <p:txBody>
          <a:bodyPr vert="horz" wrap="square" lIns="0" tIns="14414" rIns="0" bIns="0" rtlCol="0">
            <a:spAutoFit/>
          </a:bodyPr>
          <a:lstStyle/>
          <a:p>
            <a:pPr marL="450049" marR="6406" indent="-434834">
              <a:lnSpc>
                <a:spcPct val="119700"/>
              </a:lnSpc>
              <a:spcBef>
                <a:spcPts val="113"/>
              </a:spcBef>
              <a:buFont typeface="Arial"/>
              <a:buChar char="•"/>
              <a:tabLst>
                <a:tab pos="450049" algn="l"/>
              </a:tabLst>
            </a:pPr>
            <a:r>
              <a:rPr dirty="0"/>
              <a:t>PODE</a:t>
            </a:r>
            <a:r>
              <a:rPr spc="-76" dirty="0"/>
              <a:t> </a:t>
            </a:r>
            <a:r>
              <a:rPr dirty="0"/>
              <a:t>SER</a:t>
            </a:r>
            <a:r>
              <a:rPr spc="-57" dirty="0"/>
              <a:t> </a:t>
            </a:r>
            <a:r>
              <a:rPr dirty="0"/>
              <a:t>SUBTITUIDO</a:t>
            </a:r>
            <a:r>
              <a:rPr spc="-76" dirty="0"/>
              <a:t> </a:t>
            </a:r>
            <a:r>
              <a:rPr dirty="0"/>
              <a:t>POR</a:t>
            </a:r>
            <a:r>
              <a:rPr spc="-50" dirty="0"/>
              <a:t> </a:t>
            </a:r>
            <a:r>
              <a:rPr spc="-13" dirty="0"/>
              <a:t>BRANCO, </a:t>
            </a:r>
            <a:r>
              <a:rPr dirty="0"/>
              <a:t>OU</a:t>
            </a:r>
            <a:r>
              <a:rPr spc="-69" dirty="0"/>
              <a:t> </a:t>
            </a:r>
            <a:r>
              <a:rPr spc="-25" dirty="0"/>
              <a:t>COMBINADO,</a:t>
            </a:r>
            <a:r>
              <a:rPr spc="-63" dirty="0"/>
              <a:t> </a:t>
            </a:r>
            <a:r>
              <a:rPr dirty="0"/>
              <a:t>DEPENDENDO</a:t>
            </a:r>
            <a:r>
              <a:rPr spc="-63" dirty="0"/>
              <a:t> </a:t>
            </a:r>
            <a:r>
              <a:rPr spc="-32" dirty="0"/>
              <a:t>DO </a:t>
            </a:r>
            <a:r>
              <a:rPr dirty="0"/>
              <a:t>CONTRASTE</a:t>
            </a:r>
            <a:r>
              <a:rPr spc="-113" dirty="0"/>
              <a:t> </a:t>
            </a:r>
            <a:r>
              <a:rPr dirty="0"/>
              <a:t>DO</a:t>
            </a:r>
            <a:r>
              <a:rPr spc="-95" dirty="0"/>
              <a:t> </a:t>
            </a:r>
            <a:r>
              <a:rPr spc="-25" dirty="0"/>
              <a:t>MEIO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24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l="10000" t="3333" r="10833" b="3333"/>
          <a:stretch>
            <a:fillRect/>
          </a:stretch>
        </p:blipFill>
        <p:spPr>
          <a:xfrm>
            <a:off x="1208405" y="228600"/>
            <a:ext cx="956654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1770565">
              <a:spcBef>
                <a:spcPts val="120"/>
              </a:spcBef>
            </a:pPr>
            <a:r>
              <a:rPr sz="8000" spc="-13" dirty="0">
                <a:solidFill>
                  <a:srgbClr val="D9D9D9"/>
                </a:solidFill>
              </a:rPr>
              <a:t>ALUMÍNIO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2" y="2417231"/>
            <a:ext cx="5969857" cy="2939414"/>
          </a:xfrm>
          <a:prstGeom prst="rect">
            <a:avLst/>
          </a:prstGeom>
        </p:spPr>
        <p:txBody>
          <a:bodyPr vert="horz" wrap="square" lIns="0" tIns="139338" rIns="0" bIns="0" rtlCol="0">
            <a:spAutoFit/>
          </a:bodyPr>
          <a:lstStyle/>
          <a:p>
            <a:pPr marL="450049" indent="-434033">
              <a:spcBef>
                <a:spcPts val="1096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latin typeface="Carlito"/>
                <a:cs typeface="Carlito"/>
              </a:rPr>
              <a:t>GÁSES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LIQUEFEITOS</a:t>
            </a:r>
            <a:endParaRPr sz="4000" dirty="0">
              <a:latin typeface="Carlito"/>
              <a:cs typeface="Carlito"/>
            </a:endParaRPr>
          </a:p>
          <a:p>
            <a:pPr marL="450049" indent="-434033">
              <a:spcBef>
                <a:spcPts val="971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13" dirty="0">
                <a:latin typeface="Carlito"/>
                <a:cs typeface="Carlito"/>
              </a:rPr>
              <a:t>INFLAMÁVEIS</a:t>
            </a:r>
            <a:endParaRPr sz="4000" dirty="0">
              <a:latin typeface="Carlito"/>
              <a:cs typeface="Carlito"/>
            </a:endParaRPr>
          </a:p>
          <a:p>
            <a:pPr marL="450049" marR="6406" indent="-434834">
              <a:lnSpc>
                <a:spcPct val="119100"/>
              </a:lnSpc>
              <a:spcBef>
                <a:spcPts val="44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13" dirty="0">
                <a:latin typeface="Carlito"/>
                <a:cs typeface="Carlito"/>
              </a:rPr>
              <a:t>COMBUSTÍVEIS</a:t>
            </a:r>
            <a:r>
              <a:rPr sz="4000" spc="-69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69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BAIXA VISCOSIDADE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25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l="9167" t="1111" r="9994" b="4436"/>
          <a:stretch>
            <a:fillRect/>
          </a:stretch>
        </p:blipFill>
        <p:spPr>
          <a:xfrm>
            <a:off x="1409806" y="533400"/>
            <a:ext cx="9365139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635428">
              <a:spcBef>
                <a:spcPts val="120"/>
              </a:spcBef>
            </a:pPr>
            <a:r>
              <a:rPr sz="8000" spc="-13" dirty="0">
                <a:solidFill>
                  <a:srgbClr val="C7A1C7"/>
                </a:solidFill>
              </a:rPr>
              <a:t>LILÁS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0" y="2420282"/>
            <a:ext cx="8089600" cy="3691538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50049" marR="116917" indent="-434834">
              <a:lnSpc>
                <a:spcPct val="119400"/>
              </a:lnSpc>
              <a:spcBef>
                <a:spcPts val="126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13" dirty="0">
                <a:latin typeface="Carlito"/>
                <a:cs typeface="Carlito"/>
              </a:rPr>
              <a:t>CANALIZAÇÕES</a:t>
            </a:r>
            <a:r>
              <a:rPr sz="4000" spc="-5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QUE</a:t>
            </a:r>
            <a:r>
              <a:rPr sz="4000" spc="-69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CONTENHAM ALCÁLIS</a:t>
            </a:r>
            <a:endParaRPr sz="4000" dirty="0">
              <a:latin typeface="Carlito"/>
              <a:cs typeface="Carlito"/>
            </a:endParaRPr>
          </a:p>
          <a:p>
            <a:pPr marL="450049" marR="6406" indent="-434834">
              <a:lnSpc>
                <a:spcPct val="119100"/>
              </a:lnSpc>
              <a:spcBef>
                <a:spcPts val="76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13" dirty="0">
                <a:latin typeface="Carlito"/>
                <a:cs typeface="Carlito"/>
              </a:rPr>
              <a:t>IDENTIFICAÇÃO</a:t>
            </a:r>
            <a:r>
              <a:rPr sz="4000" spc="-50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63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LUBRIFICANTES </a:t>
            </a:r>
            <a:r>
              <a:rPr sz="4000" dirty="0">
                <a:latin typeface="Carlito"/>
                <a:cs typeface="Carlito"/>
              </a:rPr>
              <a:t>EM</a:t>
            </a:r>
            <a:r>
              <a:rPr sz="4000" spc="-50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REFINARIAS</a:t>
            </a:r>
            <a:r>
              <a:rPr sz="4000" spc="-2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50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PETRÓLEO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26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l="9167" t="2222" r="10827" b="4436"/>
          <a:stretch>
            <a:fillRect/>
          </a:stretch>
        </p:blipFill>
        <p:spPr>
          <a:xfrm>
            <a:off x="1107705" y="152400"/>
            <a:ext cx="966724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1841837">
              <a:spcBef>
                <a:spcPts val="120"/>
              </a:spcBef>
            </a:pPr>
            <a:r>
              <a:rPr sz="8000" spc="-13" dirty="0">
                <a:solidFill>
                  <a:srgbClr val="926FDB"/>
                </a:solidFill>
              </a:rPr>
              <a:t>PÚRPURA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409807" y="2511375"/>
            <a:ext cx="7832617" cy="3240132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50049" indent="-434033">
              <a:lnSpc>
                <a:spcPts val="4527"/>
              </a:lnSpc>
              <a:spcBef>
                <a:spcPts val="126"/>
              </a:spcBef>
              <a:buFont typeface="Arial"/>
              <a:buChar char="•"/>
              <a:tabLst>
                <a:tab pos="450049" algn="l"/>
              </a:tabLst>
            </a:pPr>
            <a:r>
              <a:rPr sz="2800" spc="-13" dirty="0">
                <a:solidFill>
                  <a:srgbClr val="FFFFFF"/>
                </a:solidFill>
                <a:latin typeface="Carlito"/>
                <a:cs typeface="Carlito"/>
              </a:rPr>
              <a:t>PERIGOS</a:t>
            </a:r>
            <a:endParaRPr sz="2800" dirty="0">
              <a:latin typeface="Carlito"/>
              <a:cs typeface="Carlito"/>
            </a:endParaRPr>
          </a:p>
          <a:p>
            <a:pPr marL="450049">
              <a:lnSpc>
                <a:spcPts val="4527"/>
              </a:lnSpc>
            </a:pP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PROVENIENTES</a:t>
            </a:r>
            <a:r>
              <a:rPr sz="2800" spc="-189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32" dirty="0">
                <a:solidFill>
                  <a:srgbClr val="FFFFFF"/>
                </a:solidFill>
                <a:latin typeface="Carlito"/>
                <a:cs typeface="Carlito"/>
              </a:rPr>
              <a:t>DE</a:t>
            </a:r>
            <a:endParaRPr sz="2800" dirty="0">
              <a:latin typeface="Carlito"/>
              <a:cs typeface="Carlito"/>
            </a:endParaRPr>
          </a:p>
          <a:p>
            <a:pPr marL="450049">
              <a:spcBef>
                <a:spcPts val="908"/>
              </a:spcBef>
            </a:pPr>
            <a:r>
              <a:rPr sz="2800" spc="-13" dirty="0">
                <a:solidFill>
                  <a:srgbClr val="FFFFFF"/>
                </a:solidFill>
                <a:latin typeface="Carlito"/>
                <a:cs typeface="Carlito"/>
              </a:rPr>
              <a:t>RADIAÇÕES</a:t>
            </a:r>
            <a:endParaRPr sz="2800" dirty="0">
              <a:latin typeface="Carlito"/>
              <a:cs typeface="Carlito"/>
            </a:endParaRPr>
          </a:p>
          <a:p>
            <a:pPr marL="450049"/>
            <a:r>
              <a:rPr sz="2800" spc="-13" dirty="0">
                <a:solidFill>
                  <a:srgbClr val="FFFFFF"/>
                </a:solidFill>
                <a:latin typeface="Carlito"/>
                <a:cs typeface="Carlito"/>
              </a:rPr>
              <a:t>ELETROMAGNÉTICAS</a:t>
            </a:r>
            <a:endParaRPr sz="2800" dirty="0">
              <a:latin typeface="Carlito"/>
              <a:cs typeface="Carlito"/>
            </a:endParaRPr>
          </a:p>
          <a:p>
            <a:pPr marL="450049" marR="695894">
              <a:spcBef>
                <a:spcPts val="914"/>
              </a:spcBef>
            </a:pPr>
            <a:r>
              <a:rPr sz="2800" dirty="0">
                <a:solidFill>
                  <a:srgbClr val="FFFFFF"/>
                </a:solidFill>
                <a:latin typeface="Carlito"/>
                <a:cs typeface="Carlito"/>
              </a:rPr>
              <a:t>PENETRANTES</a:t>
            </a:r>
            <a:r>
              <a:rPr sz="2800" spc="-11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spc="-32" dirty="0">
                <a:solidFill>
                  <a:srgbClr val="FFFFFF"/>
                </a:solidFill>
                <a:latin typeface="Carlito"/>
                <a:cs typeface="Carlito"/>
              </a:rPr>
              <a:t>DE </a:t>
            </a:r>
            <a:r>
              <a:rPr sz="2800" spc="-13" dirty="0">
                <a:solidFill>
                  <a:srgbClr val="FFFFFF"/>
                </a:solidFill>
                <a:latin typeface="Carlito"/>
                <a:cs typeface="Carlito"/>
              </a:rPr>
              <a:t>PARTÍCULAS</a:t>
            </a:r>
            <a:endParaRPr sz="2800" dirty="0">
              <a:latin typeface="Carlito"/>
              <a:cs typeface="Carlito"/>
            </a:endParaRPr>
          </a:p>
          <a:p>
            <a:pPr marL="450049">
              <a:spcBef>
                <a:spcPts val="927"/>
              </a:spcBef>
            </a:pPr>
            <a:r>
              <a:rPr sz="2800" spc="-13" dirty="0">
                <a:solidFill>
                  <a:srgbClr val="FFFFFF"/>
                </a:solidFill>
                <a:latin typeface="Carlito"/>
                <a:cs typeface="Carlito"/>
              </a:rPr>
              <a:t>NUCLEARES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6036" y="2438402"/>
            <a:ext cx="2262066" cy="32485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27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l="9167" t="2222" r="10833" b="3333"/>
          <a:stretch>
            <a:fillRect/>
          </a:stretch>
        </p:blipFill>
        <p:spPr>
          <a:xfrm>
            <a:off x="1107705" y="457200"/>
            <a:ext cx="9465839" cy="617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533725">
              <a:spcBef>
                <a:spcPts val="120"/>
              </a:spcBef>
            </a:pPr>
            <a:r>
              <a:rPr sz="8000" spc="-13" dirty="0">
                <a:solidFill>
                  <a:srgbClr val="7E7E7E"/>
                </a:solidFill>
              </a:rPr>
              <a:t>CINZA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0" y="2420282"/>
            <a:ext cx="8511536" cy="2935370"/>
          </a:xfrm>
          <a:prstGeom prst="rect">
            <a:avLst/>
          </a:prstGeom>
        </p:spPr>
        <p:txBody>
          <a:bodyPr vert="horz" wrap="square" lIns="0" tIns="135334" rIns="0" bIns="0" rtlCol="0">
            <a:spAutoFit/>
          </a:bodyPr>
          <a:lstStyle/>
          <a:p>
            <a:pPr marL="450049" indent="-434033">
              <a:spcBef>
                <a:spcPts val="1064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CINZA</a:t>
            </a:r>
            <a:r>
              <a:rPr sz="4000" spc="-57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CLARO:</a:t>
            </a:r>
            <a:endParaRPr sz="4000" dirty="0">
              <a:latin typeface="Carlito"/>
              <a:cs typeface="Carlito"/>
            </a:endParaRPr>
          </a:p>
          <a:p>
            <a:pPr marL="450049">
              <a:spcBef>
                <a:spcPts val="940"/>
              </a:spcBef>
            </a:pP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CANALIZAÇÕES</a:t>
            </a:r>
            <a:r>
              <a:rPr sz="40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EM</a:t>
            </a:r>
            <a:r>
              <a:rPr sz="4000" spc="-113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VÁCUO</a:t>
            </a:r>
            <a:endParaRPr sz="4000" dirty="0">
              <a:latin typeface="Carlito"/>
              <a:cs typeface="Carlito"/>
            </a:endParaRPr>
          </a:p>
          <a:p>
            <a:pPr marL="450049" marR="2374368" indent="-434834">
              <a:lnSpc>
                <a:spcPct val="119100"/>
              </a:lnSpc>
              <a:spcBef>
                <a:spcPts val="76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solidFill>
                  <a:srgbClr val="FFFFFF"/>
                </a:solidFill>
                <a:latin typeface="Carlito"/>
                <a:cs typeface="Carlito"/>
              </a:rPr>
              <a:t>CINZA</a:t>
            </a:r>
            <a:r>
              <a:rPr sz="4000" spc="-57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rlito"/>
                <a:cs typeface="Carlito"/>
              </a:rPr>
              <a:t>ESCURO: </a:t>
            </a:r>
            <a:r>
              <a:rPr sz="4000" spc="-13" dirty="0">
                <a:solidFill>
                  <a:srgbClr val="FFFFFF"/>
                </a:solidFill>
                <a:latin typeface="Carlito"/>
                <a:cs typeface="Carlito"/>
              </a:rPr>
              <a:t>ELETRODUTOS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1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rcRect l="10078" t="4443" r="10852" b="4444"/>
          <a:stretch>
            <a:fillRect/>
          </a:stretch>
        </p:blipFill>
        <p:spPr>
          <a:xfrm>
            <a:off x="503503" y="609600"/>
            <a:ext cx="11077046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456850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VERDE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708025" y="2362200"/>
            <a:ext cx="9677400" cy="4126405"/>
          </a:xfrm>
          <a:prstGeom prst="rect">
            <a:avLst/>
          </a:prstGeom>
        </p:spPr>
        <p:txBody>
          <a:bodyPr vert="horz" wrap="square" lIns="0" tIns="139338" rIns="0" bIns="0" rtlCol="0">
            <a:spAutoFit/>
          </a:bodyPr>
          <a:lstStyle/>
          <a:p>
            <a:pPr marL="450049" indent="-434033">
              <a:spcBef>
                <a:spcPts val="1096"/>
              </a:spcBef>
              <a:buFont typeface="Arial"/>
              <a:buChar char="•"/>
              <a:tabLst>
                <a:tab pos="450049" algn="l"/>
              </a:tabLst>
            </a:pPr>
            <a:r>
              <a:rPr sz="3200" dirty="0">
                <a:latin typeface="Carlito"/>
                <a:cs typeface="Carlito"/>
              </a:rPr>
              <a:t>CARACTERIZA</a:t>
            </a:r>
            <a:r>
              <a:rPr sz="3200" spc="-158" dirty="0">
                <a:latin typeface="Carlito"/>
                <a:cs typeface="Carlito"/>
              </a:rPr>
              <a:t> </a:t>
            </a:r>
            <a:r>
              <a:rPr sz="3200" spc="-13" dirty="0">
                <a:latin typeface="Carlito"/>
                <a:cs typeface="Carlito"/>
              </a:rPr>
              <a:t>“SEGURANÇA”</a:t>
            </a:r>
            <a:endParaRPr sz="3200" dirty="0">
              <a:latin typeface="Carlito"/>
              <a:cs typeface="Carlito"/>
            </a:endParaRPr>
          </a:p>
          <a:p>
            <a:pPr marL="450049" marR="566165" indent="-434834">
              <a:lnSpc>
                <a:spcPts val="4817"/>
              </a:lnSpc>
              <a:spcBef>
                <a:spcPts val="1154"/>
              </a:spcBef>
              <a:buFont typeface="Arial"/>
              <a:buChar char="•"/>
              <a:tabLst>
                <a:tab pos="450049" algn="l"/>
              </a:tabLst>
            </a:pPr>
            <a:r>
              <a:rPr sz="3200" spc="-38" dirty="0">
                <a:latin typeface="Carlito"/>
                <a:cs typeface="Carlito"/>
              </a:rPr>
              <a:t>CARTAZES,</a:t>
            </a:r>
            <a:r>
              <a:rPr sz="3200" spc="-139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BOLETINS,</a:t>
            </a:r>
            <a:r>
              <a:rPr sz="3200" spc="-139" dirty="0">
                <a:latin typeface="Carlito"/>
                <a:cs typeface="Carlito"/>
              </a:rPr>
              <a:t> </a:t>
            </a:r>
            <a:r>
              <a:rPr sz="3200" spc="-13" dirty="0">
                <a:latin typeface="Carlito"/>
                <a:cs typeface="Carlito"/>
              </a:rPr>
              <a:t>AVISOS, </a:t>
            </a:r>
            <a:r>
              <a:rPr sz="3200" dirty="0">
                <a:latin typeface="Carlito"/>
                <a:cs typeface="Carlito"/>
              </a:rPr>
              <a:t>EMBLEMAS,</a:t>
            </a:r>
            <a:r>
              <a:rPr sz="3200" spc="-13" dirty="0">
                <a:latin typeface="Carlito"/>
                <a:cs typeface="Carlito"/>
              </a:rPr>
              <a:t> PASSAGENS</a:t>
            </a:r>
            <a:endParaRPr sz="3200" dirty="0">
              <a:latin typeface="Carlito"/>
              <a:cs typeface="Carlito"/>
            </a:endParaRPr>
          </a:p>
          <a:p>
            <a:pPr marL="450049" marR="6406" indent="-434834">
              <a:lnSpc>
                <a:spcPts val="5776"/>
              </a:lnSpc>
              <a:spcBef>
                <a:spcPts val="252"/>
              </a:spcBef>
              <a:buFont typeface="Arial"/>
              <a:buChar char="•"/>
              <a:tabLst>
                <a:tab pos="450049" algn="l"/>
              </a:tabLst>
            </a:pPr>
            <a:r>
              <a:rPr sz="3200" dirty="0">
                <a:latin typeface="Carlito"/>
                <a:cs typeface="Carlito"/>
              </a:rPr>
              <a:t>MACAS,</a:t>
            </a:r>
            <a:r>
              <a:rPr sz="3200" spc="-9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ENTRADAS</a:t>
            </a:r>
            <a:r>
              <a:rPr sz="3200" spc="-9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DE</a:t>
            </a:r>
            <a:r>
              <a:rPr sz="3200" spc="-107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SALAS</a:t>
            </a:r>
            <a:r>
              <a:rPr sz="3200" spc="-95" dirty="0">
                <a:latin typeface="Carlito"/>
                <a:cs typeface="Carlito"/>
              </a:rPr>
              <a:t> </a:t>
            </a:r>
            <a:r>
              <a:rPr sz="3200" spc="-32" dirty="0">
                <a:latin typeface="Carlito"/>
                <a:cs typeface="Carlito"/>
              </a:rPr>
              <a:t>DE </a:t>
            </a:r>
            <a:r>
              <a:rPr sz="3200" spc="-44" dirty="0">
                <a:latin typeface="Carlito"/>
                <a:cs typeface="Carlito"/>
              </a:rPr>
              <a:t>CURATIVOS</a:t>
            </a:r>
            <a:r>
              <a:rPr sz="3200" spc="-88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DE</a:t>
            </a:r>
            <a:r>
              <a:rPr sz="3200" spc="-88" dirty="0">
                <a:latin typeface="Carlito"/>
                <a:cs typeface="Carlito"/>
              </a:rPr>
              <a:t> </a:t>
            </a:r>
            <a:r>
              <a:rPr sz="3200" spc="-13" dirty="0">
                <a:latin typeface="Carlito"/>
                <a:cs typeface="Carlito"/>
              </a:rPr>
              <a:t>URGÊNCIA</a:t>
            </a:r>
            <a:endParaRPr sz="3200" dirty="0">
              <a:latin typeface="Carlito"/>
              <a:cs typeface="Carlito"/>
            </a:endParaRPr>
          </a:p>
          <a:p>
            <a:pPr marL="450049" indent="-434033">
              <a:spcBef>
                <a:spcPts val="694"/>
              </a:spcBef>
              <a:buFont typeface="Arial"/>
              <a:buChar char="•"/>
              <a:tabLst>
                <a:tab pos="450049" algn="l"/>
              </a:tabLst>
            </a:pPr>
            <a:r>
              <a:rPr sz="3200" dirty="0">
                <a:latin typeface="Carlito"/>
                <a:cs typeface="Carlito"/>
              </a:rPr>
              <a:t>GUIAS</a:t>
            </a:r>
            <a:r>
              <a:rPr sz="3200" spc="-57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DE</a:t>
            </a:r>
            <a:r>
              <a:rPr sz="3200" spc="-57" dirty="0">
                <a:latin typeface="Carlito"/>
                <a:cs typeface="Carlito"/>
              </a:rPr>
              <a:t> </a:t>
            </a:r>
            <a:r>
              <a:rPr sz="3200" spc="-13" dirty="0">
                <a:latin typeface="Carlito"/>
                <a:cs typeface="Carlito"/>
              </a:rPr>
              <a:t>LOCALIZAÇÕES</a:t>
            </a:r>
            <a:endParaRPr sz="3200" dirty="0">
              <a:latin typeface="Carlito"/>
              <a:cs typeface="Carlito"/>
            </a:endParaRPr>
          </a:p>
        </p:txBody>
      </p:sp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66540" y="1"/>
            <a:ext cx="2114709" cy="44426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8545" y="6088383"/>
            <a:ext cx="18965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32" dirty="0">
                <a:latin typeface="Carlito"/>
                <a:cs typeface="Carlito"/>
              </a:rPr>
              <a:t>28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l="9167" t="3333" r="10833" b="3333"/>
          <a:stretch>
            <a:fillRect/>
          </a:stretch>
        </p:blipFill>
        <p:spPr>
          <a:xfrm>
            <a:off x="1107705" y="381000"/>
            <a:ext cx="9566540" cy="624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1899494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MARROM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3" y="2420280"/>
            <a:ext cx="8493241" cy="2098731"/>
          </a:xfrm>
          <a:prstGeom prst="rect">
            <a:avLst/>
          </a:prstGeom>
        </p:spPr>
        <p:txBody>
          <a:bodyPr vert="horz" wrap="square" lIns="0" tIns="135334" rIns="0" bIns="0" rtlCol="0">
            <a:spAutoFit/>
          </a:bodyPr>
          <a:lstStyle/>
          <a:p>
            <a:pPr marL="450049" indent="-434033">
              <a:spcBef>
                <a:spcPts val="1064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latin typeface="Carlito"/>
                <a:cs typeface="Carlito"/>
              </a:rPr>
              <a:t>QUALQUER</a:t>
            </a:r>
            <a:r>
              <a:rPr sz="4000" spc="-22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FLUÍDO</a:t>
            </a:r>
            <a:r>
              <a:rPr sz="4000" spc="-208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NÃO</a:t>
            </a:r>
            <a:endParaRPr sz="4000" dirty="0">
              <a:latin typeface="Carlito"/>
              <a:cs typeface="Carlito"/>
            </a:endParaRPr>
          </a:p>
          <a:p>
            <a:pPr marL="450049">
              <a:spcBef>
                <a:spcPts val="940"/>
              </a:spcBef>
            </a:pPr>
            <a:r>
              <a:rPr sz="4000" spc="-13" dirty="0">
                <a:latin typeface="Carlito"/>
                <a:cs typeface="Carlito"/>
              </a:rPr>
              <a:t>IDENTIFICADO</a:t>
            </a:r>
            <a:r>
              <a:rPr sz="4000" spc="-10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PELAS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DEMAIS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CORES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1761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29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6138" y="829336"/>
            <a:ext cx="10084409" cy="1755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0" tIns="16016" rIns="0" bIns="0" rtlCol="0">
            <a:spAutoFit/>
          </a:bodyPr>
          <a:lstStyle/>
          <a:p>
            <a:pPr marL="3379370" marR="6406" indent="-3364154">
              <a:lnSpc>
                <a:spcPct val="112799"/>
              </a:lnSpc>
              <a:spcBef>
                <a:spcPts val="126"/>
              </a:spcBef>
            </a:pPr>
            <a:r>
              <a:rPr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ill Sans MT" pitchFamily="34" charset="0"/>
              </a:rPr>
              <a:t>CORES DE CANALIZAÇÕES SEGUNDO A NR 26</a:t>
            </a:r>
          </a:p>
        </p:txBody>
      </p:sp>
      <p:pic>
        <p:nvPicPr>
          <p:cNvPr id="7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25215" y="2438400"/>
            <a:ext cx="594132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01027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32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614" y="2286001"/>
            <a:ext cx="6487624" cy="2465561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algn="ctr">
              <a:lnSpc>
                <a:spcPts val="9501"/>
              </a:lnSpc>
              <a:spcBef>
                <a:spcPts val="126"/>
              </a:spcBef>
            </a:pPr>
            <a:r>
              <a:rPr sz="7900" spc="-13" dirty="0">
                <a:solidFill>
                  <a:schemeClr val="bg1"/>
                </a:solidFill>
              </a:rPr>
              <a:t>Emplacamento</a:t>
            </a:r>
            <a:endParaRPr sz="7900" dirty="0">
              <a:solidFill>
                <a:schemeClr val="bg1"/>
              </a:solidFill>
            </a:endParaRPr>
          </a:p>
          <a:p>
            <a:pPr marL="58458" algn="ctr">
              <a:lnSpc>
                <a:spcPts val="9578"/>
              </a:lnSpc>
            </a:pPr>
            <a:r>
              <a:rPr sz="8000" spc="-13" dirty="0">
                <a:solidFill>
                  <a:schemeClr val="bg1"/>
                </a:solidFill>
              </a:rPr>
              <a:t>(Rotulagem)</a:t>
            </a:r>
            <a:endParaRPr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261017" y="6054347"/>
            <a:ext cx="5568733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48048">
              <a:spcBef>
                <a:spcPts val="120"/>
              </a:spcBef>
            </a:pPr>
            <a:r>
              <a:rPr sz="5000" dirty="0">
                <a:latin typeface="Impact"/>
                <a:cs typeface="Impact"/>
              </a:rPr>
              <a:t>FORMAS</a:t>
            </a:r>
            <a:r>
              <a:rPr sz="5000" spc="-69" dirty="0">
                <a:latin typeface="Impact"/>
                <a:cs typeface="Impact"/>
              </a:rPr>
              <a:t> </a:t>
            </a:r>
            <a:r>
              <a:rPr sz="5000" spc="-19" dirty="0">
                <a:latin typeface="Impact"/>
                <a:cs typeface="Impact"/>
              </a:rPr>
              <a:t>DA</a:t>
            </a:r>
            <a:r>
              <a:rPr sz="5000" spc="-1772" dirty="0">
                <a:latin typeface="Impact"/>
                <a:cs typeface="Impact"/>
              </a:rPr>
              <a:t>S</a:t>
            </a:r>
            <a:r>
              <a:rPr sz="2100" spc="-9" baseline="151515" dirty="0">
                <a:latin typeface="Carlito"/>
                <a:cs typeface="Carlito"/>
              </a:rPr>
              <a:t>33</a:t>
            </a:r>
            <a:r>
              <a:rPr sz="2100" spc="387" baseline="151515" dirty="0">
                <a:latin typeface="Carlito"/>
                <a:cs typeface="Carlito"/>
              </a:rPr>
              <a:t>  </a:t>
            </a:r>
            <a:r>
              <a:rPr sz="5000" spc="-13" dirty="0">
                <a:latin typeface="Impact"/>
                <a:cs typeface="Impact"/>
              </a:rPr>
              <a:t>PLACAS</a:t>
            </a:r>
            <a:endParaRPr sz="5000" dirty="0">
              <a:latin typeface="Impact"/>
              <a:cs typeface="Impact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" y="1340489"/>
            <a:ext cx="12083210" cy="540067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3381" y="735839"/>
            <a:ext cx="8718138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dirty="0">
                <a:solidFill>
                  <a:schemeClr val="bg1"/>
                </a:solidFill>
              </a:rPr>
              <a:t>FORMAS</a:t>
            </a:r>
            <a:r>
              <a:rPr spc="-76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E</a:t>
            </a:r>
            <a:r>
              <a:rPr spc="-69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CORES</a:t>
            </a:r>
            <a:r>
              <a:rPr spc="-76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DE</a:t>
            </a:r>
            <a:r>
              <a:rPr spc="-63" dirty="0">
                <a:solidFill>
                  <a:schemeClr val="bg1"/>
                </a:solidFill>
              </a:rPr>
              <a:t> </a:t>
            </a:r>
            <a:r>
              <a:rPr spc="-13" dirty="0">
                <a:solidFill>
                  <a:schemeClr val="bg1"/>
                </a:solidFill>
              </a:rPr>
              <a:t>SINALIZAÇÃO</a:t>
            </a: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58" y="1700534"/>
            <a:ext cx="12057195" cy="45363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1024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34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661697"/>
            <a:ext cx="7746546" cy="879219"/>
          </a:xfrm>
          <a:prstGeom prst="rect">
            <a:avLst/>
          </a:prstGeom>
        </p:spPr>
        <p:txBody>
          <a:bodyPr vert="horz" wrap="square" lIns="0" tIns="108716" rIns="0" bIns="0" rtlCol="0">
            <a:spAutoFit/>
          </a:bodyPr>
          <a:lstStyle/>
          <a:p>
            <a:pPr marL="413212">
              <a:spcBef>
                <a:spcPts val="120"/>
              </a:spcBef>
            </a:pPr>
            <a:r>
              <a:rPr dirty="0">
                <a:solidFill>
                  <a:schemeClr val="bg1"/>
                </a:solidFill>
              </a:rPr>
              <a:t>Múltiplos</a:t>
            </a:r>
            <a:r>
              <a:rPr spc="-126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tipos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de</a:t>
            </a:r>
            <a:r>
              <a:rPr spc="-120" dirty="0">
                <a:solidFill>
                  <a:schemeClr val="bg1"/>
                </a:solidFill>
              </a:rPr>
              <a:t> </a:t>
            </a:r>
            <a:r>
              <a:rPr spc="-13" dirty="0">
                <a:solidFill>
                  <a:schemeClr val="bg1"/>
                </a:solidFill>
              </a:rPr>
              <a:t>placas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66914" y="2287400"/>
            <a:ext cx="6468323" cy="4553191"/>
          </a:xfrm>
          <a:prstGeom prst="rect">
            <a:avLst/>
          </a:prstGeom>
        </p:spPr>
        <p:txBody>
          <a:bodyPr vert="horz" wrap="square" lIns="0" tIns="24024" rIns="0" bIns="0" rtlCol="0">
            <a:spAutoFit/>
          </a:bodyPr>
          <a:lstStyle/>
          <a:p>
            <a:pPr marL="16016" marR="6406">
              <a:lnSpc>
                <a:spcPct val="108600"/>
              </a:lnSpc>
              <a:spcBef>
                <a:spcPts val="189"/>
              </a:spcBef>
            </a:pP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Sinalização</a:t>
            </a:r>
            <a:r>
              <a:rPr sz="4500" spc="-12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proibição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Sinalização</a:t>
            </a:r>
            <a:r>
              <a:rPr sz="4500" spc="-12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perigo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Sinalização</a:t>
            </a:r>
            <a:r>
              <a:rPr sz="4500" spc="-12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obrigação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Sinalização</a:t>
            </a:r>
            <a:r>
              <a:rPr sz="4500" spc="-12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emergência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Sinalização</a:t>
            </a:r>
            <a:r>
              <a:rPr sz="4500" spc="-12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Incêndio</a:t>
            </a:r>
            <a:endParaRPr sz="4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90" y="1"/>
            <a:ext cx="1451608" cy="68565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01024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35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7" name="Imagem 6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2146" y="76200"/>
            <a:ext cx="1510505" cy="31732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808" y="735839"/>
            <a:ext cx="6797278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pc="-13" dirty="0">
                <a:solidFill>
                  <a:schemeClr val="bg1"/>
                </a:solidFill>
              </a:rPr>
              <a:t>Sinalização</a:t>
            </a:r>
            <a:r>
              <a:rPr spc="-113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de</a:t>
            </a:r>
            <a:r>
              <a:rPr spc="-107" dirty="0">
                <a:solidFill>
                  <a:schemeClr val="bg1"/>
                </a:solidFill>
              </a:rPr>
              <a:t> </a:t>
            </a:r>
            <a:r>
              <a:rPr spc="-13" dirty="0">
                <a:solidFill>
                  <a:schemeClr val="bg1"/>
                </a:solidFill>
              </a:rPr>
              <a:t>proibição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69368" y="2052956"/>
            <a:ext cx="8843176" cy="3644569"/>
          </a:xfrm>
          <a:prstGeom prst="rect">
            <a:avLst/>
          </a:prstGeom>
        </p:spPr>
        <p:txBody>
          <a:bodyPr vert="horz" wrap="square" lIns="0" tIns="52052" rIns="0" bIns="0" rtlCol="0">
            <a:spAutoFit/>
          </a:bodyPr>
          <a:lstStyle/>
          <a:p>
            <a:pPr marL="309909">
              <a:spcBef>
                <a:spcPts val="410"/>
              </a:spcBef>
              <a:tabLst>
                <a:tab pos="1443840" algn="l"/>
                <a:tab pos="3144736" algn="l"/>
                <a:tab pos="4279467" algn="l"/>
                <a:tab pos="6547329" algn="l"/>
              </a:tabLst>
            </a:pP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São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sinais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que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proíbem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um</a:t>
            </a:r>
            <a:endParaRPr sz="45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16016" marR="6406">
              <a:lnSpc>
                <a:spcPct val="105000"/>
              </a:lnSpc>
              <a:spcBef>
                <a:spcPts val="19"/>
              </a:spcBef>
            </a:pP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comportamento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suscetível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expor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uma</a:t>
            </a:r>
            <a:r>
              <a:rPr sz="4500" spc="-3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pessoa</a:t>
            </a:r>
            <a:r>
              <a:rPr sz="4500" spc="-4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a</a:t>
            </a:r>
            <a:r>
              <a:rPr sz="4500" spc="-4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um</a:t>
            </a:r>
            <a:r>
              <a:rPr sz="4500" spc="-2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perigo</a:t>
            </a:r>
            <a:r>
              <a:rPr sz="4500" spc="-4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ou</a:t>
            </a:r>
            <a:r>
              <a:rPr sz="4500" spc="-4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endParaRPr sz="45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16016">
              <a:spcBef>
                <a:spcPts val="284"/>
              </a:spcBef>
            </a:pP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provocar</a:t>
            </a:r>
            <a:r>
              <a:rPr sz="4500" spc="-12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um</a:t>
            </a:r>
            <a:r>
              <a:rPr sz="4500" spc="-12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perigo.</a:t>
            </a:r>
            <a:endParaRPr sz="4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648" y="581236"/>
            <a:ext cx="1422318" cy="59019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01024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36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73389"/>
            <a:ext cx="7746546" cy="879219"/>
          </a:xfrm>
          <a:prstGeom prst="rect">
            <a:avLst/>
          </a:prstGeom>
        </p:spPr>
        <p:txBody>
          <a:bodyPr vert="horz" wrap="square" lIns="0" tIns="108716" rIns="0" bIns="0" rtlCol="0">
            <a:spAutoFit/>
          </a:bodyPr>
          <a:lstStyle/>
          <a:p>
            <a:pPr marL="1040237">
              <a:spcBef>
                <a:spcPts val="120"/>
              </a:spcBef>
            </a:pPr>
            <a:r>
              <a:rPr dirty="0"/>
              <a:t>SINAIS</a:t>
            </a:r>
            <a:r>
              <a:rPr spc="-50" dirty="0"/>
              <a:t> </a:t>
            </a:r>
            <a:r>
              <a:rPr dirty="0"/>
              <a:t>DE</a:t>
            </a:r>
            <a:r>
              <a:rPr spc="-38" dirty="0"/>
              <a:t> </a:t>
            </a:r>
            <a:r>
              <a:rPr spc="-13" dirty="0"/>
              <a:t>PROIBIÇÃO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8758" y="1447186"/>
            <a:ext cx="9408776" cy="43745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01024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37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444" y="914400"/>
            <a:ext cx="10170574" cy="4372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614" y="914439"/>
            <a:ext cx="10122071" cy="47847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2" name="object 3"/>
          <p:cNvPicPr/>
          <p:nvPr/>
        </p:nvPicPr>
        <p:blipFill>
          <a:blip r:embed="rId3" cstate="print"/>
          <a:srcRect l="10078" t="4443" r="10852" b="4444"/>
          <a:stretch>
            <a:fillRect/>
          </a:stretch>
        </p:blipFill>
        <p:spPr>
          <a:xfrm>
            <a:off x="604203" y="533400"/>
            <a:ext cx="11077046" cy="601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Imagem 12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341" y="76406"/>
            <a:ext cx="1812608" cy="3807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2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8756" y="661698"/>
            <a:ext cx="7746546" cy="1781904"/>
          </a:xfrm>
          <a:prstGeom prst="rect">
            <a:avLst/>
          </a:prstGeom>
        </p:spPr>
        <p:txBody>
          <a:bodyPr vert="horz" wrap="square" lIns="0" tIns="545471" rIns="0" bIns="0" rtlCol="0">
            <a:spAutoFit/>
          </a:bodyPr>
          <a:lstStyle/>
          <a:p>
            <a:pPr marL="2456850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VERDE</a:t>
            </a:r>
            <a:endParaRPr sz="8000" dirty="0"/>
          </a:p>
        </p:txBody>
      </p:sp>
      <p:sp>
        <p:nvSpPr>
          <p:cNvPr id="7" name="object 7"/>
          <p:cNvSpPr txBox="1"/>
          <p:nvPr/>
        </p:nvSpPr>
        <p:spPr>
          <a:xfrm>
            <a:off x="1961312" y="2512899"/>
            <a:ext cx="5963145" cy="124808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4000" spc="-32" dirty="0">
                <a:latin typeface="Carlito"/>
                <a:cs typeface="Carlito"/>
              </a:rPr>
              <a:t>PASSAGENS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URGÊNCIAS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9131" y="4005059"/>
            <a:ext cx="2202822" cy="185737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39925" y="5900424"/>
            <a:ext cx="4346399" cy="631726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6016">
              <a:spcBef>
                <a:spcPts val="126"/>
              </a:spcBef>
            </a:pPr>
            <a:r>
              <a:rPr sz="4000" spc="-44" dirty="0">
                <a:latin typeface="Carlito"/>
                <a:cs typeface="Carlito"/>
              </a:rPr>
              <a:t>ORIENTAÇÕES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54900" y="4149077"/>
            <a:ext cx="2215409" cy="181927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126" y="914387"/>
            <a:ext cx="5138574" cy="47240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7828" y="1201419"/>
            <a:ext cx="4687563" cy="46109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31761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40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897" y="914404"/>
            <a:ext cx="9777053" cy="50399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1761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41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104" y="272584"/>
            <a:ext cx="5930415" cy="1554246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pc="-13" dirty="0"/>
              <a:t>Sinalização</a:t>
            </a:r>
            <a:r>
              <a:rPr spc="-113" dirty="0"/>
              <a:t> </a:t>
            </a:r>
            <a:r>
              <a:rPr dirty="0"/>
              <a:t>de</a:t>
            </a:r>
            <a:r>
              <a:rPr spc="-107" dirty="0"/>
              <a:t> </a:t>
            </a:r>
            <a:r>
              <a:rPr spc="-13" dirty="0"/>
              <a:t>Perigo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9982" y="2045335"/>
            <a:ext cx="9550596" cy="347785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 marR="6406" indent="115315" algn="just">
              <a:lnSpc>
                <a:spcPct val="100099"/>
              </a:lnSpc>
              <a:spcBef>
                <a:spcPts val="120"/>
              </a:spcBef>
            </a:pP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Os</a:t>
            </a:r>
            <a:r>
              <a:rPr sz="4500" spc="1110" dirty="0">
                <a:solidFill>
                  <a:schemeClr val="bg1"/>
                </a:solidFill>
                <a:latin typeface="Carlito"/>
                <a:cs typeface="Carlito"/>
              </a:rPr>
              <a:t> 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sinais</a:t>
            </a:r>
            <a:r>
              <a:rPr sz="4500" spc="1127" dirty="0">
                <a:solidFill>
                  <a:schemeClr val="bg1"/>
                </a:solidFill>
                <a:latin typeface="Carlito"/>
                <a:cs typeface="Carlito"/>
              </a:rPr>
              <a:t> 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nesta</a:t>
            </a:r>
            <a:r>
              <a:rPr sz="4500" spc="1127" dirty="0">
                <a:solidFill>
                  <a:schemeClr val="bg1"/>
                </a:solidFill>
                <a:latin typeface="Carlito"/>
                <a:cs typeface="Carlito"/>
              </a:rPr>
              <a:t> 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categoria</a:t>
            </a:r>
            <a:r>
              <a:rPr sz="4500" spc="416" dirty="0">
                <a:solidFill>
                  <a:schemeClr val="bg1"/>
                </a:solidFill>
                <a:latin typeface="Carlito"/>
                <a:cs typeface="Carlito"/>
              </a:rPr>
              <a:t>  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visam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advertir</a:t>
            </a:r>
            <a:r>
              <a:rPr sz="4500" spc="35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para</a:t>
            </a:r>
            <a:r>
              <a:rPr sz="4500" spc="36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uma</a:t>
            </a:r>
            <a:r>
              <a:rPr sz="4500" spc="35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situação,</a:t>
            </a:r>
            <a:r>
              <a:rPr sz="4500" spc="36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objeto</a:t>
            </a:r>
            <a:r>
              <a:rPr sz="4500" spc="35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ou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ação</a:t>
            </a:r>
            <a:r>
              <a:rPr sz="4500" spc="77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susceptível</a:t>
            </a:r>
            <a:r>
              <a:rPr sz="4500" spc="78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78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originar</a:t>
            </a:r>
            <a:r>
              <a:rPr sz="4500" spc="79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dano</a:t>
            </a:r>
            <a:r>
              <a:rPr sz="4500" spc="77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ou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lesão</a:t>
            </a:r>
            <a:r>
              <a:rPr sz="45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pessoal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e/ou</a:t>
            </a:r>
            <a:r>
              <a:rPr sz="45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nas</a:t>
            </a:r>
            <a:r>
              <a:rPr sz="45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instalações.</a:t>
            </a:r>
            <a:endParaRPr sz="4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90" y="1"/>
            <a:ext cx="1451608" cy="68565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17135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42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0601" y="4741927"/>
            <a:ext cx="4286482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5000" dirty="0">
                <a:latin typeface="Impact"/>
                <a:cs typeface="Impact"/>
              </a:rPr>
              <a:t>SINAIS</a:t>
            </a:r>
            <a:r>
              <a:rPr sz="5000" spc="-50" dirty="0">
                <a:latin typeface="Impact"/>
                <a:cs typeface="Impact"/>
              </a:rPr>
              <a:t> </a:t>
            </a:r>
            <a:r>
              <a:rPr sz="5000" dirty="0">
                <a:latin typeface="Impact"/>
                <a:cs typeface="Impact"/>
              </a:rPr>
              <a:t>DE</a:t>
            </a:r>
            <a:r>
              <a:rPr sz="5000" spc="-38" dirty="0">
                <a:latin typeface="Impact"/>
                <a:cs typeface="Impact"/>
              </a:rPr>
              <a:t> </a:t>
            </a:r>
            <a:r>
              <a:rPr sz="5000" spc="-13" dirty="0">
                <a:latin typeface="Impact"/>
                <a:cs typeface="Impact"/>
              </a:rPr>
              <a:t>AVISO</a:t>
            </a:r>
            <a:endParaRPr sz="5000" dirty="0">
              <a:latin typeface="Impact"/>
              <a:cs typeface="Impac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9740" y="1356360"/>
            <a:ext cx="8007363" cy="5501640"/>
            <a:chOff x="1331594" y="1356360"/>
            <a:chExt cx="6059170" cy="5501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1594" y="3545585"/>
              <a:ext cx="6059170" cy="33124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766" y="1356360"/>
              <a:ext cx="3672458" cy="225171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17135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43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9397" y="34924"/>
            <a:ext cx="8658892" cy="68103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3868" y="3"/>
            <a:ext cx="8417212" cy="68452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6809" y="0"/>
            <a:ext cx="8421911" cy="68574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571" y="3177"/>
            <a:ext cx="8185769" cy="3175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47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568" y="914403"/>
            <a:ext cx="8608016" cy="31686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48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7456" y="735839"/>
            <a:ext cx="6975183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5000" spc="-13" dirty="0">
                <a:solidFill>
                  <a:schemeClr val="bg1"/>
                </a:solidFill>
                <a:latin typeface="Impact"/>
                <a:cs typeface="Impact"/>
              </a:rPr>
              <a:t>Sinalização</a:t>
            </a:r>
            <a:r>
              <a:rPr sz="5000" spc="-113" dirty="0">
                <a:solidFill>
                  <a:schemeClr val="bg1"/>
                </a:solidFill>
                <a:latin typeface="Impact"/>
                <a:cs typeface="Impact"/>
              </a:rPr>
              <a:t> </a:t>
            </a:r>
            <a:r>
              <a:rPr sz="5000" dirty="0">
                <a:solidFill>
                  <a:schemeClr val="bg1"/>
                </a:solidFill>
                <a:latin typeface="Impact"/>
                <a:cs typeface="Impact"/>
              </a:rPr>
              <a:t>de</a:t>
            </a:r>
            <a:r>
              <a:rPr sz="5000" spc="-107" dirty="0">
                <a:solidFill>
                  <a:schemeClr val="bg1"/>
                </a:solidFill>
                <a:latin typeface="Impact"/>
                <a:cs typeface="Impact"/>
              </a:rPr>
              <a:t> </a:t>
            </a:r>
            <a:r>
              <a:rPr sz="5000" spc="-13" dirty="0">
                <a:solidFill>
                  <a:schemeClr val="bg1"/>
                </a:solidFill>
                <a:latin typeface="Impact"/>
                <a:cs typeface="Impact"/>
              </a:rPr>
              <a:t>Obrigação</a:t>
            </a:r>
            <a:endParaRPr sz="5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9981" y="2458088"/>
            <a:ext cx="9911269" cy="2195921"/>
          </a:xfrm>
          <a:prstGeom prst="rect">
            <a:avLst/>
          </a:prstGeom>
        </p:spPr>
        <p:txBody>
          <a:bodyPr vert="horz" wrap="square" lIns="0" tIns="14414" rIns="0" bIns="0" rtlCol="0">
            <a:spAutoFit/>
          </a:bodyPr>
          <a:lstStyle/>
          <a:p>
            <a:pPr marL="16016" marR="6406" indent="534133">
              <a:lnSpc>
                <a:spcPct val="105200"/>
              </a:lnSpc>
              <a:spcBef>
                <a:spcPts val="113"/>
              </a:spcBef>
              <a:tabLst>
                <a:tab pos="1684079" algn="l"/>
                <a:tab pos="4519707" algn="l"/>
                <a:tab pos="5653637" algn="l"/>
              </a:tabLst>
            </a:pP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Os</a:t>
            </a:r>
            <a:r>
              <a:rPr sz="45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sinais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incluídos</a:t>
            </a:r>
            <a:r>
              <a:rPr sz="4500" spc="-12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nesta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categoria visam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prescrever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um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determinado comportamento.</a:t>
            </a:r>
            <a:endParaRPr sz="4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90" y="1"/>
            <a:ext cx="1451608" cy="68565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79572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49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8" name="object 3"/>
          <p:cNvPicPr/>
          <p:nvPr/>
        </p:nvPicPr>
        <p:blipFill>
          <a:blip r:embed="rId3" cstate="print"/>
          <a:srcRect l="10078" t="4443" r="10852" b="4444"/>
          <a:stretch>
            <a:fillRect/>
          </a:stretch>
        </p:blipFill>
        <p:spPr>
          <a:xfrm>
            <a:off x="503503" y="533400"/>
            <a:ext cx="11077046" cy="6019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m 8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69341" y="76406"/>
            <a:ext cx="1812608" cy="3807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3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4122842" y="1082169"/>
            <a:ext cx="3865219" cy="1246470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592591">
              <a:spcBef>
                <a:spcPts val="120"/>
              </a:spcBef>
            </a:pPr>
            <a:r>
              <a:rPr sz="8000" spc="-13" dirty="0">
                <a:solidFill>
                  <a:srgbClr val="F1F1F1"/>
                </a:solidFill>
              </a:rPr>
              <a:t>VERDE</a:t>
            </a:r>
            <a:endParaRPr sz="80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2" y="2512899"/>
            <a:ext cx="5472229" cy="124808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4000" spc="-13" dirty="0">
                <a:latin typeface="Carlito"/>
                <a:cs typeface="Carlito"/>
              </a:rPr>
              <a:t>CANALIZAÇÕES</a:t>
            </a:r>
            <a:r>
              <a:rPr sz="4000" spc="-76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63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ÁGUA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8019" y="3733800"/>
            <a:ext cx="4890854" cy="216857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73389"/>
            <a:ext cx="7746546" cy="879219"/>
          </a:xfrm>
          <a:prstGeom prst="rect">
            <a:avLst/>
          </a:prstGeom>
        </p:spPr>
        <p:txBody>
          <a:bodyPr vert="horz" wrap="square" lIns="0" tIns="108716" rIns="0" bIns="0" rtlCol="0">
            <a:spAutoFit/>
          </a:bodyPr>
          <a:lstStyle/>
          <a:p>
            <a:pPr marL="949747">
              <a:spcBef>
                <a:spcPts val="120"/>
              </a:spcBef>
            </a:pPr>
            <a:r>
              <a:rPr dirty="0"/>
              <a:t>SINAIS</a:t>
            </a:r>
            <a:r>
              <a:rPr spc="-50" dirty="0"/>
              <a:t> </a:t>
            </a:r>
            <a:r>
              <a:rPr dirty="0"/>
              <a:t>DE</a:t>
            </a:r>
            <a:r>
              <a:rPr spc="-38" dirty="0"/>
              <a:t> </a:t>
            </a:r>
            <a:r>
              <a:rPr spc="-13" dirty="0"/>
              <a:t>OBRIGAÇÃO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443" y="1429541"/>
            <a:ext cx="9510421" cy="41763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79572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50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443" y="914401"/>
            <a:ext cx="9662038" cy="4464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51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946" y="914402"/>
            <a:ext cx="10170742" cy="451070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52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616" y="914400"/>
            <a:ext cx="9941483" cy="43680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53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618" y="914402"/>
            <a:ext cx="10046414" cy="4536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54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1957" y="272584"/>
            <a:ext cx="7409874" cy="1554246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pc="-13" dirty="0"/>
              <a:t>Sinalização</a:t>
            </a:r>
            <a:r>
              <a:rPr spc="-113" dirty="0"/>
              <a:t> </a:t>
            </a:r>
            <a:r>
              <a:rPr dirty="0"/>
              <a:t>de</a:t>
            </a:r>
            <a:r>
              <a:rPr spc="-107" dirty="0"/>
              <a:t> </a:t>
            </a:r>
            <a:r>
              <a:rPr spc="-13" dirty="0"/>
              <a:t>Emergência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4009" y="2362201"/>
            <a:ext cx="9810567" cy="3242697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6016" marR="6406" indent="476475">
              <a:lnSpc>
                <a:spcPct val="105300"/>
              </a:lnSpc>
              <a:spcBef>
                <a:spcPts val="126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Os</a:t>
            </a:r>
            <a:r>
              <a:rPr sz="4000" spc="-13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sinais</a:t>
            </a:r>
            <a:r>
              <a:rPr sz="4000" spc="-13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incluídos</a:t>
            </a:r>
            <a:r>
              <a:rPr sz="4000" spc="-13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nesta</a:t>
            </a:r>
            <a:r>
              <a:rPr sz="4000" spc="-1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categoria</a:t>
            </a:r>
            <a:r>
              <a:rPr sz="4000" spc="-13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chemeClr val="bg1"/>
                </a:solidFill>
                <a:latin typeface="Carlito"/>
                <a:cs typeface="Carlito"/>
              </a:rPr>
              <a:t>visam </a:t>
            </a:r>
            <a:r>
              <a:rPr sz="4000" spc="-44" dirty="0">
                <a:solidFill>
                  <a:schemeClr val="bg1"/>
                </a:solidFill>
                <a:latin typeface="Carlito"/>
                <a:cs typeface="Carlito"/>
              </a:rPr>
              <a:t>indicar,</a:t>
            </a:r>
            <a:r>
              <a:rPr sz="4000" spc="-7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em</a:t>
            </a:r>
            <a:r>
              <a:rPr sz="4000" spc="-6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caso</a:t>
            </a:r>
            <a:r>
              <a:rPr sz="4000" spc="-76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000" spc="-8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perigo,</a:t>
            </a:r>
            <a:r>
              <a:rPr sz="4000" spc="-8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saídas</a:t>
            </a:r>
            <a:r>
              <a:rPr sz="4000" spc="-6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16016">
              <a:spcBef>
                <a:spcPts val="240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emergência,</a:t>
            </a:r>
            <a:r>
              <a:rPr sz="40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o</a:t>
            </a:r>
            <a:r>
              <a:rPr sz="40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caminho</a:t>
            </a:r>
            <a:r>
              <a:rPr sz="40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para</a:t>
            </a:r>
            <a:r>
              <a:rPr sz="40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o</a:t>
            </a:r>
            <a:r>
              <a:rPr sz="40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posto</a:t>
            </a:r>
            <a:r>
              <a:rPr sz="4000" spc="-11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16016" marR="109709">
              <a:lnSpc>
                <a:spcPct val="105000"/>
              </a:lnSpc>
              <a:spcBef>
                <a:spcPts val="19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socorro</a:t>
            </a:r>
            <a:r>
              <a:rPr sz="4000" spc="-8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ou</a:t>
            </a:r>
            <a:r>
              <a:rPr sz="4000" spc="-9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local</a:t>
            </a:r>
            <a:r>
              <a:rPr sz="4000" spc="-8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onde</a:t>
            </a:r>
            <a:r>
              <a:rPr sz="40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chemeClr val="bg1"/>
                </a:solidFill>
                <a:latin typeface="Carlito"/>
                <a:cs typeface="Carlito"/>
              </a:rPr>
              <a:t>existam</a:t>
            </a:r>
            <a:r>
              <a:rPr sz="4000" spc="-8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chemeClr val="bg1"/>
                </a:solidFill>
                <a:latin typeface="Carlito"/>
                <a:cs typeface="Carlito"/>
              </a:rPr>
              <a:t>dispositivos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de </a:t>
            </a:r>
            <a:r>
              <a:rPr sz="4000" spc="-13" dirty="0">
                <a:solidFill>
                  <a:schemeClr val="bg1"/>
                </a:solidFill>
                <a:latin typeface="Carlito"/>
                <a:cs typeface="Carlito"/>
              </a:rPr>
              <a:t>salvação.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90" y="1"/>
            <a:ext cx="1451608" cy="68565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15122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55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15122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56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487670"/>
            <a:ext cx="7746546" cy="1739721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2099694" marR="6406" indent="-2084478">
              <a:lnSpc>
                <a:spcPct val="112100"/>
              </a:lnSpc>
              <a:spcBef>
                <a:spcPts val="126"/>
              </a:spcBef>
            </a:pPr>
            <a:r>
              <a:rPr dirty="0"/>
              <a:t>SINAIS</a:t>
            </a:r>
            <a:r>
              <a:rPr spc="-76" dirty="0"/>
              <a:t> </a:t>
            </a:r>
            <a:r>
              <a:rPr dirty="0"/>
              <a:t>DE</a:t>
            </a:r>
            <a:r>
              <a:rPr spc="-63" dirty="0"/>
              <a:t> </a:t>
            </a:r>
            <a:r>
              <a:rPr spc="-44" dirty="0"/>
              <a:t>SALVAMENTO</a:t>
            </a:r>
            <a:r>
              <a:rPr spc="-69" dirty="0"/>
              <a:t> </a:t>
            </a:r>
            <a:r>
              <a:rPr dirty="0"/>
              <a:t>OU</a:t>
            </a:r>
            <a:r>
              <a:rPr spc="-69" dirty="0"/>
              <a:t> </a:t>
            </a:r>
            <a:r>
              <a:rPr spc="-32" dirty="0"/>
              <a:t>DE </a:t>
            </a:r>
            <a:r>
              <a:rPr spc="-13" dirty="0"/>
              <a:t>EMERGÊNCIA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3931" y="742827"/>
            <a:ext cx="9548751" cy="39547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15122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57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125" y="914404"/>
            <a:ext cx="10284868" cy="43790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58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2949" y="914401"/>
            <a:ext cx="10111331" cy="4248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4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rcRect l="7759" r="9483"/>
          <a:stretch>
            <a:fillRect/>
          </a:stretch>
        </p:blipFill>
        <p:spPr>
          <a:xfrm>
            <a:off x="704904" y="304800"/>
            <a:ext cx="10875645" cy="6324600"/>
          </a:xfrm>
          <a:prstGeom prst="roundRect">
            <a:avLst>
              <a:gd name="adj" fmla="val 1527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5"/>
            <a:ext cx="7746546" cy="1675240"/>
          </a:xfrm>
          <a:prstGeom prst="rect">
            <a:avLst/>
          </a:prstGeom>
        </p:spPr>
        <p:txBody>
          <a:bodyPr vert="horz" wrap="square" lIns="0" tIns="455078" rIns="0" bIns="0" rtlCol="0">
            <a:spAutoFit/>
          </a:bodyPr>
          <a:lstStyle/>
          <a:p>
            <a:pPr marL="1636031">
              <a:spcBef>
                <a:spcPts val="126"/>
              </a:spcBef>
            </a:pPr>
            <a:r>
              <a:rPr sz="7900" spc="-13" dirty="0">
                <a:solidFill>
                  <a:srgbClr val="F1F1F1"/>
                </a:solidFill>
              </a:rPr>
              <a:t>VERMELHO</a:t>
            </a:r>
            <a:endParaRPr sz="7900" dirty="0"/>
          </a:p>
        </p:txBody>
      </p:sp>
      <p:sp>
        <p:nvSpPr>
          <p:cNvPr id="5" name="object 5"/>
          <p:cNvSpPr txBox="1"/>
          <p:nvPr/>
        </p:nvSpPr>
        <p:spPr>
          <a:xfrm>
            <a:off x="1961313" y="2420281"/>
            <a:ext cx="6949168" cy="3598692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450049" marR="286685" indent="-434834">
              <a:lnSpc>
                <a:spcPct val="119400"/>
              </a:lnSpc>
              <a:spcBef>
                <a:spcPts val="126"/>
              </a:spcBef>
              <a:buFont typeface="Arial"/>
              <a:buChar char="•"/>
              <a:tabLst>
                <a:tab pos="450049" algn="l"/>
              </a:tabLst>
            </a:pPr>
            <a:r>
              <a:rPr sz="4000" spc="-38" dirty="0">
                <a:latin typeface="Carlito"/>
                <a:cs typeface="Carlito"/>
              </a:rPr>
              <a:t>APARELHOS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spc="-25" dirty="0">
                <a:latin typeface="Carlito"/>
                <a:cs typeface="Carlito"/>
              </a:rPr>
              <a:t>PROTEÇÃO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spc="-63" dirty="0">
                <a:latin typeface="Carlito"/>
                <a:cs typeface="Carlito"/>
              </a:rPr>
              <a:t>E </a:t>
            </a:r>
            <a:r>
              <a:rPr sz="4000" spc="-44" dirty="0">
                <a:latin typeface="Carlito"/>
                <a:cs typeface="Carlito"/>
              </a:rPr>
              <a:t>COMBATE</a:t>
            </a:r>
            <a:r>
              <a:rPr sz="4000" spc="-88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À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INCÊNCIO</a:t>
            </a:r>
            <a:endParaRPr sz="4000" dirty="0">
              <a:latin typeface="Carlito"/>
              <a:cs typeface="Carlito"/>
            </a:endParaRPr>
          </a:p>
          <a:p>
            <a:pPr marL="450049" marR="6406" indent="-434834">
              <a:lnSpc>
                <a:spcPts val="4817"/>
              </a:lnSpc>
              <a:spcBef>
                <a:spcPts val="1154"/>
              </a:spcBef>
              <a:buFont typeface="Arial"/>
              <a:buChar char="•"/>
              <a:tabLst>
                <a:tab pos="450049" algn="l"/>
              </a:tabLst>
            </a:pPr>
            <a:r>
              <a:rPr sz="4000" dirty="0">
                <a:latin typeface="Carlito"/>
                <a:cs typeface="Carlito"/>
              </a:rPr>
              <a:t>NÃO</a:t>
            </a:r>
            <a:r>
              <a:rPr sz="4000" spc="-82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DEVE</a:t>
            </a:r>
            <a:r>
              <a:rPr sz="4000" spc="-82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SER</a:t>
            </a:r>
            <a:r>
              <a:rPr sz="4000" spc="-76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UTILIZADO</a:t>
            </a:r>
            <a:r>
              <a:rPr sz="4000" spc="-82" dirty="0">
                <a:latin typeface="Carlito"/>
                <a:cs typeface="Carlito"/>
              </a:rPr>
              <a:t> </a:t>
            </a:r>
            <a:r>
              <a:rPr sz="4000" spc="-32" dirty="0">
                <a:latin typeface="Carlito"/>
                <a:cs typeface="Carlito"/>
              </a:rPr>
              <a:t>NA </a:t>
            </a:r>
            <a:r>
              <a:rPr sz="4000" spc="-13" dirty="0">
                <a:latin typeface="Carlito"/>
                <a:cs typeface="Carlito"/>
              </a:rPr>
              <a:t>INDÚSTRIA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8" name="Imagem 7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617" y="914400"/>
            <a:ext cx="10109483" cy="45064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1761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60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" y="1484635"/>
            <a:ext cx="12030445" cy="37331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931761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61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8862" y="272584"/>
            <a:ext cx="6581611" cy="1554246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pc="-13" dirty="0"/>
              <a:t>Sinalização</a:t>
            </a:r>
            <a:r>
              <a:rPr spc="-113" dirty="0"/>
              <a:t> </a:t>
            </a:r>
            <a:r>
              <a:rPr dirty="0"/>
              <a:t>de</a:t>
            </a:r>
            <a:r>
              <a:rPr spc="-107" dirty="0"/>
              <a:t> </a:t>
            </a:r>
            <a:r>
              <a:rPr spc="-13" dirty="0"/>
              <a:t>Incêndio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69979" y="1707008"/>
            <a:ext cx="9063877" cy="4378905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6016" marR="6406" indent="476475">
              <a:lnSpc>
                <a:spcPct val="105200"/>
              </a:lnSpc>
              <a:spcBef>
                <a:spcPts val="126"/>
              </a:spcBef>
              <a:tabLst>
                <a:tab pos="2760352" algn="l"/>
                <a:tab pos="3894283" algn="l"/>
                <a:tab pos="7863841" algn="l"/>
              </a:tabLst>
            </a:pP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Os</a:t>
            </a:r>
            <a:r>
              <a:rPr sz="45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sinais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inseridos</a:t>
            </a:r>
            <a:r>
              <a:rPr sz="4500" spc="-12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nesta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categoria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visam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indicar,</a:t>
            </a:r>
            <a:r>
              <a:rPr sz="4500" spc="-9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em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caso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4500" spc="-9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incêndio,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63" dirty="0">
                <a:solidFill>
                  <a:schemeClr val="bg1"/>
                </a:solidFill>
                <a:latin typeface="Carlito"/>
                <a:cs typeface="Carlito"/>
              </a:rPr>
              <a:t>a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localização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dos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equipamentos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	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de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combate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a</a:t>
            </a:r>
            <a:r>
              <a:rPr sz="45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incêndio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à</a:t>
            </a:r>
            <a:r>
              <a:rPr sz="45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chemeClr val="bg1"/>
                </a:solidFill>
                <a:latin typeface="Carlito"/>
                <a:cs typeface="Carlito"/>
              </a:rPr>
              <a:t>disposição</a:t>
            </a:r>
            <a:r>
              <a:rPr sz="4500" spc="-101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500" spc="-32" dirty="0">
                <a:solidFill>
                  <a:schemeClr val="bg1"/>
                </a:solidFill>
                <a:latin typeface="Carlito"/>
                <a:cs typeface="Carlito"/>
              </a:rPr>
              <a:t>do </a:t>
            </a:r>
            <a:r>
              <a:rPr sz="4500" spc="-13" dirty="0">
                <a:solidFill>
                  <a:schemeClr val="bg1"/>
                </a:solidFill>
                <a:latin typeface="Carlito"/>
                <a:cs typeface="Carlito"/>
              </a:rPr>
              <a:t>utilizador.</a:t>
            </a:r>
            <a:endParaRPr sz="4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90" y="1"/>
            <a:ext cx="1451608" cy="68565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417135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62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73389"/>
            <a:ext cx="7746546" cy="879219"/>
          </a:xfrm>
          <a:prstGeom prst="rect">
            <a:avLst/>
          </a:prstGeom>
        </p:spPr>
        <p:txBody>
          <a:bodyPr vert="horz" wrap="square" lIns="0" tIns="108716" rIns="0" bIns="0" rtlCol="0">
            <a:spAutoFit/>
          </a:bodyPr>
          <a:lstStyle/>
          <a:p>
            <a:pPr marL="1232429">
              <a:spcBef>
                <a:spcPts val="120"/>
              </a:spcBef>
            </a:pPr>
            <a:r>
              <a:rPr dirty="0"/>
              <a:t>SINAIS</a:t>
            </a:r>
            <a:r>
              <a:rPr spc="-50" dirty="0"/>
              <a:t> </a:t>
            </a:r>
            <a:r>
              <a:rPr dirty="0"/>
              <a:t>DE</a:t>
            </a:r>
            <a:r>
              <a:rPr spc="-38" dirty="0"/>
              <a:t> </a:t>
            </a:r>
            <a:r>
              <a:rPr spc="-13" dirty="0"/>
              <a:t>INCÊNDIO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269" y="1429541"/>
            <a:ext cx="9805032" cy="45675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17135" y="6075681"/>
            <a:ext cx="27357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63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105" y="742826"/>
            <a:ext cx="9689991" cy="40709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64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122" y="742823"/>
            <a:ext cx="10362744" cy="45803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65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776" y="742839"/>
            <a:ext cx="11564773" cy="59042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66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657" y="742838"/>
            <a:ext cx="11647348" cy="58324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67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9455" y="908051"/>
            <a:ext cx="5849017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5000" dirty="0">
                <a:latin typeface="Impact"/>
                <a:cs typeface="Impact"/>
              </a:rPr>
              <a:t>SINAIS</a:t>
            </a:r>
            <a:r>
              <a:rPr sz="5000" spc="-50" dirty="0">
                <a:latin typeface="Impact"/>
                <a:cs typeface="Impact"/>
              </a:rPr>
              <a:t> </a:t>
            </a:r>
            <a:r>
              <a:rPr sz="5000" dirty="0">
                <a:latin typeface="Impact"/>
                <a:cs typeface="Impact"/>
              </a:rPr>
              <a:t>DE</a:t>
            </a:r>
            <a:r>
              <a:rPr sz="5000" spc="-38" dirty="0">
                <a:latin typeface="Impact"/>
                <a:cs typeface="Impact"/>
              </a:rPr>
              <a:t> </a:t>
            </a:r>
            <a:r>
              <a:rPr sz="5000" spc="-13" dirty="0">
                <a:latin typeface="Impact"/>
                <a:cs typeface="Impact"/>
              </a:rPr>
              <a:t>ROTULAGEM</a:t>
            </a:r>
            <a:endParaRPr sz="50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925" y="1790828"/>
            <a:ext cx="3495984" cy="1092582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16016">
              <a:spcBef>
                <a:spcPts val="120"/>
              </a:spcBef>
            </a:pPr>
            <a:r>
              <a:rPr sz="3500" dirty="0">
                <a:latin typeface="Carlito"/>
                <a:cs typeface="Carlito"/>
              </a:rPr>
              <a:t>Forma</a:t>
            </a:r>
            <a:r>
              <a:rPr sz="3500" spc="-76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-</a:t>
            </a:r>
            <a:r>
              <a:rPr sz="3500" spc="-82" dirty="0">
                <a:latin typeface="Carlito"/>
                <a:cs typeface="Carlito"/>
              </a:rPr>
              <a:t> </a:t>
            </a:r>
            <a:r>
              <a:rPr sz="3500" spc="-13" dirty="0">
                <a:latin typeface="Carlito"/>
                <a:cs typeface="Carlito"/>
              </a:rPr>
              <a:t>Quadrada</a:t>
            </a:r>
            <a:endParaRPr sz="3500" dirty="0">
              <a:latin typeface="Carlito"/>
              <a:cs typeface="Carlito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80" y="2653704"/>
            <a:ext cx="12043770" cy="373049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5758223" y="5844850"/>
            <a:ext cx="447108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68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0923" y="671353"/>
            <a:ext cx="7343578" cy="1739090"/>
          </a:xfrm>
          <a:prstGeom prst="rect">
            <a:avLst/>
          </a:prstGeom>
        </p:spPr>
        <p:txBody>
          <a:bodyPr vert="horz" wrap="square" lIns="0" tIns="71271" rIns="0" bIns="0" rtlCol="0">
            <a:spAutoFit/>
          </a:bodyPr>
          <a:lstStyle/>
          <a:p>
            <a:pPr marL="16016">
              <a:spcBef>
                <a:spcPts val="561"/>
              </a:spcBef>
            </a:pPr>
            <a:r>
              <a:rPr sz="3500" dirty="0">
                <a:latin typeface="Carlito"/>
                <a:cs typeface="Carlito"/>
              </a:rPr>
              <a:t>Cor</a:t>
            </a:r>
            <a:r>
              <a:rPr sz="3500" spc="-25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–</a:t>
            </a:r>
            <a:r>
              <a:rPr sz="3500" spc="-13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Cor</a:t>
            </a:r>
            <a:r>
              <a:rPr sz="3500" spc="-6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de</a:t>
            </a:r>
            <a:r>
              <a:rPr sz="3500" spc="-13" dirty="0">
                <a:latin typeface="Carlito"/>
                <a:cs typeface="Carlito"/>
              </a:rPr>
              <a:t> laranja</a:t>
            </a:r>
            <a:endParaRPr sz="3500" dirty="0">
              <a:latin typeface="Carlito"/>
              <a:cs typeface="Carlito"/>
            </a:endParaRPr>
          </a:p>
          <a:p>
            <a:pPr marL="16016">
              <a:spcBef>
                <a:spcPts val="441"/>
              </a:spcBef>
            </a:pPr>
            <a:r>
              <a:rPr sz="3500" dirty="0">
                <a:latin typeface="Carlito"/>
                <a:cs typeface="Carlito"/>
              </a:rPr>
              <a:t>Pictograma</a:t>
            </a:r>
            <a:r>
              <a:rPr sz="3500" spc="-38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–</a:t>
            </a:r>
            <a:r>
              <a:rPr sz="3500" spc="-44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É</a:t>
            </a:r>
            <a:r>
              <a:rPr sz="3500" spc="-50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igual</a:t>
            </a:r>
            <a:r>
              <a:rPr sz="3500" spc="-44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ao</a:t>
            </a:r>
            <a:r>
              <a:rPr sz="3500" spc="-50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sinal</a:t>
            </a:r>
            <a:r>
              <a:rPr sz="3500" spc="-44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de</a:t>
            </a:r>
            <a:r>
              <a:rPr sz="3500" spc="-44" dirty="0">
                <a:latin typeface="Carlito"/>
                <a:cs typeface="Carlito"/>
              </a:rPr>
              <a:t> </a:t>
            </a:r>
            <a:r>
              <a:rPr sz="3500" spc="-13" dirty="0">
                <a:latin typeface="Carlito"/>
                <a:cs typeface="Carlito"/>
              </a:rPr>
              <a:t>perigo</a:t>
            </a:r>
            <a:endParaRPr sz="35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69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1" name="object 3"/>
          <p:cNvPicPr/>
          <p:nvPr/>
        </p:nvPicPr>
        <p:blipFill>
          <a:blip r:embed="rId3" cstate="print"/>
          <a:srcRect l="7759" r="9483"/>
          <a:stretch>
            <a:fillRect/>
          </a:stretch>
        </p:blipFill>
        <p:spPr>
          <a:xfrm>
            <a:off x="704904" y="304800"/>
            <a:ext cx="10875645" cy="6324600"/>
          </a:xfrm>
          <a:prstGeom prst="roundRect">
            <a:avLst>
              <a:gd name="adj" fmla="val 1527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m 11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5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5"/>
            <a:ext cx="7746546" cy="1675240"/>
          </a:xfrm>
          <a:prstGeom prst="rect">
            <a:avLst/>
          </a:prstGeom>
        </p:spPr>
        <p:txBody>
          <a:bodyPr vert="horz" wrap="square" lIns="0" tIns="455078" rIns="0" bIns="0" rtlCol="0">
            <a:spAutoFit/>
          </a:bodyPr>
          <a:lstStyle/>
          <a:p>
            <a:pPr marL="1636031">
              <a:spcBef>
                <a:spcPts val="126"/>
              </a:spcBef>
            </a:pPr>
            <a:r>
              <a:rPr sz="7900" spc="-13" dirty="0">
                <a:solidFill>
                  <a:srgbClr val="F1F1F1"/>
                </a:solidFill>
              </a:rPr>
              <a:t>VERMELHO</a:t>
            </a:r>
            <a:endParaRPr sz="7900" dirty="0"/>
          </a:p>
        </p:txBody>
      </p:sp>
      <p:sp>
        <p:nvSpPr>
          <p:cNvPr id="5" name="object 5"/>
          <p:cNvSpPr txBox="1"/>
          <p:nvPr/>
        </p:nvSpPr>
        <p:spPr>
          <a:xfrm>
            <a:off x="1769980" y="2514423"/>
            <a:ext cx="8522611" cy="124808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451650" indent="-435634">
              <a:spcBef>
                <a:spcPts val="132"/>
              </a:spcBef>
              <a:buFont typeface="Arial"/>
              <a:buChar char="•"/>
              <a:tabLst>
                <a:tab pos="451650" algn="l"/>
              </a:tabLst>
            </a:pPr>
            <a:r>
              <a:rPr sz="4000" dirty="0">
                <a:latin typeface="Carlito"/>
                <a:cs typeface="Carlito"/>
              </a:rPr>
              <a:t>CAIXA</a:t>
            </a:r>
            <a:r>
              <a:rPr sz="4000" spc="-57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9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ALARME,</a:t>
            </a:r>
            <a:r>
              <a:rPr sz="4000" spc="-19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BOMBA</a:t>
            </a:r>
            <a:r>
              <a:rPr sz="4000" spc="-44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</a:t>
            </a:r>
            <a:r>
              <a:rPr sz="4000" spc="-38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SIRENE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13311" y="3124200"/>
            <a:ext cx="8293619" cy="2866262"/>
            <a:chOff x="1115618" y="2924936"/>
            <a:chExt cx="6774180" cy="34207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618" y="2924936"/>
              <a:ext cx="2736341" cy="24307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35883" y="4869154"/>
              <a:ext cx="1952625" cy="14763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8116" y="2996945"/>
              <a:ext cx="2381250" cy="24003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889" y="4"/>
            <a:ext cx="7707778" cy="681530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58220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70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8019" y="265091"/>
            <a:ext cx="5690412" cy="3673584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23223" marR="1527123" indent="-8008">
              <a:lnSpc>
                <a:spcPct val="109800"/>
              </a:lnSpc>
              <a:spcBef>
                <a:spcPts val="126"/>
              </a:spcBef>
            </a:pPr>
            <a:r>
              <a:rPr sz="8000" spc="-13" dirty="0"/>
              <a:t>SINAIS GESTUAIS</a:t>
            </a:r>
            <a:endParaRPr sz="8000" dirty="0"/>
          </a:p>
          <a:p>
            <a:pPr marL="1057054" algn="ctr">
              <a:spcBef>
                <a:spcPts val="1419"/>
              </a:spcBef>
            </a:pPr>
            <a:r>
              <a:rPr dirty="0"/>
              <a:t>INICIO</a:t>
            </a:r>
            <a:r>
              <a:rPr spc="-38" dirty="0"/>
              <a:t> </a:t>
            </a:r>
            <a:r>
              <a:rPr dirty="0"/>
              <a:t>E</a:t>
            </a:r>
            <a:r>
              <a:rPr spc="-25" dirty="0"/>
              <a:t> </a:t>
            </a:r>
            <a:r>
              <a:rPr spc="-13" dirty="0"/>
              <a:t>TÉRMINO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09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/>
            <a:r>
              <a:rPr spc="-32" dirty="0"/>
              <a:t>71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88" y="742823"/>
            <a:ext cx="11599011" cy="36004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09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/>
            <a:r>
              <a:rPr spc="-32" dirty="0"/>
              <a:t>72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73389"/>
            <a:ext cx="7746546" cy="879219"/>
          </a:xfrm>
          <a:prstGeom prst="rect">
            <a:avLst/>
          </a:prstGeom>
        </p:spPr>
        <p:txBody>
          <a:bodyPr vert="horz" wrap="square" lIns="0" tIns="108716" rIns="0" bIns="0" rtlCol="0">
            <a:spAutoFit/>
          </a:bodyPr>
          <a:lstStyle/>
          <a:p>
            <a:pPr marL="643842">
              <a:spcBef>
                <a:spcPts val="120"/>
              </a:spcBef>
            </a:pPr>
            <a:r>
              <a:rPr spc="-13" dirty="0"/>
              <a:t>MOVIMENTOS</a:t>
            </a:r>
            <a:r>
              <a:rPr spc="-158" dirty="0"/>
              <a:t> </a:t>
            </a:r>
            <a:r>
              <a:rPr spc="-13" dirty="0"/>
              <a:t>VERTICAIS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09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/>
            <a:r>
              <a:rPr spc="-32" dirty="0"/>
              <a:t>73</a:t>
            </a: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13309" y="1524001"/>
            <a:ext cx="9361109" cy="4525532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83162"/>
            <a:ext cx="7746546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301901">
              <a:spcBef>
                <a:spcPts val="120"/>
              </a:spcBef>
            </a:pPr>
            <a:r>
              <a:rPr spc="-13" dirty="0"/>
              <a:t>MOVIMENTOS</a:t>
            </a:r>
            <a:r>
              <a:rPr spc="-158" dirty="0"/>
              <a:t> </a:t>
            </a:r>
            <a:r>
              <a:rPr spc="-13" dirty="0"/>
              <a:t>HORIZONTAIS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75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83" y="1312166"/>
            <a:ext cx="11162290" cy="4078472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83162"/>
            <a:ext cx="7746546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301901">
              <a:spcBef>
                <a:spcPts val="120"/>
              </a:spcBef>
            </a:pPr>
            <a:r>
              <a:rPr spc="-13" dirty="0"/>
              <a:t>MOVIMENTOS</a:t>
            </a:r>
            <a:r>
              <a:rPr spc="-158" dirty="0"/>
              <a:t> </a:t>
            </a:r>
            <a:r>
              <a:rPr spc="-13" dirty="0"/>
              <a:t>HORIZONTAIS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76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44" y="1312227"/>
            <a:ext cx="11133270" cy="4630674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83162"/>
            <a:ext cx="7746546" cy="784805"/>
          </a:xfrm>
          <a:prstGeom prst="rect">
            <a:avLst/>
          </a:prstGeom>
        </p:spPr>
        <p:txBody>
          <a:bodyPr vert="horz" wrap="square" lIns="0" tIns="15215" rIns="0" bIns="0" rtlCol="0">
            <a:spAutoFit/>
          </a:bodyPr>
          <a:lstStyle/>
          <a:p>
            <a:pPr marL="301901">
              <a:spcBef>
                <a:spcPts val="120"/>
              </a:spcBef>
            </a:pPr>
            <a:r>
              <a:rPr spc="-13" dirty="0"/>
              <a:t>MOVIMENTOS</a:t>
            </a:r>
            <a:r>
              <a:rPr spc="-158" dirty="0"/>
              <a:t> </a:t>
            </a:r>
            <a:r>
              <a:rPr spc="-13" dirty="0"/>
              <a:t>HORIZONTAIS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5758223" y="6037210"/>
            <a:ext cx="447108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pc="-32" dirty="0"/>
              <a:t>77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87" y="1312163"/>
            <a:ext cx="11382841" cy="2375916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803" y="573389"/>
            <a:ext cx="9512498" cy="879219"/>
          </a:xfrm>
          <a:prstGeom prst="rect">
            <a:avLst/>
          </a:prstGeom>
        </p:spPr>
        <p:txBody>
          <a:bodyPr vert="horz" wrap="square" lIns="0" tIns="108716" rIns="0" bIns="0" rtlCol="0">
            <a:spAutoFit/>
          </a:bodyPr>
          <a:lstStyle/>
          <a:p>
            <a:pPr marL="329128">
              <a:spcBef>
                <a:spcPts val="120"/>
              </a:spcBef>
            </a:pPr>
            <a:r>
              <a:rPr spc="-13" dirty="0"/>
              <a:t>MOVIMENTOS</a:t>
            </a:r>
            <a:r>
              <a:rPr spc="-164" dirty="0"/>
              <a:t> </a:t>
            </a:r>
            <a:r>
              <a:rPr spc="-13" dirty="0"/>
              <a:t>PARA</a:t>
            </a:r>
            <a:r>
              <a:rPr spc="-164" dirty="0"/>
              <a:t> </a:t>
            </a:r>
            <a:r>
              <a:rPr spc="-13" dirty="0"/>
              <a:t>PERIGO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56233" y="5669992"/>
            <a:ext cx="6568185" cy="1231890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6016">
              <a:spcBef>
                <a:spcPts val="126"/>
              </a:spcBef>
            </a:pPr>
            <a:r>
              <a:rPr sz="7900" dirty="0">
                <a:latin typeface="Impact"/>
                <a:cs typeface="Impact"/>
              </a:rPr>
              <a:t>SINAIS</a:t>
            </a:r>
            <a:r>
              <a:rPr sz="7900" spc="-265" dirty="0">
                <a:latin typeface="Impact"/>
                <a:cs typeface="Impact"/>
              </a:rPr>
              <a:t> </a:t>
            </a:r>
            <a:r>
              <a:rPr sz="7900" spc="-13" dirty="0">
                <a:latin typeface="Impact"/>
                <a:cs typeface="Impact"/>
              </a:rPr>
              <a:t>VERBAIS</a:t>
            </a:r>
            <a:endParaRPr sz="7900" dirty="0"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154" y="1504472"/>
            <a:ext cx="11559400" cy="4176395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032462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solidFill>
                  <a:schemeClr val="bg1"/>
                </a:solidFill>
                <a:latin typeface="Carlito"/>
                <a:cs typeface="Carlito"/>
              </a:rPr>
              <a:t>79</a:t>
            </a:r>
            <a:endParaRPr sz="14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8756" y="573387"/>
            <a:ext cx="7746546" cy="879219"/>
          </a:xfrm>
          <a:prstGeom prst="rect">
            <a:avLst/>
          </a:prstGeom>
        </p:spPr>
        <p:txBody>
          <a:bodyPr vert="horz" wrap="square" lIns="0" tIns="108716" rIns="0" bIns="0" rtlCol="0">
            <a:spAutoFit/>
          </a:bodyPr>
          <a:lstStyle/>
          <a:p>
            <a:pPr marL="1918713">
              <a:spcBef>
                <a:spcPts val="120"/>
              </a:spcBef>
            </a:pPr>
            <a:r>
              <a:rPr spc="-32" dirty="0"/>
              <a:t>Textos</a:t>
            </a:r>
            <a:r>
              <a:rPr spc="-164" dirty="0"/>
              <a:t> </a:t>
            </a:r>
            <a:r>
              <a:rPr spc="-13" dirty="0"/>
              <a:t>Curtos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8946" y="2472414"/>
            <a:ext cx="5925883" cy="2950539"/>
          </a:xfrm>
          <a:prstGeom prst="rect">
            <a:avLst/>
          </a:prstGeom>
        </p:spPr>
        <p:txBody>
          <a:bodyPr vert="horz" wrap="square" lIns="0" tIns="204204" rIns="0" bIns="0" rtlCol="0">
            <a:spAutoFit/>
          </a:bodyPr>
          <a:lstStyle/>
          <a:p>
            <a:pPr marL="16016">
              <a:spcBef>
                <a:spcPts val="1608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iniciar</a:t>
            </a:r>
            <a:r>
              <a:rPr sz="40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ou</a:t>
            </a:r>
            <a:r>
              <a:rPr sz="4000" spc="-6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começar</a:t>
            </a:r>
            <a:r>
              <a:rPr sz="40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16016">
              <a:spcBef>
                <a:spcPts val="1488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8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stop</a:t>
            </a:r>
            <a:r>
              <a:rPr sz="4000" spc="-9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ou</a:t>
            </a:r>
            <a:r>
              <a:rPr sz="4000" spc="-95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parar</a:t>
            </a:r>
            <a:r>
              <a:rPr sz="4000" spc="-8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>
              <a:spcBef>
                <a:spcPts val="839"/>
              </a:spcBef>
            </a:pP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378778"/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fim</a:t>
            </a:r>
            <a:r>
              <a:rPr sz="4000" spc="-4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7925" y="2472411"/>
            <a:ext cx="5266128" cy="3617388"/>
          </a:xfrm>
          <a:prstGeom prst="rect">
            <a:avLst/>
          </a:prstGeom>
        </p:spPr>
        <p:txBody>
          <a:bodyPr vert="horz" wrap="square" lIns="0" tIns="204204" rIns="0" bIns="0" rtlCol="0">
            <a:spAutoFit/>
          </a:bodyPr>
          <a:lstStyle/>
          <a:p>
            <a:pPr marL="17618">
              <a:spcBef>
                <a:spcPts val="1608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13" dirty="0">
                <a:solidFill>
                  <a:schemeClr val="bg1"/>
                </a:solidFill>
                <a:latin typeface="Carlito"/>
                <a:cs typeface="Carlito"/>
              </a:rPr>
              <a:t>avançar</a:t>
            </a:r>
            <a:r>
              <a:rPr sz="4000" spc="-10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16016">
              <a:spcBef>
                <a:spcPts val="1488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4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recuar</a:t>
            </a:r>
            <a:r>
              <a:rPr sz="4000" spc="-44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17618">
              <a:spcBef>
                <a:spcPts val="454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6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à</a:t>
            </a:r>
            <a:r>
              <a:rPr sz="4000" spc="-63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direita</a:t>
            </a:r>
            <a:r>
              <a:rPr sz="4000" spc="-63" dirty="0">
                <a:solidFill>
                  <a:schemeClr val="bg1"/>
                </a:solidFill>
                <a:latin typeface="Carlito"/>
                <a:cs typeface="Carlito"/>
              </a:rPr>
              <a:t> »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>
              <a:spcBef>
                <a:spcPts val="826"/>
              </a:spcBef>
            </a:pP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  <a:p>
            <a:pPr marL="31231"/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5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à</a:t>
            </a:r>
            <a:r>
              <a:rPr sz="4000" spc="-57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esquerda</a:t>
            </a:r>
            <a:r>
              <a:rPr sz="4000" spc="-50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9592" y="509373"/>
            <a:ext cx="7403998" cy="1752032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23223" marR="6406" indent="-8008">
              <a:lnSpc>
                <a:spcPct val="141200"/>
              </a:lnSpc>
              <a:spcBef>
                <a:spcPts val="126"/>
              </a:spcBef>
            </a:pP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3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subir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perigo</a:t>
            </a:r>
            <a:r>
              <a:rPr sz="4000" spc="-38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«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descer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»;</a:t>
            </a:r>
            <a:r>
              <a:rPr sz="4000" spc="-69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63" dirty="0">
                <a:solidFill>
                  <a:schemeClr val="bg1"/>
                </a:solidFill>
                <a:latin typeface="Carlito"/>
                <a:cs typeface="Carlito"/>
              </a:rPr>
              <a:t>« </a:t>
            </a:r>
            <a:r>
              <a:rPr sz="4000" dirty="0">
                <a:solidFill>
                  <a:schemeClr val="bg1"/>
                </a:solidFill>
                <a:latin typeface="Carlito"/>
                <a:cs typeface="Carlito"/>
              </a:rPr>
              <a:t>depressa</a:t>
            </a:r>
            <a:r>
              <a:rPr sz="4000" spc="-8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4000" spc="-32" dirty="0">
                <a:solidFill>
                  <a:schemeClr val="bg1"/>
                </a:solidFill>
                <a:latin typeface="Carlito"/>
                <a:cs typeface="Carlito"/>
              </a:rPr>
              <a:t>».</a:t>
            </a:r>
            <a:endParaRPr sz="40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9608" y="2298018"/>
            <a:ext cx="7055742" cy="1247279"/>
          </a:xfrm>
          <a:prstGeom prst="rect">
            <a:avLst/>
          </a:prstGeom>
        </p:spPr>
        <p:txBody>
          <a:bodyPr vert="horz" wrap="square" lIns="0" tIns="16016" rIns="0" bIns="0" rtlCol="0">
            <a:spAutoFit/>
          </a:bodyPr>
          <a:lstStyle/>
          <a:p>
            <a:pPr marL="16016">
              <a:spcBef>
                <a:spcPts val="126"/>
              </a:spcBef>
            </a:pPr>
            <a:r>
              <a:rPr sz="8000" dirty="0">
                <a:solidFill>
                  <a:schemeClr val="bg1"/>
                </a:solidFill>
                <a:latin typeface="Impact"/>
                <a:cs typeface="Impact"/>
              </a:rPr>
              <a:t>SINAIS</a:t>
            </a:r>
            <a:r>
              <a:rPr sz="8000" spc="-38" dirty="0">
                <a:solidFill>
                  <a:schemeClr val="bg1"/>
                </a:solidFill>
                <a:latin typeface="Impact"/>
                <a:cs typeface="Impact"/>
              </a:rPr>
              <a:t> </a:t>
            </a:r>
            <a:r>
              <a:rPr sz="8000" spc="-13" dirty="0">
                <a:solidFill>
                  <a:schemeClr val="bg1"/>
                </a:solidFill>
                <a:latin typeface="Impact"/>
                <a:cs typeface="Impact"/>
              </a:rPr>
              <a:t>SONOROS</a:t>
            </a:r>
            <a:endParaRPr sz="8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45483" y="3435147"/>
            <a:ext cx="805586" cy="5902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6462" y="3435147"/>
            <a:ext cx="805586" cy="5902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032462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80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orta de madeira com cortina&#10;&#10;Descrição gerada automaticamente com confiança média">
            <a:extLst>
              <a:ext uri="{FF2B5EF4-FFF2-40B4-BE49-F238E27FC236}">
                <a16:creationId xmlns:a16="http://schemas.microsoft.com/office/drawing/2014/main" xmlns="" id="{0CF7907D-717F-1836-85AC-9160A0DA6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084050" cy="6858000"/>
          </a:xfrm>
          <a:prstGeom prst="rect">
            <a:avLst/>
          </a:prstGeom>
        </p:spPr>
      </p:pic>
      <p:pic>
        <p:nvPicPr>
          <p:cNvPr id="10" name="object 3"/>
          <p:cNvPicPr/>
          <p:nvPr/>
        </p:nvPicPr>
        <p:blipFill>
          <a:blip r:embed="rId3" cstate="print"/>
          <a:srcRect l="7759" r="9483"/>
          <a:stretch>
            <a:fillRect/>
          </a:stretch>
        </p:blipFill>
        <p:spPr>
          <a:xfrm>
            <a:off x="704904" y="304800"/>
            <a:ext cx="10875645" cy="6324600"/>
          </a:xfrm>
          <a:prstGeom prst="roundRect">
            <a:avLst>
              <a:gd name="adj" fmla="val 1527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:a16="http://schemas.microsoft.com/office/drawing/2014/main" xmlns="" id="{564152B0-596E-BE21-A235-EA885B1B52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94778" y="76406"/>
            <a:ext cx="1087172" cy="22839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6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5"/>
            <a:ext cx="7746546" cy="1675240"/>
          </a:xfrm>
          <a:prstGeom prst="rect">
            <a:avLst/>
          </a:prstGeom>
        </p:spPr>
        <p:txBody>
          <a:bodyPr vert="horz" wrap="square" lIns="0" tIns="455078" rIns="0" bIns="0" rtlCol="0">
            <a:spAutoFit/>
          </a:bodyPr>
          <a:lstStyle/>
          <a:p>
            <a:pPr marL="1636031">
              <a:spcBef>
                <a:spcPts val="126"/>
              </a:spcBef>
            </a:pPr>
            <a:r>
              <a:rPr sz="7900" spc="-13" dirty="0">
                <a:solidFill>
                  <a:srgbClr val="F1F1F1"/>
                </a:solidFill>
              </a:rPr>
              <a:t>VERMELHO</a:t>
            </a:r>
            <a:endParaRPr sz="7900" dirty="0"/>
          </a:p>
        </p:txBody>
      </p:sp>
      <p:sp>
        <p:nvSpPr>
          <p:cNvPr id="5" name="object 5"/>
          <p:cNvSpPr txBox="1"/>
          <p:nvPr/>
        </p:nvSpPr>
        <p:spPr>
          <a:xfrm>
            <a:off x="1769982" y="2514423"/>
            <a:ext cx="7218543" cy="124808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451650" indent="-435634">
              <a:spcBef>
                <a:spcPts val="132"/>
              </a:spcBef>
              <a:buFont typeface="Arial"/>
              <a:buChar char="•"/>
              <a:tabLst>
                <a:tab pos="451650" algn="l"/>
              </a:tabLst>
            </a:pPr>
            <a:r>
              <a:rPr sz="4000" dirty="0">
                <a:latin typeface="Carlito"/>
                <a:cs typeface="Carlito"/>
              </a:rPr>
              <a:t>EXTINTOR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E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SUA</a:t>
            </a:r>
            <a:r>
              <a:rPr sz="4000" spc="-113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LOCALIZAÇÃO</a:t>
            </a:r>
            <a:endParaRPr sz="4000" dirty="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19613" y="3581402"/>
            <a:ext cx="6815911" cy="2223985"/>
            <a:chOff x="1547622" y="3140925"/>
            <a:chExt cx="5743575" cy="26644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8072" y="3501009"/>
              <a:ext cx="2143125" cy="21431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7622" y="3140925"/>
              <a:ext cx="3557016" cy="26643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6" y="703836"/>
            <a:ext cx="3587217" cy="86336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5500" spc="-13" dirty="0">
                <a:solidFill>
                  <a:schemeClr val="bg1"/>
                </a:solidFill>
                <a:latin typeface="Carlito"/>
                <a:cs typeface="Carlito"/>
              </a:rPr>
              <a:t>ALARME</a:t>
            </a:r>
            <a:endParaRPr sz="5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2106" y="559496"/>
            <a:ext cx="6937513" cy="1709752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5500" dirty="0">
                <a:solidFill>
                  <a:schemeClr val="bg1"/>
                </a:solidFill>
                <a:latin typeface="Carlito"/>
                <a:cs typeface="Carlito"/>
              </a:rPr>
              <a:t>FIM</a:t>
            </a:r>
            <a:r>
              <a:rPr sz="5500" spc="-8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5500" dirty="0">
                <a:solidFill>
                  <a:schemeClr val="bg1"/>
                </a:solidFill>
                <a:latin typeface="Carlito"/>
                <a:cs typeface="Carlito"/>
              </a:rPr>
              <a:t>DE</a:t>
            </a:r>
            <a:r>
              <a:rPr sz="5500" spc="-82" dirty="0">
                <a:solidFill>
                  <a:schemeClr val="bg1"/>
                </a:solidFill>
                <a:latin typeface="Carlito"/>
                <a:cs typeface="Carlito"/>
              </a:rPr>
              <a:t> </a:t>
            </a:r>
            <a:r>
              <a:rPr sz="5500" spc="-13" dirty="0">
                <a:solidFill>
                  <a:schemeClr val="bg1"/>
                </a:solidFill>
                <a:latin typeface="Carlito"/>
                <a:cs typeface="Carlito"/>
              </a:rPr>
              <a:t>EXPEDIENTE</a:t>
            </a:r>
            <a:endParaRPr sz="5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943" y="2679575"/>
            <a:ext cx="5116221" cy="86336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5500" dirty="0">
                <a:solidFill>
                  <a:schemeClr val="bg1"/>
                </a:solidFill>
                <a:latin typeface="Carlito"/>
                <a:cs typeface="Carlito"/>
              </a:rPr>
              <a:t>RÉ</a:t>
            </a:r>
            <a:r>
              <a:rPr sz="5500" spc="-13" dirty="0">
                <a:solidFill>
                  <a:schemeClr val="bg1"/>
                </a:solidFill>
                <a:latin typeface="Carlito"/>
                <a:cs typeface="Carlito"/>
              </a:rPr>
              <a:t> CAMINHÃO</a:t>
            </a:r>
            <a:endParaRPr sz="5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46930" y="3429001"/>
            <a:ext cx="4609559" cy="86336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16016">
              <a:spcBef>
                <a:spcPts val="132"/>
              </a:spcBef>
            </a:pPr>
            <a:r>
              <a:rPr sz="5500" spc="-13" dirty="0">
                <a:solidFill>
                  <a:schemeClr val="bg1"/>
                </a:solidFill>
                <a:latin typeface="Carlito"/>
                <a:cs typeface="Carlito"/>
              </a:rPr>
              <a:t>INCÊNDIO</a:t>
            </a:r>
            <a:endParaRPr sz="5500" dirty="0">
              <a:solidFill>
                <a:schemeClr val="bg1"/>
              </a:solidFill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6356" y="3472720"/>
            <a:ext cx="927062" cy="63535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2102" y="838200"/>
            <a:ext cx="926945" cy="6358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3622" y="838200"/>
            <a:ext cx="926945" cy="63588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032462" y="6075681"/>
            <a:ext cx="223221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16">
              <a:lnSpc>
                <a:spcPts val="1450"/>
              </a:lnSpc>
            </a:pPr>
            <a:r>
              <a:rPr sz="1400" spc="-32" dirty="0">
                <a:latin typeface="Carlito"/>
                <a:cs typeface="Carlito"/>
              </a:rPr>
              <a:t>81</a:t>
            </a:r>
            <a:endParaRPr sz="1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Imagem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12861590" cy="5867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6877" y="6088380"/>
            <a:ext cx="93987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4"/>
              </a:lnSpc>
            </a:pPr>
            <a:r>
              <a:rPr sz="1400" spc="-76" dirty="0">
                <a:latin typeface="Carlito"/>
                <a:cs typeface="Carlito"/>
              </a:rPr>
              <a:t>7</a:t>
            </a:r>
            <a:endParaRPr sz="1400" dirty="0">
              <a:latin typeface="Carlito"/>
              <a:cs typeface="Carlito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" y="0"/>
            <a:ext cx="12084049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68756" y="661695"/>
            <a:ext cx="7746546" cy="1675240"/>
          </a:xfrm>
          <a:prstGeom prst="rect">
            <a:avLst/>
          </a:prstGeom>
        </p:spPr>
        <p:txBody>
          <a:bodyPr vert="horz" wrap="square" lIns="0" tIns="455078" rIns="0" bIns="0" rtlCol="0">
            <a:spAutoFit/>
          </a:bodyPr>
          <a:lstStyle/>
          <a:p>
            <a:pPr marL="1636031">
              <a:spcBef>
                <a:spcPts val="126"/>
              </a:spcBef>
            </a:pPr>
            <a:r>
              <a:rPr sz="7900" spc="-13" dirty="0">
                <a:solidFill>
                  <a:srgbClr val="F1F1F1"/>
                </a:solidFill>
              </a:rPr>
              <a:t>VERMELHO</a:t>
            </a:r>
            <a:endParaRPr sz="7900" dirty="0"/>
          </a:p>
        </p:txBody>
      </p:sp>
      <p:sp>
        <p:nvSpPr>
          <p:cNvPr id="5" name="object 5"/>
          <p:cNvSpPr txBox="1"/>
          <p:nvPr/>
        </p:nvSpPr>
        <p:spPr>
          <a:xfrm>
            <a:off x="1769982" y="2514423"/>
            <a:ext cx="8129041" cy="1248087"/>
          </a:xfrm>
          <a:prstGeom prst="rect">
            <a:avLst/>
          </a:prstGeom>
        </p:spPr>
        <p:txBody>
          <a:bodyPr vert="horz" wrap="square" lIns="0" tIns="16817" rIns="0" bIns="0" rtlCol="0">
            <a:spAutoFit/>
          </a:bodyPr>
          <a:lstStyle/>
          <a:p>
            <a:pPr marL="451650" indent="-435634">
              <a:spcBef>
                <a:spcPts val="132"/>
              </a:spcBef>
              <a:buFont typeface="Arial"/>
              <a:buChar char="•"/>
              <a:tabLst>
                <a:tab pos="451650" algn="l"/>
              </a:tabLst>
            </a:pPr>
            <a:r>
              <a:rPr sz="4000" spc="-38" dirty="0">
                <a:latin typeface="Carlito"/>
                <a:cs typeface="Carlito"/>
              </a:rPr>
              <a:t>PORTAS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95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SAÍDA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dirty="0">
                <a:latin typeface="Carlito"/>
                <a:cs typeface="Carlito"/>
              </a:rPr>
              <a:t>DE</a:t>
            </a:r>
            <a:r>
              <a:rPr sz="4000" spc="-101" dirty="0">
                <a:latin typeface="Carlito"/>
                <a:cs typeface="Carlito"/>
              </a:rPr>
              <a:t> </a:t>
            </a:r>
            <a:r>
              <a:rPr sz="4000" spc="-13" dirty="0">
                <a:latin typeface="Carlito"/>
                <a:cs typeface="Carlito"/>
              </a:rPr>
              <a:t>EMERGÊNCIA</a:t>
            </a:r>
            <a:endParaRPr sz="4000" dirty="0">
              <a:latin typeface="Carlito"/>
              <a:cs typeface="Carli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32922" y="4038601"/>
            <a:ext cx="3060284" cy="1867700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Personalizada 2">
      <a:dk1>
        <a:srgbClr val="D8D8D8"/>
      </a:dk1>
      <a:lt1>
        <a:srgbClr val="FFFFFF"/>
      </a:lt1>
      <a:dk2>
        <a:srgbClr val="FFFFFF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EFEFEF"/>
      </a:accent6>
      <a:hlink>
        <a:srgbClr val="5F5F5F"/>
      </a:hlink>
      <a:folHlink>
        <a:srgbClr val="919191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630</Words>
  <Application>Microsoft Office PowerPoint</Application>
  <PresentationFormat>Personalizar</PresentationFormat>
  <Paragraphs>216</Paragraphs>
  <Slides>81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81</vt:i4>
      </vt:variant>
    </vt:vector>
  </HeadingPairs>
  <TitlesOfParts>
    <vt:vector size="83" baseType="lpstr">
      <vt:lpstr>Office Theme</vt:lpstr>
      <vt:lpstr>Urbano</vt:lpstr>
      <vt:lpstr>Slide 1</vt:lpstr>
      <vt:lpstr>Slide 2</vt:lpstr>
      <vt:lpstr>VERDE</vt:lpstr>
      <vt:lpstr>VERDE</vt:lpstr>
      <vt:lpstr>VERDE</vt:lpstr>
      <vt:lpstr>VERMELHO</vt:lpstr>
      <vt:lpstr>VERMELHO</vt:lpstr>
      <vt:lpstr>VERMELHO</vt:lpstr>
      <vt:lpstr>VERMELHO</vt:lpstr>
      <vt:lpstr>VERMELHO</vt:lpstr>
      <vt:lpstr>AMARELO</vt:lpstr>
      <vt:lpstr>AMARELO</vt:lpstr>
      <vt:lpstr>AMARELO</vt:lpstr>
      <vt:lpstr>AMARELO</vt:lpstr>
      <vt:lpstr>LARANJA</vt:lpstr>
      <vt:lpstr>LARANJA</vt:lpstr>
      <vt:lpstr>LARANJA</vt:lpstr>
      <vt:lpstr>LARANJA</vt:lpstr>
      <vt:lpstr>AZUL</vt:lpstr>
      <vt:lpstr>AZUL</vt:lpstr>
      <vt:lpstr>AZUL</vt:lpstr>
      <vt:lpstr>BRANCO</vt:lpstr>
      <vt:lpstr>BRANCO</vt:lpstr>
      <vt:lpstr>PRETO</vt:lpstr>
      <vt:lpstr>PRETO</vt:lpstr>
      <vt:lpstr>ALUMÍNIO</vt:lpstr>
      <vt:lpstr>LILÁS</vt:lpstr>
      <vt:lpstr>PÚRPURA</vt:lpstr>
      <vt:lpstr>CINZA</vt:lpstr>
      <vt:lpstr>MARROM</vt:lpstr>
      <vt:lpstr>CORES DE CANALIZAÇÕES SEGUNDO A NR 26</vt:lpstr>
      <vt:lpstr>Emplacamento (Rotulagem)</vt:lpstr>
      <vt:lpstr>Slide 33</vt:lpstr>
      <vt:lpstr>FORMAS E CORES DE SINALIZAÇÃO</vt:lpstr>
      <vt:lpstr>Múltiplos tipos de placas</vt:lpstr>
      <vt:lpstr>Sinalização de proibição</vt:lpstr>
      <vt:lpstr>SINAIS DE PROIBIÇÃO</vt:lpstr>
      <vt:lpstr>Slide 38</vt:lpstr>
      <vt:lpstr>Slide 39</vt:lpstr>
      <vt:lpstr>Slide 40</vt:lpstr>
      <vt:lpstr>Slide 41</vt:lpstr>
      <vt:lpstr>Sinalização de Perigo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SINAIS DE OBRIGAÇÃO</vt:lpstr>
      <vt:lpstr>Slide 51</vt:lpstr>
      <vt:lpstr>Slide 52</vt:lpstr>
      <vt:lpstr>Slide 53</vt:lpstr>
      <vt:lpstr>Slide 54</vt:lpstr>
      <vt:lpstr>Sinalização de Emergência</vt:lpstr>
      <vt:lpstr>SINAIS DE SALVAMENTO OU DE EMERGÊNCIA</vt:lpstr>
      <vt:lpstr>Slide 57</vt:lpstr>
      <vt:lpstr>Slide 58</vt:lpstr>
      <vt:lpstr>Slide 59</vt:lpstr>
      <vt:lpstr>Slide 60</vt:lpstr>
      <vt:lpstr>Slide 61</vt:lpstr>
      <vt:lpstr>Sinalização de Incêndio</vt:lpstr>
      <vt:lpstr>SINAIS DE INCÊNDIO</vt:lpstr>
      <vt:lpstr>Slide 64</vt:lpstr>
      <vt:lpstr>Slide 65</vt:lpstr>
      <vt:lpstr>Slide 66</vt:lpstr>
      <vt:lpstr>Slide 67</vt:lpstr>
      <vt:lpstr>Slide 68</vt:lpstr>
      <vt:lpstr>Cor – Cor de laranja Pictograma – É igual ao sinal de perigo</vt:lpstr>
      <vt:lpstr>Slide 70</vt:lpstr>
      <vt:lpstr>SINAIS GESTUAIS INICIO E TÉRMINO</vt:lpstr>
      <vt:lpstr>Slide 72</vt:lpstr>
      <vt:lpstr>MOVIMENTOS VERTICAIS</vt:lpstr>
      <vt:lpstr>MOVIMENTOS HORIZONTAIS</vt:lpstr>
      <vt:lpstr>MOVIMENTOS HORIZONTAIS</vt:lpstr>
      <vt:lpstr>MOVIMENTOS HORIZONTAIS</vt:lpstr>
      <vt:lpstr>MOVIMENTOS PARA PERIGO</vt:lpstr>
      <vt:lpstr>Textos Curtos</vt:lpstr>
      <vt:lpstr>Slide 79</vt:lpstr>
      <vt:lpstr>FIM DE EXPEDIENTE</vt:lpstr>
      <vt:lpstr>Slide 81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CENTRAL DE CURSOS</dc:creator>
  <cp:lastModifiedBy>jose luiz parreira garcia</cp:lastModifiedBy>
  <cp:revision>4</cp:revision>
  <dcterms:created xsi:type="dcterms:W3CDTF">2024-05-24T19:15:20Z</dcterms:created>
  <dcterms:modified xsi:type="dcterms:W3CDTF">2024-05-24T19:47:39Z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2024-04-08T00:00:00Z</vt:filetime>
  </property>
  <property fmtid="{D5CDD505-2E9C-101B-9397-08002B2CF9AE}" pid="3" name="Creator">
    <vt:lpwstr>Microsoft® Word para Microsoft 365</vt:lpwstr>
  </property>
  <property fmtid="{D5CDD505-2E9C-101B-9397-08002B2CF9AE}" pid="4" name="LastSaved">
    <vt:filetime>2024-05-24T00:00:00Z</vt:filetime>
  </property>
  <property fmtid="{D5CDD505-2E9C-101B-9397-08002B2CF9AE}" pid="5" name="Producer">
    <vt:lpwstr>3-Heights(TM) PDF Security Shell 4.8.25.2 (http://www.pdf-tools.com)</vt:lpwstr>
  </property>
</Properties>
</file>