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2.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3.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4.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5.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6.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7.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8.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9.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10.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11.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118"/>
  </p:notesMasterIdLst>
  <p:sldIdLst>
    <p:sldId id="1067" r:id="rId3"/>
    <p:sldId id="270" r:id="rId4"/>
    <p:sldId id="1068" r:id="rId5"/>
    <p:sldId id="1072" r:id="rId6"/>
    <p:sldId id="1073" r:id="rId7"/>
    <p:sldId id="1079" r:id="rId8"/>
    <p:sldId id="1074" r:id="rId9"/>
    <p:sldId id="1075" r:id="rId10"/>
    <p:sldId id="1077" r:id="rId11"/>
    <p:sldId id="1076" r:id="rId12"/>
    <p:sldId id="1078" r:id="rId13"/>
    <p:sldId id="1080" r:id="rId14"/>
    <p:sldId id="1081" r:id="rId15"/>
    <p:sldId id="1082" r:id="rId16"/>
    <p:sldId id="1083" r:id="rId17"/>
    <p:sldId id="1084" r:id="rId18"/>
    <p:sldId id="1085" r:id="rId19"/>
    <p:sldId id="1086" r:id="rId20"/>
    <p:sldId id="1087" r:id="rId21"/>
    <p:sldId id="1088" r:id="rId22"/>
    <p:sldId id="1089" r:id="rId23"/>
    <p:sldId id="1090" r:id="rId24"/>
    <p:sldId id="1091" r:id="rId25"/>
    <p:sldId id="1092" r:id="rId26"/>
    <p:sldId id="1093" r:id="rId27"/>
    <p:sldId id="1094" r:id="rId28"/>
    <p:sldId id="1095" r:id="rId29"/>
    <p:sldId id="1096" r:id="rId30"/>
    <p:sldId id="1097" r:id="rId31"/>
    <p:sldId id="1098" r:id="rId32"/>
    <p:sldId id="1099" r:id="rId33"/>
    <p:sldId id="1100" r:id="rId34"/>
    <p:sldId id="1101" r:id="rId35"/>
    <p:sldId id="1102" r:id="rId36"/>
    <p:sldId id="1104" r:id="rId37"/>
    <p:sldId id="1103" r:id="rId38"/>
    <p:sldId id="1105" r:id="rId39"/>
    <p:sldId id="1106" r:id="rId40"/>
    <p:sldId id="1109" r:id="rId41"/>
    <p:sldId id="1107" r:id="rId42"/>
    <p:sldId id="1108" r:id="rId43"/>
    <p:sldId id="1110" r:id="rId44"/>
    <p:sldId id="1111" r:id="rId45"/>
    <p:sldId id="1112" r:id="rId46"/>
    <p:sldId id="1113" r:id="rId47"/>
    <p:sldId id="1114" r:id="rId48"/>
    <p:sldId id="1115" r:id="rId49"/>
    <p:sldId id="1116" r:id="rId50"/>
    <p:sldId id="1117" r:id="rId51"/>
    <p:sldId id="1118" r:id="rId52"/>
    <p:sldId id="1119" r:id="rId53"/>
    <p:sldId id="1122" r:id="rId54"/>
    <p:sldId id="1120" r:id="rId55"/>
    <p:sldId id="1121" r:id="rId56"/>
    <p:sldId id="1123" r:id="rId57"/>
    <p:sldId id="1124" r:id="rId58"/>
    <p:sldId id="1125" r:id="rId59"/>
    <p:sldId id="1126" r:id="rId60"/>
    <p:sldId id="1127" r:id="rId61"/>
    <p:sldId id="1129" r:id="rId62"/>
    <p:sldId id="1128" r:id="rId63"/>
    <p:sldId id="1130" r:id="rId64"/>
    <p:sldId id="1131" r:id="rId65"/>
    <p:sldId id="1132" r:id="rId66"/>
    <p:sldId id="1133" r:id="rId67"/>
    <p:sldId id="1134" r:id="rId68"/>
    <p:sldId id="1135" r:id="rId69"/>
    <p:sldId id="1136" r:id="rId70"/>
    <p:sldId id="1137" r:id="rId71"/>
    <p:sldId id="1138" r:id="rId72"/>
    <p:sldId id="1139" r:id="rId73"/>
    <p:sldId id="1140" r:id="rId74"/>
    <p:sldId id="1141" r:id="rId75"/>
    <p:sldId id="1142" r:id="rId76"/>
    <p:sldId id="1143" r:id="rId77"/>
    <p:sldId id="1144" r:id="rId78"/>
    <p:sldId id="1145" r:id="rId79"/>
    <p:sldId id="1146" r:id="rId80"/>
    <p:sldId id="1147" r:id="rId81"/>
    <p:sldId id="1151" r:id="rId82"/>
    <p:sldId id="1148" r:id="rId83"/>
    <p:sldId id="1149" r:id="rId84"/>
    <p:sldId id="1150" r:id="rId85"/>
    <p:sldId id="1152" r:id="rId86"/>
    <p:sldId id="1153" r:id="rId87"/>
    <p:sldId id="1154" r:id="rId88"/>
    <p:sldId id="1155" r:id="rId89"/>
    <p:sldId id="1156" r:id="rId90"/>
    <p:sldId id="1157" r:id="rId91"/>
    <p:sldId id="1158" r:id="rId92"/>
    <p:sldId id="1159" r:id="rId93"/>
    <p:sldId id="1160" r:id="rId94"/>
    <p:sldId id="1161" r:id="rId95"/>
    <p:sldId id="1162" r:id="rId96"/>
    <p:sldId id="1163" r:id="rId97"/>
    <p:sldId id="1164" r:id="rId98"/>
    <p:sldId id="1165" r:id="rId99"/>
    <p:sldId id="1166" r:id="rId100"/>
    <p:sldId id="1167" r:id="rId101"/>
    <p:sldId id="1168" r:id="rId102"/>
    <p:sldId id="1169" r:id="rId103"/>
    <p:sldId id="1170" r:id="rId104"/>
    <p:sldId id="1171" r:id="rId105"/>
    <p:sldId id="1172" r:id="rId106"/>
    <p:sldId id="1173" r:id="rId107"/>
    <p:sldId id="1174" r:id="rId108"/>
    <p:sldId id="1175" r:id="rId109"/>
    <p:sldId id="1176" r:id="rId110"/>
    <p:sldId id="1177" r:id="rId111"/>
    <p:sldId id="1181" r:id="rId112"/>
    <p:sldId id="1178" r:id="rId113"/>
    <p:sldId id="1179" r:id="rId114"/>
    <p:sldId id="1180" r:id="rId115"/>
    <p:sldId id="457" r:id="rId116"/>
    <p:sldId id="1071" r:id="rId11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272"/>
    <a:srgbClr val="D91D3C"/>
    <a:srgbClr val="E60B2F"/>
    <a:srgbClr val="AC2F31"/>
    <a:srgbClr val="691D1F"/>
    <a:srgbClr val="FA9576"/>
    <a:srgbClr val="C8785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A640D6-6CEC-41BD-ADB2-E08F634459A8}" v="18" dt="2023-10-28T05:28:34.0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2" autoAdjust="0"/>
    <p:restoredTop sz="94660"/>
  </p:normalViewPr>
  <p:slideViewPr>
    <p:cSldViewPr snapToGrid="0">
      <p:cViewPr varScale="1">
        <p:scale>
          <a:sx n="111" d="100"/>
          <a:sy n="111" d="100"/>
        </p:scale>
        <p:origin x="558" y="7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microsoft.com/office/2015/10/relationships/revisionInfo" Target="revisionInfo.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notesMaster" Target="notesMasters/notesMaster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presProps" Target="presProps.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theme" Target="theme/theme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0D7857-ABC4-4EB9-8265-488965BF7B5B}" type="datetimeFigureOut">
              <a:rPr lang="pt-BR" smtClean="0"/>
              <a:t>01/11/2023</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4B0C09-81EA-4E3A-AFE7-918C26E4F2B8}" type="slidenum">
              <a:rPr lang="pt-BR" smtClean="0"/>
              <a:t>‹nº›</a:t>
            </a:fld>
            <a:endParaRPr lang="pt-BR"/>
          </a:p>
        </p:txBody>
      </p:sp>
    </p:spTree>
    <p:extLst>
      <p:ext uri="{BB962C8B-B14F-4D97-AF65-F5344CB8AC3E}">
        <p14:creationId xmlns:p14="http://schemas.microsoft.com/office/powerpoint/2010/main" val="3728592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A99A96E-CCED-462F-B159-C1EDC0C2676E}" type="slidenum">
              <a:rPr lang="zh-CN" altLang="en-US" smtClean="0"/>
              <a:t>2</a:t>
            </a:fld>
            <a:endParaRPr lang="zh-CN" altLang="en-US"/>
          </a:p>
        </p:txBody>
      </p:sp>
    </p:spTree>
    <p:extLst>
      <p:ext uri="{BB962C8B-B14F-4D97-AF65-F5344CB8AC3E}">
        <p14:creationId xmlns:p14="http://schemas.microsoft.com/office/powerpoint/2010/main" val="13832631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A99A96E-CCED-462F-B159-C1EDC0C2676E}" type="slidenum">
              <a:rPr lang="zh-CN" altLang="en-US" smtClean="0"/>
              <a:t>101</a:t>
            </a:fld>
            <a:endParaRPr lang="zh-CN" altLang="en-US"/>
          </a:p>
        </p:txBody>
      </p:sp>
    </p:spTree>
    <p:extLst>
      <p:ext uri="{BB962C8B-B14F-4D97-AF65-F5344CB8AC3E}">
        <p14:creationId xmlns:p14="http://schemas.microsoft.com/office/powerpoint/2010/main" val="4219556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A99A96E-CCED-462F-B159-C1EDC0C2676E}" type="slidenum">
              <a:rPr lang="zh-CN" altLang="en-US" smtClean="0"/>
              <a:t>110</a:t>
            </a:fld>
            <a:endParaRPr lang="zh-CN" altLang="en-US"/>
          </a:p>
        </p:txBody>
      </p:sp>
    </p:spTree>
    <p:extLst>
      <p:ext uri="{BB962C8B-B14F-4D97-AF65-F5344CB8AC3E}">
        <p14:creationId xmlns:p14="http://schemas.microsoft.com/office/powerpoint/2010/main" val="1945919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A99A96E-CCED-462F-B159-C1EDC0C2676E}" type="slidenum">
              <a:rPr lang="zh-CN" altLang="en-US" smtClean="0"/>
              <a:t>7</a:t>
            </a:fld>
            <a:endParaRPr lang="zh-CN" altLang="en-US"/>
          </a:p>
        </p:txBody>
      </p:sp>
    </p:spTree>
    <p:extLst>
      <p:ext uri="{BB962C8B-B14F-4D97-AF65-F5344CB8AC3E}">
        <p14:creationId xmlns:p14="http://schemas.microsoft.com/office/powerpoint/2010/main" val="3870247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A99A96E-CCED-462F-B159-C1EDC0C2676E}" type="slidenum">
              <a:rPr lang="zh-CN" altLang="en-US" smtClean="0"/>
              <a:t>11</a:t>
            </a:fld>
            <a:endParaRPr lang="zh-CN" altLang="en-US"/>
          </a:p>
        </p:txBody>
      </p:sp>
    </p:spTree>
    <p:extLst>
      <p:ext uri="{BB962C8B-B14F-4D97-AF65-F5344CB8AC3E}">
        <p14:creationId xmlns:p14="http://schemas.microsoft.com/office/powerpoint/2010/main" val="1185211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A99A96E-CCED-462F-B159-C1EDC0C2676E}" type="slidenum">
              <a:rPr lang="zh-CN" altLang="en-US" smtClean="0"/>
              <a:t>19</a:t>
            </a:fld>
            <a:endParaRPr lang="zh-CN" altLang="en-US"/>
          </a:p>
        </p:txBody>
      </p:sp>
    </p:spTree>
    <p:extLst>
      <p:ext uri="{BB962C8B-B14F-4D97-AF65-F5344CB8AC3E}">
        <p14:creationId xmlns:p14="http://schemas.microsoft.com/office/powerpoint/2010/main" val="3219264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A99A96E-CCED-462F-B159-C1EDC0C2676E}" type="slidenum">
              <a:rPr lang="zh-CN" altLang="en-US" smtClean="0"/>
              <a:t>31</a:t>
            </a:fld>
            <a:endParaRPr lang="zh-CN" altLang="en-US"/>
          </a:p>
        </p:txBody>
      </p:sp>
    </p:spTree>
    <p:extLst>
      <p:ext uri="{BB962C8B-B14F-4D97-AF65-F5344CB8AC3E}">
        <p14:creationId xmlns:p14="http://schemas.microsoft.com/office/powerpoint/2010/main" val="3027118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A99A96E-CCED-462F-B159-C1EDC0C2676E}" type="slidenum">
              <a:rPr lang="zh-CN" altLang="en-US" smtClean="0"/>
              <a:t>35</a:t>
            </a:fld>
            <a:endParaRPr lang="zh-CN" altLang="en-US"/>
          </a:p>
        </p:txBody>
      </p:sp>
    </p:spTree>
    <p:extLst>
      <p:ext uri="{BB962C8B-B14F-4D97-AF65-F5344CB8AC3E}">
        <p14:creationId xmlns:p14="http://schemas.microsoft.com/office/powerpoint/2010/main" val="3052114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A99A96E-CCED-462F-B159-C1EDC0C2676E}" type="slidenum">
              <a:rPr lang="zh-CN" altLang="en-US" smtClean="0"/>
              <a:t>52</a:t>
            </a:fld>
            <a:endParaRPr lang="zh-CN" altLang="en-US"/>
          </a:p>
        </p:txBody>
      </p:sp>
    </p:spTree>
    <p:extLst>
      <p:ext uri="{BB962C8B-B14F-4D97-AF65-F5344CB8AC3E}">
        <p14:creationId xmlns:p14="http://schemas.microsoft.com/office/powerpoint/2010/main" val="2356438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A99A96E-CCED-462F-B159-C1EDC0C2676E}" type="slidenum">
              <a:rPr lang="zh-CN" altLang="en-US" smtClean="0"/>
              <a:t>60</a:t>
            </a:fld>
            <a:endParaRPr lang="zh-CN" altLang="en-US"/>
          </a:p>
        </p:txBody>
      </p:sp>
    </p:spTree>
    <p:extLst>
      <p:ext uri="{BB962C8B-B14F-4D97-AF65-F5344CB8AC3E}">
        <p14:creationId xmlns:p14="http://schemas.microsoft.com/office/powerpoint/2010/main" val="3475546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A99A96E-CCED-462F-B159-C1EDC0C2676E}" type="slidenum">
              <a:rPr lang="zh-CN" altLang="en-US" smtClean="0"/>
              <a:t>80</a:t>
            </a:fld>
            <a:endParaRPr lang="zh-CN" altLang="en-US"/>
          </a:p>
        </p:txBody>
      </p:sp>
    </p:spTree>
    <p:extLst>
      <p:ext uri="{BB962C8B-B14F-4D97-AF65-F5344CB8AC3E}">
        <p14:creationId xmlns:p14="http://schemas.microsoft.com/office/powerpoint/2010/main" val="23212482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1.xml"/><Relationship Id="rId5" Type="http://schemas.openxmlformats.org/officeDocument/2006/relationships/tags" Target="../tags/tag5.xml"/><Relationship Id="rId4" Type="http://schemas.openxmlformats.org/officeDocument/2006/relationships/tags" Target="../tags/tag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1ppt.com/xiazai/"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4884E86-7DAD-464E-9FD0-14DFCDA13D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0" y="0"/>
            <a:ext cx="12190879" cy="6875656"/>
          </a:xfrm>
          <a:prstGeom prst="rect">
            <a:avLst/>
          </a:prstGeom>
        </p:spPr>
      </p:pic>
    </p:spTree>
    <p:extLst>
      <p:ext uri="{BB962C8B-B14F-4D97-AF65-F5344CB8AC3E}">
        <p14:creationId xmlns:p14="http://schemas.microsoft.com/office/powerpoint/2010/main" val="1491852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55F94A-0402-4883-A95F-D19BCB9996C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B744A79-1E73-4163-82DE-250F3E9A36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E22FDA-E717-49DB-909C-232C70AD6C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7797381-C0A4-452D-8BC2-556B67794864}"/>
              </a:ext>
            </a:extLst>
          </p:cNvPr>
          <p:cNvSpPr>
            <a:spLocks noGrp="1"/>
          </p:cNvSpPr>
          <p:nvPr>
            <p:ph type="dt" sz="half" idx="10"/>
          </p:nvPr>
        </p:nvSpPr>
        <p:spPr/>
        <p:txBody>
          <a:bodyPr/>
          <a:lstStyle/>
          <a:p>
            <a:fld id="{D37ECFDE-47B5-468B-93A2-C567C7788EFA}" type="datetimeFigureOut">
              <a:rPr lang="zh-CN" altLang="en-US" smtClean="0"/>
              <a:t>2023/11/1</a:t>
            </a:fld>
            <a:endParaRPr lang="zh-CN" altLang="en-US"/>
          </a:p>
        </p:txBody>
      </p:sp>
      <p:sp>
        <p:nvSpPr>
          <p:cNvPr id="6" name="页脚占位符 5">
            <a:extLst>
              <a:ext uri="{FF2B5EF4-FFF2-40B4-BE49-F238E27FC236}">
                <a16:creationId xmlns:a16="http://schemas.microsoft.com/office/drawing/2014/main" id="{1AC1B53F-68DD-4BA8-A1FE-E62462FC2E9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E1D7E0B-DDE6-4D83-867C-BB942FE1C758}"/>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1894991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406983-35A8-42AE-B002-27D9CF90C44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C17407F-AB74-42D0-89BA-9BC8E95EEB1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473A247-160F-4C3B-803A-74FE34079ADF}"/>
              </a:ext>
            </a:extLst>
          </p:cNvPr>
          <p:cNvSpPr>
            <a:spLocks noGrp="1"/>
          </p:cNvSpPr>
          <p:nvPr>
            <p:ph type="dt" sz="half" idx="10"/>
          </p:nvPr>
        </p:nvSpPr>
        <p:spPr/>
        <p:txBody>
          <a:bodyPr/>
          <a:lstStyle/>
          <a:p>
            <a:fld id="{D37ECFDE-47B5-468B-93A2-C567C7788EFA}" type="datetimeFigureOut">
              <a:rPr lang="zh-CN" altLang="en-US" smtClean="0"/>
              <a:t>2023/11/1</a:t>
            </a:fld>
            <a:endParaRPr lang="zh-CN" altLang="en-US"/>
          </a:p>
        </p:txBody>
      </p:sp>
      <p:sp>
        <p:nvSpPr>
          <p:cNvPr id="5" name="页脚占位符 4">
            <a:extLst>
              <a:ext uri="{FF2B5EF4-FFF2-40B4-BE49-F238E27FC236}">
                <a16:creationId xmlns:a16="http://schemas.microsoft.com/office/drawing/2014/main" id="{AA314980-77B6-4893-98D3-E5A2FB74B7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AD731BA-64E8-41D1-8E97-3B65B3B0ED57}"/>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58958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296F8C4-A206-4C44-9B6E-1AADC57C9E9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542C44F-6568-4A0D-BCD1-878DF2DAA6D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B4AA2A-056E-4584-91CB-E19AA4E27304}"/>
              </a:ext>
            </a:extLst>
          </p:cNvPr>
          <p:cNvSpPr>
            <a:spLocks noGrp="1"/>
          </p:cNvSpPr>
          <p:nvPr>
            <p:ph type="dt" sz="half" idx="10"/>
          </p:nvPr>
        </p:nvSpPr>
        <p:spPr/>
        <p:txBody>
          <a:bodyPr/>
          <a:lstStyle/>
          <a:p>
            <a:fld id="{D37ECFDE-47B5-468B-93A2-C567C7788EFA}" type="datetimeFigureOut">
              <a:rPr lang="zh-CN" altLang="en-US" smtClean="0"/>
              <a:t>2023/11/1</a:t>
            </a:fld>
            <a:endParaRPr lang="zh-CN" altLang="en-US"/>
          </a:p>
        </p:txBody>
      </p:sp>
      <p:sp>
        <p:nvSpPr>
          <p:cNvPr id="5" name="页脚占位符 4">
            <a:extLst>
              <a:ext uri="{FF2B5EF4-FFF2-40B4-BE49-F238E27FC236}">
                <a16:creationId xmlns:a16="http://schemas.microsoft.com/office/drawing/2014/main" id="{F995391F-40CA-4D45-84B0-D00B7F7D20D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9AA89F1-9E43-4FFA-B107-C430670BE4FE}"/>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3676298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2023/11/1</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‹nº›</a:t>
            </a:fld>
            <a:endParaRPr lang="zh-CN" altLang="en-US" dirty="0"/>
          </a:p>
        </p:txBody>
      </p:sp>
    </p:spTree>
    <p:extLst>
      <p:ext uri="{BB962C8B-B14F-4D97-AF65-F5344CB8AC3E}">
        <p14:creationId xmlns:p14="http://schemas.microsoft.com/office/powerpoint/2010/main" val="1451630141"/>
      </p:ext>
    </p:extLst>
  </p:cSld>
  <p:clrMapOvr>
    <a:masterClrMapping/>
  </p:clrMapOvr>
  <p:hf sldNum="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2023/11/1</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‹nº›</a:t>
            </a:fld>
            <a:endParaRPr lang="zh-CN" altLang="en-US">
              <a:solidFill>
                <a:prstClr val="black"/>
              </a:solidFill>
            </a:endParaRPr>
          </a:p>
        </p:txBody>
      </p:sp>
    </p:spTree>
    <p:extLst>
      <p:ext uri="{BB962C8B-B14F-4D97-AF65-F5344CB8AC3E}">
        <p14:creationId xmlns:p14="http://schemas.microsoft.com/office/powerpoint/2010/main" val="2950958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2023/11/1</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‹nº›</a:t>
            </a:fld>
            <a:endParaRPr lang="zh-CN" altLang="en-US">
              <a:solidFill>
                <a:prstClr val="black"/>
              </a:solidFill>
            </a:endParaRPr>
          </a:p>
        </p:txBody>
      </p:sp>
    </p:spTree>
    <p:extLst>
      <p:ext uri="{BB962C8B-B14F-4D97-AF65-F5344CB8AC3E}">
        <p14:creationId xmlns:p14="http://schemas.microsoft.com/office/powerpoint/2010/main" val="17349562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3651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48747B6-90D0-4CDB-A724-6C247B8634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Tree>
    <p:extLst>
      <p:ext uri="{BB962C8B-B14F-4D97-AF65-F5344CB8AC3E}">
        <p14:creationId xmlns:p14="http://schemas.microsoft.com/office/powerpoint/2010/main" val="3388989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E05FA1-2606-4914-948F-860304F724C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2084FCC-73BD-4612-87A7-0590A505F7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2F91842-C731-47A6-95C4-2781D5FEA54E}"/>
              </a:ext>
            </a:extLst>
          </p:cNvPr>
          <p:cNvSpPr>
            <a:spLocks noGrp="1"/>
          </p:cNvSpPr>
          <p:nvPr>
            <p:ph type="dt" sz="half" idx="10"/>
          </p:nvPr>
        </p:nvSpPr>
        <p:spPr/>
        <p:txBody>
          <a:bodyPr/>
          <a:lstStyle/>
          <a:p>
            <a:fld id="{D37ECFDE-47B5-468B-93A2-C567C7788EFA}" type="datetimeFigureOut">
              <a:rPr lang="zh-CN" altLang="en-US" smtClean="0"/>
              <a:t>2023/11/1</a:t>
            </a:fld>
            <a:endParaRPr lang="zh-CN" altLang="en-US"/>
          </a:p>
        </p:txBody>
      </p:sp>
      <p:sp>
        <p:nvSpPr>
          <p:cNvPr id="5" name="页脚占位符 4">
            <a:extLst>
              <a:ext uri="{FF2B5EF4-FFF2-40B4-BE49-F238E27FC236}">
                <a16:creationId xmlns:a16="http://schemas.microsoft.com/office/drawing/2014/main" id="{688347C5-E2EE-4D0A-B2C3-13FC12F14CF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28CB5CD-9ED8-4B20-BC6D-A56BB4EBEDF3}"/>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1770889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99CED28-7ADF-4948-B88F-412DD04339D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9C2EC02-0402-4EF3-AE6C-870BC316C06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C53976A-23F2-4278-8DA6-C180A51B6C5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A27A350-1C54-40CA-9E8A-6393AC69956F}"/>
              </a:ext>
            </a:extLst>
          </p:cNvPr>
          <p:cNvSpPr>
            <a:spLocks noGrp="1"/>
          </p:cNvSpPr>
          <p:nvPr>
            <p:ph type="dt" sz="half" idx="10"/>
          </p:nvPr>
        </p:nvSpPr>
        <p:spPr/>
        <p:txBody>
          <a:bodyPr/>
          <a:lstStyle/>
          <a:p>
            <a:fld id="{D37ECFDE-47B5-468B-93A2-C567C7788EFA}" type="datetimeFigureOut">
              <a:rPr lang="zh-CN" altLang="en-US" smtClean="0"/>
              <a:t>2023/11/1</a:t>
            </a:fld>
            <a:endParaRPr lang="zh-CN" altLang="en-US"/>
          </a:p>
        </p:txBody>
      </p:sp>
      <p:sp>
        <p:nvSpPr>
          <p:cNvPr id="6" name="页脚占位符 5">
            <a:extLst>
              <a:ext uri="{FF2B5EF4-FFF2-40B4-BE49-F238E27FC236}">
                <a16:creationId xmlns:a16="http://schemas.microsoft.com/office/drawing/2014/main" id="{73CDBABF-DA6D-442B-9AB1-9628B1CC618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7EE0D17-AFA1-4BA7-A141-B81CAC842BDF}"/>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2522977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6340C8-7355-4CD0-A815-13067B7A7E4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0ECFD76-AB60-48D9-A607-6F14FAB99B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76D8FBD-CF70-4167-9632-05EA8E4EDEF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F899EC8-18FB-4922-ADA1-D09D610565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D535E99-FA0F-4313-B87D-8B9CCF4F0EF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0AA0998-34FC-4810-B0FB-98B232CF9AC3}"/>
              </a:ext>
            </a:extLst>
          </p:cNvPr>
          <p:cNvSpPr>
            <a:spLocks noGrp="1"/>
          </p:cNvSpPr>
          <p:nvPr>
            <p:ph type="dt" sz="half" idx="10"/>
          </p:nvPr>
        </p:nvSpPr>
        <p:spPr/>
        <p:txBody>
          <a:bodyPr/>
          <a:lstStyle/>
          <a:p>
            <a:fld id="{D37ECFDE-47B5-468B-93A2-C567C7788EFA}" type="datetimeFigureOut">
              <a:rPr lang="zh-CN" altLang="en-US" smtClean="0"/>
              <a:t>2023/11/1</a:t>
            </a:fld>
            <a:endParaRPr lang="zh-CN" altLang="en-US"/>
          </a:p>
        </p:txBody>
      </p:sp>
      <p:sp>
        <p:nvSpPr>
          <p:cNvPr id="8" name="页脚占位符 7">
            <a:extLst>
              <a:ext uri="{FF2B5EF4-FFF2-40B4-BE49-F238E27FC236}">
                <a16:creationId xmlns:a16="http://schemas.microsoft.com/office/drawing/2014/main" id="{E8CA42B4-9D3B-45F1-9816-2E2B738C45D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F10E97E-A1E7-4FAF-AC1D-5DCA9240C220}"/>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1147168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6340C8-7355-4CD0-A815-13067B7A7E4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0ECFD76-AB60-48D9-A607-6F14FAB99B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76D8FBD-CF70-4167-9632-05EA8E4EDEF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F899EC8-18FB-4922-ADA1-D09D610565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D535E99-FA0F-4313-B87D-8B9CCF4F0EF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0AA0998-34FC-4810-B0FB-98B232CF9AC3}"/>
              </a:ext>
            </a:extLst>
          </p:cNvPr>
          <p:cNvSpPr>
            <a:spLocks noGrp="1"/>
          </p:cNvSpPr>
          <p:nvPr>
            <p:ph type="dt" sz="half" idx="10"/>
          </p:nvPr>
        </p:nvSpPr>
        <p:spPr/>
        <p:txBody>
          <a:bodyPr/>
          <a:lstStyle/>
          <a:p>
            <a:fld id="{D37ECFDE-47B5-468B-93A2-C567C7788EFA}" type="datetimeFigureOut">
              <a:rPr lang="zh-CN" altLang="en-US" smtClean="0"/>
              <a:t>2023/11/1</a:t>
            </a:fld>
            <a:endParaRPr lang="zh-CN" altLang="en-US"/>
          </a:p>
        </p:txBody>
      </p:sp>
      <p:sp>
        <p:nvSpPr>
          <p:cNvPr id="8" name="页脚占位符 7">
            <a:extLst>
              <a:ext uri="{FF2B5EF4-FFF2-40B4-BE49-F238E27FC236}">
                <a16:creationId xmlns:a16="http://schemas.microsoft.com/office/drawing/2014/main" id="{E8CA42B4-9D3B-45F1-9816-2E2B738C45D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F10E97E-A1E7-4FAF-AC1D-5DCA9240C220}"/>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
        <p:nvSpPr>
          <p:cNvPr id="11" name="TextBox 10"/>
          <p:cNvSpPr txBox="1"/>
          <p:nvPr userDrawn="1"/>
        </p:nvSpPr>
        <p:spPr>
          <a:xfrm>
            <a:off x="1628304" y="6739570"/>
            <a:ext cx="1224136"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下载</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http://www.1ppt.com/xiazai/</a:t>
            </a:r>
          </a:p>
        </p:txBody>
      </p:sp>
    </p:spTree>
    <p:extLst>
      <p:ext uri="{BB962C8B-B14F-4D97-AF65-F5344CB8AC3E}">
        <p14:creationId xmlns:p14="http://schemas.microsoft.com/office/powerpoint/2010/main" val="295887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E733DE-6342-480A-9074-5AE34C8ED24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5D50150-3066-49BF-AF59-D6B0A6966073}"/>
              </a:ext>
            </a:extLst>
          </p:cNvPr>
          <p:cNvSpPr>
            <a:spLocks noGrp="1"/>
          </p:cNvSpPr>
          <p:nvPr>
            <p:ph type="dt" sz="half" idx="10"/>
          </p:nvPr>
        </p:nvSpPr>
        <p:spPr/>
        <p:txBody>
          <a:bodyPr/>
          <a:lstStyle/>
          <a:p>
            <a:fld id="{D37ECFDE-47B5-468B-93A2-C567C7788EFA}" type="datetimeFigureOut">
              <a:rPr lang="zh-CN" altLang="en-US" smtClean="0"/>
              <a:t>2023/11/1</a:t>
            </a:fld>
            <a:endParaRPr lang="zh-CN" altLang="en-US"/>
          </a:p>
        </p:txBody>
      </p:sp>
      <p:sp>
        <p:nvSpPr>
          <p:cNvPr id="4" name="页脚占位符 3">
            <a:extLst>
              <a:ext uri="{FF2B5EF4-FFF2-40B4-BE49-F238E27FC236}">
                <a16:creationId xmlns:a16="http://schemas.microsoft.com/office/drawing/2014/main" id="{B07ADFC5-DC01-428E-B55F-F0B5F095563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0D28FAF-4C32-4444-A0D1-0A7046B5714F}"/>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272283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6" name="Group 12">
            <a:extLst>
              <a:ext uri="{FF2B5EF4-FFF2-40B4-BE49-F238E27FC236}">
                <a16:creationId xmlns:a16="http://schemas.microsoft.com/office/drawing/2014/main" id="{B24EBF0D-F326-48AA-AD72-D120EE0B7F57}"/>
              </a:ext>
            </a:extLst>
          </p:cNvPr>
          <p:cNvGrpSpPr/>
          <p:nvPr userDrawn="1"/>
        </p:nvGrpSpPr>
        <p:grpSpPr>
          <a:xfrm>
            <a:off x="10836650" y="360791"/>
            <a:ext cx="909520" cy="197589"/>
            <a:chOff x="9475619" y="5793834"/>
            <a:chExt cx="648944" cy="140980"/>
          </a:xfrm>
          <a:solidFill>
            <a:schemeClr val="bg1">
              <a:lumMod val="85000"/>
            </a:schemeClr>
          </a:solidFill>
        </p:grpSpPr>
        <p:sp>
          <p:nvSpPr>
            <p:cNvPr id="7" name="Freeform 74">
              <a:extLst>
                <a:ext uri="{FF2B5EF4-FFF2-40B4-BE49-F238E27FC236}">
                  <a16:creationId xmlns:a16="http://schemas.microsoft.com/office/drawing/2014/main" id="{CE6930E2-B666-48F8-87E3-142350FD7B6E}"/>
                </a:ext>
              </a:extLst>
            </p:cNvPr>
            <p:cNvSpPr>
              <a:spLocks noChangeArrowheads="1"/>
            </p:cNvSpPr>
            <p:nvPr userDrawn="1"/>
          </p:nvSpPr>
          <p:spPr bwMode="auto">
            <a:xfrm>
              <a:off x="9987197" y="5796545"/>
              <a:ext cx="137366" cy="135558"/>
            </a:xfrm>
            <a:custGeom>
              <a:avLst/>
              <a:gdLst>
                <a:gd name="T0" fmla="*/ 14641 w 445"/>
                <a:gd name="T1" fmla="*/ 58439 h 436"/>
                <a:gd name="T2" fmla="*/ 14641 w 445"/>
                <a:gd name="T3" fmla="*/ 58439 h 436"/>
                <a:gd name="T4" fmla="*/ 33619 w 445"/>
                <a:gd name="T5" fmla="*/ 101585 h 436"/>
                <a:gd name="T6" fmla="*/ 62901 w 445"/>
                <a:gd name="T7" fmla="*/ 111416 h 436"/>
                <a:gd name="T8" fmla="*/ 67781 w 445"/>
                <a:gd name="T9" fmla="*/ 111416 h 436"/>
                <a:gd name="T10" fmla="*/ 72661 w 445"/>
                <a:gd name="T11" fmla="*/ 135447 h 436"/>
                <a:gd name="T12" fmla="*/ 72661 w 445"/>
                <a:gd name="T13" fmla="*/ 135447 h 436"/>
                <a:gd name="T14" fmla="*/ 0 w 445"/>
                <a:gd name="T15" fmla="*/ 188425 h 436"/>
                <a:gd name="T16" fmla="*/ 62901 w 445"/>
                <a:gd name="T17" fmla="*/ 237579 h 436"/>
                <a:gd name="T18" fmla="*/ 62901 w 445"/>
                <a:gd name="T19" fmla="*/ 237579 h 436"/>
                <a:gd name="T20" fmla="*/ 67781 w 445"/>
                <a:gd name="T21" fmla="*/ 237579 h 436"/>
                <a:gd name="T22" fmla="*/ 106280 w 445"/>
                <a:gd name="T23" fmla="*/ 227748 h 436"/>
                <a:gd name="T24" fmla="*/ 135020 w 445"/>
                <a:gd name="T25" fmla="*/ 174771 h 436"/>
                <a:gd name="T26" fmla="*/ 111161 w 445"/>
                <a:gd name="T27" fmla="*/ 125616 h 436"/>
                <a:gd name="T28" fmla="*/ 96520 w 445"/>
                <a:gd name="T29" fmla="*/ 111416 h 436"/>
                <a:gd name="T30" fmla="*/ 106280 w 445"/>
                <a:gd name="T31" fmla="*/ 96670 h 436"/>
                <a:gd name="T32" fmla="*/ 125259 w 445"/>
                <a:gd name="T33" fmla="*/ 53524 h 436"/>
                <a:gd name="T34" fmla="*/ 106280 w 445"/>
                <a:gd name="T35" fmla="*/ 9831 h 436"/>
                <a:gd name="T36" fmla="*/ 115499 w 445"/>
                <a:gd name="T37" fmla="*/ 9831 h 436"/>
                <a:gd name="T38" fmla="*/ 135020 w 445"/>
                <a:gd name="T39" fmla="*/ 0 h 436"/>
                <a:gd name="T40" fmla="*/ 135020 w 445"/>
                <a:gd name="T41" fmla="*/ 0 h 436"/>
                <a:gd name="T42" fmla="*/ 77541 w 445"/>
                <a:gd name="T43" fmla="*/ 0 h 436"/>
                <a:gd name="T44" fmla="*/ 14641 w 445"/>
                <a:gd name="T45" fmla="*/ 58439 h 436"/>
                <a:gd name="T46" fmla="*/ 111161 w 445"/>
                <a:gd name="T47" fmla="*/ 179140 h 436"/>
                <a:gd name="T48" fmla="*/ 111161 w 445"/>
                <a:gd name="T49" fmla="*/ 179140 h 436"/>
                <a:gd name="T50" fmla="*/ 72661 w 445"/>
                <a:gd name="T51" fmla="*/ 213002 h 436"/>
                <a:gd name="T52" fmla="*/ 29281 w 445"/>
                <a:gd name="T53" fmla="*/ 188425 h 436"/>
                <a:gd name="T54" fmla="*/ 38500 w 445"/>
                <a:gd name="T55" fmla="*/ 159478 h 436"/>
                <a:gd name="T56" fmla="*/ 67781 w 445"/>
                <a:gd name="T57" fmla="*/ 150194 h 436"/>
                <a:gd name="T58" fmla="*/ 72661 w 445"/>
                <a:gd name="T59" fmla="*/ 150194 h 436"/>
                <a:gd name="T60" fmla="*/ 111161 w 445"/>
                <a:gd name="T61" fmla="*/ 179140 h 436"/>
                <a:gd name="T62" fmla="*/ 96520 w 445"/>
                <a:gd name="T63" fmla="*/ 43693 h 436"/>
                <a:gd name="T64" fmla="*/ 96520 w 445"/>
                <a:gd name="T65" fmla="*/ 43693 h 436"/>
                <a:gd name="T66" fmla="*/ 77541 w 445"/>
                <a:gd name="T67" fmla="*/ 92301 h 436"/>
                <a:gd name="T68" fmla="*/ 72661 w 445"/>
                <a:gd name="T69" fmla="*/ 92301 h 436"/>
                <a:gd name="T70" fmla="*/ 43922 w 445"/>
                <a:gd name="T71" fmla="*/ 63354 h 436"/>
                <a:gd name="T72" fmla="*/ 43922 w 445"/>
                <a:gd name="T73" fmla="*/ 33862 h 436"/>
                <a:gd name="T74" fmla="*/ 58020 w 445"/>
                <a:gd name="T75" fmla="*/ 14200 h 436"/>
                <a:gd name="T76" fmla="*/ 62901 w 445"/>
                <a:gd name="T77" fmla="*/ 14200 h 436"/>
                <a:gd name="T78" fmla="*/ 96520 w 445"/>
                <a:gd name="T79" fmla="*/ 43693 h 436"/>
                <a:gd name="T80" fmla="*/ 202258 w 445"/>
                <a:gd name="T81" fmla="*/ 92301 h 436"/>
                <a:gd name="T82" fmla="*/ 202258 w 445"/>
                <a:gd name="T83" fmla="*/ 92301 h 436"/>
                <a:gd name="T84" fmla="*/ 202258 w 445"/>
                <a:gd name="T85" fmla="*/ 53524 h 436"/>
                <a:gd name="T86" fmla="*/ 172977 w 445"/>
                <a:gd name="T87" fmla="*/ 53524 h 436"/>
                <a:gd name="T88" fmla="*/ 172977 w 445"/>
                <a:gd name="T89" fmla="*/ 92301 h 436"/>
                <a:gd name="T90" fmla="*/ 135020 w 445"/>
                <a:gd name="T91" fmla="*/ 92301 h 436"/>
                <a:gd name="T92" fmla="*/ 135020 w 445"/>
                <a:gd name="T93" fmla="*/ 116332 h 436"/>
                <a:gd name="T94" fmla="*/ 172977 w 445"/>
                <a:gd name="T95" fmla="*/ 116332 h 436"/>
                <a:gd name="T96" fmla="*/ 172977 w 445"/>
                <a:gd name="T97" fmla="*/ 159478 h 436"/>
                <a:gd name="T98" fmla="*/ 202258 w 445"/>
                <a:gd name="T99" fmla="*/ 159478 h 436"/>
                <a:gd name="T100" fmla="*/ 202258 w 445"/>
                <a:gd name="T101" fmla="*/ 116332 h 436"/>
                <a:gd name="T102" fmla="*/ 240758 w 445"/>
                <a:gd name="T103" fmla="*/ 116332 h 436"/>
                <a:gd name="T104" fmla="*/ 240758 w 445"/>
                <a:gd name="T105" fmla="*/ 92301 h 436"/>
                <a:gd name="T106" fmla="*/ 202258 w 445"/>
                <a:gd name="T107" fmla="*/ 92301 h 4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45" h="436">
                  <a:moveTo>
                    <a:pt x="27" y="107"/>
                  </a:moveTo>
                  <a:lnTo>
                    <a:pt x="27" y="107"/>
                  </a:lnTo>
                  <a:cubicBezTo>
                    <a:pt x="27" y="142"/>
                    <a:pt x="36" y="169"/>
                    <a:pt x="62" y="186"/>
                  </a:cubicBezTo>
                  <a:cubicBezTo>
                    <a:pt x="81" y="195"/>
                    <a:pt x="107" y="204"/>
                    <a:pt x="116" y="204"/>
                  </a:cubicBezTo>
                  <a:lnTo>
                    <a:pt x="125" y="204"/>
                  </a:lnTo>
                  <a:cubicBezTo>
                    <a:pt x="125" y="204"/>
                    <a:pt x="116" y="222"/>
                    <a:pt x="134" y="248"/>
                  </a:cubicBezTo>
                  <a:cubicBezTo>
                    <a:pt x="107" y="248"/>
                    <a:pt x="0" y="257"/>
                    <a:pt x="0" y="345"/>
                  </a:cubicBezTo>
                  <a:cubicBezTo>
                    <a:pt x="0" y="435"/>
                    <a:pt x="98" y="435"/>
                    <a:pt x="116" y="435"/>
                  </a:cubicBezTo>
                  <a:cubicBezTo>
                    <a:pt x="116" y="435"/>
                    <a:pt x="116" y="435"/>
                    <a:pt x="125" y="435"/>
                  </a:cubicBezTo>
                  <a:cubicBezTo>
                    <a:pt x="134" y="435"/>
                    <a:pt x="169" y="435"/>
                    <a:pt x="196" y="417"/>
                  </a:cubicBezTo>
                  <a:cubicBezTo>
                    <a:pt x="231" y="399"/>
                    <a:pt x="249" y="364"/>
                    <a:pt x="249" y="320"/>
                  </a:cubicBezTo>
                  <a:cubicBezTo>
                    <a:pt x="249" y="275"/>
                    <a:pt x="222" y="248"/>
                    <a:pt x="205" y="230"/>
                  </a:cubicBezTo>
                  <a:cubicBezTo>
                    <a:pt x="187" y="222"/>
                    <a:pt x="178" y="213"/>
                    <a:pt x="178" y="204"/>
                  </a:cubicBezTo>
                  <a:cubicBezTo>
                    <a:pt x="178" y="195"/>
                    <a:pt x="187" y="186"/>
                    <a:pt x="196" y="177"/>
                  </a:cubicBezTo>
                  <a:cubicBezTo>
                    <a:pt x="213" y="160"/>
                    <a:pt x="231" y="142"/>
                    <a:pt x="231" y="98"/>
                  </a:cubicBezTo>
                  <a:cubicBezTo>
                    <a:pt x="231" y="62"/>
                    <a:pt x="222" y="36"/>
                    <a:pt x="196" y="18"/>
                  </a:cubicBezTo>
                  <a:lnTo>
                    <a:pt x="213" y="18"/>
                  </a:lnTo>
                  <a:cubicBezTo>
                    <a:pt x="231" y="18"/>
                    <a:pt x="249" y="9"/>
                    <a:pt x="249" y="0"/>
                  </a:cubicBezTo>
                  <a:cubicBezTo>
                    <a:pt x="143" y="0"/>
                    <a:pt x="143" y="0"/>
                    <a:pt x="143" y="0"/>
                  </a:cubicBezTo>
                  <a:cubicBezTo>
                    <a:pt x="134" y="0"/>
                    <a:pt x="27" y="0"/>
                    <a:pt x="27" y="107"/>
                  </a:cubicBezTo>
                  <a:close/>
                  <a:moveTo>
                    <a:pt x="205" y="328"/>
                  </a:moveTo>
                  <a:lnTo>
                    <a:pt x="205" y="328"/>
                  </a:lnTo>
                  <a:cubicBezTo>
                    <a:pt x="213" y="364"/>
                    <a:pt x="178" y="390"/>
                    <a:pt x="134" y="390"/>
                  </a:cubicBezTo>
                  <a:cubicBezTo>
                    <a:pt x="90" y="399"/>
                    <a:pt x="54" y="381"/>
                    <a:pt x="54" y="345"/>
                  </a:cubicBezTo>
                  <a:cubicBezTo>
                    <a:pt x="45" y="328"/>
                    <a:pt x="54" y="310"/>
                    <a:pt x="71" y="292"/>
                  </a:cubicBezTo>
                  <a:cubicBezTo>
                    <a:pt x="90" y="283"/>
                    <a:pt x="107" y="275"/>
                    <a:pt x="125" y="275"/>
                  </a:cubicBezTo>
                  <a:cubicBezTo>
                    <a:pt x="134" y="275"/>
                    <a:pt x="134" y="275"/>
                    <a:pt x="134" y="275"/>
                  </a:cubicBezTo>
                  <a:cubicBezTo>
                    <a:pt x="178" y="275"/>
                    <a:pt x="205" y="301"/>
                    <a:pt x="205" y="328"/>
                  </a:cubicBezTo>
                  <a:close/>
                  <a:moveTo>
                    <a:pt x="178" y="80"/>
                  </a:moveTo>
                  <a:lnTo>
                    <a:pt x="178" y="80"/>
                  </a:lnTo>
                  <a:cubicBezTo>
                    <a:pt x="187" y="124"/>
                    <a:pt x="169" y="160"/>
                    <a:pt x="143" y="169"/>
                  </a:cubicBezTo>
                  <a:cubicBezTo>
                    <a:pt x="143" y="169"/>
                    <a:pt x="143" y="169"/>
                    <a:pt x="134" y="169"/>
                  </a:cubicBezTo>
                  <a:cubicBezTo>
                    <a:pt x="107" y="169"/>
                    <a:pt x="90" y="151"/>
                    <a:pt x="81" y="116"/>
                  </a:cubicBezTo>
                  <a:cubicBezTo>
                    <a:pt x="71" y="98"/>
                    <a:pt x="71" y="80"/>
                    <a:pt x="81" y="62"/>
                  </a:cubicBezTo>
                  <a:cubicBezTo>
                    <a:pt x="81" y="45"/>
                    <a:pt x="98" y="36"/>
                    <a:pt x="107" y="26"/>
                  </a:cubicBezTo>
                  <a:lnTo>
                    <a:pt x="116" y="26"/>
                  </a:lnTo>
                  <a:cubicBezTo>
                    <a:pt x="151" y="26"/>
                    <a:pt x="169" y="45"/>
                    <a:pt x="178" y="80"/>
                  </a:cubicBezTo>
                  <a:close/>
                  <a:moveTo>
                    <a:pt x="373" y="169"/>
                  </a:moveTo>
                  <a:lnTo>
                    <a:pt x="373" y="169"/>
                  </a:lnTo>
                  <a:cubicBezTo>
                    <a:pt x="373" y="98"/>
                    <a:pt x="373" y="98"/>
                    <a:pt x="373" y="98"/>
                  </a:cubicBezTo>
                  <a:cubicBezTo>
                    <a:pt x="319" y="98"/>
                    <a:pt x="319" y="98"/>
                    <a:pt x="319" y="98"/>
                  </a:cubicBezTo>
                  <a:cubicBezTo>
                    <a:pt x="319" y="169"/>
                    <a:pt x="319" y="169"/>
                    <a:pt x="319" y="169"/>
                  </a:cubicBezTo>
                  <a:cubicBezTo>
                    <a:pt x="249" y="169"/>
                    <a:pt x="249" y="169"/>
                    <a:pt x="249" y="169"/>
                  </a:cubicBezTo>
                  <a:cubicBezTo>
                    <a:pt x="249" y="213"/>
                    <a:pt x="249" y="213"/>
                    <a:pt x="249" y="213"/>
                  </a:cubicBezTo>
                  <a:cubicBezTo>
                    <a:pt x="319" y="213"/>
                    <a:pt x="319" y="213"/>
                    <a:pt x="319" y="213"/>
                  </a:cubicBezTo>
                  <a:cubicBezTo>
                    <a:pt x="319" y="292"/>
                    <a:pt x="319" y="292"/>
                    <a:pt x="319" y="292"/>
                  </a:cubicBezTo>
                  <a:cubicBezTo>
                    <a:pt x="373" y="292"/>
                    <a:pt x="373" y="292"/>
                    <a:pt x="373" y="292"/>
                  </a:cubicBezTo>
                  <a:cubicBezTo>
                    <a:pt x="373" y="213"/>
                    <a:pt x="373" y="213"/>
                    <a:pt x="373" y="213"/>
                  </a:cubicBezTo>
                  <a:cubicBezTo>
                    <a:pt x="444" y="213"/>
                    <a:pt x="444" y="213"/>
                    <a:pt x="444" y="213"/>
                  </a:cubicBezTo>
                  <a:cubicBezTo>
                    <a:pt x="444" y="169"/>
                    <a:pt x="444" y="169"/>
                    <a:pt x="444" y="169"/>
                  </a:cubicBezTo>
                  <a:lnTo>
                    <a:pt x="373" y="169"/>
                  </a:lnTo>
                  <a:close/>
                </a:path>
              </a:pathLst>
            </a:custGeom>
            <a:grpFill/>
            <a:ln>
              <a:noFill/>
            </a:ln>
            <a:effectLst/>
          </p:spPr>
          <p:txBody>
            <a:bodyPr wrap="none" lIns="34290" tIns="17145" rIns="34290" bIns="17145" anchor="ctr"/>
            <a:lstStyle/>
            <a:p>
              <a:endParaRPr lang="en-US" dirty="0">
                <a:solidFill>
                  <a:schemeClr val="bg1">
                    <a:lumMod val="85000"/>
                  </a:schemeClr>
                </a:solidFill>
              </a:endParaRPr>
            </a:p>
          </p:txBody>
        </p:sp>
        <p:sp>
          <p:nvSpPr>
            <p:cNvPr id="8" name="Freeform 75">
              <a:extLst>
                <a:ext uri="{FF2B5EF4-FFF2-40B4-BE49-F238E27FC236}">
                  <a16:creationId xmlns:a16="http://schemas.microsoft.com/office/drawing/2014/main" id="{CB7C9A83-C7DC-42B6-8F82-063A550CCC10}"/>
                </a:ext>
              </a:extLst>
            </p:cNvPr>
            <p:cNvSpPr>
              <a:spLocks noChangeArrowheads="1"/>
            </p:cNvSpPr>
            <p:nvPr userDrawn="1"/>
          </p:nvSpPr>
          <p:spPr bwMode="auto">
            <a:xfrm>
              <a:off x="9475619" y="5793834"/>
              <a:ext cx="75912" cy="140980"/>
            </a:xfrm>
            <a:custGeom>
              <a:avLst/>
              <a:gdLst>
                <a:gd name="T0" fmla="*/ 132814 w 249"/>
                <a:gd name="T1" fmla="*/ 43735 h 453"/>
                <a:gd name="T2" fmla="*/ 132814 w 249"/>
                <a:gd name="T3" fmla="*/ 43735 h 453"/>
                <a:gd name="T4" fmla="*/ 94791 w 249"/>
                <a:gd name="T5" fmla="*/ 43735 h 453"/>
                <a:gd name="T6" fmla="*/ 85687 w 249"/>
                <a:gd name="T7" fmla="*/ 58496 h 453"/>
                <a:gd name="T8" fmla="*/ 85687 w 249"/>
                <a:gd name="T9" fmla="*/ 87470 h 453"/>
                <a:gd name="T10" fmla="*/ 132814 w 249"/>
                <a:gd name="T11" fmla="*/ 87470 h 453"/>
                <a:gd name="T12" fmla="*/ 132814 w 249"/>
                <a:gd name="T13" fmla="*/ 126285 h 453"/>
                <a:gd name="T14" fmla="*/ 85687 w 249"/>
                <a:gd name="T15" fmla="*/ 126285 h 453"/>
                <a:gd name="T16" fmla="*/ 85687 w 249"/>
                <a:gd name="T17" fmla="*/ 247103 h 453"/>
                <a:gd name="T18" fmla="*/ 42308 w 249"/>
                <a:gd name="T19" fmla="*/ 247103 h 453"/>
                <a:gd name="T20" fmla="*/ 42308 w 249"/>
                <a:gd name="T21" fmla="*/ 126285 h 453"/>
                <a:gd name="T22" fmla="*/ 0 w 249"/>
                <a:gd name="T23" fmla="*/ 126285 h 453"/>
                <a:gd name="T24" fmla="*/ 0 w 249"/>
                <a:gd name="T25" fmla="*/ 87470 h 453"/>
                <a:gd name="T26" fmla="*/ 42308 w 249"/>
                <a:gd name="T27" fmla="*/ 87470 h 453"/>
                <a:gd name="T28" fmla="*/ 42308 w 249"/>
                <a:gd name="T29" fmla="*/ 63416 h 453"/>
                <a:gd name="T30" fmla="*/ 94791 w 249"/>
                <a:gd name="T31" fmla="*/ 0 h 453"/>
                <a:gd name="T32" fmla="*/ 132814 w 249"/>
                <a:gd name="T33" fmla="*/ 0 h 453"/>
                <a:gd name="T34" fmla="*/ 132814 w 249"/>
                <a:gd name="T35" fmla="*/ 43735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grpFill/>
            <a:ln>
              <a:noFill/>
            </a:ln>
            <a:effectLst/>
          </p:spPr>
          <p:txBody>
            <a:bodyPr wrap="none" lIns="34290" tIns="17145" rIns="34290" bIns="17145" anchor="ctr"/>
            <a:lstStyle/>
            <a:p>
              <a:endParaRPr lang="en-US" dirty="0">
                <a:solidFill>
                  <a:schemeClr val="bg1">
                    <a:lumMod val="85000"/>
                  </a:schemeClr>
                </a:solidFill>
              </a:endParaRPr>
            </a:p>
          </p:txBody>
        </p:sp>
        <p:sp>
          <p:nvSpPr>
            <p:cNvPr id="9" name="Freeform 85">
              <a:extLst>
                <a:ext uri="{FF2B5EF4-FFF2-40B4-BE49-F238E27FC236}">
                  <a16:creationId xmlns:a16="http://schemas.microsoft.com/office/drawing/2014/main" id="{3E52416F-D52D-490F-A808-4113194F7EDC}"/>
                </a:ext>
              </a:extLst>
            </p:cNvPr>
            <p:cNvSpPr>
              <a:spLocks noChangeArrowheads="1"/>
            </p:cNvSpPr>
            <p:nvPr userDrawn="1"/>
          </p:nvSpPr>
          <p:spPr bwMode="auto">
            <a:xfrm>
              <a:off x="9697970" y="5806938"/>
              <a:ext cx="142788" cy="114772"/>
            </a:xfrm>
            <a:custGeom>
              <a:avLst/>
              <a:gdLst>
                <a:gd name="T0" fmla="*/ 250282 w 462"/>
                <a:gd name="T1" fmla="*/ 24258 h 374"/>
                <a:gd name="T2" fmla="*/ 250282 w 462"/>
                <a:gd name="T3" fmla="*/ 24258 h 374"/>
                <a:gd name="T4" fmla="*/ 221508 w 462"/>
                <a:gd name="T5" fmla="*/ 33962 h 374"/>
                <a:gd name="T6" fmla="*/ 240510 w 462"/>
                <a:gd name="T7" fmla="*/ 5391 h 374"/>
                <a:gd name="T8" fmla="*/ 211192 w 462"/>
                <a:gd name="T9" fmla="*/ 19407 h 374"/>
                <a:gd name="T10" fmla="*/ 173189 w 462"/>
                <a:gd name="T11" fmla="*/ 0 h 374"/>
                <a:gd name="T12" fmla="*/ 119983 w 462"/>
                <a:gd name="T13" fmla="*/ 52829 h 374"/>
                <a:gd name="T14" fmla="*/ 124870 w 462"/>
                <a:gd name="T15" fmla="*/ 62532 h 374"/>
                <a:gd name="T16" fmla="*/ 19002 w 462"/>
                <a:gd name="T17" fmla="*/ 10242 h 374"/>
                <a:gd name="T18" fmla="*/ 9229 w 462"/>
                <a:gd name="T19" fmla="*/ 38813 h 374"/>
                <a:gd name="T20" fmla="*/ 33118 w 462"/>
                <a:gd name="T21" fmla="*/ 81400 h 374"/>
                <a:gd name="T22" fmla="*/ 9229 w 462"/>
                <a:gd name="T23" fmla="*/ 72236 h 374"/>
                <a:gd name="T24" fmla="*/ 9229 w 462"/>
                <a:gd name="T25" fmla="*/ 72236 h 374"/>
                <a:gd name="T26" fmla="*/ 53205 w 462"/>
                <a:gd name="T27" fmla="*/ 124526 h 374"/>
                <a:gd name="T28" fmla="*/ 38004 w 462"/>
                <a:gd name="T29" fmla="*/ 124526 h 374"/>
                <a:gd name="T30" fmla="*/ 28774 w 462"/>
                <a:gd name="T31" fmla="*/ 124526 h 374"/>
                <a:gd name="T32" fmla="*/ 77093 w 462"/>
                <a:gd name="T33" fmla="*/ 158487 h 374"/>
                <a:gd name="T34" fmla="*/ 14116 w 462"/>
                <a:gd name="T35" fmla="*/ 182206 h 374"/>
                <a:gd name="T36" fmla="*/ 0 w 462"/>
                <a:gd name="T37" fmla="*/ 182206 h 374"/>
                <a:gd name="T38" fmla="*/ 77093 w 462"/>
                <a:gd name="T39" fmla="*/ 201074 h 374"/>
                <a:gd name="T40" fmla="*/ 221508 w 462"/>
                <a:gd name="T41" fmla="*/ 57681 h 374"/>
                <a:gd name="T42" fmla="*/ 221508 w 462"/>
                <a:gd name="T43" fmla="*/ 52829 h 374"/>
                <a:gd name="T44" fmla="*/ 250282 w 462"/>
                <a:gd name="T45" fmla="*/ 24258 h 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grpFill/>
            <a:ln>
              <a:noFill/>
            </a:ln>
            <a:effectLst/>
          </p:spPr>
          <p:txBody>
            <a:bodyPr wrap="none" lIns="34290" tIns="17145" rIns="34290" bIns="17145" anchor="ctr"/>
            <a:lstStyle/>
            <a:p>
              <a:endParaRPr lang="en-US" dirty="0">
                <a:solidFill>
                  <a:schemeClr val="bg1">
                    <a:lumMod val="85000"/>
                  </a:schemeClr>
                </a:solidFill>
              </a:endParaRPr>
            </a:p>
          </p:txBody>
        </p:sp>
      </p:grpSp>
    </p:spTree>
    <p:extLst>
      <p:ext uri="{BB962C8B-B14F-4D97-AF65-F5344CB8AC3E}">
        <p14:creationId xmlns:p14="http://schemas.microsoft.com/office/powerpoint/2010/main" val="638619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9EBA54-C208-4AFA-A14E-E742E6C5B08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1354BD9-8478-4B0C-985E-C4C1E501D5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06C5185-133C-4D5C-8437-7BA30DF937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2EDDB2B-177D-4F67-930B-7FECEB6FB448}"/>
              </a:ext>
            </a:extLst>
          </p:cNvPr>
          <p:cNvSpPr>
            <a:spLocks noGrp="1"/>
          </p:cNvSpPr>
          <p:nvPr>
            <p:ph type="dt" sz="half" idx="10"/>
          </p:nvPr>
        </p:nvSpPr>
        <p:spPr/>
        <p:txBody>
          <a:bodyPr/>
          <a:lstStyle/>
          <a:p>
            <a:fld id="{D37ECFDE-47B5-468B-93A2-C567C7788EFA}" type="datetimeFigureOut">
              <a:rPr lang="zh-CN" altLang="en-US" smtClean="0"/>
              <a:t>2023/11/1</a:t>
            </a:fld>
            <a:endParaRPr lang="zh-CN" altLang="en-US"/>
          </a:p>
        </p:txBody>
      </p:sp>
      <p:sp>
        <p:nvSpPr>
          <p:cNvPr id="6" name="页脚占位符 5">
            <a:extLst>
              <a:ext uri="{FF2B5EF4-FFF2-40B4-BE49-F238E27FC236}">
                <a16:creationId xmlns:a16="http://schemas.microsoft.com/office/drawing/2014/main" id="{5FCBDF18-2536-49DE-AACA-A3889C29A98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E209A6B-55D3-4138-B6D8-1D7DD1C697C2}"/>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2193275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E4008F9-FBDE-4FE5-96FA-0B479FB7E8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359E05A-7BBD-4628-8430-C5AD6657E0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5B6011-7970-41D6-91EF-40E60E80AB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7ECFDE-47B5-468B-93A2-C567C7788EFA}" type="datetimeFigureOut">
              <a:rPr lang="zh-CN" altLang="en-US" smtClean="0"/>
              <a:t>2023/11/1</a:t>
            </a:fld>
            <a:endParaRPr lang="zh-CN" altLang="en-US"/>
          </a:p>
        </p:txBody>
      </p:sp>
      <p:sp>
        <p:nvSpPr>
          <p:cNvPr id="5" name="页脚占位符 4">
            <a:extLst>
              <a:ext uri="{FF2B5EF4-FFF2-40B4-BE49-F238E27FC236}">
                <a16:creationId xmlns:a16="http://schemas.microsoft.com/office/drawing/2014/main" id="{2337CB54-E835-4300-89FB-A893C995E9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DA6F2DA-FFE1-41B3-8392-664DBF0484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33137792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0" r:id="rId6"/>
    <p:sldLayoutId id="2147483654" r:id="rId7"/>
    <p:sldLayoutId id="2147483655" r:id="rId8"/>
    <p:sldLayoutId id="2147483656" r:id="rId9"/>
    <p:sldLayoutId id="2147483657" r:id="rId10"/>
    <p:sldLayoutId id="2147483658" r:id="rId11"/>
    <p:sldLayoutId id="2147483659" r:id="rId12"/>
    <p:sldLayoutId id="214748366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48713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15.xml"/><Relationship Id="rId5" Type="http://schemas.openxmlformats.org/officeDocument/2006/relationships/slide" Target="slide3.xml"/><Relationship Id="rId4" Type="http://schemas.openxmlformats.org/officeDocument/2006/relationships/image" Target="../media/image8.png"/></Relationships>
</file>

<file path=ppt/slides/_rels/slide10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114.png"/></Relationships>
</file>

<file path=ppt/slides/_rels/slide10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tags" Target="../tags/tag76.xml"/><Relationship Id="rId7" Type="http://schemas.openxmlformats.org/officeDocument/2006/relationships/image" Target="../media/image3.png"/><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notesSlide" Target="../notesSlides/notesSlide10.xml"/><Relationship Id="rId5" Type="http://schemas.openxmlformats.org/officeDocument/2006/relationships/slideLayout" Target="../slideLayouts/slideLayout8.xml"/><Relationship Id="rId10" Type="http://schemas.openxmlformats.org/officeDocument/2006/relationships/slide" Target="slide3.xml"/><Relationship Id="rId4" Type="http://schemas.openxmlformats.org/officeDocument/2006/relationships/tags" Target="../tags/tag77.xml"/><Relationship Id="rId9" Type="http://schemas.openxmlformats.org/officeDocument/2006/relationships/image" Target="../media/image8.png"/></Relationships>
</file>

<file path=ppt/slides/_rels/slide10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115.png"/></Relationships>
</file>

<file path=ppt/slides/_rels/slide10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10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78.xml"/><Relationship Id="rId5" Type="http://schemas.openxmlformats.org/officeDocument/2006/relationships/image" Target="../media/image116.png"/><Relationship Id="rId4" Type="http://schemas.openxmlformats.org/officeDocument/2006/relationships/slide" Target="slide3.xml"/></Relationships>
</file>

<file path=ppt/slides/_rels/slide10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117.png"/></Relationships>
</file>

<file path=ppt/slides/_rels/slide10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119.png"/><Relationship Id="rId4" Type="http://schemas.openxmlformats.org/officeDocument/2006/relationships/image" Target="../media/image118.png"/></Relationships>
</file>

<file path=ppt/slides/_rels/slide10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120.png"/></Relationships>
</file>

<file path=ppt/slides/_rels/slide10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121.png"/></Relationships>
</file>

<file path=ppt/slides/_rels/slide10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122.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tags" Target="../tags/tag18.xml"/><Relationship Id="rId7" Type="http://schemas.openxmlformats.org/officeDocument/2006/relationships/image" Target="../media/image3.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notesSlide" Target="../notesSlides/notesSlide3.xml"/><Relationship Id="rId5" Type="http://schemas.openxmlformats.org/officeDocument/2006/relationships/slideLayout" Target="../slideLayouts/slideLayout8.xml"/><Relationship Id="rId10" Type="http://schemas.openxmlformats.org/officeDocument/2006/relationships/slide" Target="slide3.xml"/><Relationship Id="rId4" Type="http://schemas.openxmlformats.org/officeDocument/2006/relationships/tags" Target="../tags/tag19.xml"/><Relationship Id="rId9" Type="http://schemas.openxmlformats.org/officeDocument/2006/relationships/image" Target="../media/image8.png"/></Relationships>
</file>

<file path=ppt/slides/_rels/slide1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tags" Target="../tags/tag81.xml"/><Relationship Id="rId7" Type="http://schemas.openxmlformats.org/officeDocument/2006/relationships/image" Target="../media/image3.png"/><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notesSlide" Target="../notesSlides/notesSlide11.xml"/><Relationship Id="rId5" Type="http://schemas.openxmlformats.org/officeDocument/2006/relationships/slideLayout" Target="../slideLayouts/slideLayout8.xml"/><Relationship Id="rId10" Type="http://schemas.openxmlformats.org/officeDocument/2006/relationships/slide" Target="slide3.xml"/><Relationship Id="rId4" Type="http://schemas.openxmlformats.org/officeDocument/2006/relationships/tags" Target="../tags/tag82.xml"/><Relationship Id="rId9" Type="http://schemas.openxmlformats.org/officeDocument/2006/relationships/image" Target="../media/image8.png"/></Relationships>
</file>

<file path=ppt/slides/_rels/slide11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123.png"/><Relationship Id="rId4" Type="http://schemas.openxmlformats.org/officeDocument/2006/relationships/image" Target="../media/image16.png"/></Relationships>
</file>

<file path=ppt/slides/_rels/slide11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125.png"/><Relationship Id="rId4" Type="http://schemas.openxmlformats.org/officeDocument/2006/relationships/image" Target="../media/image124.png"/></Relationships>
</file>

<file path=ppt/slides/_rels/slide1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83.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slide" Target="slide3.xml"/></Relationships>
</file>

<file path=ppt/slides/_rels/slide11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hyperlink" Target="https://escoladaprevencao.com/" TargetMode="External"/><Relationship Id="rId7" Type="http://schemas.openxmlformats.org/officeDocument/2006/relationships/image" Target="../media/image131.png"/><Relationship Id="rId12" Type="http://schemas.openxmlformats.org/officeDocument/2006/relationships/image" Target="../media/image135.jpeg"/><Relationship Id="rId2" Type="http://schemas.openxmlformats.org/officeDocument/2006/relationships/slideLayout" Target="../slideLayouts/slideLayout13.xml"/><Relationship Id="rId1" Type="http://schemas.openxmlformats.org/officeDocument/2006/relationships/tags" Target="../tags/tag84.xml"/><Relationship Id="rId6" Type="http://schemas.openxmlformats.org/officeDocument/2006/relationships/image" Target="../media/image130.jpeg"/><Relationship Id="rId11" Type="http://schemas.openxmlformats.org/officeDocument/2006/relationships/image" Target="../media/image134.emf"/><Relationship Id="rId5" Type="http://schemas.openxmlformats.org/officeDocument/2006/relationships/image" Target="../media/image129.emf"/><Relationship Id="rId10" Type="http://schemas.openxmlformats.org/officeDocument/2006/relationships/image" Target="../media/image133.png"/><Relationship Id="rId4" Type="http://schemas.openxmlformats.org/officeDocument/2006/relationships/image" Target="../media/image128.jpeg"/><Relationship Id="rId9" Type="http://schemas.openxmlformats.org/officeDocument/2006/relationships/image" Target="../media/image132.png"/></Relationships>
</file>

<file path=ppt/slides/_rels/slide1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slide" Target="slide3.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slide" Target="slide3.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20.xml"/><Relationship Id="rId5" Type="http://schemas.openxmlformats.org/officeDocument/2006/relationships/slide" Target="slide3.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slide" Target="slide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slide" Target="slide3.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slide" Target="slide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slide" Target="slide3.xml"/></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tags" Target="../tags/tag23.xml"/><Relationship Id="rId7" Type="http://schemas.openxmlformats.org/officeDocument/2006/relationships/image" Target="../media/image3.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notesSlide" Target="../notesSlides/notesSlide4.xml"/><Relationship Id="rId5" Type="http://schemas.openxmlformats.org/officeDocument/2006/relationships/slideLayout" Target="../slideLayouts/slideLayout8.xml"/><Relationship Id="rId10" Type="http://schemas.openxmlformats.org/officeDocument/2006/relationships/slide" Target="slide3.xml"/><Relationship Id="rId4" Type="http://schemas.openxmlformats.org/officeDocument/2006/relationships/tags" Target="../tags/tag24.xml"/><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tags" Target="../tags/tag8.xml"/><Relationship Id="rId7" Type="http://schemas.openxmlformats.org/officeDocument/2006/relationships/image" Target="../media/image3.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notesSlide" Target="../notesSlides/notesSlide1.xml"/><Relationship Id="rId5" Type="http://schemas.openxmlformats.org/officeDocument/2006/relationships/slideLayout" Target="../slideLayouts/slideLayout8.xml"/><Relationship Id="rId4" Type="http://schemas.openxmlformats.org/officeDocument/2006/relationships/tags" Target="../tags/tag9.xml"/><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slide" Target="slide3.xml"/></Relationships>
</file>

<file path=ppt/slides/_rels/slide2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25.xml"/><Relationship Id="rId5" Type="http://schemas.openxmlformats.org/officeDocument/2006/relationships/image" Target="../media/image25.png"/><Relationship Id="rId4" Type="http://schemas.openxmlformats.org/officeDocument/2006/relationships/slide" Target="slide3.xml"/></Relationships>
</file>

<file path=ppt/slides/_rels/slide2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 Id="rId5" Type="http://schemas.microsoft.com/office/2007/relationships/hdphoto" Target="../media/hdphoto2.wdp"/><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 Id="rId5" Type="http://schemas.microsoft.com/office/2007/relationships/hdphoto" Target="../media/hdphoto3.wdp"/><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26.xml"/><Relationship Id="rId5" Type="http://schemas.openxmlformats.org/officeDocument/2006/relationships/image" Target="../media/image31.png"/><Relationship Id="rId4" Type="http://schemas.openxmlformats.org/officeDocument/2006/relationships/slide" Target="slide3.xml"/></Relationships>
</file>

<file path=ppt/slides/_rels/slide3.xml.rels><?xml version="1.0" encoding="UTF-8" standalone="yes"?>
<Relationships xmlns="http://schemas.openxmlformats.org/package/2006/relationships"><Relationship Id="rId8" Type="http://schemas.openxmlformats.org/officeDocument/2006/relationships/slide" Target="slide52.xml"/><Relationship Id="rId13" Type="http://schemas.openxmlformats.org/officeDocument/2006/relationships/image" Target="../media/image9.png"/><Relationship Id="rId18" Type="http://schemas.openxmlformats.org/officeDocument/2006/relationships/image" Target="../media/image14.png"/><Relationship Id="rId3" Type="http://schemas.openxmlformats.org/officeDocument/2006/relationships/slide" Target="slide11.xml"/><Relationship Id="rId21" Type="http://schemas.openxmlformats.org/officeDocument/2006/relationships/image" Target="../media/image16.png"/><Relationship Id="rId7" Type="http://schemas.openxmlformats.org/officeDocument/2006/relationships/slide" Target="slide35.xml"/><Relationship Id="rId12" Type="http://schemas.openxmlformats.org/officeDocument/2006/relationships/image" Target="../media/image8.png"/><Relationship Id="rId17" Type="http://schemas.openxmlformats.org/officeDocument/2006/relationships/image" Target="../media/image13.png"/><Relationship Id="rId2" Type="http://schemas.openxmlformats.org/officeDocument/2006/relationships/image" Target="../media/image6.png"/><Relationship Id="rId16" Type="http://schemas.openxmlformats.org/officeDocument/2006/relationships/image" Target="../media/image12.png"/><Relationship Id="rId20" Type="http://schemas.openxmlformats.org/officeDocument/2006/relationships/slide" Target="slide110.xml"/><Relationship Id="rId1" Type="http://schemas.openxmlformats.org/officeDocument/2006/relationships/slideLayout" Target="../slideLayouts/slideLayout8.xml"/><Relationship Id="rId6" Type="http://schemas.openxmlformats.org/officeDocument/2006/relationships/slide" Target="slide31.xml"/><Relationship Id="rId11" Type="http://schemas.openxmlformats.org/officeDocument/2006/relationships/slide" Target="slide101.xml"/><Relationship Id="rId5" Type="http://schemas.openxmlformats.org/officeDocument/2006/relationships/slide" Target="slide19.xml"/><Relationship Id="rId15" Type="http://schemas.openxmlformats.org/officeDocument/2006/relationships/image" Target="../media/image11.png"/><Relationship Id="rId10" Type="http://schemas.openxmlformats.org/officeDocument/2006/relationships/slide" Target="slide80.xml"/><Relationship Id="rId19" Type="http://schemas.openxmlformats.org/officeDocument/2006/relationships/image" Target="../media/image15.png"/><Relationship Id="rId4" Type="http://schemas.openxmlformats.org/officeDocument/2006/relationships/image" Target="../media/image7.png"/><Relationship Id="rId9" Type="http://schemas.openxmlformats.org/officeDocument/2006/relationships/slide" Target="slide60.xml"/><Relationship Id="rId1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tags" Target="../tags/tag29.xml"/><Relationship Id="rId7" Type="http://schemas.openxmlformats.org/officeDocument/2006/relationships/image" Target="../media/image3.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notesSlide" Target="../notesSlides/notesSlide5.xml"/><Relationship Id="rId5" Type="http://schemas.openxmlformats.org/officeDocument/2006/relationships/slideLayout" Target="../slideLayouts/slideLayout8.xml"/><Relationship Id="rId10" Type="http://schemas.openxmlformats.org/officeDocument/2006/relationships/slide" Target="slide3.xml"/><Relationship Id="rId4" Type="http://schemas.openxmlformats.org/officeDocument/2006/relationships/tags" Target="../tags/tag30.xml"/><Relationship Id="rId9"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31.xml"/><Relationship Id="rId5" Type="http://schemas.openxmlformats.org/officeDocument/2006/relationships/image" Target="../media/image33.png"/><Relationship Id="rId4" Type="http://schemas.openxmlformats.org/officeDocument/2006/relationships/slide" Target="slide3.xml"/></Relationships>
</file>

<file path=ppt/slides/_rels/slide3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34.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tags" Target="../tags/tag34.xml"/><Relationship Id="rId7" Type="http://schemas.openxmlformats.org/officeDocument/2006/relationships/image" Target="../media/image3.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notesSlide" Target="../notesSlides/notesSlide6.xml"/><Relationship Id="rId5" Type="http://schemas.openxmlformats.org/officeDocument/2006/relationships/slideLayout" Target="../slideLayouts/slideLayout8.xml"/><Relationship Id="rId10" Type="http://schemas.openxmlformats.org/officeDocument/2006/relationships/slide" Target="slide3.xml"/><Relationship Id="rId4" Type="http://schemas.openxmlformats.org/officeDocument/2006/relationships/tags" Target="../tags/tag35.xml"/><Relationship Id="rId9"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36.xml"/><Relationship Id="rId5" Type="http://schemas.openxmlformats.org/officeDocument/2006/relationships/image" Target="../media/image11.png"/><Relationship Id="rId4" Type="http://schemas.openxmlformats.org/officeDocument/2006/relationships/slide" Target="slide3.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36.png"/><Relationship Id="rId5" Type="http://schemas.openxmlformats.org/officeDocument/2006/relationships/slide" Target="slide3.xml"/><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39.xml"/><Relationship Id="rId5" Type="http://schemas.openxmlformats.org/officeDocument/2006/relationships/image" Target="../media/image41.png"/><Relationship Id="rId4" Type="http://schemas.openxmlformats.org/officeDocument/2006/relationships/slide" Target="slide3.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3.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42.png"/><Relationship Id="rId5" Type="http://schemas.openxmlformats.org/officeDocument/2006/relationships/slide" Target="slide3.xml"/><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42.xml"/><Relationship Id="rId5" Type="http://schemas.openxmlformats.org/officeDocument/2006/relationships/image" Target="../media/image48.png"/><Relationship Id="rId4" Type="http://schemas.openxmlformats.org/officeDocument/2006/relationships/slide" Target="slide3.xml"/></Relationships>
</file>

<file path=ppt/slides/_rels/slide4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10.xml"/><Relationship Id="rId4" Type="http://schemas.openxmlformats.org/officeDocument/2006/relationships/slide" Target="slide3.xml"/></Relationships>
</file>

<file path=ppt/slides/_rels/slide5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51.png"/><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43.xml"/><Relationship Id="rId5" Type="http://schemas.openxmlformats.org/officeDocument/2006/relationships/image" Target="../media/image52.png"/><Relationship Id="rId4" Type="http://schemas.openxmlformats.org/officeDocument/2006/relationships/slide" Target="slide3.xml"/></Relationships>
</file>

<file path=ppt/slides/_rels/slide5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tags" Target="../tags/tag46.xml"/><Relationship Id="rId7" Type="http://schemas.openxmlformats.org/officeDocument/2006/relationships/image" Target="../media/image3.pn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notesSlide" Target="../notesSlides/notesSlide7.xml"/><Relationship Id="rId5" Type="http://schemas.openxmlformats.org/officeDocument/2006/relationships/slideLayout" Target="../slideLayouts/slideLayout8.xml"/><Relationship Id="rId10" Type="http://schemas.openxmlformats.org/officeDocument/2006/relationships/slide" Target="slide3.xml"/><Relationship Id="rId4" Type="http://schemas.openxmlformats.org/officeDocument/2006/relationships/tags" Target="../tags/tag47.xml"/><Relationship Id="rId9" Type="http://schemas.openxmlformats.org/officeDocument/2006/relationships/image" Target="../media/image8.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53.png"/><Relationship Id="rId5" Type="http://schemas.openxmlformats.org/officeDocument/2006/relationships/slide" Target="slide3.xml"/><Relationship Id="rId4" Type="http://schemas.openxmlformats.org/officeDocument/2006/relationships/image" Target="../media/image6.png"/></Relationships>
</file>

<file path=ppt/slides/_rels/slide5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56.png"/><Relationship Id="rId4" Type="http://schemas.openxmlformats.org/officeDocument/2006/relationships/image" Target="../media/image55.png"/></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50.xml"/><Relationship Id="rId5" Type="http://schemas.openxmlformats.org/officeDocument/2006/relationships/image" Target="../media/image57.png"/><Relationship Id="rId4" Type="http://schemas.openxmlformats.org/officeDocument/2006/relationships/slide" Target="slide3.xml"/></Relationships>
</file>

<file path=ppt/slides/_rels/slide5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5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58.png"/></Relationships>
</file>

<file path=ppt/slides/_rels/slide5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59.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tags" Target="../tags/tag53.xml"/><Relationship Id="rId7" Type="http://schemas.openxmlformats.org/officeDocument/2006/relationships/image" Target="../media/image3.png"/><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notesSlide" Target="../notesSlides/notesSlide8.xml"/><Relationship Id="rId5" Type="http://schemas.openxmlformats.org/officeDocument/2006/relationships/slideLayout" Target="../slideLayouts/slideLayout8.xml"/><Relationship Id="rId10" Type="http://schemas.openxmlformats.org/officeDocument/2006/relationships/slide" Target="slide3.xml"/><Relationship Id="rId4" Type="http://schemas.openxmlformats.org/officeDocument/2006/relationships/tags" Target="../tags/tag54.xml"/><Relationship Id="rId9" Type="http://schemas.openxmlformats.org/officeDocument/2006/relationships/image" Target="../media/image8.png"/></Relationships>
</file>

<file path=ppt/slides/_rels/slide6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60.png"/><Relationship Id="rId4" Type="http://schemas.openxmlformats.org/officeDocument/2006/relationships/image" Target="../media/image13.png"/></Relationships>
</file>

<file path=ppt/slides/_rels/slide6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62.png"/><Relationship Id="rId4" Type="http://schemas.openxmlformats.org/officeDocument/2006/relationships/image" Target="../media/image61.png"/></Relationships>
</file>

<file path=ppt/slides/_rels/slide6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63.png"/></Relationships>
</file>

<file path=ppt/slides/_rels/slide6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68.pn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67.png"/><Relationship Id="rId5" Type="http://schemas.openxmlformats.org/officeDocument/2006/relationships/slide" Target="slide3.xml"/><Relationship Id="rId4" Type="http://schemas.openxmlformats.org/officeDocument/2006/relationships/image" Target="../media/image6.png"/></Relationships>
</file>

<file path=ppt/slides/_rels/slide6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70.png"/><Relationship Id="rId4" Type="http://schemas.openxmlformats.org/officeDocument/2006/relationships/image" Target="../media/image69.png"/></Relationships>
</file>

<file path=ppt/slides/_rels/slide6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72.png"/><Relationship Id="rId4" Type="http://schemas.openxmlformats.org/officeDocument/2006/relationships/image" Target="../media/image71.png"/></Relationships>
</file>

<file path=ppt/slides/_rels/slide6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 Id="rId5" Type="http://schemas.microsoft.com/office/2007/relationships/hdphoto" Target="../media/hdphoto4.wdp"/><Relationship Id="rId4" Type="http://schemas.openxmlformats.org/officeDocument/2006/relationships/image" Target="../media/image73.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image" Target="../media/image74.png"/><Relationship Id="rId5" Type="http://schemas.openxmlformats.org/officeDocument/2006/relationships/slide" Target="slide3.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tags" Target="../tags/tag13.xml"/><Relationship Id="rId7" Type="http://schemas.openxmlformats.org/officeDocument/2006/relationships/image" Target="../media/image3.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notesSlide" Target="../notesSlides/notesSlide2.xml"/><Relationship Id="rId5" Type="http://schemas.openxmlformats.org/officeDocument/2006/relationships/slideLayout" Target="../slideLayouts/slideLayout8.xml"/><Relationship Id="rId10" Type="http://schemas.openxmlformats.org/officeDocument/2006/relationships/slide" Target="slide3.xml"/><Relationship Id="rId4" Type="http://schemas.openxmlformats.org/officeDocument/2006/relationships/tags" Target="../tags/tag14.xml"/><Relationship Id="rId9"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7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79.png"/><Relationship Id="rId4" Type="http://schemas.openxmlformats.org/officeDocument/2006/relationships/image" Target="../media/image78.png"/></Relationships>
</file>

<file path=ppt/slides/_rels/slide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59.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slide" Target="slide3.xml"/></Relationships>
</file>

<file path=ppt/slides/_rels/slide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60.xml"/><Relationship Id="rId5" Type="http://schemas.openxmlformats.org/officeDocument/2006/relationships/image" Target="../media/image82.png"/><Relationship Id="rId4" Type="http://schemas.openxmlformats.org/officeDocument/2006/relationships/slide" Target="slide3.xml"/></Relationships>
</file>

<file path=ppt/slides/_rels/slide7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84.png"/><Relationship Id="rId4" Type="http://schemas.openxmlformats.org/officeDocument/2006/relationships/image" Target="../media/image83.png"/></Relationships>
</file>

<file path=ppt/slides/_rels/slide7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86.png"/><Relationship Id="rId4" Type="http://schemas.openxmlformats.org/officeDocument/2006/relationships/image" Target="../media/image85.png"/></Relationships>
</file>

<file path=ppt/slides/_rels/slide7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87.png"/></Relationships>
</file>

<file path=ppt/slides/_rels/slide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61.xml"/><Relationship Id="rId5" Type="http://schemas.openxmlformats.org/officeDocument/2006/relationships/image" Target="../media/image88.png"/><Relationship Id="rId4" Type="http://schemas.openxmlformats.org/officeDocument/2006/relationships/slide" Target="slide3.xml"/></Relationships>
</file>

<file path=ppt/slides/_rels/slide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62.xml"/><Relationship Id="rId5" Type="http://schemas.openxmlformats.org/officeDocument/2006/relationships/image" Target="../media/image89.png"/><Relationship Id="rId4" Type="http://schemas.openxmlformats.org/officeDocument/2006/relationships/slide" Target="slide3.xml"/></Relationships>
</file>

<file path=ppt/slides/_rels/slide7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91.png"/><Relationship Id="rId4" Type="http://schemas.openxmlformats.org/officeDocument/2006/relationships/image" Target="../media/image90.png"/></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tags" Target="../tags/tag65.xml"/><Relationship Id="rId7" Type="http://schemas.openxmlformats.org/officeDocument/2006/relationships/image" Target="../media/image3.png"/><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notesSlide" Target="../notesSlides/notesSlide9.xml"/><Relationship Id="rId5" Type="http://schemas.openxmlformats.org/officeDocument/2006/relationships/slideLayout" Target="../slideLayouts/slideLayout8.xml"/><Relationship Id="rId10" Type="http://schemas.openxmlformats.org/officeDocument/2006/relationships/slide" Target="slide3.xml"/><Relationship Id="rId4" Type="http://schemas.openxmlformats.org/officeDocument/2006/relationships/tags" Target="../tags/tag66.xml"/><Relationship Id="rId9" Type="http://schemas.openxmlformats.org/officeDocument/2006/relationships/image" Target="../media/image8.png"/></Relationships>
</file>

<file path=ppt/slides/_rels/slide8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 Id="rId5" Type="http://schemas.microsoft.com/office/2007/relationships/hdphoto" Target="../media/hdphoto5.wdp"/><Relationship Id="rId4" Type="http://schemas.openxmlformats.org/officeDocument/2006/relationships/image" Target="../media/image92.png"/></Relationships>
</file>

<file path=ppt/slides/_rels/slide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67.xml"/><Relationship Id="rId5" Type="http://schemas.openxmlformats.org/officeDocument/2006/relationships/image" Target="../media/image93.png"/><Relationship Id="rId4" Type="http://schemas.openxmlformats.org/officeDocument/2006/relationships/slide" Target="slide3.xml"/></Relationships>
</file>

<file path=ppt/slides/_rels/slide8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95.png"/><Relationship Id="rId4" Type="http://schemas.openxmlformats.org/officeDocument/2006/relationships/image" Target="../media/image94.png"/></Relationships>
</file>

<file path=ppt/slides/_rels/slide8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96.png"/></Relationships>
</file>

<file path=ppt/slides/_rels/slide8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98.png"/><Relationship Id="rId4" Type="http://schemas.openxmlformats.org/officeDocument/2006/relationships/image" Target="../media/image97.png"/></Relationships>
</file>

<file path=ppt/slides/_rels/slide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68.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slide" Target="slide3.xml"/></Relationships>
</file>

<file path=ppt/slides/_rels/slide8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101.png"/></Relationships>
</file>

<file path=ppt/slides/_rels/slide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69.xml"/><Relationship Id="rId5" Type="http://schemas.openxmlformats.org/officeDocument/2006/relationships/image" Target="../media/image102.png"/><Relationship Id="rId4" Type="http://schemas.openxmlformats.org/officeDocument/2006/relationships/slide" Target="slide3.xml"/></Relationships>
</file>

<file path=ppt/slides/_rels/slide8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103.png"/></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104.png"/></Relationships>
</file>

<file path=ppt/slides/_rels/slide9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 Id="rId5" Type="http://schemas.microsoft.com/office/2007/relationships/hdphoto" Target="../media/hdphoto6.wdp"/><Relationship Id="rId4" Type="http://schemas.openxmlformats.org/officeDocument/2006/relationships/image" Target="../media/image105.png"/></Relationships>
</file>

<file path=ppt/slides/_rels/slide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70.xml"/><Relationship Id="rId5" Type="http://schemas.openxmlformats.org/officeDocument/2006/relationships/image" Target="../media/image106.png"/><Relationship Id="rId4" Type="http://schemas.openxmlformats.org/officeDocument/2006/relationships/slide" Target="slide3.xml"/></Relationships>
</file>

<file path=ppt/slides/_rels/slide9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107.png"/></Relationships>
</file>

<file path=ppt/slides/_rels/slide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71.xml"/><Relationship Id="rId5" Type="http://schemas.openxmlformats.org/officeDocument/2006/relationships/image" Target="../media/image108.png"/><Relationship Id="rId4" Type="http://schemas.openxmlformats.org/officeDocument/2006/relationships/slide" Target="slide3.xml"/></Relationships>
</file>

<file path=ppt/slides/_rels/slide9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109.png"/></Relationships>
</file>

<file path=ppt/slides/_rels/slide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72.xml"/><Relationship Id="rId5" Type="http://schemas.openxmlformats.org/officeDocument/2006/relationships/image" Target="../media/image110.png"/><Relationship Id="rId4" Type="http://schemas.openxmlformats.org/officeDocument/2006/relationships/slide" Target="slide3.xml"/></Relationships>
</file>

<file path=ppt/slides/_rels/slide9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112.png"/><Relationship Id="rId4" Type="http://schemas.openxmlformats.org/officeDocument/2006/relationships/image" Target="../media/image111.png"/></Relationships>
</file>

<file path=ppt/slides/_rels/slide9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104.png"/></Relationships>
</file>

<file path=ppt/slides/_rels/slide9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73.xml"/><Relationship Id="rId5" Type="http://schemas.openxmlformats.org/officeDocument/2006/relationships/image" Target="../media/image113.png"/><Relationship Id="rId4" Type="http://schemas.openxmlformats.org/officeDocument/2006/relationships/slide" Target="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10" descr="背景图案&#10;&#10;描述已自动生成">
            <a:extLst>
              <a:ext uri="{FF2B5EF4-FFF2-40B4-BE49-F238E27FC236}">
                <a16:creationId xmlns:a16="http://schemas.microsoft.com/office/drawing/2014/main" id="{5B82CE6D-0500-1EA4-DEDA-DF08B5A6FA04}"/>
              </a:ext>
            </a:extLst>
          </p:cNvPr>
          <p:cNvPicPr>
            <a:picLocks noChangeAspect="1"/>
          </p:cNvPicPr>
          <p:nvPr/>
        </p:nvPicPr>
        <p:blipFill rotWithShape="1">
          <a:blip r:embed="rId2" cstate="screen">
            <a:duotone>
              <a:prstClr val="black"/>
              <a:schemeClr val="accent1">
                <a:tint val="45000"/>
                <a:satMod val="400000"/>
              </a:schemeClr>
            </a:duotone>
            <a:extLst>
              <a:ext uri="{BEBA8EAE-BF5A-486C-A8C5-ECC9F3942E4B}">
                <a14:imgProps xmlns:a14="http://schemas.microsoft.com/office/drawing/2010/main">
                  <a14:imgLayer r:embed="rId3">
                    <a14:imgEffect>
                      <a14:colorTemperature colorTemp="8800"/>
                    </a14:imgEffect>
                    <a14:imgEffect>
                      <a14:saturation sat="300000"/>
                    </a14:imgEffect>
                  </a14:imgLayer>
                </a14:imgProps>
              </a:ext>
              <a:ext uri="{28A0092B-C50C-407E-A947-70E740481C1C}">
                <a14:useLocalDpi xmlns:a14="http://schemas.microsoft.com/office/drawing/2010/main"/>
              </a:ext>
            </a:extLst>
          </a:blip>
          <a:srcRect/>
          <a:stretch/>
        </p:blipFill>
        <p:spPr>
          <a:xfrm>
            <a:off x="0" y="0"/>
            <a:ext cx="12192000" cy="6858001"/>
          </a:xfrm>
          <a:prstGeom prst="rect">
            <a:avLst/>
          </a:prstGeom>
        </p:spPr>
      </p:pic>
      <p:sp>
        <p:nvSpPr>
          <p:cNvPr id="3" name="文本框 12">
            <a:extLst>
              <a:ext uri="{FF2B5EF4-FFF2-40B4-BE49-F238E27FC236}">
                <a16:creationId xmlns:a16="http://schemas.microsoft.com/office/drawing/2014/main" id="{D9C1BBED-BB54-3210-B58E-0EF8E2D5472F}"/>
              </a:ext>
            </a:extLst>
          </p:cNvPr>
          <p:cNvSpPr txBox="1"/>
          <p:nvPr/>
        </p:nvSpPr>
        <p:spPr>
          <a:xfrm>
            <a:off x="500877" y="784750"/>
            <a:ext cx="5023623" cy="1191993"/>
          </a:xfrm>
          <a:prstGeom prst="rect">
            <a:avLst/>
          </a:prstGeom>
          <a:noFill/>
        </p:spPr>
        <p:txBody>
          <a:bodyPr wrap="square" rtlCol="0">
            <a:spAutoFit/>
          </a:bodyPr>
          <a:lstStyle/>
          <a:p>
            <a:pPr>
              <a:lnSpc>
                <a:spcPct val="150000"/>
              </a:lnSpc>
            </a:pPr>
            <a:r>
              <a:rPr lang="pt-BR" altLang="zh-CN" sz="5400" b="1" spc="300" dirty="0">
                <a:solidFill>
                  <a:schemeClr val="accent5">
                    <a:lumMod val="75000"/>
                  </a:schemeClr>
                </a:solidFill>
                <a:effectLst>
                  <a:glow rad="101600">
                    <a:schemeClr val="accent5">
                      <a:satMod val="175000"/>
                      <a:alpha val="40000"/>
                    </a:schemeClr>
                  </a:glow>
                  <a:outerShdw blurRad="38100" dist="38100" dir="2700000" algn="tl">
                    <a:srgbClr val="000000">
                      <a:alpha val="43137"/>
                    </a:srgbClr>
                  </a:outerShdw>
                </a:effectLst>
                <a:cs typeface="+mn-ea"/>
                <a:sym typeface="+mn-lt"/>
              </a:rPr>
              <a:t>Tipos de EPI </a:t>
            </a:r>
          </a:p>
        </p:txBody>
      </p:sp>
      <p:sp>
        <p:nvSpPr>
          <p:cNvPr id="14" name="椭圆 60">
            <a:extLst>
              <a:ext uri="{FF2B5EF4-FFF2-40B4-BE49-F238E27FC236}">
                <a16:creationId xmlns:a16="http://schemas.microsoft.com/office/drawing/2014/main" id="{5A7D477C-6CC3-96D5-E035-505154474300}"/>
              </a:ext>
            </a:extLst>
          </p:cNvPr>
          <p:cNvSpPr/>
          <p:nvPr/>
        </p:nvSpPr>
        <p:spPr>
          <a:xfrm>
            <a:off x="6028906" y="4560883"/>
            <a:ext cx="5685496" cy="989492"/>
          </a:xfrm>
          <a:prstGeom prst="ellipse">
            <a:avLst/>
          </a:prstGeom>
          <a:gradFill>
            <a:gsLst>
              <a:gs pos="0">
                <a:srgbClr val="00B0F0">
                  <a:alpha val="60000"/>
                </a:srgbClr>
              </a:gs>
              <a:gs pos="100000">
                <a:srgbClr val="00B0F0">
                  <a:alpha val="10000"/>
                </a:srgbClr>
              </a:gs>
            </a:gsLst>
            <a:lin ang="16200000" scaled="1"/>
          </a:gradFill>
          <a:ln w="15875" cap="flat" cmpd="sng" algn="ctr">
            <a:noFill/>
            <a:prstDash val="solid"/>
            <a:miter lim="800000"/>
          </a:ln>
          <a:effectLst/>
          <a:scene3d>
            <a:camera prst="orthographicFront"/>
            <a:lightRig rig="threePt" dir="t"/>
          </a:scene3d>
        </p:spPr>
        <p:txBody>
          <a:bodyPr rot="0" spcFirstLastPara="0" vertOverflow="overflow" horzOverflow="overflow" vert="horz" wrap="square" lIns="95991" tIns="47995" rIns="95991" bIns="47995" numCol="1" spcCol="0" rtlCol="0" fromWordArt="0" anchor="ctr" anchorCtr="0" forceAA="0" compatLnSpc="1">
            <a:prstTxWarp prst="textNoShape">
              <a:avLst/>
            </a:prstTxWarp>
            <a:noAutofit/>
          </a:bodyPr>
          <a:lstStyle/>
          <a:p>
            <a:pPr marL="0" marR="0" lvl="0" indent="0" algn="ctr" defTabSz="959937"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dirty="0">
              <a:ln>
                <a:noFill/>
              </a:ln>
              <a:solidFill>
                <a:prstClr val="white"/>
              </a:solidFill>
              <a:effectLst/>
              <a:uLnTx/>
              <a:uFillTx/>
              <a:cs typeface="+mn-ea"/>
              <a:sym typeface="+mn-lt"/>
            </a:endParaRPr>
          </a:p>
        </p:txBody>
      </p:sp>
      <p:pic>
        <p:nvPicPr>
          <p:cNvPr id="1026" name="Picture 2" descr="Nr 06 – Equipamentos De Proteção Individual (Epi's) - Curso Presencial -  Auto Escola Paraty">
            <a:extLst>
              <a:ext uri="{FF2B5EF4-FFF2-40B4-BE49-F238E27FC236}">
                <a16:creationId xmlns:a16="http://schemas.microsoft.com/office/drawing/2014/main" id="{DCB95F61-7E23-1ECD-13EA-7B97C88845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3271" y="1900395"/>
            <a:ext cx="4714875" cy="3771900"/>
          </a:xfrm>
          <a:prstGeom prst="rect">
            <a:avLst/>
          </a:prstGeom>
          <a:noFill/>
          <a:extLst>
            <a:ext uri="{909E8E84-426E-40DD-AFC4-6F175D3DCCD1}">
              <a14:hiddenFill xmlns:a14="http://schemas.microsoft.com/office/drawing/2010/main">
                <a:solidFill>
                  <a:srgbClr val="FFFFFF"/>
                </a:solidFill>
              </a14:hiddenFill>
            </a:ext>
          </a:extLst>
        </p:spPr>
      </p:pic>
      <p:sp>
        <p:nvSpPr>
          <p:cNvPr id="15" name="文本框 12">
            <a:extLst>
              <a:ext uri="{FF2B5EF4-FFF2-40B4-BE49-F238E27FC236}">
                <a16:creationId xmlns:a16="http://schemas.microsoft.com/office/drawing/2014/main" id="{B2588983-99EA-2F2C-DA0F-B7699F828F55}"/>
              </a:ext>
            </a:extLst>
          </p:cNvPr>
          <p:cNvSpPr txBox="1"/>
          <p:nvPr/>
        </p:nvSpPr>
        <p:spPr>
          <a:xfrm>
            <a:off x="446029" y="736490"/>
            <a:ext cx="7135871" cy="3493264"/>
          </a:xfrm>
          <a:prstGeom prst="rect">
            <a:avLst/>
          </a:prstGeom>
          <a:noFill/>
        </p:spPr>
        <p:txBody>
          <a:bodyPr wrap="square" rtlCol="0">
            <a:spAutoFit/>
          </a:bodyPr>
          <a:lstStyle/>
          <a:p>
            <a:pPr>
              <a:lnSpc>
                <a:spcPct val="150000"/>
              </a:lnSpc>
            </a:pPr>
            <a:r>
              <a:rPr lang="pt-BR" altLang="zh-CN" sz="5400" b="1" spc="300" dirty="0">
                <a:solidFill>
                  <a:schemeClr val="bg1"/>
                </a:solidFill>
                <a:effectLst>
                  <a:outerShdw blurRad="38100" dist="38100" dir="2700000" algn="tl">
                    <a:srgbClr val="000000">
                      <a:alpha val="43137"/>
                    </a:srgbClr>
                  </a:outerShdw>
                </a:effectLst>
                <a:cs typeface="+mn-ea"/>
                <a:sym typeface="+mn-lt"/>
              </a:rPr>
              <a:t>Tipos de EPI</a:t>
            </a:r>
          </a:p>
          <a:p>
            <a:pPr>
              <a:lnSpc>
                <a:spcPct val="150000"/>
              </a:lnSpc>
            </a:pPr>
            <a:r>
              <a:rPr lang="pt-BR" altLang="zh-CN" sz="4000" b="1" spc="300" dirty="0">
                <a:solidFill>
                  <a:schemeClr val="bg1"/>
                </a:solidFill>
                <a:effectLst>
                  <a:outerShdw blurRad="38100" dist="38100" dir="2700000" algn="tl">
                    <a:srgbClr val="000000">
                      <a:alpha val="43137"/>
                    </a:srgbClr>
                  </a:outerShdw>
                </a:effectLst>
                <a:cs typeface="+mn-ea"/>
                <a:sym typeface="+mn-lt"/>
              </a:rPr>
              <a:t> </a:t>
            </a:r>
          </a:p>
          <a:p>
            <a:r>
              <a:rPr lang="pt-BR" altLang="zh-CN" sz="4000" spc="300" dirty="0">
                <a:solidFill>
                  <a:schemeClr val="bg1"/>
                </a:solidFill>
                <a:effectLst>
                  <a:outerShdw blurRad="38100" dist="38100" dir="2700000" algn="tl">
                    <a:srgbClr val="000000">
                      <a:alpha val="43137"/>
                    </a:srgbClr>
                  </a:outerShdw>
                </a:effectLst>
                <a:cs typeface="+mn-ea"/>
                <a:sym typeface="+mn-lt"/>
              </a:rPr>
              <a:t>Conforme </a:t>
            </a:r>
            <a:r>
              <a:rPr lang="pt-BR" altLang="zh-CN" sz="4000" spc="300" dirty="0" err="1">
                <a:solidFill>
                  <a:schemeClr val="bg1"/>
                </a:solidFill>
                <a:effectLst>
                  <a:outerShdw blurRad="38100" dist="38100" dir="2700000" algn="tl">
                    <a:srgbClr val="000000">
                      <a:alpha val="43137"/>
                    </a:srgbClr>
                  </a:outerShdw>
                </a:effectLst>
                <a:cs typeface="+mn-ea"/>
                <a:sym typeface="+mn-lt"/>
              </a:rPr>
              <a:t>Anexo-I</a:t>
            </a:r>
            <a:r>
              <a:rPr lang="pt-BR" altLang="zh-CN" sz="4000" spc="300" dirty="0">
                <a:solidFill>
                  <a:schemeClr val="bg1"/>
                </a:solidFill>
                <a:effectLst>
                  <a:outerShdw blurRad="38100" dist="38100" dir="2700000" algn="tl">
                    <a:srgbClr val="000000">
                      <a:alpha val="43137"/>
                    </a:srgbClr>
                  </a:outerShdw>
                </a:effectLst>
                <a:cs typeface="+mn-ea"/>
                <a:sym typeface="+mn-lt"/>
              </a:rPr>
              <a:t> </a:t>
            </a:r>
          </a:p>
          <a:p>
            <a:r>
              <a:rPr lang="pt-BR" altLang="zh-CN" sz="4000" spc="300" dirty="0">
                <a:solidFill>
                  <a:schemeClr val="bg1"/>
                </a:solidFill>
                <a:effectLst>
                  <a:outerShdw blurRad="38100" dist="38100" dir="2700000" algn="tl">
                    <a:srgbClr val="000000">
                      <a:alpha val="43137"/>
                    </a:srgbClr>
                  </a:outerShdw>
                </a:effectLst>
                <a:cs typeface="+mn-ea"/>
                <a:sym typeface="+mn-lt"/>
              </a:rPr>
              <a:t>da NR-06</a:t>
            </a:r>
            <a:endParaRPr lang="zh-CN" altLang="en-US" sz="4000" spc="300" dirty="0">
              <a:solidFill>
                <a:schemeClr val="bg1"/>
              </a:solidFill>
              <a:effectLst>
                <a:outerShdw blurRad="38100" dist="38100" dir="2700000" algn="tl">
                  <a:srgbClr val="000000">
                    <a:alpha val="43137"/>
                  </a:srgbClr>
                </a:outerShdw>
              </a:effectLst>
              <a:cs typeface="+mn-ea"/>
              <a:sym typeface="+mn-lt"/>
            </a:endParaRPr>
          </a:p>
        </p:txBody>
      </p:sp>
      <p:sp>
        <p:nvSpPr>
          <p:cNvPr id="2" name="Retângulo: Cantos Arredondados 1">
            <a:extLst>
              <a:ext uri="{FF2B5EF4-FFF2-40B4-BE49-F238E27FC236}">
                <a16:creationId xmlns:a16="http://schemas.microsoft.com/office/drawing/2014/main" id="{57264140-C416-7C01-9540-3C161FAA3FB5}"/>
              </a:ext>
            </a:extLst>
          </p:cNvPr>
          <p:cNvSpPr/>
          <p:nvPr/>
        </p:nvSpPr>
        <p:spPr>
          <a:xfrm>
            <a:off x="9162222" y="457198"/>
            <a:ext cx="2452835" cy="1450103"/>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t>Seu Logo Aqui</a:t>
            </a:r>
          </a:p>
        </p:txBody>
      </p:sp>
    </p:spTree>
    <p:extLst>
      <p:ext uri="{BB962C8B-B14F-4D97-AF65-F5344CB8AC3E}">
        <p14:creationId xmlns:p14="http://schemas.microsoft.com/office/powerpoint/2010/main" val="1909997627"/>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3">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6600102" cy="439800"/>
            <a:chOff x="335868" y="306805"/>
            <a:chExt cx="11692837" cy="779156"/>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0857639"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Responsabilidades do trabalhador</a:t>
              </a:r>
              <a:endParaRPr lang="zh-CN" altLang="en-US" sz="2258" b="1" dirty="0">
                <a:solidFill>
                  <a:prstClr val="white"/>
                </a:solidFill>
                <a:cs typeface="+mn-ea"/>
                <a:sym typeface="+mn-lt"/>
              </a:endParaRPr>
            </a:p>
          </p:txBody>
        </p:sp>
      </p:grpSp>
      <p:grpSp>
        <p:nvGrpSpPr>
          <p:cNvPr id="9" name="组合 2">
            <a:extLst>
              <a:ext uri="{FF2B5EF4-FFF2-40B4-BE49-F238E27FC236}">
                <a16:creationId xmlns:a16="http://schemas.microsoft.com/office/drawing/2014/main" id="{721267CC-E00E-077C-5470-F4BCAF4A6F38}"/>
              </a:ext>
            </a:extLst>
          </p:cNvPr>
          <p:cNvGrpSpPr/>
          <p:nvPr/>
        </p:nvGrpSpPr>
        <p:grpSpPr>
          <a:xfrm>
            <a:off x="699442" y="1097280"/>
            <a:ext cx="10867725" cy="5769290"/>
            <a:chOff x="1160223" y="2006421"/>
            <a:chExt cx="4392660" cy="4370316"/>
          </a:xfrm>
        </p:grpSpPr>
        <p:sp>
          <p:nvSpPr>
            <p:cNvPr id="10" name="平行四边形 6">
              <a:extLst>
                <a:ext uri="{FF2B5EF4-FFF2-40B4-BE49-F238E27FC236}">
                  <a16:creationId xmlns:a16="http://schemas.microsoft.com/office/drawing/2014/main" id="{629E6410-E268-501F-2912-ADEFFC4FADEE}"/>
                </a:ext>
              </a:extLst>
            </p:cNvPr>
            <p:cNvSpPr/>
            <p:nvPr>
              <p:custDataLst>
                <p:tags r:id="rId1"/>
              </p:custDataLst>
            </p:nvPr>
          </p:nvSpPr>
          <p:spPr>
            <a:xfrm>
              <a:off x="1160223" y="2006421"/>
              <a:ext cx="4392660" cy="4370316"/>
            </a:xfrm>
            <a:prstGeom prst="parallelogram">
              <a:avLst>
                <a:gd name="adj" fmla="val 24931"/>
              </a:avLst>
            </a:prstGeom>
            <a:gradFill flip="none" rotWithShape="1">
              <a:gsLst>
                <a:gs pos="0">
                  <a:srgbClr val="00B0F0"/>
                </a:gs>
                <a:gs pos="100000">
                  <a:srgbClr val="00B0F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12" name="文本框 29">
              <a:extLst>
                <a:ext uri="{FF2B5EF4-FFF2-40B4-BE49-F238E27FC236}">
                  <a16:creationId xmlns:a16="http://schemas.microsoft.com/office/drawing/2014/main" id="{E97C1BE9-0B69-A5D5-7452-916AB71CAA41}"/>
                </a:ext>
              </a:extLst>
            </p:cNvPr>
            <p:cNvSpPr txBox="1"/>
            <p:nvPr/>
          </p:nvSpPr>
          <p:spPr>
            <a:xfrm>
              <a:off x="2102230" y="2288727"/>
              <a:ext cx="2852645" cy="3805702"/>
            </a:xfrm>
            <a:prstGeom prst="rect">
              <a:avLst/>
            </a:prstGeom>
            <a:noFill/>
          </p:spPr>
          <p:txBody>
            <a:bodyPr wrap="square" lIns="0" tIns="0" rIns="0" bIns="0" rtlCol="0">
              <a:spAutoFit/>
            </a:bodyPr>
            <a:lstStyle/>
            <a:p>
              <a:pPr marL="0" marR="0" lvl="0" indent="0" defTabSz="457200" rtl="0" eaLnBrk="1" fontAlgn="auto" latinLnBrk="0" hangingPunct="0">
                <a:lnSpc>
                  <a:spcPct val="150000"/>
                </a:lnSpc>
                <a:spcBef>
                  <a:spcPts val="0"/>
                </a:spcBef>
                <a:spcAft>
                  <a:spcPts val="0"/>
                </a:spcAft>
                <a:buClrTx/>
                <a:buSzTx/>
                <a:buFontTx/>
                <a:buNone/>
                <a:tabLst/>
                <a:defRPr/>
              </a:pPr>
              <a:r>
                <a:rPr kumimoji="0" lang="pt-BR" altLang="zh-CN" sz="2000" b="1" i="0" u="none" strike="noStrike" kern="1200" cap="none" spc="0" normalizeH="0" baseline="0" noProof="0" dirty="0">
                  <a:ln>
                    <a:noFill/>
                  </a:ln>
                  <a:solidFill>
                    <a:prstClr val="white"/>
                  </a:solidFill>
                  <a:effectLst/>
                  <a:uLnTx/>
                  <a:uFillTx/>
                  <a:cs typeface="+mn-ea"/>
                  <a:sym typeface="+mn-lt"/>
                </a:rPr>
                <a:t>“6.6.1 Cabe ao trabalhador, quanto ao EPI:</a:t>
              </a:r>
            </a:p>
            <a:p>
              <a:pPr marL="0" marR="0" lvl="0" indent="0" defTabSz="457200" rtl="0" eaLnBrk="1" fontAlgn="auto" latinLnBrk="0" hangingPunct="0">
                <a:lnSpc>
                  <a:spcPct val="150000"/>
                </a:lnSpc>
                <a:spcBef>
                  <a:spcPts val="0"/>
                </a:spcBef>
                <a:spcAft>
                  <a:spcPts val="0"/>
                </a:spcAft>
                <a:buClrTx/>
                <a:buSzTx/>
                <a:buFontTx/>
                <a:buNone/>
                <a:tabLst/>
                <a:defRPr/>
              </a:pPr>
              <a:endParaRPr kumimoji="0" lang="pt-BR" altLang="zh-CN" sz="2000" b="1" i="0" u="none" strike="noStrike" kern="1200" cap="none" spc="0" normalizeH="0" baseline="0" noProof="0" dirty="0">
                <a:ln>
                  <a:noFill/>
                </a:ln>
                <a:solidFill>
                  <a:prstClr val="white"/>
                </a:solidFill>
                <a:effectLst/>
                <a:uLnTx/>
                <a:uFillTx/>
                <a:cs typeface="+mn-ea"/>
                <a:sym typeface="+mn-lt"/>
              </a:endParaRPr>
            </a:p>
            <a:p>
              <a:pPr marL="0" marR="0" lvl="0" indent="0" defTabSz="457200" rtl="0" eaLnBrk="1" fontAlgn="auto" latinLnBrk="0" hangingPunct="0">
                <a:lnSpc>
                  <a:spcPct val="150000"/>
                </a:lnSpc>
                <a:spcBef>
                  <a:spcPts val="0"/>
                </a:spcBef>
                <a:spcAft>
                  <a:spcPts val="0"/>
                </a:spcAft>
                <a:buClrTx/>
                <a:buSzTx/>
                <a:buFontTx/>
                <a:buNone/>
                <a:tabLst/>
                <a:defRPr/>
              </a:pPr>
              <a:r>
                <a:rPr kumimoji="0" lang="pt-BR" altLang="zh-CN" sz="2000" b="1" i="0" u="none" strike="noStrike" kern="1200" cap="none" spc="0" normalizeH="0" baseline="0" noProof="0" dirty="0">
                  <a:ln>
                    <a:noFill/>
                  </a:ln>
                  <a:solidFill>
                    <a:prstClr val="white"/>
                  </a:solidFill>
                  <a:effectLst/>
                  <a:uLnTx/>
                  <a:uFillTx/>
                  <a:cs typeface="+mn-ea"/>
                  <a:sym typeface="+mn-lt"/>
                </a:rPr>
                <a:t>a) </a:t>
              </a:r>
              <a:r>
                <a:rPr kumimoji="0" lang="pt-BR" altLang="zh-CN" sz="2000" b="0" i="0" u="none" strike="noStrike" kern="1200" cap="none" spc="0" normalizeH="0" baseline="0" noProof="0" dirty="0">
                  <a:ln>
                    <a:noFill/>
                  </a:ln>
                  <a:solidFill>
                    <a:prstClr val="white"/>
                  </a:solidFill>
                  <a:effectLst/>
                  <a:uLnTx/>
                  <a:uFillTx/>
                  <a:cs typeface="+mn-ea"/>
                  <a:sym typeface="+mn-lt"/>
                </a:rPr>
                <a:t>usar o fornecido pela organização, observado o disposto no item 6.5.2;</a:t>
              </a:r>
            </a:p>
            <a:p>
              <a:pPr marL="0" marR="0" lvl="0" indent="0" defTabSz="457200" rtl="0" eaLnBrk="1" fontAlgn="auto" latinLnBrk="0" hangingPunct="0">
                <a:lnSpc>
                  <a:spcPct val="150000"/>
                </a:lnSpc>
                <a:spcBef>
                  <a:spcPts val="0"/>
                </a:spcBef>
                <a:spcAft>
                  <a:spcPts val="0"/>
                </a:spcAft>
                <a:buClrTx/>
                <a:buSzTx/>
                <a:buFontTx/>
                <a:buNone/>
                <a:tabLst/>
                <a:defRPr/>
              </a:pPr>
              <a:r>
                <a:rPr kumimoji="0" lang="pt-BR" altLang="zh-CN" sz="2000" b="1" i="0" u="none" strike="noStrike" kern="1200" cap="none" spc="0" normalizeH="0" baseline="0" noProof="0" dirty="0">
                  <a:ln>
                    <a:noFill/>
                  </a:ln>
                  <a:solidFill>
                    <a:prstClr val="white"/>
                  </a:solidFill>
                  <a:effectLst/>
                  <a:uLnTx/>
                  <a:uFillTx/>
                  <a:cs typeface="+mn-ea"/>
                  <a:sym typeface="+mn-lt"/>
                </a:rPr>
                <a:t>b)</a:t>
              </a:r>
              <a:r>
                <a:rPr kumimoji="0" lang="pt-BR" altLang="zh-CN" sz="2000" b="0" i="0" u="none" strike="noStrike" kern="1200" cap="none" spc="0" normalizeH="0" baseline="0" noProof="0" dirty="0">
                  <a:ln>
                    <a:noFill/>
                  </a:ln>
                  <a:solidFill>
                    <a:prstClr val="white"/>
                  </a:solidFill>
                  <a:effectLst/>
                  <a:uLnTx/>
                  <a:uFillTx/>
                  <a:cs typeface="+mn-ea"/>
                  <a:sym typeface="+mn-lt"/>
                </a:rPr>
                <a:t> utilizar apenas para a finalidade a que se destina;</a:t>
              </a:r>
            </a:p>
            <a:p>
              <a:pPr marL="0" marR="0" lvl="0" indent="0" defTabSz="457200" rtl="0" eaLnBrk="1" fontAlgn="auto" latinLnBrk="0" hangingPunct="0">
                <a:lnSpc>
                  <a:spcPct val="150000"/>
                </a:lnSpc>
                <a:spcBef>
                  <a:spcPts val="0"/>
                </a:spcBef>
                <a:spcAft>
                  <a:spcPts val="0"/>
                </a:spcAft>
                <a:buClrTx/>
                <a:buSzTx/>
                <a:buFontTx/>
                <a:buNone/>
                <a:tabLst/>
                <a:defRPr/>
              </a:pPr>
              <a:r>
                <a:rPr kumimoji="0" lang="pt-BR" altLang="zh-CN" sz="2000" b="1" i="0" u="none" strike="noStrike" kern="1200" cap="none" spc="0" normalizeH="0" baseline="0" noProof="0" dirty="0">
                  <a:ln>
                    <a:noFill/>
                  </a:ln>
                  <a:solidFill>
                    <a:prstClr val="white"/>
                  </a:solidFill>
                  <a:effectLst/>
                  <a:uLnTx/>
                  <a:uFillTx/>
                  <a:cs typeface="+mn-ea"/>
                  <a:sym typeface="+mn-lt"/>
                </a:rPr>
                <a:t>c) </a:t>
              </a:r>
              <a:r>
                <a:rPr kumimoji="0" lang="pt-BR" altLang="zh-CN" sz="2000" b="0" i="0" u="none" strike="noStrike" kern="1200" cap="none" spc="0" normalizeH="0" baseline="0" noProof="0" dirty="0">
                  <a:ln>
                    <a:noFill/>
                  </a:ln>
                  <a:solidFill>
                    <a:prstClr val="white"/>
                  </a:solidFill>
                  <a:effectLst/>
                  <a:uLnTx/>
                  <a:uFillTx/>
                  <a:cs typeface="+mn-ea"/>
                  <a:sym typeface="+mn-lt"/>
                </a:rPr>
                <a:t>responsabilizar-se pela limpeza, guarda e conservação;</a:t>
              </a:r>
            </a:p>
            <a:p>
              <a:pPr marL="0" marR="0" lvl="0" indent="0" defTabSz="457200" rtl="0" eaLnBrk="1" fontAlgn="auto" latinLnBrk="0" hangingPunct="0">
                <a:lnSpc>
                  <a:spcPct val="150000"/>
                </a:lnSpc>
                <a:spcBef>
                  <a:spcPts val="0"/>
                </a:spcBef>
                <a:spcAft>
                  <a:spcPts val="0"/>
                </a:spcAft>
                <a:buClrTx/>
                <a:buSzTx/>
                <a:buFontTx/>
                <a:buNone/>
                <a:tabLst/>
                <a:defRPr/>
              </a:pPr>
              <a:r>
                <a:rPr kumimoji="0" lang="pt-BR" altLang="zh-CN" sz="2000" b="1" i="0" u="none" strike="noStrike" kern="1200" cap="none" spc="0" normalizeH="0" baseline="0" noProof="0" dirty="0">
                  <a:ln>
                    <a:noFill/>
                  </a:ln>
                  <a:solidFill>
                    <a:prstClr val="white"/>
                  </a:solidFill>
                  <a:effectLst/>
                  <a:uLnTx/>
                  <a:uFillTx/>
                  <a:cs typeface="+mn-ea"/>
                  <a:sym typeface="+mn-lt"/>
                </a:rPr>
                <a:t>d) </a:t>
              </a:r>
              <a:r>
                <a:rPr kumimoji="0" lang="pt-BR" altLang="zh-CN" sz="2000" b="0" i="0" u="none" strike="noStrike" kern="1200" cap="none" spc="0" normalizeH="0" baseline="0" noProof="0" dirty="0">
                  <a:ln>
                    <a:noFill/>
                  </a:ln>
                  <a:solidFill>
                    <a:prstClr val="white"/>
                  </a:solidFill>
                  <a:effectLst/>
                  <a:uLnTx/>
                  <a:uFillTx/>
                  <a:cs typeface="+mn-ea"/>
                  <a:sym typeface="+mn-lt"/>
                </a:rPr>
                <a:t>comunicar à organização quando extraviado, danificado ou qualquer alteração que o torne impróprio para uso; e</a:t>
              </a:r>
            </a:p>
            <a:p>
              <a:pPr marL="0" marR="0" lvl="0" indent="0" defTabSz="457200" rtl="0" eaLnBrk="1" fontAlgn="auto" latinLnBrk="0" hangingPunct="0">
                <a:lnSpc>
                  <a:spcPct val="150000"/>
                </a:lnSpc>
                <a:spcBef>
                  <a:spcPts val="0"/>
                </a:spcBef>
                <a:spcAft>
                  <a:spcPts val="0"/>
                </a:spcAft>
                <a:buClrTx/>
                <a:buSzTx/>
                <a:buFontTx/>
                <a:buNone/>
                <a:tabLst/>
                <a:defRPr/>
              </a:pPr>
              <a:r>
                <a:rPr kumimoji="0" lang="pt-BR" altLang="zh-CN" sz="2000" b="1" i="0" u="none" strike="noStrike" kern="1200" cap="none" spc="0" normalizeH="0" baseline="0" noProof="0" dirty="0">
                  <a:ln>
                    <a:noFill/>
                  </a:ln>
                  <a:solidFill>
                    <a:prstClr val="white"/>
                  </a:solidFill>
                  <a:effectLst/>
                  <a:uLnTx/>
                  <a:uFillTx/>
                  <a:cs typeface="+mn-ea"/>
                  <a:sym typeface="+mn-lt"/>
                </a:rPr>
                <a:t>e) </a:t>
              </a:r>
              <a:r>
                <a:rPr kumimoji="0" lang="pt-BR" altLang="zh-CN" sz="2000" b="0" i="0" u="none" strike="noStrike" kern="1200" cap="none" spc="0" normalizeH="0" baseline="0" noProof="0" dirty="0">
                  <a:ln>
                    <a:noFill/>
                  </a:ln>
                  <a:solidFill>
                    <a:prstClr val="white"/>
                  </a:solidFill>
                  <a:effectLst/>
                  <a:uLnTx/>
                  <a:uFillTx/>
                  <a:cs typeface="+mn-ea"/>
                  <a:sym typeface="+mn-lt"/>
                </a:rPr>
                <a:t>cumprir as determinações da organização sobre o uso adequado.”</a:t>
              </a:r>
            </a:p>
          </p:txBody>
        </p:sp>
      </p:grpSp>
      <p:grpSp>
        <p:nvGrpSpPr>
          <p:cNvPr id="2" name="组合 1">
            <a:extLst>
              <a:ext uri="{FF2B5EF4-FFF2-40B4-BE49-F238E27FC236}">
                <a16:creationId xmlns:a16="http://schemas.microsoft.com/office/drawing/2014/main" id="{3BBD030F-5691-8F9A-0589-66AB67D93B3B}"/>
              </a:ext>
            </a:extLst>
          </p:cNvPr>
          <p:cNvGrpSpPr/>
          <p:nvPr/>
        </p:nvGrpSpPr>
        <p:grpSpPr>
          <a:xfrm>
            <a:off x="-113160" y="4639056"/>
            <a:ext cx="2687146" cy="2604944"/>
            <a:chOff x="7508783" y="298789"/>
            <a:chExt cx="6944636" cy="6944634"/>
          </a:xfrm>
        </p:grpSpPr>
        <p:sp>
          <p:nvSpPr>
            <p:cNvPr id="11" name="椭圆 9">
              <a:extLst>
                <a:ext uri="{FF2B5EF4-FFF2-40B4-BE49-F238E27FC236}">
                  <a16:creationId xmlns:a16="http://schemas.microsoft.com/office/drawing/2014/main" id="{C746CF03-B9BF-255D-A1AA-895B89B8740F}"/>
                </a:ext>
              </a:extLst>
            </p:cNvPr>
            <p:cNvSpPr/>
            <p:nvPr/>
          </p:nvSpPr>
          <p:spPr>
            <a:xfrm>
              <a:off x="8172172" y="962178"/>
              <a:ext cx="5617855" cy="5617853"/>
            </a:xfrm>
            <a:prstGeom prst="ellipse">
              <a:avLst/>
            </a:prstGeom>
            <a:noFill/>
            <a:ln w="9525">
              <a:gradFill>
                <a:gsLst>
                  <a:gs pos="100000">
                    <a:srgbClr val="00B0F0"/>
                  </a:gs>
                  <a:gs pos="0">
                    <a:srgbClr val="00B0F0"/>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13" name="椭圆 10">
              <a:extLst>
                <a:ext uri="{FF2B5EF4-FFF2-40B4-BE49-F238E27FC236}">
                  <a16:creationId xmlns:a16="http://schemas.microsoft.com/office/drawing/2014/main" id="{C3F1D3A4-4D8A-0317-F31C-9E8A1490BAAC}"/>
                </a:ext>
              </a:extLst>
            </p:cNvPr>
            <p:cNvSpPr/>
            <p:nvPr/>
          </p:nvSpPr>
          <p:spPr>
            <a:xfrm>
              <a:off x="7508783" y="298789"/>
              <a:ext cx="6944636" cy="6944634"/>
            </a:xfrm>
            <a:prstGeom prst="ellipse">
              <a:avLst/>
            </a:prstGeom>
            <a:noFill/>
            <a:ln w="9525">
              <a:gradFill>
                <a:gsLst>
                  <a:gs pos="97000">
                    <a:srgbClr val="00FFFF">
                      <a:alpha val="0"/>
                    </a:srgbClr>
                  </a:gs>
                  <a:gs pos="0">
                    <a:srgbClr val="00FFFF">
                      <a:alpha val="0"/>
                    </a:srgbClr>
                  </a:gs>
                  <a:gs pos="49000">
                    <a:srgbClr val="00FFFF"/>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14" name="椭圆 11">
              <a:extLst>
                <a:ext uri="{FF2B5EF4-FFF2-40B4-BE49-F238E27FC236}">
                  <a16:creationId xmlns:a16="http://schemas.microsoft.com/office/drawing/2014/main" id="{55D4B6E1-8EA3-CE71-37E7-DA25230EB128}"/>
                </a:ext>
              </a:extLst>
            </p:cNvPr>
            <p:cNvSpPr/>
            <p:nvPr/>
          </p:nvSpPr>
          <p:spPr>
            <a:xfrm>
              <a:off x="8624363" y="1414368"/>
              <a:ext cx="4713473" cy="4713474"/>
            </a:xfrm>
            <a:prstGeom prst="ellipse">
              <a:avLst/>
            </a:prstGeom>
            <a:gradFill flip="none" rotWithShape="1">
              <a:gsLst>
                <a:gs pos="1000">
                  <a:srgbClr val="00B0F0"/>
                </a:gs>
                <a:gs pos="100000">
                  <a:srgbClr val="0AEEFC">
                    <a:alpha val="0"/>
                  </a:srgbClr>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white"/>
                </a:solidFill>
                <a:effectLst/>
                <a:uLnTx/>
                <a:uFillTx/>
                <a:cs typeface="+mn-ea"/>
                <a:sym typeface="+mn-lt"/>
              </a:endParaRPr>
            </a:p>
          </p:txBody>
        </p:sp>
      </p:grpSp>
      <p:pic>
        <p:nvPicPr>
          <p:cNvPr id="15" name="Picture 2" descr="IOP Assessoria">
            <a:extLst>
              <a:ext uri="{FF2B5EF4-FFF2-40B4-BE49-F238E27FC236}">
                <a16:creationId xmlns:a16="http://schemas.microsoft.com/office/drawing/2014/main" id="{62D5BD89-11A9-5D71-0F90-24DCF6859C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618" y="4266980"/>
            <a:ext cx="3396518" cy="2591020"/>
          </a:xfrm>
          <a:prstGeom prst="rect">
            <a:avLst/>
          </a:prstGeom>
          <a:noFill/>
          <a:extLst>
            <a:ext uri="{909E8E84-426E-40DD-AFC4-6F175D3DCCD1}">
              <a14:hiddenFill xmlns:a14="http://schemas.microsoft.com/office/drawing/2010/main">
                <a:solidFill>
                  <a:srgbClr val="FFFFFF"/>
                </a:solidFill>
              </a14:hiddenFill>
            </a:ext>
          </a:extLst>
        </p:spPr>
      </p:pic>
      <p:sp>
        <p:nvSpPr>
          <p:cNvPr id="16" name="矩形: 圆角 14">
            <a:hlinkClick r:id="rId5" action="ppaction://hlinksldjump"/>
            <a:extLst>
              <a:ext uri="{FF2B5EF4-FFF2-40B4-BE49-F238E27FC236}">
                <a16:creationId xmlns:a16="http://schemas.microsoft.com/office/drawing/2014/main" id="{0F979B84-3398-58B5-379A-DEFFA2ADECEE}"/>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spTree>
    <p:extLst>
      <p:ext uri="{BB962C8B-B14F-4D97-AF65-F5344CB8AC3E}">
        <p14:creationId xmlns:p14="http://schemas.microsoft.com/office/powerpoint/2010/main" val="159124358"/>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0" fill="hold"/>
                                        <p:tgtEl>
                                          <p:spTgt spid="9"/>
                                        </p:tgtEl>
                                        <p:attrNameLst>
                                          <p:attrName>ppt_x</p:attrName>
                                        </p:attrNameLst>
                                      </p:cBhvr>
                                      <p:tavLst>
                                        <p:tav tm="0">
                                          <p:val>
                                            <p:strVal val="1+#ppt_w/2"/>
                                          </p:val>
                                        </p:tav>
                                        <p:tav tm="100000">
                                          <p:val>
                                            <p:strVal val="#ppt_x"/>
                                          </p:val>
                                        </p:tav>
                                      </p:tavLst>
                                    </p:anim>
                                    <p:anim calcmode="lin" valueType="num">
                                      <p:cBhvr additive="base">
                                        <p:cTn id="8" dur="1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2" decel="10000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1500" fill="hold"/>
                                        <p:tgtEl>
                                          <p:spTgt spid="16"/>
                                        </p:tgtEl>
                                        <p:attrNameLst>
                                          <p:attrName>ppt_x</p:attrName>
                                        </p:attrNameLst>
                                      </p:cBhvr>
                                      <p:tavLst>
                                        <p:tav tm="0">
                                          <p:val>
                                            <p:strVal val="1+#ppt_w/2"/>
                                          </p:val>
                                        </p:tav>
                                        <p:tav tm="100000">
                                          <p:val>
                                            <p:strVal val="#ppt_x"/>
                                          </p:val>
                                        </p:tav>
                                      </p:tavLst>
                                    </p:anim>
                                    <p:anim calcmode="lin" valueType="num">
                                      <p:cBhvr additive="base">
                                        <p:cTn id="13" dur="1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787267"/>
            <a:chOff x="335868" y="306805"/>
            <a:chExt cx="15402685" cy="1394734"/>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1394734"/>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G - EPI PARA PROTEÇÃO DOS MEMBROS INFERIORES</a:t>
              </a:r>
              <a:endParaRPr lang="zh-CN" altLang="en-US" sz="2258" b="1" dirty="0">
                <a:solidFill>
                  <a:prstClr val="white"/>
                </a:solidFill>
                <a:cs typeface="+mn-ea"/>
                <a:sym typeface="+mn-lt"/>
              </a:endParaRPr>
            </a:p>
            <a:p>
              <a:pPr defTabSz="258089">
                <a:defRPr/>
              </a:pP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741934" y="1165488"/>
            <a:ext cx="11450066" cy="1135054"/>
          </a:xfrm>
          <a:prstGeom prst="rect">
            <a:avLst/>
          </a:prstGeom>
          <a:noFill/>
        </p:spPr>
        <p:txBody>
          <a:bodyPr wrap="square" rtlCol="0">
            <a:spAutoFit/>
          </a:bodyPr>
          <a:lstStyle/>
          <a:p>
            <a:pPr defTabSz="479969">
              <a:lnSpc>
                <a:spcPct val="150000"/>
              </a:lnSpc>
              <a:defRPr/>
            </a:pPr>
            <a:r>
              <a:rPr lang="pt-BR" altLang="zh-CN" sz="2400" b="1" dirty="0">
                <a:solidFill>
                  <a:schemeClr val="bg1"/>
                </a:solidFill>
                <a:cs typeface="+mn-ea"/>
                <a:sym typeface="+mn-lt"/>
              </a:rPr>
              <a:t>f) </a:t>
            </a:r>
            <a:r>
              <a:rPr lang="pt-BR" altLang="zh-CN" sz="2400" dirty="0">
                <a:solidFill>
                  <a:schemeClr val="bg1"/>
                </a:solidFill>
                <a:cs typeface="+mn-ea"/>
                <a:sym typeface="+mn-lt"/>
              </a:rPr>
              <a:t>calça para proteção das pernas contra umidade proveniente de precipitação pluviométrica.</a:t>
            </a:r>
            <a:endParaRPr lang="zh-CN" altLang="en-US" sz="24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741934" y="2749409"/>
            <a:ext cx="5118723" cy="3829062"/>
          </a:xfrm>
          <a:prstGeom prst="rect">
            <a:avLst/>
          </a:prstGeom>
          <a:noFill/>
        </p:spPr>
        <p:txBody>
          <a:bodyPr wrap="square" rtlCol="0">
            <a:spAutoFit/>
          </a:bodyPr>
          <a:lstStyle/>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Oferece proteção das pernas do usuário proveniente de precipitação pluviométrica.</a:t>
            </a:r>
          </a:p>
          <a:p>
            <a:pPr defTabSz="479969">
              <a:lnSpc>
                <a:spcPct val="150000"/>
              </a:lnSpc>
              <a:defRPr/>
            </a:pPr>
            <a:endParaRPr lang="pt-BR" altLang="zh-CN" sz="1600" dirty="0">
              <a:solidFill>
                <a:schemeClr val="bg1"/>
              </a:solidFill>
              <a:effectLst>
                <a:outerShdw blurRad="38100" dist="38100" dir="2700000" algn="tl">
                  <a:srgbClr val="000000">
                    <a:alpha val="43137"/>
                  </a:srgbClr>
                </a:outerShdw>
              </a:effectLst>
              <a:cs typeface="+mn-ea"/>
              <a:sym typeface="+mn-lt"/>
            </a:endParaRPr>
          </a:p>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Aplicações:</a:t>
            </a:r>
          </a:p>
          <a:p>
            <a:pPr marL="285750" indent="-285750" defTabSz="479969">
              <a:lnSpc>
                <a:spcPct val="150000"/>
              </a:lnSpc>
              <a:buFont typeface="Arial" panose="020B0604020202020204" pitchFamily="34" charset="0"/>
              <a:buChar char="•"/>
              <a:defRPr/>
            </a:pPr>
            <a:r>
              <a:rPr lang="pt-BR" altLang="zh-CN" sz="1600" dirty="0">
                <a:solidFill>
                  <a:schemeClr val="bg1"/>
                </a:solidFill>
                <a:effectLst>
                  <a:outerShdw blurRad="38100" dist="38100" dir="2700000" algn="tl">
                    <a:srgbClr val="000000">
                      <a:alpha val="43137"/>
                    </a:srgbClr>
                  </a:outerShdw>
                </a:effectLst>
                <a:cs typeface="+mn-ea"/>
                <a:sym typeface="+mn-lt"/>
              </a:rPr>
              <a:t>Construção civil;</a:t>
            </a:r>
          </a:p>
          <a:p>
            <a:pPr marL="285750" indent="-285750" defTabSz="479969">
              <a:lnSpc>
                <a:spcPct val="150000"/>
              </a:lnSpc>
              <a:buFont typeface="Arial" panose="020B0604020202020204" pitchFamily="34" charset="0"/>
              <a:buChar char="•"/>
              <a:defRPr/>
            </a:pPr>
            <a:r>
              <a:rPr lang="pt-BR" altLang="zh-CN" sz="1600" dirty="0">
                <a:solidFill>
                  <a:schemeClr val="bg1"/>
                </a:solidFill>
                <a:effectLst>
                  <a:outerShdw blurRad="38100" dist="38100" dir="2700000" algn="tl">
                    <a:srgbClr val="000000">
                      <a:alpha val="43137"/>
                    </a:srgbClr>
                  </a:outerShdw>
                </a:effectLst>
                <a:cs typeface="+mn-ea"/>
                <a:sym typeface="+mn-lt"/>
              </a:rPr>
              <a:t>Sítios / fazendas;</a:t>
            </a:r>
          </a:p>
          <a:p>
            <a:pPr marL="285750" indent="-285750" defTabSz="479969">
              <a:lnSpc>
                <a:spcPct val="150000"/>
              </a:lnSpc>
              <a:buFont typeface="Arial" panose="020B0604020202020204" pitchFamily="34" charset="0"/>
              <a:buChar char="•"/>
              <a:defRPr/>
            </a:pPr>
            <a:r>
              <a:rPr lang="pt-BR" altLang="zh-CN" sz="1600" dirty="0">
                <a:solidFill>
                  <a:schemeClr val="bg1"/>
                </a:solidFill>
                <a:effectLst>
                  <a:outerShdw blurRad="38100" dist="38100" dir="2700000" algn="tl">
                    <a:srgbClr val="000000">
                      <a:alpha val="43137"/>
                    </a:srgbClr>
                  </a:outerShdw>
                </a:effectLst>
                <a:cs typeface="+mn-ea"/>
                <a:sym typeface="+mn-lt"/>
              </a:rPr>
              <a:t>Vigilância;</a:t>
            </a:r>
          </a:p>
          <a:p>
            <a:pPr marL="285750" indent="-285750" defTabSz="479969">
              <a:lnSpc>
                <a:spcPct val="150000"/>
              </a:lnSpc>
              <a:buFont typeface="Arial" panose="020B0604020202020204" pitchFamily="34" charset="0"/>
              <a:buChar char="•"/>
              <a:defRPr/>
            </a:pPr>
            <a:r>
              <a:rPr lang="pt-BR" altLang="zh-CN" sz="1600" dirty="0">
                <a:solidFill>
                  <a:schemeClr val="bg1"/>
                </a:solidFill>
                <a:effectLst>
                  <a:outerShdw blurRad="38100" dist="38100" dir="2700000" algn="tl">
                    <a:srgbClr val="000000">
                      <a:alpha val="43137"/>
                    </a:srgbClr>
                  </a:outerShdw>
                </a:effectLst>
                <a:cs typeface="+mn-ea"/>
                <a:sym typeface="+mn-lt"/>
              </a:rPr>
              <a:t>Limpeza;</a:t>
            </a:r>
          </a:p>
          <a:p>
            <a:pPr marL="285750" indent="-285750" defTabSz="479969">
              <a:lnSpc>
                <a:spcPct val="150000"/>
              </a:lnSpc>
              <a:buFont typeface="Arial" panose="020B0604020202020204" pitchFamily="34" charset="0"/>
              <a:buChar char="•"/>
              <a:defRPr/>
            </a:pPr>
            <a:r>
              <a:rPr lang="pt-BR" altLang="zh-CN" sz="1600" dirty="0">
                <a:solidFill>
                  <a:schemeClr val="bg1"/>
                </a:solidFill>
                <a:effectLst>
                  <a:outerShdw blurRad="38100" dist="38100" dir="2700000" algn="tl">
                    <a:srgbClr val="000000">
                      <a:alpha val="43137"/>
                    </a:srgbClr>
                  </a:outerShdw>
                </a:effectLst>
                <a:cs typeface="+mn-ea"/>
                <a:sym typeface="+mn-lt"/>
              </a:rPr>
              <a:t>Passeio;</a:t>
            </a:r>
          </a:p>
          <a:p>
            <a:pPr marL="285750" indent="-285750" defTabSz="479969">
              <a:lnSpc>
                <a:spcPct val="150000"/>
              </a:lnSpc>
              <a:buFont typeface="Arial" panose="020B0604020202020204" pitchFamily="34" charset="0"/>
              <a:buChar char="•"/>
              <a:defRPr/>
            </a:pPr>
            <a:r>
              <a:rPr lang="pt-BR" altLang="zh-CN" sz="1600" dirty="0">
                <a:solidFill>
                  <a:schemeClr val="bg1"/>
                </a:solidFill>
                <a:effectLst>
                  <a:outerShdw blurRad="38100" dist="38100" dir="2700000" algn="tl">
                    <a:srgbClr val="000000">
                      <a:alpha val="43137"/>
                    </a:srgbClr>
                  </a:outerShdw>
                </a:effectLst>
                <a:cs typeface="+mn-ea"/>
                <a:sym typeface="+mn-lt"/>
              </a:rPr>
              <a:t>Eventos ao ar livre;</a:t>
            </a:r>
          </a:p>
        </p:txBody>
      </p:sp>
      <p:sp>
        <p:nvSpPr>
          <p:cNvPr id="16" name="矩形: 圆角 14">
            <a:hlinkClick r:id="rId3" action="ppaction://hlinksldjump"/>
            <a:extLst>
              <a:ext uri="{FF2B5EF4-FFF2-40B4-BE49-F238E27FC236}">
                <a16:creationId xmlns:a16="http://schemas.microsoft.com/office/drawing/2014/main" id="{02875DA4-3066-A76B-8BF6-A47262A10B91}"/>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sp>
        <p:nvSpPr>
          <p:cNvPr id="11" name="Rectangle: Rounded Corners 36">
            <a:extLst>
              <a:ext uri="{FF2B5EF4-FFF2-40B4-BE49-F238E27FC236}">
                <a16:creationId xmlns:a16="http://schemas.microsoft.com/office/drawing/2014/main" id="{3C66CDA3-02DE-8450-09F4-72E71C443F94}"/>
              </a:ext>
            </a:extLst>
          </p:cNvPr>
          <p:cNvSpPr/>
          <p:nvPr/>
        </p:nvSpPr>
        <p:spPr>
          <a:xfrm>
            <a:off x="6900145" y="4160287"/>
            <a:ext cx="3086809" cy="2209800"/>
          </a:xfrm>
          <a:prstGeom prst="roundRect">
            <a:avLst>
              <a:gd name="adj" fmla="val 2814"/>
            </a:avLst>
          </a:prstGeom>
          <a:gradFill flip="none" rotWithShape="1">
            <a:gsLst>
              <a:gs pos="1000">
                <a:srgbClr val="00B0F0"/>
              </a:gs>
              <a:gs pos="100000">
                <a:srgbClr val="0AEEFC">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cs typeface="+mn-ea"/>
              <a:sym typeface="+mn-lt"/>
            </a:endParaRPr>
          </a:p>
        </p:txBody>
      </p:sp>
      <p:pic>
        <p:nvPicPr>
          <p:cNvPr id="2" name="Imagem 1">
            <a:extLst>
              <a:ext uri="{FF2B5EF4-FFF2-40B4-BE49-F238E27FC236}">
                <a16:creationId xmlns:a16="http://schemas.microsoft.com/office/drawing/2014/main" id="{E844256F-DD3C-4EFB-E40F-9D63D012AB03}"/>
              </a:ext>
            </a:extLst>
          </p:cNvPr>
          <p:cNvPicPr>
            <a:picLocks noChangeAspect="1"/>
          </p:cNvPicPr>
          <p:nvPr/>
        </p:nvPicPr>
        <p:blipFill>
          <a:blip r:embed="rId4"/>
          <a:stretch>
            <a:fillRect/>
          </a:stretch>
        </p:blipFill>
        <p:spPr>
          <a:xfrm>
            <a:off x="8022254" y="2465493"/>
            <a:ext cx="2275631" cy="3704515"/>
          </a:xfrm>
          <a:prstGeom prst="rect">
            <a:avLst/>
          </a:prstGeom>
          <a:ln>
            <a:noFill/>
          </a:ln>
          <a:effectLst>
            <a:glow rad="63500">
              <a:schemeClr val="accent1">
                <a:satMod val="175000"/>
                <a:alpha val="40000"/>
              </a:schemeClr>
            </a:glow>
            <a:softEdge rad="112500"/>
          </a:effectLst>
        </p:spPr>
      </p:pic>
    </p:spTree>
    <p:extLst>
      <p:ext uri="{BB962C8B-B14F-4D97-AF65-F5344CB8AC3E}">
        <p14:creationId xmlns:p14="http://schemas.microsoft.com/office/powerpoint/2010/main" val="516465977"/>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500" fill="hold"/>
                                        <p:tgtEl>
                                          <p:spTgt spid="16"/>
                                        </p:tgtEl>
                                        <p:attrNameLst>
                                          <p:attrName>ppt_x</p:attrName>
                                        </p:attrNameLst>
                                      </p:cBhvr>
                                      <p:tavLst>
                                        <p:tav tm="0">
                                          <p:val>
                                            <p:strVal val="1+#ppt_w/2"/>
                                          </p:val>
                                        </p:tav>
                                        <p:tav tm="100000">
                                          <p:val>
                                            <p:strVal val="#ppt_x"/>
                                          </p:val>
                                        </p:tav>
                                      </p:tavLst>
                                    </p:anim>
                                    <p:anim calcmode="lin" valueType="num">
                                      <p:cBhvr additive="base">
                                        <p:cTn id="8" dur="1500" fill="hold"/>
                                        <p:tgtEl>
                                          <p:spTgt spid="16"/>
                                        </p:tgtEl>
                                        <p:attrNameLst>
                                          <p:attrName>ppt_y</p:attrName>
                                        </p:attrNameLst>
                                      </p:cBhvr>
                                      <p:tavLst>
                                        <p:tav tm="0">
                                          <p:val>
                                            <p:strVal val="#ppt_y"/>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descr="背景图案&#10;&#10;描述已自动生成">
            <a:extLst>
              <a:ext uri="{FF2B5EF4-FFF2-40B4-BE49-F238E27FC236}">
                <a16:creationId xmlns:a16="http://schemas.microsoft.com/office/drawing/2014/main" id="{1698420D-ACE4-A1DE-2738-1D4867C06492}"/>
              </a:ext>
            </a:extLst>
          </p:cNvPr>
          <p:cNvPicPr>
            <a:picLocks noChangeAspect="1"/>
          </p:cNvPicPr>
          <p:nvPr/>
        </p:nvPicPr>
        <p:blipFill rotWithShape="1">
          <a:blip r:embed="rId7" cstate="screen">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8800"/>
                    </a14:imgEffect>
                    <a14:imgEffect>
                      <a14:saturation sat="300000"/>
                    </a14:imgEffect>
                  </a14:imgLayer>
                </a14:imgProps>
              </a:ext>
              <a:ext uri="{28A0092B-C50C-407E-A947-70E740481C1C}">
                <a14:useLocalDpi xmlns:a14="http://schemas.microsoft.com/office/drawing/2010/main"/>
              </a:ext>
            </a:extLst>
          </a:blip>
          <a:srcRect r="22428" b="18572"/>
          <a:stretch/>
        </p:blipFill>
        <p:spPr>
          <a:xfrm>
            <a:off x="0" y="0"/>
            <a:ext cx="12192000" cy="6858000"/>
          </a:xfrm>
          <a:prstGeom prst="rect">
            <a:avLst/>
          </a:prstGeom>
        </p:spPr>
      </p:pic>
      <p:grpSp>
        <p:nvGrpSpPr>
          <p:cNvPr id="3" name="组合 2">
            <a:extLst>
              <a:ext uri="{FF2B5EF4-FFF2-40B4-BE49-F238E27FC236}">
                <a16:creationId xmlns:a16="http://schemas.microsoft.com/office/drawing/2014/main" id="{C3DF5C86-A7BF-4C33-99CD-847B7CD23903}"/>
              </a:ext>
            </a:extLst>
          </p:cNvPr>
          <p:cNvGrpSpPr/>
          <p:nvPr/>
        </p:nvGrpSpPr>
        <p:grpSpPr>
          <a:xfrm>
            <a:off x="309730" y="2334153"/>
            <a:ext cx="3427948" cy="3126698"/>
            <a:chOff x="548721" y="1660009"/>
            <a:chExt cx="6073003" cy="5539304"/>
          </a:xfrm>
        </p:grpSpPr>
        <p:sp>
          <p:nvSpPr>
            <p:cNvPr id="30" name="平行四边形 29">
              <a:extLst>
                <a:ext uri="{FF2B5EF4-FFF2-40B4-BE49-F238E27FC236}">
                  <a16:creationId xmlns:a16="http://schemas.microsoft.com/office/drawing/2014/main" id="{A34C9100-DD4C-4AED-9A20-F505B5CC3263}"/>
                </a:ext>
              </a:extLst>
            </p:cNvPr>
            <p:cNvSpPr/>
            <p:nvPr/>
          </p:nvSpPr>
          <p:spPr>
            <a:xfrm>
              <a:off x="548721" y="1660009"/>
              <a:ext cx="5810647" cy="4283592"/>
            </a:xfrm>
            <a:prstGeom prst="parallelogram">
              <a:avLst>
                <a:gd name="adj" fmla="val 41066"/>
              </a:avLst>
            </a:prstGeom>
            <a:gradFill>
              <a:gsLst>
                <a:gs pos="0">
                  <a:srgbClr val="00B0F0"/>
                </a:gs>
                <a:gs pos="100000">
                  <a:srgbClr val="344CF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6" dirty="0">
                <a:cs typeface="+mn-ea"/>
                <a:sym typeface="+mn-lt"/>
              </a:endParaRPr>
            </a:p>
          </p:txBody>
        </p:sp>
        <p:sp>
          <p:nvSpPr>
            <p:cNvPr id="31" name="平行四边形 30">
              <a:extLst>
                <a:ext uri="{FF2B5EF4-FFF2-40B4-BE49-F238E27FC236}">
                  <a16:creationId xmlns:a16="http://schemas.microsoft.com/office/drawing/2014/main" id="{2C8CE132-F521-4C79-AEA0-A9C1B301EAE1}"/>
                </a:ext>
              </a:extLst>
            </p:cNvPr>
            <p:cNvSpPr/>
            <p:nvPr/>
          </p:nvSpPr>
          <p:spPr>
            <a:xfrm>
              <a:off x="2867379" y="4431621"/>
              <a:ext cx="3754345" cy="2767692"/>
            </a:xfrm>
            <a:prstGeom prst="parallelogram">
              <a:avLst>
                <a:gd name="adj" fmla="val 41066"/>
              </a:avLst>
            </a:prstGeom>
            <a:gradFill>
              <a:gsLst>
                <a:gs pos="0">
                  <a:srgbClr val="00B0F0"/>
                </a:gs>
                <a:gs pos="100000">
                  <a:srgbClr val="344CF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6" dirty="0">
                <a:cs typeface="+mn-ea"/>
                <a:sym typeface="+mn-lt"/>
              </a:endParaRPr>
            </a:p>
          </p:txBody>
        </p:sp>
      </p:grpSp>
      <p:grpSp>
        <p:nvGrpSpPr>
          <p:cNvPr id="34" name="组合 33">
            <a:extLst>
              <a:ext uri="{FF2B5EF4-FFF2-40B4-BE49-F238E27FC236}">
                <a16:creationId xmlns:a16="http://schemas.microsoft.com/office/drawing/2014/main" id="{BD84AF62-55A4-4C0C-9B3D-3AC57B31AF75}"/>
              </a:ext>
            </a:extLst>
          </p:cNvPr>
          <p:cNvGrpSpPr/>
          <p:nvPr/>
        </p:nvGrpSpPr>
        <p:grpSpPr>
          <a:xfrm>
            <a:off x="9376973" y="3897140"/>
            <a:ext cx="1717210" cy="223661"/>
            <a:chOff x="16786801" y="5346279"/>
            <a:chExt cx="3042235" cy="396241"/>
          </a:xfrm>
        </p:grpSpPr>
        <p:sp>
          <p:nvSpPr>
            <p:cNvPr id="35" name="平行四边形 34">
              <a:extLst>
                <a:ext uri="{FF2B5EF4-FFF2-40B4-BE49-F238E27FC236}">
                  <a16:creationId xmlns:a16="http://schemas.microsoft.com/office/drawing/2014/main" id="{A5D2730D-77F2-4BC5-B88B-FBBE36D99356}"/>
                </a:ext>
              </a:extLst>
            </p:cNvPr>
            <p:cNvSpPr/>
            <p:nvPr>
              <p:custDataLst>
                <p:tags r:id="rId3"/>
              </p:custDataLst>
            </p:nvPr>
          </p:nvSpPr>
          <p:spPr>
            <a:xfrm>
              <a:off x="17625001" y="5346279"/>
              <a:ext cx="2204035" cy="258321"/>
            </a:xfrm>
            <a:prstGeom prst="parallelogram">
              <a:avLst>
                <a:gd name="adj" fmla="val 33801"/>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258089">
                <a:defRPr/>
              </a:pPr>
              <a:endParaRPr lang="zh-CN" altLang="en-US" sz="1016" dirty="0">
                <a:solidFill>
                  <a:prstClr val="white"/>
                </a:solidFill>
                <a:cs typeface="+mn-ea"/>
                <a:sym typeface="+mn-lt"/>
              </a:endParaRPr>
            </a:p>
          </p:txBody>
        </p:sp>
        <p:sp>
          <p:nvSpPr>
            <p:cNvPr id="36" name="平行四边形 35">
              <a:extLst>
                <a:ext uri="{FF2B5EF4-FFF2-40B4-BE49-F238E27FC236}">
                  <a16:creationId xmlns:a16="http://schemas.microsoft.com/office/drawing/2014/main" id="{8824F6FA-5984-4975-B4DD-ECE8C31F68D4}"/>
                </a:ext>
              </a:extLst>
            </p:cNvPr>
            <p:cNvSpPr/>
            <p:nvPr>
              <p:custDataLst>
                <p:tags r:id="rId4"/>
              </p:custDataLst>
            </p:nvPr>
          </p:nvSpPr>
          <p:spPr>
            <a:xfrm>
              <a:off x="16786801" y="5651080"/>
              <a:ext cx="2204035" cy="91440"/>
            </a:xfrm>
            <a:prstGeom prst="parallelogram">
              <a:avLst>
                <a:gd name="adj" fmla="val 33801"/>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258089">
                <a:defRPr/>
              </a:pPr>
              <a:endParaRPr lang="zh-CN" altLang="en-US" sz="1016" dirty="0">
                <a:solidFill>
                  <a:prstClr val="white"/>
                </a:solidFill>
                <a:cs typeface="+mn-ea"/>
                <a:sym typeface="+mn-lt"/>
              </a:endParaRPr>
            </a:p>
          </p:txBody>
        </p:sp>
      </p:grpSp>
      <p:grpSp>
        <p:nvGrpSpPr>
          <p:cNvPr id="37" name="组合 36">
            <a:extLst>
              <a:ext uri="{FF2B5EF4-FFF2-40B4-BE49-F238E27FC236}">
                <a16:creationId xmlns:a16="http://schemas.microsoft.com/office/drawing/2014/main" id="{5B005CAE-E1EB-4475-AA0F-DF183A8D5000}"/>
              </a:ext>
            </a:extLst>
          </p:cNvPr>
          <p:cNvGrpSpPr/>
          <p:nvPr/>
        </p:nvGrpSpPr>
        <p:grpSpPr>
          <a:xfrm>
            <a:off x="4587240" y="1324232"/>
            <a:ext cx="6735544" cy="2168867"/>
            <a:chOff x="10082392" y="1905242"/>
            <a:chExt cx="3612981" cy="2409795"/>
          </a:xfrm>
        </p:grpSpPr>
        <p:sp>
          <p:nvSpPr>
            <p:cNvPr id="38" name="平行四边形 37">
              <a:extLst>
                <a:ext uri="{FF2B5EF4-FFF2-40B4-BE49-F238E27FC236}">
                  <a16:creationId xmlns:a16="http://schemas.microsoft.com/office/drawing/2014/main" id="{A1F9CB4F-A013-4395-A823-1247817A73DA}"/>
                </a:ext>
              </a:extLst>
            </p:cNvPr>
            <p:cNvSpPr/>
            <p:nvPr>
              <p:custDataLst>
                <p:tags r:id="rId1"/>
              </p:custDataLst>
            </p:nvPr>
          </p:nvSpPr>
          <p:spPr>
            <a:xfrm flipH="1" flipV="1">
              <a:off x="10082392" y="1905242"/>
              <a:ext cx="3612981" cy="2409795"/>
            </a:xfrm>
            <a:prstGeom prst="parallelogram">
              <a:avLst>
                <a:gd name="adj" fmla="val 29928"/>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258089">
                <a:defRPr/>
              </a:pPr>
              <a:endParaRPr lang="zh-CN" altLang="en-US" sz="1016" dirty="0">
                <a:solidFill>
                  <a:prstClr val="white"/>
                </a:solidFill>
                <a:cs typeface="+mn-ea"/>
                <a:sym typeface="+mn-lt"/>
              </a:endParaRPr>
            </a:p>
          </p:txBody>
        </p:sp>
        <p:sp>
          <p:nvSpPr>
            <p:cNvPr id="39" name="文本框 38">
              <a:extLst>
                <a:ext uri="{FF2B5EF4-FFF2-40B4-BE49-F238E27FC236}">
                  <a16:creationId xmlns:a16="http://schemas.microsoft.com/office/drawing/2014/main" id="{A2600C08-4D1B-4549-936A-64EB0BD20D18}"/>
                </a:ext>
              </a:extLst>
            </p:cNvPr>
            <p:cNvSpPr txBox="1"/>
            <p:nvPr>
              <p:custDataLst>
                <p:tags r:id="rId2"/>
              </p:custDataLst>
            </p:nvPr>
          </p:nvSpPr>
          <p:spPr>
            <a:xfrm>
              <a:off x="10505625" y="2138610"/>
              <a:ext cx="2630308" cy="1915009"/>
            </a:xfrm>
            <a:prstGeom prst="rect">
              <a:avLst/>
            </a:prstGeom>
            <a:noFill/>
            <a:effectLst>
              <a:glow rad="203200">
                <a:srgbClr val="FF0000">
                  <a:alpha val="69000"/>
                </a:srgbClr>
              </a:glow>
            </a:effectLst>
          </p:spPr>
          <p:txBody>
            <a:bodyPr wrap="square" lIns="0" tIns="0" rIns="0" bIns="0" rtlCol="0">
              <a:spAutoFit/>
            </a:bodyPr>
            <a:lstStyle/>
            <a:p>
              <a:pPr defTabSz="258089">
                <a:defRPr/>
              </a:pPr>
              <a:r>
                <a:rPr lang="pt-BR" altLang="zh-CN" sz="2800" b="1" dirty="0">
                  <a:solidFill>
                    <a:schemeClr val="bg1"/>
                  </a:solidFill>
                  <a:effectLst>
                    <a:glow rad="12700">
                      <a:srgbClr val="FF0000">
                        <a:alpha val="53000"/>
                      </a:srgbClr>
                    </a:glow>
                    <a:outerShdw blurRad="38100" dist="38100" dir="2700000" algn="tl">
                      <a:srgbClr val="000000">
                        <a:alpha val="43137"/>
                      </a:srgbClr>
                    </a:outerShdw>
                  </a:effectLst>
                  <a:cs typeface="+mn-ea"/>
                  <a:sym typeface="+mn-lt"/>
                </a:rPr>
                <a:t>H</a:t>
              </a:r>
            </a:p>
            <a:p>
              <a:pPr defTabSz="258089">
                <a:defRPr/>
              </a:pPr>
              <a:endParaRPr lang="pt-BR" altLang="zh-CN" sz="2800" b="1" dirty="0">
                <a:solidFill>
                  <a:schemeClr val="bg1"/>
                </a:solidFill>
                <a:effectLst>
                  <a:glow rad="12700">
                    <a:srgbClr val="FF0000">
                      <a:alpha val="53000"/>
                    </a:srgbClr>
                  </a:glow>
                </a:effectLst>
                <a:cs typeface="+mn-ea"/>
                <a:sym typeface="+mn-lt"/>
              </a:endParaRPr>
            </a:p>
            <a:p>
              <a:pPr defTabSz="258089">
                <a:defRPr/>
              </a:pPr>
              <a:r>
                <a:rPr lang="pt-BR" altLang="zh-CN" sz="2800" dirty="0">
                  <a:solidFill>
                    <a:schemeClr val="bg1"/>
                  </a:solidFill>
                  <a:effectLst>
                    <a:glow rad="12700">
                      <a:srgbClr val="FF0000">
                        <a:alpha val="53000"/>
                      </a:srgbClr>
                    </a:glow>
                  </a:effectLst>
                  <a:cs typeface="+mn-ea"/>
                  <a:sym typeface="+mn-lt"/>
                </a:rPr>
                <a:t>EPI PARA PROTEÇÃO DO CORPO INTEIRO</a:t>
              </a:r>
            </a:p>
          </p:txBody>
        </p:sp>
      </p:grpSp>
      <p:pic>
        <p:nvPicPr>
          <p:cNvPr id="2" name="Picture 2" descr="IOP Assessoria">
            <a:extLst>
              <a:ext uri="{FF2B5EF4-FFF2-40B4-BE49-F238E27FC236}">
                <a16:creationId xmlns:a16="http://schemas.microsoft.com/office/drawing/2014/main" id="{F04B5EC4-6DB5-CEC1-D745-15F45C85F4F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9619" y="2806602"/>
            <a:ext cx="5310899" cy="4051398"/>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圆角 14">
            <a:hlinkClick r:id="rId10" action="ppaction://hlinksldjump"/>
            <a:extLst>
              <a:ext uri="{FF2B5EF4-FFF2-40B4-BE49-F238E27FC236}">
                <a16:creationId xmlns:a16="http://schemas.microsoft.com/office/drawing/2014/main" id="{83BA3FD9-73F9-5B18-87BA-8CD88C0F6722}"/>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spTree>
    <p:extLst>
      <p:ext uri="{BB962C8B-B14F-4D97-AF65-F5344CB8AC3E}">
        <p14:creationId xmlns:p14="http://schemas.microsoft.com/office/powerpoint/2010/main" val="487525693"/>
      </p:ext>
    </p:extLst>
  </p:cSld>
  <p:clrMapOvr>
    <a:masterClrMapping/>
  </p:clrMapOvr>
  <mc:AlternateContent xmlns:mc="http://schemas.openxmlformats.org/markup-compatibility/2006" xmlns:p14="http://schemas.microsoft.com/office/powerpoint/2010/main">
    <mc:Choice Requires="p14">
      <p:transition spd="slow" p14:dur="2500" advTm="5555000">
        <p:checker/>
      </p:transition>
    </mc:Choice>
    <mc:Fallback xmlns="">
      <p:transition spd="slow" advTm="5555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 presetClass="entr" presetSubtype="2" decel="100000"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1500" fill="hold"/>
                                        <p:tgtEl>
                                          <p:spTgt spid="37"/>
                                        </p:tgtEl>
                                        <p:attrNameLst>
                                          <p:attrName>ppt_x</p:attrName>
                                        </p:attrNameLst>
                                      </p:cBhvr>
                                      <p:tavLst>
                                        <p:tav tm="0">
                                          <p:val>
                                            <p:strVal val="1+#ppt_w/2"/>
                                          </p:val>
                                        </p:tav>
                                        <p:tav tm="100000">
                                          <p:val>
                                            <p:strVal val="#ppt_x"/>
                                          </p:val>
                                        </p:tav>
                                      </p:tavLst>
                                    </p:anim>
                                    <p:anim calcmode="lin" valueType="num">
                                      <p:cBhvr additive="base">
                                        <p:cTn id="12" dur="1500" fill="hold"/>
                                        <p:tgtEl>
                                          <p:spTgt spid="37"/>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1500" fill="hold"/>
                                        <p:tgtEl>
                                          <p:spTgt spid="34"/>
                                        </p:tgtEl>
                                        <p:attrNameLst>
                                          <p:attrName>ppt_x</p:attrName>
                                        </p:attrNameLst>
                                      </p:cBhvr>
                                      <p:tavLst>
                                        <p:tav tm="0">
                                          <p:val>
                                            <p:strVal val="0-#ppt_w/2"/>
                                          </p:val>
                                        </p:tav>
                                        <p:tav tm="100000">
                                          <p:val>
                                            <p:strVal val="#ppt_x"/>
                                          </p:val>
                                        </p:tav>
                                      </p:tavLst>
                                    </p:anim>
                                    <p:anim calcmode="lin" valueType="num">
                                      <p:cBhvr additive="base">
                                        <p:cTn id="16" dur="1500" fill="hold"/>
                                        <p:tgtEl>
                                          <p:spTgt spid="34"/>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2" presetClass="entr" presetSubtype="2" decel="10000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1500" fill="hold"/>
                                        <p:tgtEl>
                                          <p:spTgt spid="4"/>
                                        </p:tgtEl>
                                        <p:attrNameLst>
                                          <p:attrName>ppt_x</p:attrName>
                                        </p:attrNameLst>
                                      </p:cBhvr>
                                      <p:tavLst>
                                        <p:tav tm="0">
                                          <p:val>
                                            <p:strVal val="1+#ppt_w/2"/>
                                          </p:val>
                                        </p:tav>
                                        <p:tav tm="100000">
                                          <p:val>
                                            <p:strVal val="#ppt_x"/>
                                          </p:val>
                                        </p:tav>
                                      </p:tavLst>
                                    </p:anim>
                                    <p:anim calcmode="lin" valueType="num">
                                      <p:cBhvr additive="base">
                                        <p:cTn id="21"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787267"/>
            <a:chOff x="335868" y="306805"/>
            <a:chExt cx="15402685" cy="1394734"/>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1394734"/>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H - EPI PARA PROTEÇÃO DO CORPO INTEIRO</a:t>
              </a:r>
              <a:br>
                <a:rPr lang="pt-BR" altLang="zh-CN" sz="2258" b="1" dirty="0">
                  <a:solidFill>
                    <a:prstClr val="white"/>
                  </a:solidFill>
                  <a:cs typeface="+mn-ea"/>
                  <a:sym typeface="+mn-lt"/>
                </a:rPr>
              </a:br>
              <a:endParaRPr lang="zh-CN" altLang="en-US" sz="2258" b="1" dirty="0">
                <a:solidFill>
                  <a:prstClr val="white"/>
                </a:solidFill>
                <a:cs typeface="+mn-ea"/>
                <a:sym typeface="+mn-lt"/>
              </a:endParaRPr>
            </a:p>
          </p:txBody>
        </p:sp>
      </p:grpSp>
      <p:sp>
        <p:nvSpPr>
          <p:cNvPr id="17" name="椭圆 54">
            <a:extLst>
              <a:ext uri="{FF2B5EF4-FFF2-40B4-BE49-F238E27FC236}">
                <a16:creationId xmlns:a16="http://schemas.microsoft.com/office/drawing/2014/main" id="{21A9CBE4-2952-47E1-430A-4106CAE8C0A9}"/>
              </a:ext>
            </a:extLst>
          </p:cNvPr>
          <p:cNvSpPr/>
          <p:nvPr/>
        </p:nvSpPr>
        <p:spPr>
          <a:xfrm flipV="1">
            <a:off x="1891819" y="4013200"/>
            <a:ext cx="8675882" cy="7797232"/>
          </a:xfrm>
          <a:prstGeom prst="ellipse">
            <a:avLst/>
          </a:prstGeom>
          <a:gradFill flip="none" rotWithShape="1">
            <a:gsLst>
              <a:gs pos="51000">
                <a:srgbClr val="00B0F0">
                  <a:alpha val="0"/>
                </a:srgbClr>
              </a:gs>
              <a:gs pos="100000">
                <a:srgbClr val="00B0F0"/>
              </a:gs>
            </a:gsLst>
            <a:lin ang="5400000" scaled="1"/>
            <a:tileRect/>
          </a:gradFill>
          <a:ln w="12700" cap="flat" cmpd="sng" algn="ctr">
            <a:noFill/>
            <a:prstDash val="solid"/>
            <a:miter lim="800000"/>
          </a:ln>
          <a:effectLst/>
        </p:spPr>
        <p:txBody>
          <a:bodyPr rtlCol="0" anchor="ctr"/>
          <a:lstStyle/>
          <a:p>
            <a:pPr marL="0" marR="0" lvl="0" indent="0" algn="ctr" defTabSz="959937" eaLnBrk="1" fontAlgn="auto" latinLnBrk="0" hangingPunct="1">
              <a:lnSpc>
                <a:spcPct val="100000"/>
              </a:lnSpc>
              <a:spcBef>
                <a:spcPts val="0"/>
              </a:spcBef>
              <a:spcAft>
                <a:spcPts val="0"/>
              </a:spcAft>
              <a:buClrTx/>
              <a:buSzTx/>
              <a:buFontTx/>
              <a:buNone/>
              <a:tabLst/>
              <a:defRPr/>
            </a:pPr>
            <a:endParaRPr kumimoji="0" lang="zh-CN" altLang="en-US" sz="1890" b="0" i="0" u="none" strike="noStrike" kern="0" cap="none" spc="0" normalizeH="0" baseline="0" noProof="0" dirty="0">
              <a:ln>
                <a:noFill/>
              </a:ln>
              <a:solidFill>
                <a:prstClr val="white"/>
              </a:solidFill>
              <a:effectLst/>
              <a:uLnTx/>
              <a:uFillTx/>
              <a:cs typeface="+mn-ea"/>
              <a:sym typeface="+mn-lt"/>
            </a:endParaRPr>
          </a:p>
        </p:txBody>
      </p:sp>
      <p:grpSp>
        <p:nvGrpSpPr>
          <p:cNvPr id="18" name="组合 58">
            <a:extLst>
              <a:ext uri="{FF2B5EF4-FFF2-40B4-BE49-F238E27FC236}">
                <a16:creationId xmlns:a16="http://schemas.microsoft.com/office/drawing/2014/main" id="{946BB284-2718-A8A4-4A39-394A90724432}"/>
              </a:ext>
            </a:extLst>
          </p:cNvPr>
          <p:cNvGrpSpPr/>
          <p:nvPr/>
        </p:nvGrpSpPr>
        <p:grpSpPr>
          <a:xfrm>
            <a:off x="2524077" y="5562392"/>
            <a:ext cx="7411368" cy="1150499"/>
            <a:chOff x="4452471" y="5588000"/>
            <a:chExt cx="3287057" cy="567765"/>
          </a:xfrm>
        </p:grpSpPr>
        <p:sp>
          <p:nvSpPr>
            <p:cNvPr id="19" name="椭圆 60">
              <a:extLst>
                <a:ext uri="{FF2B5EF4-FFF2-40B4-BE49-F238E27FC236}">
                  <a16:creationId xmlns:a16="http://schemas.microsoft.com/office/drawing/2014/main" id="{470093FC-44CB-BB6B-3D95-863B5D035C1F}"/>
                </a:ext>
              </a:extLst>
            </p:cNvPr>
            <p:cNvSpPr/>
            <p:nvPr/>
          </p:nvSpPr>
          <p:spPr>
            <a:xfrm>
              <a:off x="4840940" y="5638799"/>
              <a:ext cx="2510118" cy="466165"/>
            </a:xfrm>
            <a:prstGeom prst="ellipse">
              <a:avLst/>
            </a:prstGeom>
            <a:gradFill>
              <a:gsLst>
                <a:gs pos="0">
                  <a:srgbClr val="00B0F0">
                    <a:alpha val="60000"/>
                  </a:srgbClr>
                </a:gs>
                <a:gs pos="100000">
                  <a:srgbClr val="00B0F0">
                    <a:alpha val="10000"/>
                  </a:srgbClr>
                </a:gs>
              </a:gsLst>
              <a:lin ang="16200000" scaled="1"/>
            </a:gradFill>
            <a:ln w="15875" cap="flat" cmpd="sng" algn="ctr">
              <a:noFill/>
              <a:prstDash val="solid"/>
              <a:miter lim="800000"/>
            </a:ln>
            <a:effectLst/>
            <a:scene3d>
              <a:camera prst="orthographicFront"/>
              <a:lightRig rig="threePt" dir="t"/>
            </a:scene3d>
          </p:spPr>
          <p:txBody>
            <a:bodyPr rot="0" spcFirstLastPara="0" vertOverflow="overflow" horzOverflow="overflow" vert="horz" wrap="square" lIns="95991" tIns="47995" rIns="95991" bIns="47995" numCol="1" spcCol="0" rtlCol="0" fromWordArt="0" anchor="ctr" anchorCtr="0" forceAA="0" compatLnSpc="1">
              <a:prstTxWarp prst="textNoShape">
                <a:avLst/>
              </a:prstTxWarp>
              <a:noAutofit/>
            </a:bodyPr>
            <a:lstStyle/>
            <a:p>
              <a:pPr marL="0" marR="0" lvl="0" indent="0" algn="ctr" defTabSz="959937"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dirty="0">
                <a:ln>
                  <a:noFill/>
                </a:ln>
                <a:solidFill>
                  <a:prstClr val="white"/>
                </a:solidFill>
                <a:effectLst/>
                <a:uLnTx/>
                <a:uFillTx/>
                <a:cs typeface="+mn-ea"/>
                <a:sym typeface="+mn-lt"/>
              </a:endParaRPr>
            </a:p>
          </p:txBody>
        </p:sp>
        <p:sp>
          <p:nvSpPr>
            <p:cNvPr id="20" name="椭圆 61">
              <a:extLst>
                <a:ext uri="{FF2B5EF4-FFF2-40B4-BE49-F238E27FC236}">
                  <a16:creationId xmlns:a16="http://schemas.microsoft.com/office/drawing/2014/main" id="{A5949AC0-797A-F3E4-88BC-B1791EC52257}"/>
                </a:ext>
              </a:extLst>
            </p:cNvPr>
            <p:cNvSpPr/>
            <p:nvPr/>
          </p:nvSpPr>
          <p:spPr>
            <a:xfrm>
              <a:off x="5350435" y="5668682"/>
              <a:ext cx="1491129" cy="310777"/>
            </a:xfrm>
            <a:prstGeom prst="ellipse">
              <a:avLst/>
            </a:prstGeom>
            <a:gradFill>
              <a:gsLst>
                <a:gs pos="0">
                  <a:srgbClr val="E6DCB1">
                    <a:alpha val="60000"/>
                  </a:srgbClr>
                </a:gs>
                <a:gs pos="100000">
                  <a:srgbClr val="E6DCB1">
                    <a:alpha val="10000"/>
                  </a:srgbClr>
                </a:gs>
              </a:gsLst>
              <a:lin ang="16200000" scaled="1"/>
            </a:gradFill>
            <a:ln w="15875" cap="flat" cmpd="sng" algn="ctr">
              <a:noFill/>
              <a:prstDash val="solid"/>
              <a:miter lim="800000"/>
            </a:ln>
            <a:effectLst/>
            <a:scene3d>
              <a:camera prst="orthographicFront"/>
              <a:lightRig rig="threePt" dir="t"/>
            </a:scene3d>
          </p:spPr>
          <p:txBody>
            <a:bodyPr rot="0" spcFirstLastPara="0" vertOverflow="overflow" horzOverflow="overflow" vert="horz" wrap="square" lIns="95991" tIns="47995" rIns="95991" bIns="47995" numCol="1" spcCol="0" rtlCol="0" fromWordArt="0" anchor="ctr" anchorCtr="0" forceAA="0" compatLnSpc="1">
              <a:prstTxWarp prst="textNoShape">
                <a:avLst/>
              </a:prstTxWarp>
              <a:noAutofit/>
            </a:bodyPr>
            <a:lstStyle/>
            <a:p>
              <a:pPr marL="0" marR="0" lvl="0" indent="0" algn="ctr" defTabSz="959937"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dirty="0">
                <a:ln>
                  <a:noFill/>
                </a:ln>
                <a:solidFill>
                  <a:prstClr val="white"/>
                </a:solidFill>
                <a:effectLst/>
                <a:uLnTx/>
                <a:uFillTx/>
                <a:cs typeface="+mn-ea"/>
                <a:sym typeface="+mn-lt"/>
              </a:endParaRPr>
            </a:p>
          </p:txBody>
        </p:sp>
        <p:sp>
          <p:nvSpPr>
            <p:cNvPr id="21" name="弧 7">
              <a:extLst>
                <a:ext uri="{FF2B5EF4-FFF2-40B4-BE49-F238E27FC236}">
                  <a16:creationId xmlns:a16="http://schemas.microsoft.com/office/drawing/2014/main" id="{B56A01D8-F9B5-626E-577C-77410AA0531F}"/>
                </a:ext>
              </a:extLst>
            </p:cNvPr>
            <p:cNvSpPr/>
            <p:nvPr/>
          </p:nvSpPr>
          <p:spPr>
            <a:xfrm>
              <a:off x="4452471" y="5588000"/>
              <a:ext cx="3287057" cy="567765"/>
            </a:xfrm>
            <a:prstGeom prst="arc">
              <a:avLst>
                <a:gd name="adj1" fmla="val 10237446"/>
                <a:gd name="adj2" fmla="val 618358"/>
              </a:avLst>
            </a:prstGeom>
            <a:noFill/>
            <a:ln w="19050" cap="flat" cmpd="sng" algn="ctr">
              <a:gradFill flip="none" rotWithShape="1">
                <a:gsLst>
                  <a:gs pos="0">
                    <a:srgbClr val="00B0F0"/>
                  </a:gs>
                  <a:gs pos="100000">
                    <a:srgbClr val="00B0F0">
                      <a:alpha val="0"/>
                    </a:srgbClr>
                  </a:gs>
                </a:gsLst>
                <a:lin ang="16200000" scaled="1"/>
                <a:tileRect/>
              </a:gradFill>
              <a:prstDash val="solid"/>
              <a:miter lim="800000"/>
            </a:ln>
            <a:effectLst/>
          </p:spPr>
          <p:txBody>
            <a:bodyPr rtlCol="0" anchor="ctr"/>
            <a:lstStyle/>
            <a:p>
              <a:pPr marL="0" marR="0" lvl="0" indent="0" algn="ctr" defTabSz="959937" eaLnBrk="1" fontAlgn="auto" latinLnBrk="0" hangingPunct="1">
                <a:lnSpc>
                  <a:spcPct val="100000"/>
                </a:lnSpc>
                <a:spcBef>
                  <a:spcPts val="0"/>
                </a:spcBef>
                <a:spcAft>
                  <a:spcPts val="0"/>
                </a:spcAft>
                <a:buClrTx/>
                <a:buSzTx/>
                <a:buFontTx/>
                <a:buNone/>
                <a:tabLst/>
                <a:defRPr/>
              </a:pPr>
              <a:endParaRPr kumimoji="1" lang="zh-CN" altLang="en-US" sz="2000" b="0" i="0" u="none" strike="noStrike" kern="0" cap="none" spc="0" normalizeH="0" baseline="0" noProof="0" dirty="0">
                <a:ln>
                  <a:noFill/>
                </a:ln>
                <a:solidFill>
                  <a:prstClr val="white"/>
                </a:solidFill>
                <a:effectLst/>
                <a:uLnTx/>
                <a:uFillTx/>
                <a:cs typeface="+mn-ea"/>
                <a:sym typeface="+mn-lt"/>
              </a:endParaRPr>
            </a:p>
          </p:txBody>
        </p:sp>
      </p:grpSp>
      <p:grpSp>
        <p:nvGrpSpPr>
          <p:cNvPr id="26" name="组合">
            <a:extLst>
              <a:ext uri="{FF2B5EF4-FFF2-40B4-BE49-F238E27FC236}">
                <a16:creationId xmlns:a16="http://schemas.microsoft.com/office/drawing/2014/main" id="{540D520A-5B70-3A86-2555-A8C277F03A8C}"/>
              </a:ext>
            </a:extLst>
          </p:cNvPr>
          <p:cNvGrpSpPr/>
          <p:nvPr/>
        </p:nvGrpSpPr>
        <p:grpSpPr>
          <a:xfrm>
            <a:off x="3030519" y="4635500"/>
            <a:ext cx="561960" cy="566367"/>
            <a:chOff x="2312894" y="4867835"/>
            <a:chExt cx="645459" cy="645459"/>
          </a:xfrm>
        </p:grpSpPr>
        <p:sp>
          <p:nvSpPr>
            <p:cNvPr id="27" name="圆形">
              <a:extLst>
                <a:ext uri="{FF2B5EF4-FFF2-40B4-BE49-F238E27FC236}">
                  <a16:creationId xmlns:a16="http://schemas.microsoft.com/office/drawing/2014/main" id="{1F2F8BFF-B3D6-50E0-B867-C9F5F3AD9839}"/>
                </a:ext>
              </a:extLst>
            </p:cNvPr>
            <p:cNvSpPr/>
            <p:nvPr/>
          </p:nvSpPr>
          <p:spPr>
            <a:xfrm>
              <a:off x="2312894" y="4867835"/>
              <a:ext cx="645459" cy="645459"/>
            </a:xfrm>
            <a:prstGeom prst="ellipse">
              <a:avLst/>
            </a:prstGeom>
            <a:solidFill>
              <a:srgbClr val="00B0F0"/>
            </a:solidFill>
            <a:ln w="12700" cap="flat" cmpd="sng" algn="ctr">
              <a:noFill/>
              <a:prstDash val="solid"/>
              <a:miter lim="800000"/>
            </a:ln>
            <a:effectLst>
              <a:outerShdw blurRad="762000" dist="254000" dir="5400000" algn="t" rotWithShape="0">
                <a:prstClr val="black">
                  <a:alpha val="40000"/>
                </a:prstClr>
              </a:outerShdw>
            </a:effectLst>
          </p:spPr>
          <p:txBody>
            <a:bodyPr rot="0" spcFirstLastPara="0" vertOverflow="overflow" horzOverflow="overflow" vert="horz" wrap="square" lIns="91440" tIns="45720" rIns="36000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zh-CN" altLang="en-US" b="1" i="0" u="none" strike="noStrike" kern="1200" cap="none" spc="0" normalizeH="0" baseline="0" noProof="0" dirty="0">
                <a:ln>
                  <a:noFill/>
                </a:ln>
                <a:solidFill>
                  <a:schemeClr val="tx1">
                    <a:lumMod val="75000"/>
                    <a:lumOff val="25000"/>
                  </a:schemeClr>
                </a:solidFill>
                <a:effectLst/>
                <a:uLnTx/>
                <a:uFillTx/>
                <a:cs typeface="+mn-ea"/>
                <a:sym typeface="+mn-lt"/>
              </a:endParaRPr>
            </a:p>
          </p:txBody>
        </p:sp>
        <p:sp>
          <p:nvSpPr>
            <p:cNvPr id="28" name="图标">
              <a:extLst>
                <a:ext uri="{FF2B5EF4-FFF2-40B4-BE49-F238E27FC236}">
                  <a16:creationId xmlns:a16="http://schemas.microsoft.com/office/drawing/2014/main" id="{26801A77-4664-EAEA-FE67-D52F01E43067}"/>
                </a:ext>
              </a:extLst>
            </p:cNvPr>
            <p:cNvSpPr/>
            <p:nvPr/>
          </p:nvSpPr>
          <p:spPr>
            <a:xfrm>
              <a:off x="2483220" y="5062250"/>
              <a:ext cx="304804" cy="256627"/>
            </a:xfrm>
            <a:custGeom>
              <a:avLst/>
              <a:gdLst>
                <a:gd name="connsiteX0" fmla="*/ 54158 w 604539"/>
                <a:gd name="connsiteY0" fmla="*/ 287695 h 508988"/>
                <a:gd name="connsiteX1" fmla="*/ 242194 w 604539"/>
                <a:gd name="connsiteY1" fmla="*/ 287695 h 508988"/>
                <a:gd name="connsiteX2" fmla="*/ 264990 w 604539"/>
                <a:gd name="connsiteY2" fmla="*/ 306729 h 508988"/>
                <a:gd name="connsiteX3" fmla="*/ 295264 w 604539"/>
                <a:gd name="connsiteY3" fmla="*/ 478149 h 508988"/>
                <a:gd name="connsiteX4" fmla="*/ 296591 w 604539"/>
                <a:gd name="connsiteY4" fmla="*/ 485739 h 508988"/>
                <a:gd name="connsiteX5" fmla="*/ 273433 w 604539"/>
                <a:gd name="connsiteY5" fmla="*/ 508988 h 508988"/>
                <a:gd name="connsiteX6" fmla="*/ 273071 w 604539"/>
                <a:gd name="connsiteY6" fmla="*/ 508988 h 508988"/>
                <a:gd name="connsiteX7" fmla="*/ 23160 w 604539"/>
                <a:gd name="connsiteY7" fmla="*/ 508988 h 508988"/>
                <a:gd name="connsiteX8" fmla="*/ 5430 w 604539"/>
                <a:gd name="connsiteY8" fmla="*/ 500676 h 508988"/>
                <a:gd name="connsiteX9" fmla="*/ 364 w 604539"/>
                <a:gd name="connsiteY9" fmla="*/ 481763 h 508988"/>
                <a:gd name="connsiteX10" fmla="*/ 31241 w 604539"/>
                <a:gd name="connsiteY10" fmla="*/ 306729 h 508988"/>
                <a:gd name="connsiteX11" fmla="*/ 54158 w 604539"/>
                <a:gd name="connsiteY11" fmla="*/ 287695 h 508988"/>
                <a:gd name="connsiteX12" fmla="*/ 362106 w 604539"/>
                <a:gd name="connsiteY12" fmla="*/ 287554 h 508988"/>
                <a:gd name="connsiteX13" fmla="*/ 550142 w 604539"/>
                <a:gd name="connsiteY13" fmla="*/ 287554 h 508988"/>
                <a:gd name="connsiteX14" fmla="*/ 572938 w 604539"/>
                <a:gd name="connsiteY14" fmla="*/ 306710 h 508988"/>
                <a:gd name="connsiteX15" fmla="*/ 603212 w 604539"/>
                <a:gd name="connsiteY15" fmla="*/ 478147 h 508988"/>
                <a:gd name="connsiteX16" fmla="*/ 604539 w 604539"/>
                <a:gd name="connsiteY16" fmla="*/ 485736 h 508988"/>
                <a:gd name="connsiteX17" fmla="*/ 581381 w 604539"/>
                <a:gd name="connsiteY17" fmla="*/ 508988 h 508988"/>
                <a:gd name="connsiteX18" fmla="*/ 581019 w 604539"/>
                <a:gd name="connsiteY18" fmla="*/ 508988 h 508988"/>
                <a:gd name="connsiteX19" fmla="*/ 331108 w 604539"/>
                <a:gd name="connsiteY19" fmla="*/ 508988 h 508988"/>
                <a:gd name="connsiteX20" fmla="*/ 313378 w 604539"/>
                <a:gd name="connsiteY20" fmla="*/ 500675 h 508988"/>
                <a:gd name="connsiteX21" fmla="*/ 308312 w 604539"/>
                <a:gd name="connsiteY21" fmla="*/ 481761 h 508988"/>
                <a:gd name="connsiteX22" fmla="*/ 339189 w 604539"/>
                <a:gd name="connsiteY22" fmla="*/ 306710 h 508988"/>
                <a:gd name="connsiteX23" fmla="*/ 362106 w 604539"/>
                <a:gd name="connsiteY23" fmla="*/ 287554 h 508988"/>
                <a:gd name="connsiteX24" fmla="*/ 208081 w 604539"/>
                <a:gd name="connsiteY24" fmla="*/ 54053 h 508988"/>
                <a:gd name="connsiteX25" fmla="*/ 396118 w 604539"/>
                <a:gd name="connsiteY25" fmla="*/ 54053 h 508988"/>
                <a:gd name="connsiteX26" fmla="*/ 419034 w 604539"/>
                <a:gd name="connsiteY26" fmla="*/ 73201 h 508988"/>
                <a:gd name="connsiteX27" fmla="*/ 449308 w 604539"/>
                <a:gd name="connsiteY27" fmla="*/ 244446 h 508988"/>
                <a:gd name="connsiteX28" fmla="*/ 450635 w 604539"/>
                <a:gd name="connsiteY28" fmla="*/ 252154 h 508988"/>
                <a:gd name="connsiteX29" fmla="*/ 427357 w 604539"/>
                <a:gd name="connsiteY29" fmla="*/ 275275 h 508988"/>
                <a:gd name="connsiteX30" fmla="*/ 427115 w 604539"/>
                <a:gd name="connsiteY30" fmla="*/ 275275 h 508988"/>
                <a:gd name="connsiteX31" fmla="*/ 177204 w 604539"/>
                <a:gd name="connsiteY31" fmla="*/ 275275 h 508988"/>
                <a:gd name="connsiteX32" fmla="*/ 159353 w 604539"/>
                <a:gd name="connsiteY32" fmla="*/ 266966 h 508988"/>
                <a:gd name="connsiteX33" fmla="*/ 154288 w 604539"/>
                <a:gd name="connsiteY33" fmla="*/ 248059 h 508988"/>
                <a:gd name="connsiteX34" fmla="*/ 185285 w 604539"/>
                <a:gd name="connsiteY34" fmla="*/ 73201 h 508988"/>
                <a:gd name="connsiteX35" fmla="*/ 208081 w 604539"/>
                <a:gd name="connsiteY35" fmla="*/ 54053 h 508988"/>
                <a:gd name="connsiteX36" fmla="*/ 518273 w 604539"/>
                <a:gd name="connsiteY36" fmla="*/ 0 h 508988"/>
                <a:gd name="connsiteX37" fmla="*/ 541548 w 604539"/>
                <a:gd name="connsiteY37" fmla="*/ 23244 h 508988"/>
                <a:gd name="connsiteX38" fmla="*/ 541548 w 604539"/>
                <a:gd name="connsiteY38" fmla="*/ 54075 h 508988"/>
                <a:gd name="connsiteX39" fmla="*/ 572422 w 604539"/>
                <a:gd name="connsiteY39" fmla="*/ 54075 h 508988"/>
                <a:gd name="connsiteX40" fmla="*/ 595577 w 604539"/>
                <a:gd name="connsiteY40" fmla="*/ 77199 h 508988"/>
                <a:gd name="connsiteX41" fmla="*/ 572422 w 604539"/>
                <a:gd name="connsiteY41" fmla="*/ 100322 h 508988"/>
                <a:gd name="connsiteX42" fmla="*/ 541548 w 604539"/>
                <a:gd name="connsiteY42" fmla="*/ 100322 h 508988"/>
                <a:gd name="connsiteX43" fmla="*/ 541548 w 604539"/>
                <a:gd name="connsiteY43" fmla="*/ 131274 h 508988"/>
                <a:gd name="connsiteX44" fmla="*/ 518273 w 604539"/>
                <a:gd name="connsiteY44" fmla="*/ 154397 h 508988"/>
                <a:gd name="connsiteX45" fmla="*/ 495117 w 604539"/>
                <a:gd name="connsiteY45" fmla="*/ 131274 h 508988"/>
                <a:gd name="connsiteX46" fmla="*/ 495117 w 604539"/>
                <a:gd name="connsiteY46" fmla="*/ 100322 h 508988"/>
                <a:gd name="connsiteX47" fmla="*/ 464244 w 604539"/>
                <a:gd name="connsiteY47" fmla="*/ 100322 h 508988"/>
                <a:gd name="connsiteX48" fmla="*/ 440968 w 604539"/>
                <a:gd name="connsiteY48" fmla="*/ 77199 h 508988"/>
                <a:gd name="connsiteX49" fmla="*/ 464244 w 604539"/>
                <a:gd name="connsiteY49" fmla="*/ 54075 h 508988"/>
                <a:gd name="connsiteX50" fmla="*/ 495117 w 604539"/>
                <a:gd name="connsiteY50" fmla="*/ 54075 h 508988"/>
                <a:gd name="connsiteX51" fmla="*/ 495117 w 604539"/>
                <a:gd name="connsiteY51" fmla="*/ 23244 h 508988"/>
                <a:gd name="connsiteX52" fmla="*/ 518273 w 604539"/>
                <a:gd name="connsiteY52" fmla="*/ 0 h 50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4539" h="508988">
                  <a:moveTo>
                    <a:pt x="54158" y="287695"/>
                  </a:moveTo>
                  <a:lnTo>
                    <a:pt x="242194" y="287695"/>
                  </a:lnTo>
                  <a:cubicBezTo>
                    <a:pt x="253411" y="287695"/>
                    <a:pt x="263060" y="295766"/>
                    <a:pt x="264990" y="306729"/>
                  </a:cubicBezTo>
                  <a:lnTo>
                    <a:pt x="295264" y="478149"/>
                  </a:lnTo>
                  <a:cubicBezTo>
                    <a:pt x="296109" y="480559"/>
                    <a:pt x="296591" y="483088"/>
                    <a:pt x="296591" y="485739"/>
                  </a:cubicBezTo>
                  <a:cubicBezTo>
                    <a:pt x="296591" y="498628"/>
                    <a:pt x="286218" y="508988"/>
                    <a:pt x="273433" y="508988"/>
                  </a:cubicBezTo>
                  <a:lnTo>
                    <a:pt x="273071" y="508988"/>
                  </a:lnTo>
                  <a:lnTo>
                    <a:pt x="23160" y="508988"/>
                  </a:lnTo>
                  <a:cubicBezTo>
                    <a:pt x="16285" y="508988"/>
                    <a:pt x="9772" y="505977"/>
                    <a:pt x="5430" y="500676"/>
                  </a:cubicBezTo>
                  <a:cubicBezTo>
                    <a:pt x="967" y="495496"/>
                    <a:pt x="-842" y="488509"/>
                    <a:pt x="364" y="481763"/>
                  </a:cubicBezTo>
                  <a:lnTo>
                    <a:pt x="31241" y="306729"/>
                  </a:lnTo>
                  <a:cubicBezTo>
                    <a:pt x="33171" y="295766"/>
                    <a:pt x="42820" y="287695"/>
                    <a:pt x="54158" y="287695"/>
                  </a:cubicBezTo>
                  <a:close/>
                  <a:moveTo>
                    <a:pt x="362106" y="287554"/>
                  </a:moveTo>
                  <a:lnTo>
                    <a:pt x="550142" y="287554"/>
                  </a:lnTo>
                  <a:cubicBezTo>
                    <a:pt x="561359" y="287554"/>
                    <a:pt x="571008" y="295747"/>
                    <a:pt x="572938" y="306710"/>
                  </a:cubicBezTo>
                  <a:lnTo>
                    <a:pt x="603212" y="478147"/>
                  </a:lnTo>
                  <a:cubicBezTo>
                    <a:pt x="604057" y="480556"/>
                    <a:pt x="604539" y="483086"/>
                    <a:pt x="604539" y="485736"/>
                  </a:cubicBezTo>
                  <a:cubicBezTo>
                    <a:pt x="604539" y="498627"/>
                    <a:pt x="594166" y="508988"/>
                    <a:pt x="581381" y="508988"/>
                  </a:cubicBezTo>
                  <a:lnTo>
                    <a:pt x="581019" y="508988"/>
                  </a:lnTo>
                  <a:lnTo>
                    <a:pt x="331108" y="508988"/>
                  </a:lnTo>
                  <a:cubicBezTo>
                    <a:pt x="324233" y="508988"/>
                    <a:pt x="317720" y="505976"/>
                    <a:pt x="313378" y="500675"/>
                  </a:cubicBezTo>
                  <a:cubicBezTo>
                    <a:pt x="308915" y="495495"/>
                    <a:pt x="307106" y="488507"/>
                    <a:pt x="308312" y="481761"/>
                  </a:cubicBezTo>
                  <a:lnTo>
                    <a:pt x="339189" y="306710"/>
                  </a:lnTo>
                  <a:cubicBezTo>
                    <a:pt x="341119" y="295747"/>
                    <a:pt x="350768" y="287554"/>
                    <a:pt x="362106" y="287554"/>
                  </a:cubicBezTo>
                  <a:close/>
                  <a:moveTo>
                    <a:pt x="208081" y="54053"/>
                  </a:moveTo>
                  <a:lnTo>
                    <a:pt x="396118" y="54053"/>
                  </a:lnTo>
                  <a:cubicBezTo>
                    <a:pt x="407455" y="54053"/>
                    <a:pt x="417104" y="62122"/>
                    <a:pt x="419034" y="73201"/>
                  </a:cubicBezTo>
                  <a:lnTo>
                    <a:pt x="449308" y="244446"/>
                  </a:lnTo>
                  <a:cubicBezTo>
                    <a:pt x="450153" y="246855"/>
                    <a:pt x="450635" y="249504"/>
                    <a:pt x="450635" y="252154"/>
                  </a:cubicBezTo>
                  <a:cubicBezTo>
                    <a:pt x="450635" y="264919"/>
                    <a:pt x="440262" y="275275"/>
                    <a:pt x="427357" y="275275"/>
                  </a:cubicBezTo>
                  <a:lnTo>
                    <a:pt x="427115" y="275275"/>
                  </a:lnTo>
                  <a:lnTo>
                    <a:pt x="177204" y="275275"/>
                  </a:lnTo>
                  <a:cubicBezTo>
                    <a:pt x="170329" y="275275"/>
                    <a:pt x="163816" y="272265"/>
                    <a:pt x="159353" y="266966"/>
                  </a:cubicBezTo>
                  <a:cubicBezTo>
                    <a:pt x="155011" y="261788"/>
                    <a:pt x="153202" y="254803"/>
                    <a:pt x="154288" y="248059"/>
                  </a:cubicBezTo>
                  <a:lnTo>
                    <a:pt x="185285" y="73201"/>
                  </a:lnTo>
                  <a:cubicBezTo>
                    <a:pt x="187215" y="62122"/>
                    <a:pt x="196864" y="54053"/>
                    <a:pt x="208081" y="54053"/>
                  </a:cubicBezTo>
                  <a:close/>
                  <a:moveTo>
                    <a:pt x="518273" y="0"/>
                  </a:moveTo>
                  <a:cubicBezTo>
                    <a:pt x="531177" y="0"/>
                    <a:pt x="541548" y="10358"/>
                    <a:pt x="541548" y="23244"/>
                  </a:cubicBezTo>
                  <a:lnTo>
                    <a:pt x="541548" y="54075"/>
                  </a:lnTo>
                  <a:lnTo>
                    <a:pt x="572422" y="54075"/>
                  </a:lnTo>
                  <a:cubicBezTo>
                    <a:pt x="585205" y="54075"/>
                    <a:pt x="595577" y="64433"/>
                    <a:pt x="595577" y="77199"/>
                  </a:cubicBezTo>
                  <a:cubicBezTo>
                    <a:pt x="595577" y="89965"/>
                    <a:pt x="585205" y="100322"/>
                    <a:pt x="572422" y="100322"/>
                  </a:cubicBezTo>
                  <a:lnTo>
                    <a:pt x="541548" y="100322"/>
                  </a:lnTo>
                  <a:lnTo>
                    <a:pt x="541548" y="131274"/>
                  </a:lnTo>
                  <a:cubicBezTo>
                    <a:pt x="541548" y="144040"/>
                    <a:pt x="531177" y="154397"/>
                    <a:pt x="518273" y="154397"/>
                  </a:cubicBezTo>
                  <a:cubicBezTo>
                    <a:pt x="505489" y="154397"/>
                    <a:pt x="495117" y="144040"/>
                    <a:pt x="495117" y="131274"/>
                  </a:cubicBezTo>
                  <a:lnTo>
                    <a:pt x="495117" y="100322"/>
                  </a:lnTo>
                  <a:lnTo>
                    <a:pt x="464244" y="100322"/>
                  </a:lnTo>
                  <a:cubicBezTo>
                    <a:pt x="451340" y="100322"/>
                    <a:pt x="440968" y="89965"/>
                    <a:pt x="440968" y="77199"/>
                  </a:cubicBezTo>
                  <a:cubicBezTo>
                    <a:pt x="440968" y="64433"/>
                    <a:pt x="451340" y="54075"/>
                    <a:pt x="464244" y="54075"/>
                  </a:cubicBezTo>
                  <a:lnTo>
                    <a:pt x="495117" y="54075"/>
                  </a:lnTo>
                  <a:lnTo>
                    <a:pt x="495117" y="23244"/>
                  </a:lnTo>
                  <a:cubicBezTo>
                    <a:pt x="495117" y="10358"/>
                    <a:pt x="505489" y="0"/>
                    <a:pt x="518273" y="0"/>
                  </a:cubicBezTo>
                  <a:close/>
                </a:path>
              </a:pathLst>
            </a:custGeom>
            <a:solidFill>
              <a:sysClr val="window" lastClr="FFFFFF"/>
            </a:solidFill>
            <a:ln w="12700" cap="flat" cmpd="sng" algn="ctr">
              <a:noFill/>
              <a:prstDash val="solid"/>
              <a:miter lim="800000"/>
            </a:ln>
            <a:effectLst>
              <a:outerShdw blurRad="762000" dist="254000" dir="5400000" algn="t" rotWithShape="0">
                <a:prstClr val="black">
                  <a:alpha val="40000"/>
                </a:prstClr>
              </a:outerShdw>
            </a:effectLst>
          </p:spPr>
          <p:txBody>
            <a:bodyPr rot="0" spcFirstLastPara="0" vertOverflow="overflow" horzOverflow="overflow" vert="horz" wrap="square" lIns="91440" tIns="45720" rIns="36000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zh-CN" altLang="en-US" b="1" i="0" u="none" strike="noStrike" kern="1200" cap="none" spc="0" normalizeH="0" baseline="0" noProof="0" dirty="0">
                <a:ln>
                  <a:noFill/>
                </a:ln>
                <a:solidFill>
                  <a:schemeClr val="tx1">
                    <a:lumMod val="75000"/>
                    <a:lumOff val="25000"/>
                  </a:schemeClr>
                </a:solidFill>
                <a:effectLst/>
                <a:uLnTx/>
                <a:uFillTx/>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322819" y="2034224"/>
            <a:ext cx="2950369" cy="2807948"/>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H.1 - Macacão:</a:t>
            </a:r>
            <a:br>
              <a:rPr lang="pt-BR" altLang="zh-CN" sz="2000" b="1" dirty="0">
                <a:solidFill>
                  <a:schemeClr val="bg1"/>
                </a:solidFill>
                <a:cs typeface="+mn-ea"/>
                <a:sym typeface="+mn-lt"/>
              </a:rPr>
            </a:br>
            <a:r>
              <a:rPr lang="pt-BR" altLang="zh-CN" sz="2000" b="1" dirty="0">
                <a:solidFill>
                  <a:schemeClr val="bg1"/>
                </a:solidFill>
                <a:cs typeface="+mn-ea"/>
                <a:sym typeface="+mn-lt"/>
              </a:rPr>
              <a:t>a) </a:t>
            </a:r>
            <a:r>
              <a:rPr lang="pt-BR" altLang="zh-CN" sz="2000" dirty="0">
                <a:solidFill>
                  <a:schemeClr val="bg1"/>
                </a:solidFill>
                <a:cs typeface="+mn-ea"/>
                <a:sym typeface="+mn-lt"/>
              </a:rPr>
              <a:t>macacão para proteção do tronco e membros superiores e inferiores contra agentes térmicos;</a:t>
            </a:r>
            <a:endParaRPr lang="zh-CN" altLang="en-US" sz="20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4918012" y="2177060"/>
            <a:ext cx="6607632" cy="1156855"/>
          </a:xfrm>
          <a:prstGeom prst="rect">
            <a:avLst/>
          </a:prstGeom>
          <a:noFill/>
        </p:spPr>
        <p:txBody>
          <a:bodyPr wrap="square" rtlCol="0">
            <a:spAutoFit/>
          </a:bodyPr>
          <a:lstStyle/>
          <a:p>
            <a:pPr defTabSz="479969">
              <a:lnSpc>
                <a:spcPct val="150000"/>
              </a:lnSpc>
              <a:defRPr/>
            </a:pPr>
            <a:r>
              <a:rPr lang="pt-BR" altLang="zh-CN" sz="1600" dirty="0">
                <a:solidFill>
                  <a:schemeClr val="bg1"/>
                </a:solidFill>
                <a:cs typeface="+mn-ea"/>
                <a:sym typeface="+mn-lt"/>
              </a:rPr>
              <a:t>Proteção do tronco, membros superiores e membros inferiores do usuário contra agentes térmicos (pequenas chamas, calor de contato, convectivo e radiante),</a:t>
            </a:r>
          </a:p>
        </p:txBody>
      </p:sp>
      <p:sp>
        <p:nvSpPr>
          <p:cNvPr id="2" name="矩形: 圆角 14">
            <a:hlinkClick r:id="rId3" action="ppaction://hlinksldjump"/>
            <a:extLst>
              <a:ext uri="{FF2B5EF4-FFF2-40B4-BE49-F238E27FC236}">
                <a16:creationId xmlns:a16="http://schemas.microsoft.com/office/drawing/2014/main" id="{6CCF6978-474A-A778-493C-146FFE935440}"/>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pic>
        <p:nvPicPr>
          <p:cNvPr id="9" name="Imagem 8">
            <a:extLst>
              <a:ext uri="{FF2B5EF4-FFF2-40B4-BE49-F238E27FC236}">
                <a16:creationId xmlns:a16="http://schemas.microsoft.com/office/drawing/2014/main" id="{CF07214F-22D8-45A7-3EFA-CA890A058B49}"/>
              </a:ext>
            </a:extLst>
          </p:cNvPr>
          <p:cNvPicPr>
            <a:picLocks noChangeAspect="1"/>
          </p:cNvPicPr>
          <p:nvPr/>
        </p:nvPicPr>
        <p:blipFill>
          <a:blip r:embed="rId4"/>
          <a:stretch>
            <a:fillRect/>
          </a:stretch>
        </p:blipFill>
        <p:spPr>
          <a:xfrm>
            <a:off x="5031543" y="3692012"/>
            <a:ext cx="2397443" cy="2397443"/>
          </a:xfrm>
          <a:prstGeom prst="roundRect">
            <a:avLst>
              <a:gd name="adj" fmla="val 10741"/>
            </a:avLst>
          </a:prstGeom>
          <a:noFill/>
          <a:effectLst>
            <a:glow rad="139700">
              <a:schemeClr val="accent1">
                <a:satMod val="175000"/>
                <a:alpha val="40000"/>
              </a:schemeClr>
            </a:glow>
          </a:effectLst>
        </p:spPr>
      </p:pic>
    </p:spTree>
    <p:extLst>
      <p:ext uri="{BB962C8B-B14F-4D97-AF65-F5344CB8AC3E}">
        <p14:creationId xmlns:p14="http://schemas.microsoft.com/office/powerpoint/2010/main" val="786622669"/>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par>
                          <p:cTn id="17" fill="hold">
                            <p:stCondLst>
                              <p:cond delay="3000"/>
                            </p:stCondLst>
                            <p:childTnLst>
                              <p:par>
                                <p:cTn id="18" presetID="2" presetClass="entr" presetSubtype="2" decel="10000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1500" fill="hold"/>
                                        <p:tgtEl>
                                          <p:spTgt spid="2"/>
                                        </p:tgtEl>
                                        <p:attrNameLst>
                                          <p:attrName>ppt_x</p:attrName>
                                        </p:attrNameLst>
                                      </p:cBhvr>
                                      <p:tavLst>
                                        <p:tav tm="0">
                                          <p:val>
                                            <p:strVal val="1+#ppt_w/2"/>
                                          </p:val>
                                        </p:tav>
                                        <p:tav tm="100000">
                                          <p:val>
                                            <p:strVal val="#ppt_x"/>
                                          </p:val>
                                        </p:tav>
                                      </p:tavLst>
                                    </p:anim>
                                    <p:anim calcmode="lin" valueType="num">
                                      <p:cBhvr additive="base">
                                        <p:cTn id="21"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sp>
        <p:nvSpPr>
          <p:cNvPr id="2" name="矩形 19">
            <a:extLst>
              <a:ext uri="{FF2B5EF4-FFF2-40B4-BE49-F238E27FC236}">
                <a16:creationId xmlns:a16="http://schemas.microsoft.com/office/drawing/2014/main" id="{0EEBF365-3306-F93F-8834-7475CC6F0CF5}"/>
              </a:ext>
            </a:extLst>
          </p:cNvPr>
          <p:cNvSpPr/>
          <p:nvPr/>
        </p:nvSpPr>
        <p:spPr>
          <a:xfrm>
            <a:off x="7816304" y="1273255"/>
            <a:ext cx="4168868" cy="5593315"/>
          </a:xfrm>
          <a:prstGeom prst="rect">
            <a:avLst/>
          </a:prstGeom>
          <a:gradFill flip="none" rotWithShape="1">
            <a:gsLst>
              <a:gs pos="0">
                <a:srgbClr val="27E4FA">
                  <a:alpha val="58000"/>
                </a:srgbClr>
              </a:gs>
              <a:gs pos="100000">
                <a:srgbClr val="27E4FA">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439800"/>
            <a:chOff x="335868" y="306805"/>
            <a:chExt cx="15402685" cy="779156"/>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H - EPI PARA PROTEÇÃO DO CORPO INTEIRO</a:t>
              </a: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318617" y="2223885"/>
            <a:ext cx="2950369" cy="2807948"/>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H.1 - Macacão:</a:t>
            </a:r>
            <a:br>
              <a:rPr lang="pt-BR" altLang="zh-CN" sz="2000" b="1" dirty="0">
                <a:solidFill>
                  <a:schemeClr val="bg1"/>
                </a:solidFill>
                <a:cs typeface="+mn-ea"/>
                <a:sym typeface="+mn-lt"/>
              </a:rPr>
            </a:br>
            <a:r>
              <a:rPr lang="pt-BR" altLang="zh-CN" sz="2000" b="1" dirty="0">
                <a:solidFill>
                  <a:schemeClr val="bg1"/>
                </a:solidFill>
                <a:cs typeface="+mn-ea"/>
                <a:sym typeface="+mn-lt"/>
              </a:rPr>
              <a:t>b) macacão para proteção do tronco e membros superiores e inferiores contra agentes químicos;</a:t>
            </a:r>
            <a:endParaRPr lang="zh-CN" altLang="en-US" sz="20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8110824" y="2134897"/>
            <a:ext cx="3579828" cy="3742178"/>
          </a:xfrm>
          <a:prstGeom prst="rect">
            <a:avLst/>
          </a:prstGeom>
          <a:noFill/>
        </p:spPr>
        <p:txBody>
          <a:bodyPr wrap="square" rtlCol="0">
            <a:spAutoFit/>
          </a:bodyPr>
          <a:lstStyle/>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O Macacão Químico serve para proteção do trabalhador enquanto estiver manuseando substâncias químicas.</a:t>
            </a:r>
          </a:p>
          <a:p>
            <a:pPr defTabSz="479969">
              <a:lnSpc>
                <a:spcPct val="150000"/>
              </a:lnSpc>
              <a:defRPr/>
            </a:pPr>
            <a:endParaRPr lang="pt-BR" altLang="zh-CN" sz="1600" dirty="0">
              <a:solidFill>
                <a:schemeClr val="bg1"/>
              </a:solidFill>
              <a:effectLst>
                <a:outerShdw blurRad="38100" dist="38100" dir="2700000" algn="tl">
                  <a:srgbClr val="000000">
                    <a:alpha val="43137"/>
                  </a:srgbClr>
                </a:outerShdw>
              </a:effectLst>
              <a:cs typeface="+mn-ea"/>
              <a:sym typeface="+mn-lt"/>
            </a:endParaRPr>
          </a:p>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Essas vestimentas devem proteger contra vapores químicos e gases, líquidos, líquidos pulverizados, spray ou névoa e partículas e aerossóis</a:t>
            </a:r>
          </a:p>
        </p:txBody>
      </p:sp>
      <p:grpSp>
        <p:nvGrpSpPr>
          <p:cNvPr id="9" name="组合 1">
            <a:extLst>
              <a:ext uri="{FF2B5EF4-FFF2-40B4-BE49-F238E27FC236}">
                <a16:creationId xmlns:a16="http://schemas.microsoft.com/office/drawing/2014/main" id="{8E8C0048-398D-DD6C-A409-033BBE82DBD8}"/>
              </a:ext>
            </a:extLst>
          </p:cNvPr>
          <p:cNvGrpSpPr/>
          <p:nvPr/>
        </p:nvGrpSpPr>
        <p:grpSpPr>
          <a:xfrm>
            <a:off x="3522408" y="1792810"/>
            <a:ext cx="3581114" cy="3581112"/>
            <a:chOff x="7508783" y="298789"/>
            <a:chExt cx="6944636" cy="6944634"/>
          </a:xfrm>
        </p:grpSpPr>
        <p:sp>
          <p:nvSpPr>
            <p:cNvPr id="10" name="椭圆 9">
              <a:extLst>
                <a:ext uri="{FF2B5EF4-FFF2-40B4-BE49-F238E27FC236}">
                  <a16:creationId xmlns:a16="http://schemas.microsoft.com/office/drawing/2014/main" id="{DFCE29DC-9DBA-5676-30C5-C764C775329E}"/>
                </a:ext>
              </a:extLst>
            </p:cNvPr>
            <p:cNvSpPr/>
            <p:nvPr/>
          </p:nvSpPr>
          <p:spPr>
            <a:xfrm>
              <a:off x="8172172" y="962178"/>
              <a:ext cx="5617855" cy="5617853"/>
            </a:xfrm>
            <a:prstGeom prst="ellipse">
              <a:avLst/>
            </a:prstGeom>
            <a:noFill/>
            <a:ln w="9525">
              <a:gradFill>
                <a:gsLst>
                  <a:gs pos="100000">
                    <a:srgbClr val="00B0F0"/>
                  </a:gs>
                  <a:gs pos="0">
                    <a:srgbClr val="00B0F0"/>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11" name="椭圆 10">
              <a:extLst>
                <a:ext uri="{FF2B5EF4-FFF2-40B4-BE49-F238E27FC236}">
                  <a16:creationId xmlns:a16="http://schemas.microsoft.com/office/drawing/2014/main" id="{0C4A9D11-E89A-466C-F1D9-629DB12E83B6}"/>
                </a:ext>
              </a:extLst>
            </p:cNvPr>
            <p:cNvSpPr/>
            <p:nvPr/>
          </p:nvSpPr>
          <p:spPr>
            <a:xfrm>
              <a:off x="7508783" y="298789"/>
              <a:ext cx="6944636" cy="6944634"/>
            </a:xfrm>
            <a:prstGeom prst="ellipse">
              <a:avLst/>
            </a:prstGeom>
            <a:noFill/>
            <a:ln w="9525">
              <a:gradFill>
                <a:gsLst>
                  <a:gs pos="97000">
                    <a:srgbClr val="00FFFF">
                      <a:alpha val="0"/>
                    </a:srgbClr>
                  </a:gs>
                  <a:gs pos="0">
                    <a:srgbClr val="00FFFF">
                      <a:alpha val="0"/>
                    </a:srgbClr>
                  </a:gs>
                  <a:gs pos="49000">
                    <a:srgbClr val="00FFFF"/>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12" name="椭圆 11">
              <a:extLst>
                <a:ext uri="{FF2B5EF4-FFF2-40B4-BE49-F238E27FC236}">
                  <a16:creationId xmlns:a16="http://schemas.microsoft.com/office/drawing/2014/main" id="{B839B843-9EE9-512A-1958-34FE28114576}"/>
                </a:ext>
              </a:extLst>
            </p:cNvPr>
            <p:cNvSpPr/>
            <p:nvPr/>
          </p:nvSpPr>
          <p:spPr>
            <a:xfrm>
              <a:off x="8624363" y="1414368"/>
              <a:ext cx="4713473" cy="4713474"/>
            </a:xfrm>
            <a:prstGeom prst="ellipse">
              <a:avLst/>
            </a:prstGeom>
            <a:gradFill flip="none" rotWithShape="1">
              <a:gsLst>
                <a:gs pos="1000">
                  <a:srgbClr val="00B0F0"/>
                </a:gs>
                <a:gs pos="100000">
                  <a:srgbClr val="0AEEFC">
                    <a:alpha val="0"/>
                  </a:srgbClr>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white"/>
                </a:solidFill>
                <a:effectLst/>
                <a:uLnTx/>
                <a:uFillTx/>
                <a:cs typeface="+mn-ea"/>
                <a:sym typeface="+mn-lt"/>
              </a:endParaRPr>
            </a:p>
          </p:txBody>
        </p:sp>
      </p:grpSp>
      <p:sp>
        <p:nvSpPr>
          <p:cNvPr id="14" name="矩形: 圆角 14">
            <a:hlinkClick r:id="rId3" action="ppaction://hlinksldjump"/>
            <a:extLst>
              <a:ext uri="{FF2B5EF4-FFF2-40B4-BE49-F238E27FC236}">
                <a16:creationId xmlns:a16="http://schemas.microsoft.com/office/drawing/2014/main" id="{FD42B31E-F165-EF2F-00F8-78AAD2F9F9A4}"/>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pic>
        <p:nvPicPr>
          <p:cNvPr id="15" name="Imagem 14">
            <a:extLst>
              <a:ext uri="{FF2B5EF4-FFF2-40B4-BE49-F238E27FC236}">
                <a16:creationId xmlns:a16="http://schemas.microsoft.com/office/drawing/2014/main" id="{170C8006-F6F5-BF8E-2DFE-953362CFFCC6}"/>
              </a:ext>
            </a:extLst>
          </p:cNvPr>
          <p:cNvPicPr>
            <a:picLocks noChangeAspect="1"/>
          </p:cNvPicPr>
          <p:nvPr/>
        </p:nvPicPr>
        <p:blipFill>
          <a:blip r:embed="rId4"/>
          <a:stretch>
            <a:fillRect/>
          </a:stretch>
        </p:blipFill>
        <p:spPr>
          <a:xfrm>
            <a:off x="4891430" y="2001858"/>
            <a:ext cx="908383" cy="3029975"/>
          </a:xfrm>
          <a:prstGeom prst="roundRect">
            <a:avLst>
              <a:gd name="adj" fmla="val 10741"/>
            </a:avLst>
          </a:prstGeom>
          <a:noFill/>
          <a:effectLst>
            <a:glow rad="139700">
              <a:schemeClr val="accent1">
                <a:satMod val="175000"/>
                <a:alpha val="40000"/>
              </a:schemeClr>
            </a:glow>
          </a:effectLst>
        </p:spPr>
      </p:pic>
    </p:spTree>
    <p:extLst>
      <p:ext uri="{BB962C8B-B14F-4D97-AF65-F5344CB8AC3E}">
        <p14:creationId xmlns:p14="http://schemas.microsoft.com/office/powerpoint/2010/main" val="474319283"/>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500" fill="hold"/>
                                        <p:tgtEl>
                                          <p:spTgt spid="14"/>
                                        </p:tgtEl>
                                        <p:attrNameLst>
                                          <p:attrName>ppt_x</p:attrName>
                                        </p:attrNameLst>
                                      </p:cBhvr>
                                      <p:tavLst>
                                        <p:tav tm="0">
                                          <p:val>
                                            <p:strVal val="1+#ppt_w/2"/>
                                          </p:val>
                                        </p:tav>
                                        <p:tav tm="100000">
                                          <p:val>
                                            <p:strVal val="#ppt_x"/>
                                          </p:val>
                                        </p:tav>
                                      </p:tavLst>
                                    </p:anim>
                                    <p:anim calcmode="lin" valueType="num">
                                      <p:cBhvr additive="base">
                                        <p:cTn id="8" dur="1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3">
            <a:duotone>
              <a:prstClr val="black"/>
              <a:schemeClr val="accent1">
                <a:tint val="45000"/>
                <a:satMod val="400000"/>
              </a:schemeClr>
            </a:duotone>
          </a:blip>
          <a:stretch>
            <a:fillRect/>
          </a:stretch>
        </p:blipFill>
        <p:spPr>
          <a:xfrm>
            <a:off x="0" y="0"/>
            <a:ext cx="12192000" cy="6858000"/>
          </a:xfrm>
          <a:prstGeom prst="rect">
            <a:avLst/>
          </a:prstGeom>
        </p:spPr>
      </p:pic>
      <p:sp>
        <p:nvSpPr>
          <p:cNvPr id="18" name="平行四边形 37">
            <a:extLst>
              <a:ext uri="{FF2B5EF4-FFF2-40B4-BE49-F238E27FC236}">
                <a16:creationId xmlns:a16="http://schemas.microsoft.com/office/drawing/2014/main" id="{AB0054E2-96FA-CBDB-4549-D256F18AA6D5}"/>
              </a:ext>
            </a:extLst>
          </p:cNvPr>
          <p:cNvSpPr/>
          <p:nvPr>
            <p:custDataLst>
              <p:tags r:id="rId1"/>
            </p:custDataLst>
          </p:nvPr>
        </p:nvSpPr>
        <p:spPr>
          <a:xfrm flipH="1" flipV="1">
            <a:off x="4575847" y="3204809"/>
            <a:ext cx="4896084" cy="3661760"/>
          </a:xfrm>
          <a:prstGeom prst="parallelogram">
            <a:avLst>
              <a:gd name="adj" fmla="val 22430"/>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439800"/>
            <a:chOff x="335868" y="306805"/>
            <a:chExt cx="15402685" cy="779156"/>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H - EPI PARA PROTEÇÃO DO CORPO INTEIRO</a:t>
              </a: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791536" y="1142704"/>
            <a:ext cx="9571664" cy="1422954"/>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H.1 - Macacão:</a:t>
            </a:r>
            <a:br>
              <a:rPr lang="pt-BR" altLang="zh-CN" sz="2000" b="1" dirty="0">
                <a:solidFill>
                  <a:schemeClr val="bg1"/>
                </a:solidFill>
                <a:cs typeface="+mn-ea"/>
                <a:sym typeface="+mn-lt"/>
              </a:rPr>
            </a:br>
            <a:r>
              <a:rPr lang="pt-BR" altLang="zh-CN" sz="2000" b="1" dirty="0">
                <a:solidFill>
                  <a:schemeClr val="bg1"/>
                </a:solidFill>
                <a:cs typeface="+mn-ea"/>
                <a:sym typeface="+mn-lt"/>
              </a:rPr>
              <a:t>c) </a:t>
            </a:r>
            <a:r>
              <a:rPr lang="pt-BR" altLang="zh-CN" sz="2000" dirty="0">
                <a:solidFill>
                  <a:schemeClr val="bg1"/>
                </a:solidFill>
                <a:cs typeface="+mn-ea"/>
                <a:sym typeface="+mn-lt"/>
              </a:rPr>
              <a:t>macacão para proteção do tronco e membros superiores e inferiores contra umidade proveniente de operações com utilização de água;</a:t>
            </a:r>
            <a:endParaRPr lang="zh-CN" altLang="en-US" sz="20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5341123" y="3542177"/>
            <a:ext cx="3579828" cy="3003515"/>
          </a:xfrm>
          <a:prstGeom prst="rect">
            <a:avLst/>
          </a:prstGeom>
          <a:noFill/>
        </p:spPr>
        <p:txBody>
          <a:bodyPr wrap="square" rtlCol="0">
            <a:spAutoFit/>
          </a:bodyPr>
          <a:lstStyle/>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Desenvolvida especialmente para ser usada em atividades que exijam o contato com materiais líquidos, ela pode ser usada por cima das roupas do usuário e protege o corpo do usuário da umidade proveniente de atividades com o uso de água. </a:t>
            </a:r>
          </a:p>
        </p:txBody>
      </p:sp>
      <p:grpSp>
        <p:nvGrpSpPr>
          <p:cNvPr id="14" name="组合 2">
            <a:extLst>
              <a:ext uri="{FF2B5EF4-FFF2-40B4-BE49-F238E27FC236}">
                <a16:creationId xmlns:a16="http://schemas.microsoft.com/office/drawing/2014/main" id="{357DEBA5-BE40-6303-04C5-461C189238A4}"/>
              </a:ext>
            </a:extLst>
          </p:cNvPr>
          <p:cNvGrpSpPr/>
          <p:nvPr/>
        </p:nvGrpSpPr>
        <p:grpSpPr>
          <a:xfrm>
            <a:off x="314464" y="3353789"/>
            <a:ext cx="3483076" cy="3176980"/>
            <a:chOff x="548721" y="1660009"/>
            <a:chExt cx="6073003" cy="5539304"/>
          </a:xfrm>
        </p:grpSpPr>
        <p:sp>
          <p:nvSpPr>
            <p:cNvPr id="15" name="平行四边形 29">
              <a:extLst>
                <a:ext uri="{FF2B5EF4-FFF2-40B4-BE49-F238E27FC236}">
                  <a16:creationId xmlns:a16="http://schemas.microsoft.com/office/drawing/2014/main" id="{EC9D20E3-A868-F589-6051-E97829E019B1}"/>
                </a:ext>
              </a:extLst>
            </p:cNvPr>
            <p:cNvSpPr/>
            <p:nvPr/>
          </p:nvSpPr>
          <p:spPr>
            <a:xfrm>
              <a:off x="548721" y="1660009"/>
              <a:ext cx="5810647" cy="4283592"/>
            </a:xfrm>
            <a:prstGeom prst="parallelogram">
              <a:avLst>
                <a:gd name="adj" fmla="val 41066"/>
              </a:avLst>
            </a:prstGeom>
            <a:gradFill>
              <a:gsLst>
                <a:gs pos="0">
                  <a:srgbClr val="00B0F0"/>
                </a:gs>
                <a:gs pos="100000">
                  <a:srgbClr val="344CF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6" name="平行四边形 30">
              <a:extLst>
                <a:ext uri="{FF2B5EF4-FFF2-40B4-BE49-F238E27FC236}">
                  <a16:creationId xmlns:a16="http://schemas.microsoft.com/office/drawing/2014/main" id="{FAC12C04-26CD-B8DC-82BF-5EBFBDFD3C85}"/>
                </a:ext>
              </a:extLst>
            </p:cNvPr>
            <p:cNvSpPr/>
            <p:nvPr/>
          </p:nvSpPr>
          <p:spPr>
            <a:xfrm>
              <a:off x="2867379" y="4431621"/>
              <a:ext cx="3754345" cy="2767692"/>
            </a:xfrm>
            <a:prstGeom prst="parallelogram">
              <a:avLst>
                <a:gd name="adj" fmla="val 41066"/>
              </a:avLst>
            </a:prstGeom>
            <a:gradFill>
              <a:gsLst>
                <a:gs pos="0">
                  <a:srgbClr val="00B0F0"/>
                </a:gs>
                <a:gs pos="100000">
                  <a:srgbClr val="344CF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sp>
        <p:nvSpPr>
          <p:cNvPr id="21" name="矩形: 圆角 14">
            <a:hlinkClick r:id="rId4" action="ppaction://hlinksldjump"/>
            <a:extLst>
              <a:ext uri="{FF2B5EF4-FFF2-40B4-BE49-F238E27FC236}">
                <a16:creationId xmlns:a16="http://schemas.microsoft.com/office/drawing/2014/main" id="{FC9AA593-16C5-4A50-0EDE-D6F0915B267C}"/>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pic>
        <p:nvPicPr>
          <p:cNvPr id="2" name="Imagem 1">
            <a:extLst>
              <a:ext uri="{FF2B5EF4-FFF2-40B4-BE49-F238E27FC236}">
                <a16:creationId xmlns:a16="http://schemas.microsoft.com/office/drawing/2014/main" id="{FD4561CC-19CF-87E5-D88E-9E66B0DFB9A9}"/>
              </a:ext>
            </a:extLst>
          </p:cNvPr>
          <p:cNvPicPr>
            <a:picLocks noChangeAspect="1"/>
          </p:cNvPicPr>
          <p:nvPr/>
        </p:nvPicPr>
        <p:blipFill>
          <a:blip r:embed="rId5"/>
          <a:stretch>
            <a:fillRect/>
          </a:stretch>
        </p:blipFill>
        <p:spPr>
          <a:xfrm>
            <a:off x="2812004" y="3079524"/>
            <a:ext cx="1289820" cy="3384722"/>
          </a:xfrm>
          <a:prstGeom prst="roundRect">
            <a:avLst>
              <a:gd name="adj" fmla="val 10741"/>
            </a:avLst>
          </a:prstGeom>
          <a:noFill/>
          <a:effectLst>
            <a:glow rad="139700">
              <a:schemeClr val="accent1">
                <a:satMod val="175000"/>
                <a:alpha val="40000"/>
              </a:schemeClr>
            </a:glow>
          </a:effectLst>
        </p:spPr>
      </p:pic>
    </p:spTree>
    <p:extLst>
      <p:ext uri="{BB962C8B-B14F-4D97-AF65-F5344CB8AC3E}">
        <p14:creationId xmlns:p14="http://schemas.microsoft.com/office/powerpoint/2010/main" val="3622620122"/>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p:stCondLst>
                              <p:cond delay="500"/>
                            </p:stCondLst>
                            <p:childTnLst>
                              <p:par>
                                <p:cTn id="9" presetID="2" presetClass="entr" presetSubtype="2" decel="10000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500" fill="hold"/>
                                        <p:tgtEl>
                                          <p:spTgt spid="21"/>
                                        </p:tgtEl>
                                        <p:attrNameLst>
                                          <p:attrName>ppt_x</p:attrName>
                                        </p:attrNameLst>
                                      </p:cBhvr>
                                      <p:tavLst>
                                        <p:tav tm="0">
                                          <p:val>
                                            <p:strVal val="1+#ppt_w/2"/>
                                          </p:val>
                                        </p:tav>
                                        <p:tav tm="100000">
                                          <p:val>
                                            <p:strVal val="#ppt_x"/>
                                          </p:val>
                                        </p:tav>
                                      </p:tavLst>
                                    </p:anim>
                                    <p:anim calcmode="lin" valueType="num">
                                      <p:cBhvr additive="base">
                                        <p:cTn id="12" dur="1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439800"/>
            <a:chOff x="335868" y="306805"/>
            <a:chExt cx="15402685" cy="779156"/>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H - EPI PARA PROTEÇÃO DO CORPO INTEIRO</a:t>
              </a: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791536" y="1142704"/>
            <a:ext cx="6176310" cy="1884618"/>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H.1 - Macacão:</a:t>
            </a:r>
            <a:br>
              <a:rPr lang="pt-BR" altLang="zh-CN" sz="2000" b="1" dirty="0">
                <a:solidFill>
                  <a:schemeClr val="bg1"/>
                </a:solidFill>
                <a:cs typeface="+mn-ea"/>
                <a:sym typeface="+mn-lt"/>
              </a:rPr>
            </a:br>
            <a:r>
              <a:rPr lang="pt-BR" altLang="zh-CN" sz="2000" b="1" dirty="0">
                <a:solidFill>
                  <a:schemeClr val="bg1"/>
                </a:solidFill>
                <a:cs typeface="+mn-ea"/>
                <a:sym typeface="+mn-lt"/>
              </a:rPr>
              <a:t>d) </a:t>
            </a:r>
            <a:r>
              <a:rPr lang="pt-BR" altLang="zh-CN" sz="2000" dirty="0">
                <a:solidFill>
                  <a:schemeClr val="bg1"/>
                </a:solidFill>
                <a:cs typeface="+mn-ea"/>
                <a:sym typeface="+mn-lt"/>
              </a:rPr>
              <a:t>macacão para proteção do tronco e membros superiores e inferiores contra umidade proveniente de precipitação pluviométrica.</a:t>
            </a:r>
            <a:endParaRPr lang="zh-CN" altLang="en-US" sz="20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8012044" y="2846783"/>
            <a:ext cx="3579828" cy="3742178"/>
          </a:xfrm>
          <a:prstGeom prst="rect">
            <a:avLst/>
          </a:prstGeom>
          <a:noFill/>
        </p:spPr>
        <p:txBody>
          <a:bodyPr wrap="square" rtlCol="0">
            <a:spAutoFit/>
          </a:bodyPr>
          <a:lstStyle/>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Desenvolvida especialmente para ser usada em atividades que exijam o contato com grande quantidade de materiais líquidos, ela pode ser usada por cima das roupas do usuário e protege o corpo do usuário da umidade proveniente de precipitação pluviométrica</a:t>
            </a:r>
          </a:p>
          <a:p>
            <a:pPr defTabSz="479969">
              <a:lnSpc>
                <a:spcPct val="150000"/>
              </a:lnSpc>
              <a:defRPr/>
            </a:pPr>
            <a:endParaRPr lang="pt-BR" altLang="zh-CN" sz="1600" dirty="0">
              <a:solidFill>
                <a:schemeClr val="bg1"/>
              </a:solidFill>
              <a:effectLst>
                <a:outerShdw blurRad="38100" dist="38100" dir="2700000" algn="tl">
                  <a:srgbClr val="000000">
                    <a:alpha val="43137"/>
                  </a:srgbClr>
                </a:outerShdw>
              </a:effectLst>
              <a:cs typeface="+mn-ea"/>
              <a:sym typeface="+mn-lt"/>
            </a:endParaRPr>
          </a:p>
        </p:txBody>
      </p:sp>
      <p:grpSp>
        <p:nvGrpSpPr>
          <p:cNvPr id="33" name="Agrupar 32">
            <a:extLst>
              <a:ext uri="{FF2B5EF4-FFF2-40B4-BE49-F238E27FC236}">
                <a16:creationId xmlns:a16="http://schemas.microsoft.com/office/drawing/2014/main" id="{4CC87D51-AF76-F951-B8C3-E9249EB1747D}"/>
              </a:ext>
            </a:extLst>
          </p:cNvPr>
          <p:cNvGrpSpPr/>
          <p:nvPr/>
        </p:nvGrpSpPr>
        <p:grpSpPr>
          <a:xfrm>
            <a:off x="486902" y="4292343"/>
            <a:ext cx="6392869" cy="2353727"/>
            <a:chOff x="2805559" y="1861055"/>
            <a:chExt cx="15988406" cy="3821288"/>
          </a:xfrm>
        </p:grpSpPr>
        <p:sp>
          <p:nvSpPr>
            <p:cNvPr id="2" name="椭圆 6">
              <a:extLst>
                <a:ext uri="{FF2B5EF4-FFF2-40B4-BE49-F238E27FC236}">
                  <a16:creationId xmlns:a16="http://schemas.microsoft.com/office/drawing/2014/main" id="{52B7FE4F-1E68-9AAA-E7E3-E14C481BE9ED}"/>
                </a:ext>
              </a:extLst>
            </p:cNvPr>
            <p:cNvSpPr/>
            <p:nvPr/>
          </p:nvSpPr>
          <p:spPr>
            <a:xfrm>
              <a:off x="2805559" y="3164682"/>
              <a:ext cx="15988406" cy="2517661"/>
            </a:xfrm>
            <a:prstGeom prst="ellipse">
              <a:avLst/>
            </a:prstGeom>
            <a:noFill/>
            <a:ln w="9525" cap="flat" cmpd="sng" algn="ctr">
              <a:gradFill flip="none" rotWithShape="1">
                <a:gsLst>
                  <a:gs pos="51000">
                    <a:srgbClr val="0DE1FE"/>
                  </a:gs>
                  <a:gs pos="100000">
                    <a:srgbClr val="0DE1FE">
                      <a:alpha val="0"/>
                    </a:srgbClr>
                  </a:gs>
                  <a:gs pos="0">
                    <a:srgbClr val="0DE1FE">
                      <a:alpha val="0"/>
                    </a:srgbClr>
                  </a:gs>
                </a:gsLst>
                <a:lin ang="5400000" scaled="0"/>
                <a:tileRect/>
              </a:gra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dirty="0">
                <a:solidFill>
                  <a:prstClr val="white"/>
                </a:solidFill>
                <a:cs typeface="+mn-ea"/>
                <a:sym typeface="+mn-lt"/>
              </a:endParaRPr>
            </a:p>
          </p:txBody>
        </p:sp>
        <p:sp>
          <p:nvSpPr>
            <p:cNvPr id="9" name="椭圆 9">
              <a:extLst>
                <a:ext uri="{FF2B5EF4-FFF2-40B4-BE49-F238E27FC236}">
                  <a16:creationId xmlns:a16="http://schemas.microsoft.com/office/drawing/2014/main" id="{909C03D8-B1EC-4671-2E9F-A1A5224E7E61}"/>
                </a:ext>
              </a:extLst>
            </p:cNvPr>
            <p:cNvSpPr/>
            <p:nvPr/>
          </p:nvSpPr>
          <p:spPr>
            <a:xfrm>
              <a:off x="3671927" y="2839064"/>
              <a:ext cx="14255668" cy="2309588"/>
            </a:xfrm>
            <a:prstGeom prst="ellipse">
              <a:avLst/>
            </a:prstGeom>
            <a:noFill/>
            <a:ln w="9525" cap="flat" cmpd="sng" algn="ctr">
              <a:gradFill flip="none" rotWithShape="1">
                <a:gsLst>
                  <a:gs pos="51000">
                    <a:srgbClr val="0DE1FE"/>
                  </a:gs>
                  <a:gs pos="100000">
                    <a:srgbClr val="0DE1FE">
                      <a:alpha val="0"/>
                    </a:srgbClr>
                  </a:gs>
                  <a:gs pos="0">
                    <a:srgbClr val="0DE1FE">
                      <a:alpha val="0"/>
                    </a:srgbClr>
                  </a:gs>
                </a:gsLst>
                <a:lin ang="5400000" scaled="0"/>
                <a:tileRect/>
              </a:gra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dirty="0">
                <a:solidFill>
                  <a:prstClr val="white"/>
                </a:solidFill>
                <a:cs typeface="+mn-ea"/>
                <a:sym typeface="+mn-lt"/>
              </a:endParaRPr>
            </a:p>
          </p:txBody>
        </p:sp>
        <p:grpSp>
          <p:nvGrpSpPr>
            <p:cNvPr id="10" name="组合 10">
              <a:extLst>
                <a:ext uri="{FF2B5EF4-FFF2-40B4-BE49-F238E27FC236}">
                  <a16:creationId xmlns:a16="http://schemas.microsoft.com/office/drawing/2014/main" id="{AD5158A0-94DF-546E-6512-B0EA90AEAA91}"/>
                </a:ext>
              </a:extLst>
            </p:cNvPr>
            <p:cNvGrpSpPr/>
            <p:nvPr/>
          </p:nvGrpSpPr>
          <p:grpSpPr>
            <a:xfrm>
              <a:off x="3857124" y="2623055"/>
              <a:ext cx="82192" cy="1800457"/>
              <a:chOff x="571349" y="4064644"/>
              <a:chExt cx="82192" cy="1800457"/>
            </a:xfrm>
          </p:grpSpPr>
          <p:cxnSp>
            <p:nvCxnSpPr>
              <p:cNvPr id="11" name="直接连接符 11">
                <a:extLst>
                  <a:ext uri="{FF2B5EF4-FFF2-40B4-BE49-F238E27FC236}">
                    <a16:creationId xmlns:a16="http://schemas.microsoft.com/office/drawing/2014/main" id="{37D8FBD0-40B6-31F4-CB5F-35D66AB4CA91}"/>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12" name="椭圆 12">
                <a:extLst>
                  <a:ext uri="{FF2B5EF4-FFF2-40B4-BE49-F238E27FC236}">
                    <a16:creationId xmlns:a16="http://schemas.microsoft.com/office/drawing/2014/main" id="{AB5F7452-F344-38D8-4107-E637B0B3DAEE}"/>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13" name="组合 13">
              <a:extLst>
                <a:ext uri="{FF2B5EF4-FFF2-40B4-BE49-F238E27FC236}">
                  <a16:creationId xmlns:a16="http://schemas.microsoft.com/office/drawing/2014/main" id="{99F568C0-5BEC-88E7-1256-34E9FEBA435C}"/>
                </a:ext>
              </a:extLst>
            </p:cNvPr>
            <p:cNvGrpSpPr/>
            <p:nvPr/>
          </p:nvGrpSpPr>
          <p:grpSpPr>
            <a:xfrm>
              <a:off x="6752724" y="1861055"/>
              <a:ext cx="82192" cy="1800457"/>
              <a:chOff x="571349" y="4064644"/>
              <a:chExt cx="82192" cy="1800457"/>
            </a:xfrm>
          </p:grpSpPr>
          <p:cxnSp>
            <p:nvCxnSpPr>
              <p:cNvPr id="17" name="直接连接符 14">
                <a:extLst>
                  <a:ext uri="{FF2B5EF4-FFF2-40B4-BE49-F238E27FC236}">
                    <a16:creationId xmlns:a16="http://schemas.microsoft.com/office/drawing/2014/main" id="{320EA0F7-62B7-CC28-3178-5CF8F53AAFA4}"/>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19" name="椭圆 15">
                <a:extLst>
                  <a:ext uri="{FF2B5EF4-FFF2-40B4-BE49-F238E27FC236}">
                    <a16:creationId xmlns:a16="http://schemas.microsoft.com/office/drawing/2014/main" id="{4F3E339F-6E58-C84E-46CF-E78238327E16}"/>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21" name="组合 16">
              <a:extLst>
                <a:ext uri="{FF2B5EF4-FFF2-40B4-BE49-F238E27FC236}">
                  <a16:creationId xmlns:a16="http://schemas.microsoft.com/office/drawing/2014/main" id="{BD8A6F73-0993-A7DC-421A-0D1201767DC0}"/>
                </a:ext>
              </a:extLst>
            </p:cNvPr>
            <p:cNvGrpSpPr/>
            <p:nvPr/>
          </p:nvGrpSpPr>
          <p:grpSpPr>
            <a:xfrm>
              <a:off x="5154245" y="3798712"/>
              <a:ext cx="82192" cy="1800457"/>
              <a:chOff x="571349" y="4064644"/>
              <a:chExt cx="82192" cy="1800457"/>
            </a:xfrm>
          </p:grpSpPr>
          <p:cxnSp>
            <p:nvCxnSpPr>
              <p:cNvPr id="22" name="直接连接符 17">
                <a:extLst>
                  <a:ext uri="{FF2B5EF4-FFF2-40B4-BE49-F238E27FC236}">
                    <a16:creationId xmlns:a16="http://schemas.microsoft.com/office/drawing/2014/main" id="{E432501F-BADA-1DF0-AA31-367BE33E70D7}"/>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23" name="椭圆 18">
                <a:extLst>
                  <a:ext uri="{FF2B5EF4-FFF2-40B4-BE49-F238E27FC236}">
                    <a16:creationId xmlns:a16="http://schemas.microsoft.com/office/drawing/2014/main" id="{CC7DA5AC-0958-68AC-09B2-E5BBF538B55A}"/>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24" name="组合 19">
              <a:extLst>
                <a:ext uri="{FF2B5EF4-FFF2-40B4-BE49-F238E27FC236}">
                  <a16:creationId xmlns:a16="http://schemas.microsoft.com/office/drawing/2014/main" id="{A3C1865A-3F72-20E0-167F-E00D756901F4}"/>
                </a:ext>
              </a:extLst>
            </p:cNvPr>
            <p:cNvGrpSpPr/>
            <p:nvPr/>
          </p:nvGrpSpPr>
          <p:grpSpPr>
            <a:xfrm>
              <a:off x="14831068" y="2623055"/>
              <a:ext cx="82192" cy="1800457"/>
              <a:chOff x="571349" y="4064644"/>
              <a:chExt cx="82192" cy="1800457"/>
            </a:xfrm>
          </p:grpSpPr>
          <p:cxnSp>
            <p:nvCxnSpPr>
              <p:cNvPr id="25" name="直接连接符 20">
                <a:extLst>
                  <a:ext uri="{FF2B5EF4-FFF2-40B4-BE49-F238E27FC236}">
                    <a16:creationId xmlns:a16="http://schemas.microsoft.com/office/drawing/2014/main" id="{0ADF1799-7D37-DFF7-0B72-3EE09AF189D6}"/>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26" name="椭圆 21">
                <a:extLst>
                  <a:ext uri="{FF2B5EF4-FFF2-40B4-BE49-F238E27FC236}">
                    <a16:creationId xmlns:a16="http://schemas.microsoft.com/office/drawing/2014/main" id="{EE2A5BE1-C073-262E-919F-C892402BBAFC}"/>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27" name="组合 22">
              <a:extLst>
                <a:ext uri="{FF2B5EF4-FFF2-40B4-BE49-F238E27FC236}">
                  <a16:creationId xmlns:a16="http://schemas.microsoft.com/office/drawing/2014/main" id="{94178FC7-D847-8BAB-1561-A0C9B60AC120}"/>
                </a:ext>
              </a:extLst>
            </p:cNvPr>
            <p:cNvGrpSpPr/>
            <p:nvPr/>
          </p:nvGrpSpPr>
          <p:grpSpPr>
            <a:xfrm>
              <a:off x="17486038" y="1861055"/>
              <a:ext cx="82192" cy="1800457"/>
              <a:chOff x="571349" y="4064644"/>
              <a:chExt cx="82192" cy="1800457"/>
            </a:xfrm>
          </p:grpSpPr>
          <p:cxnSp>
            <p:nvCxnSpPr>
              <p:cNvPr id="28" name="直接连接符 23">
                <a:extLst>
                  <a:ext uri="{FF2B5EF4-FFF2-40B4-BE49-F238E27FC236}">
                    <a16:creationId xmlns:a16="http://schemas.microsoft.com/office/drawing/2014/main" id="{1744975E-DC6D-370E-3A47-A4E44FD54DA9}"/>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29" name="椭圆 24">
                <a:extLst>
                  <a:ext uri="{FF2B5EF4-FFF2-40B4-BE49-F238E27FC236}">
                    <a16:creationId xmlns:a16="http://schemas.microsoft.com/office/drawing/2014/main" id="{0EE8A153-EB7C-9A2C-BCEA-60214C21F893}"/>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30" name="组合 25">
              <a:extLst>
                <a:ext uri="{FF2B5EF4-FFF2-40B4-BE49-F238E27FC236}">
                  <a16:creationId xmlns:a16="http://schemas.microsoft.com/office/drawing/2014/main" id="{40AED7F0-79DB-1120-9C71-EA55A82ABC29}"/>
                </a:ext>
              </a:extLst>
            </p:cNvPr>
            <p:cNvGrpSpPr/>
            <p:nvPr/>
          </p:nvGrpSpPr>
          <p:grpSpPr>
            <a:xfrm>
              <a:off x="16441009" y="3798712"/>
              <a:ext cx="82192" cy="1800457"/>
              <a:chOff x="571349" y="4064644"/>
              <a:chExt cx="82192" cy="1800457"/>
            </a:xfrm>
          </p:grpSpPr>
          <p:cxnSp>
            <p:nvCxnSpPr>
              <p:cNvPr id="31" name="直接连接符 26">
                <a:extLst>
                  <a:ext uri="{FF2B5EF4-FFF2-40B4-BE49-F238E27FC236}">
                    <a16:creationId xmlns:a16="http://schemas.microsoft.com/office/drawing/2014/main" id="{BB395496-805E-BD1E-0E93-834710FE8EF4}"/>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32" name="椭圆 27">
                <a:extLst>
                  <a:ext uri="{FF2B5EF4-FFF2-40B4-BE49-F238E27FC236}">
                    <a16:creationId xmlns:a16="http://schemas.microsoft.com/office/drawing/2014/main" id="{AE905A7C-C0CD-F1E8-6C50-A985314E9B50}"/>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sp>
        <p:nvSpPr>
          <p:cNvPr id="36" name="椭圆 33">
            <a:extLst>
              <a:ext uri="{FF2B5EF4-FFF2-40B4-BE49-F238E27FC236}">
                <a16:creationId xmlns:a16="http://schemas.microsoft.com/office/drawing/2014/main" id="{ED35E3F6-54DF-32CC-1185-0687DB4B4582}"/>
              </a:ext>
            </a:extLst>
          </p:cNvPr>
          <p:cNvSpPr/>
          <p:nvPr/>
        </p:nvSpPr>
        <p:spPr>
          <a:xfrm>
            <a:off x="7106688" y="2927651"/>
            <a:ext cx="766514" cy="766514"/>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400" b="1" dirty="0">
                <a:solidFill>
                  <a:prstClr val="white"/>
                </a:solidFill>
                <a:cs typeface="+mn-ea"/>
                <a:sym typeface="+mn-lt"/>
              </a:rPr>
              <a:t>01</a:t>
            </a:r>
            <a:endParaRPr lang="zh-CN" altLang="en-US" sz="1400" b="1" dirty="0">
              <a:solidFill>
                <a:prstClr val="white"/>
              </a:solidFill>
              <a:cs typeface="+mn-ea"/>
              <a:sym typeface="+mn-lt"/>
            </a:endParaRPr>
          </a:p>
        </p:txBody>
      </p:sp>
      <p:sp>
        <p:nvSpPr>
          <p:cNvPr id="37" name="矩形: 圆角 14">
            <a:hlinkClick r:id="rId3" action="ppaction://hlinksldjump"/>
            <a:extLst>
              <a:ext uri="{FF2B5EF4-FFF2-40B4-BE49-F238E27FC236}">
                <a16:creationId xmlns:a16="http://schemas.microsoft.com/office/drawing/2014/main" id="{78D105F1-6E50-7993-D1D0-AE4A04872A24}"/>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pic>
        <p:nvPicPr>
          <p:cNvPr id="14" name="Imagem 13">
            <a:extLst>
              <a:ext uri="{FF2B5EF4-FFF2-40B4-BE49-F238E27FC236}">
                <a16:creationId xmlns:a16="http://schemas.microsoft.com/office/drawing/2014/main" id="{1C1CA98E-D317-7DDF-5AF3-6EF77ABF5144}"/>
              </a:ext>
            </a:extLst>
          </p:cNvPr>
          <p:cNvPicPr>
            <a:picLocks noChangeAspect="1"/>
          </p:cNvPicPr>
          <p:nvPr/>
        </p:nvPicPr>
        <p:blipFill>
          <a:blip r:embed="rId4"/>
          <a:stretch>
            <a:fillRect/>
          </a:stretch>
        </p:blipFill>
        <p:spPr>
          <a:xfrm>
            <a:off x="2862366" y="3318783"/>
            <a:ext cx="1683893" cy="3276056"/>
          </a:xfrm>
          <a:prstGeom prst="roundRect">
            <a:avLst>
              <a:gd name="adj" fmla="val 10741"/>
            </a:avLst>
          </a:prstGeom>
          <a:noFill/>
          <a:effectLst>
            <a:glow rad="139700">
              <a:schemeClr val="accent1">
                <a:satMod val="175000"/>
                <a:alpha val="40000"/>
              </a:schemeClr>
            </a:glow>
          </a:effectLst>
        </p:spPr>
      </p:pic>
    </p:spTree>
    <p:extLst>
      <p:ext uri="{BB962C8B-B14F-4D97-AF65-F5344CB8AC3E}">
        <p14:creationId xmlns:p14="http://schemas.microsoft.com/office/powerpoint/2010/main" val="721783834"/>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2" decel="100000"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1500" fill="hold"/>
                                        <p:tgtEl>
                                          <p:spTgt spid="37"/>
                                        </p:tgtEl>
                                        <p:attrNameLst>
                                          <p:attrName>ppt_x</p:attrName>
                                        </p:attrNameLst>
                                      </p:cBhvr>
                                      <p:tavLst>
                                        <p:tav tm="0">
                                          <p:val>
                                            <p:strVal val="1+#ppt_w/2"/>
                                          </p:val>
                                        </p:tav>
                                        <p:tav tm="100000">
                                          <p:val>
                                            <p:strVal val="#ppt_x"/>
                                          </p:val>
                                        </p:tav>
                                      </p:tavLst>
                                    </p:anim>
                                    <p:anim calcmode="lin" valueType="num">
                                      <p:cBhvr additive="base">
                                        <p:cTn id="13" dur="1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439800"/>
            <a:chOff x="335868" y="306805"/>
            <a:chExt cx="15402685" cy="779156"/>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H - EPI PARA PROTEÇÃO DO CORPO INTEIRO</a:t>
              </a: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791536" y="1142704"/>
            <a:ext cx="6012035" cy="1422954"/>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H.2 - Vestimenta de corpo inteiro:</a:t>
            </a:r>
            <a:br>
              <a:rPr lang="pt-BR" altLang="zh-CN" sz="2000" b="1" dirty="0">
                <a:solidFill>
                  <a:schemeClr val="bg1"/>
                </a:solidFill>
                <a:cs typeface="+mn-ea"/>
                <a:sym typeface="+mn-lt"/>
              </a:rPr>
            </a:br>
            <a:r>
              <a:rPr lang="pt-BR" altLang="zh-CN" sz="2000" b="1" dirty="0">
                <a:solidFill>
                  <a:schemeClr val="bg1"/>
                </a:solidFill>
                <a:cs typeface="+mn-ea"/>
                <a:sym typeface="+mn-lt"/>
              </a:rPr>
              <a:t>a) </a:t>
            </a:r>
            <a:r>
              <a:rPr lang="pt-BR" altLang="zh-CN" sz="2000" dirty="0">
                <a:solidFill>
                  <a:schemeClr val="bg1"/>
                </a:solidFill>
                <a:cs typeface="+mn-ea"/>
                <a:sym typeface="+mn-lt"/>
              </a:rPr>
              <a:t>vestimenta para proteção de todo o corpo contra agentes químicos;</a:t>
            </a:r>
            <a:endParaRPr lang="zh-CN" altLang="en-US" sz="20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831345" y="3971351"/>
            <a:ext cx="3905584" cy="2264851"/>
          </a:xfrm>
          <a:prstGeom prst="rect">
            <a:avLst/>
          </a:prstGeom>
          <a:noFill/>
        </p:spPr>
        <p:txBody>
          <a:bodyPr wrap="square" rtlCol="0">
            <a:spAutoFit/>
          </a:bodyPr>
          <a:lstStyle/>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A vestimenta de proteção contra produtos químicos foi desenvolvida para ajudar a proteger o tronco, membros superiores e inferiores do usuário contra o contato de produtos químicos</a:t>
            </a:r>
          </a:p>
        </p:txBody>
      </p:sp>
      <p:grpSp>
        <p:nvGrpSpPr>
          <p:cNvPr id="14" name="组合 1">
            <a:extLst>
              <a:ext uri="{FF2B5EF4-FFF2-40B4-BE49-F238E27FC236}">
                <a16:creationId xmlns:a16="http://schemas.microsoft.com/office/drawing/2014/main" id="{AFA59C8F-EDD2-085E-3565-587B64A75900}"/>
              </a:ext>
            </a:extLst>
          </p:cNvPr>
          <p:cNvGrpSpPr/>
          <p:nvPr/>
        </p:nvGrpSpPr>
        <p:grpSpPr>
          <a:xfrm>
            <a:off x="5439464" y="1937657"/>
            <a:ext cx="8799049" cy="4920343"/>
            <a:chOff x="7818781" y="2889222"/>
            <a:chExt cx="5961963" cy="3118360"/>
          </a:xfrm>
        </p:grpSpPr>
        <p:sp>
          <p:nvSpPr>
            <p:cNvPr id="15" name="任意多边形: 形状 6">
              <a:extLst>
                <a:ext uri="{FF2B5EF4-FFF2-40B4-BE49-F238E27FC236}">
                  <a16:creationId xmlns:a16="http://schemas.microsoft.com/office/drawing/2014/main" id="{B1F9D394-F3EA-E815-7B3E-002C911A5C1A}"/>
                </a:ext>
              </a:extLst>
            </p:cNvPr>
            <p:cNvSpPr/>
            <p:nvPr/>
          </p:nvSpPr>
          <p:spPr>
            <a:xfrm>
              <a:off x="8501061" y="3296428"/>
              <a:ext cx="4597403" cy="2449674"/>
            </a:xfrm>
            <a:custGeom>
              <a:avLst/>
              <a:gdLst>
                <a:gd name="connsiteX0" fmla="*/ 2731625 w 5463250"/>
                <a:gd name="connsiteY0" fmla="*/ 0 h 2911032"/>
                <a:gd name="connsiteX1" fmla="*/ 5463250 w 5463250"/>
                <a:gd name="connsiteY1" fmla="*/ 2731625 h 2911032"/>
                <a:gd name="connsiteX2" fmla="*/ 5454191 w 5463250"/>
                <a:gd name="connsiteY2" fmla="*/ 2911032 h 2911032"/>
                <a:gd name="connsiteX3" fmla="*/ 9060 w 5463250"/>
                <a:gd name="connsiteY3" fmla="*/ 2911032 h 2911032"/>
                <a:gd name="connsiteX4" fmla="*/ 0 w 5463250"/>
                <a:gd name="connsiteY4" fmla="*/ 2731625 h 2911032"/>
                <a:gd name="connsiteX5" fmla="*/ 2731625 w 5463250"/>
                <a:gd name="connsiteY5" fmla="*/ 0 h 291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3250" h="2911032">
                  <a:moveTo>
                    <a:pt x="2731625" y="0"/>
                  </a:moveTo>
                  <a:cubicBezTo>
                    <a:pt x="4240260" y="0"/>
                    <a:pt x="5463250" y="1222990"/>
                    <a:pt x="5463250" y="2731625"/>
                  </a:cubicBezTo>
                  <a:lnTo>
                    <a:pt x="5454191" y="2911032"/>
                  </a:lnTo>
                  <a:lnTo>
                    <a:pt x="9060" y="2911032"/>
                  </a:lnTo>
                  <a:lnTo>
                    <a:pt x="0" y="2731625"/>
                  </a:lnTo>
                  <a:cubicBezTo>
                    <a:pt x="0" y="1222990"/>
                    <a:pt x="1222991" y="0"/>
                    <a:pt x="2731625" y="0"/>
                  </a:cubicBezTo>
                  <a:close/>
                </a:path>
              </a:pathLst>
            </a:custGeom>
            <a:gradFill flip="none" rotWithShape="1">
              <a:gsLst>
                <a:gs pos="0">
                  <a:srgbClr val="00B0F0"/>
                </a:gs>
                <a:gs pos="100000">
                  <a:srgbClr val="00B0F0">
                    <a:alpha val="0"/>
                  </a:srgbClr>
                </a:gs>
              </a:gsLst>
              <a:lin ang="5400000" scaled="1"/>
              <a:tileRect/>
            </a:gradFill>
            <a:ln w="12700" cap="flat" cmpd="sng" algn="ctr">
              <a:noFill/>
              <a:prstDash val="solid"/>
              <a:miter lim="800000"/>
            </a:ln>
            <a:effectLst/>
          </p:spPr>
          <p:txBody>
            <a:bodyPr wrap="square" rtlCol="0" anchor="ctr">
              <a:noAutofit/>
            </a:bodyPr>
            <a:lstStyle/>
            <a:p>
              <a:pPr algn="ctr" defTabSz="959937"/>
              <a:endParaRPr lang="zh-CN" altLang="en-US" sz="2100" kern="0" dirty="0">
                <a:solidFill>
                  <a:prstClr val="white"/>
                </a:solidFill>
                <a:cs typeface="+mn-ea"/>
                <a:sym typeface="+mn-lt"/>
              </a:endParaRPr>
            </a:p>
          </p:txBody>
        </p:sp>
        <p:sp>
          <p:nvSpPr>
            <p:cNvPr id="16" name="任意多边形: 形状 9">
              <a:extLst>
                <a:ext uri="{FF2B5EF4-FFF2-40B4-BE49-F238E27FC236}">
                  <a16:creationId xmlns:a16="http://schemas.microsoft.com/office/drawing/2014/main" id="{6C6A7230-63D7-90C0-9308-B88EF6A29EF1}"/>
                </a:ext>
              </a:extLst>
            </p:cNvPr>
            <p:cNvSpPr/>
            <p:nvPr/>
          </p:nvSpPr>
          <p:spPr>
            <a:xfrm>
              <a:off x="7818781" y="2889222"/>
              <a:ext cx="5961963" cy="3118360"/>
            </a:xfrm>
            <a:custGeom>
              <a:avLst/>
              <a:gdLst>
                <a:gd name="connsiteX0" fmla="*/ 3892952 w 7785904"/>
                <a:gd name="connsiteY0" fmla="*/ 0 h 4072359"/>
                <a:gd name="connsiteX1" fmla="*/ 7785904 w 7785904"/>
                <a:gd name="connsiteY1" fmla="*/ 3892952 h 4072359"/>
                <a:gd name="connsiteX2" fmla="*/ 7781368 w 7785904"/>
                <a:gd name="connsiteY2" fmla="*/ 4072359 h 4072359"/>
                <a:gd name="connsiteX3" fmla="*/ 4537 w 7785904"/>
                <a:gd name="connsiteY3" fmla="*/ 4072359 h 4072359"/>
                <a:gd name="connsiteX4" fmla="*/ 0 w 7785904"/>
                <a:gd name="connsiteY4" fmla="*/ 3892952 h 4072359"/>
                <a:gd name="connsiteX5" fmla="*/ 3892952 w 7785904"/>
                <a:gd name="connsiteY5" fmla="*/ 0 h 4072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5904" h="4072359">
                  <a:moveTo>
                    <a:pt x="3892952" y="0"/>
                  </a:moveTo>
                  <a:cubicBezTo>
                    <a:pt x="6042970" y="0"/>
                    <a:pt x="7785904" y="1742934"/>
                    <a:pt x="7785904" y="3892952"/>
                  </a:cubicBezTo>
                  <a:lnTo>
                    <a:pt x="7781368" y="4072359"/>
                  </a:lnTo>
                  <a:lnTo>
                    <a:pt x="4537" y="4072359"/>
                  </a:lnTo>
                  <a:lnTo>
                    <a:pt x="0" y="3892952"/>
                  </a:lnTo>
                  <a:cubicBezTo>
                    <a:pt x="0" y="1742934"/>
                    <a:pt x="1742934" y="0"/>
                    <a:pt x="3892952" y="0"/>
                  </a:cubicBezTo>
                  <a:close/>
                </a:path>
              </a:pathLst>
            </a:custGeom>
            <a:gradFill flip="none" rotWithShape="1">
              <a:gsLst>
                <a:gs pos="0">
                  <a:srgbClr val="00B0F0"/>
                </a:gs>
                <a:gs pos="100000">
                  <a:srgbClr val="00B0F0">
                    <a:alpha val="0"/>
                  </a:srgbClr>
                </a:gs>
              </a:gsLst>
              <a:lin ang="5400000" scaled="1"/>
              <a:tileRect/>
            </a:gradFill>
            <a:ln w="12700" cap="flat" cmpd="sng" algn="ctr">
              <a:noFill/>
              <a:prstDash val="solid"/>
              <a:miter lim="800000"/>
            </a:ln>
            <a:effectLst/>
          </p:spPr>
          <p:txBody>
            <a:bodyPr wrap="square" rtlCol="0" anchor="ctr">
              <a:noAutofit/>
            </a:bodyPr>
            <a:lstStyle/>
            <a:p>
              <a:pPr algn="ctr" defTabSz="959937"/>
              <a:endParaRPr lang="zh-CN" altLang="en-US" sz="2100" kern="0" dirty="0">
                <a:solidFill>
                  <a:prstClr val="white"/>
                </a:solidFill>
                <a:cs typeface="+mn-ea"/>
                <a:sym typeface="+mn-lt"/>
              </a:endParaRPr>
            </a:p>
          </p:txBody>
        </p:sp>
      </p:grpSp>
      <p:sp>
        <p:nvSpPr>
          <p:cNvPr id="20" name="矩形: 圆角 14">
            <a:hlinkClick r:id="rId3" action="ppaction://hlinksldjump"/>
            <a:extLst>
              <a:ext uri="{FF2B5EF4-FFF2-40B4-BE49-F238E27FC236}">
                <a16:creationId xmlns:a16="http://schemas.microsoft.com/office/drawing/2014/main" id="{4B1EC240-4D8A-31B0-1AB9-064DCBC34BD0}"/>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pic>
        <p:nvPicPr>
          <p:cNvPr id="2" name="Imagem 1">
            <a:extLst>
              <a:ext uri="{FF2B5EF4-FFF2-40B4-BE49-F238E27FC236}">
                <a16:creationId xmlns:a16="http://schemas.microsoft.com/office/drawing/2014/main" id="{01C2BF0D-AD0A-E019-1EBF-F47E1FE51383}"/>
              </a:ext>
            </a:extLst>
          </p:cNvPr>
          <p:cNvPicPr>
            <a:picLocks noChangeAspect="1"/>
          </p:cNvPicPr>
          <p:nvPr/>
        </p:nvPicPr>
        <p:blipFill>
          <a:blip r:embed="rId4"/>
          <a:stretch>
            <a:fillRect/>
          </a:stretch>
        </p:blipFill>
        <p:spPr>
          <a:xfrm>
            <a:off x="8196294" y="3415932"/>
            <a:ext cx="1445288" cy="3307624"/>
          </a:xfrm>
          <a:prstGeom prst="roundRect">
            <a:avLst>
              <a:gd name="adj" fmla="val 10741"/>
            </a:avLst>
          </a:prstGeom>
          <a:noFill/>
          <a:effectLst>
            <a:glow rad="139700">
              <a:schemeClr val="accent1">
                <a:satMod val="175000"/>
                <a:alpha val="40000"/>
              </a:schemeClr>
            </a:glow>
          </a:effectLst>
        </p:spPr>
      </p:pic>
      <p:pic>
        <p:nvPicPr>
          <p:cNvPr id="9" name="Imagem 8">
            <a:extLst>
              <a:ext uri="{FF2B5EF4-FFF2-40B4-BE49-F238E27FC236}">
                <a16:creationId xmlns:a16="http://schemas.microsoft.com/office/drawing/2014/main" id="{5322564E-B4C4-B450-E387-15CCEF678856}"/>
              </a:ext>
            </a:extLst>
          </p:cNvPr>
          <p:cNvPicPr>
            <a:picLocks noChangeAspect="1"/>
          </p:cNvPicPr>
          <p:nvPr/>
        </p:nvPicPr>
        <p:blipFill rotWithShape="1">
          <a:blip r:embed="rId5"/>
          <a:srcRect l="68228"/>
          <a:stretch/>
        </p:blipFill>
        <p:spPr>
          <a:xfrm>
            <a:off x="9796922" y="3415932"/>
            <a:ext cx="1162596" cy="3307624"/>
          </a:xfrm>
          <a:prstGeom prst="roundRect">
            <a:avLst>
              <a:gd name="adj" fmla="val 10741"/>
            </a:avLst>
          </a:prstGeom>
          <a:noFill/>
          <a:effectLst>
            <a:glow rad="139700">
              <a:schemeClr val="accent1">
                <a:satMod val="175000"/>
                <a:alpha val="40000"/>
              </a:schemeClr>
            </a:glow>
          </a:effectLst>
        </p:spPr>
      </p:pic>
    </p:spTree>
    <p:extLst>
      <p:ext uri="{BB962C8B-B14F-4D97-AF65-F5344CB8AC3E}">
        <p14:creationId xmlns:p14="http://schemas.microsoft.com/office/powerpoint/2010/main" val="1108698677"/>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decel="10000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1500" fill="hold"/>
                                        <p:tgtEl>
                                          <p:spTgt spid="20"/>
                                        </p:tgtEl>
                                        <p:attrNameLst>
                                          <p:attrName>ppt_x</p:attrName>
                                        </p:attrNameLst>
                                      </p:cBhvr>
                                      <p:tavLst>
                                        <p:tav tm="0">
                                          <p:val>
                                            <p:strVal val="1+#ppt_w/2"/>
                                          </p:val>
                                        </p:tav>
                                        <p:tav tm="100000">
                                          <p:val>
                                            <p:strVal val="#ppt_x"/>
                                          </p:val>
                                        </p:tav>
                                      </p:tavLst>
                                    </p:anim>
                                    <p:anim calcmode="lin" valueType="num">
                                      <p:cBhvr additive="base">
                                        <p:cTn id="14" dur="1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439800"/>
            <a:chOff x="335868" y="306805"/>
            <a:chExt cx="15402685" cy="779156"/>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H - EPI PARA PROTEÇÃO DO CORPO INTEIRO</a:t>
              </a: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791536" y="1142704"/>
            <a:ext cx="5468185" cy="1422954"/>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H.2 - Vestimenta de corpo inteiro:</a:t>
            </a:r>
            <a:br>
              <a:rPr lang="pt-BR" altLang="zh-CN" sz="2000" b="1" dirty="0">
                <a:solidFill>
                  <a:schemeClr val="bg1"/>
                </a:solidFill>
                <a:cs typeface="+mn-ea"/>
                <a:sym typeface="+mn-lt"/>
              </a:rPr>
            </a:br>
            <a:r>
              <a:rPr lang="pt-BR" altLang="zh-CN" sz="2000" b="1" dirty="0">
                <a:solidFill>
                  <a:schemeClr val="bg1"/>
                </a:solidFill>
                <a:cs typeface="+mn-ea"/>
                <a:sym typeface="+mn-lt"/>
              </a:rPr>
              <a:t>b) </a:t>
            </a:r>
            <a:r>
              <a:rPr lang="pt-BR" altLang="zh-CN" sz="2000" dirty="0">
                <a:solidFill>
                  <a:schemeClr val="bg1"/>
                </a:solidFill>
                <a:cs typeface="+mn-ea"/>
                <a:sym typeface="+mn-lt"/>
              </a:rPr>
              <a:t>vestimenta condutiva para proteção de todo o corpo contra choques elétricos;</a:t>
            </a:r>
            <a:endParaRPr lang="zh-CN" altLang="en-US" sz="20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665240" y="4605725"/>
            <a:ext cx="6168169" cy="1422954"/>
          </a:xfrm>
          <a:prstGeom prst="rect">
            <a:avLst/>
          </a:prstGeom>
          <a:noFill/>
        </p:spPr>
        <p:txBody>
          <a:bodyPr wrap="square" rtlCol="0">
            <a:spAutoFit/>
          </a:bodyPr>
          <a:lstStyle/>
          <a:p>
            <a:pPr defTabSz="479969">
              <a:lnSpc>
                <a:spcPct val="150000"/>
              </a:lnSpc>
              <a:defRPr/>
            </a:pPr>
            <a:r>
              <a:rPr lang="pt-BR" altLang="zh-CN" sz="2000" dirty="0">
                <a:solidFill>
                  <a:schemeClr val="bg1"/>
                </a:solidFill>
                <a:effectLst>
                  <a:outerShdw blurRad="38100" dist="38100" dir="2700000" algn="tl">
                    <a:srgbClr val="000000">
                      <a:alpha val="43137"/>
                    </a:srgbClr>
                  </a:outerShdw>
                </a:effectLst>
                <a:cs typeface="+mn-ea"/>
                <a:sym typeface="+mn-lt"/>
              </a:rPr>
              <a:t>Destina-se a proteger do trabalhador contra efeitos do campo elétrico criado quando em serviços ao potencial.</a:t>
            </a:r>
          </a:p>
        </p:txBody>
      </p:sp>
      <p:sp>
        <p:nvSpPr>
          <p:cNvPr id="2" name="椭圆 55">
            <a:extLst>
              <a:ext uri="{FF2B5EF4-FFF2-40B4-BE49-F238E27FC236}">
                <a16:creationId xmlns:a16="http://schemas.microsoft.com/office/drawing/2014/main" id="{3C640AA9-FBB8-CECA-6861-BA0F5E3FC464}"/>
              </a:ext>
            </a:extLst>
          </p:cNvPr>
          <p:cNvSpPr/>
          <p:nvPr/>
        </p:nvSpPr>
        <p:spPr>
          <a:xfrm>
            <a:off x="8313294" y="2815213"/>
            <a:ext cx="3213466" cy="3213466"/>
          </a:xfrm>
          <a:prstGeom prst="ellipse">
            <a:avLst/>
          </a:prstGeom>
          <a:gradFill flip="none" rotWithShape="1">
            <a:gsLst>
              <a:gs pos="23000">
                <a:srgbClr val="00B0F0"/>
              </a:gs>
              <a:gs pos="100000">
                <a:srgbClr val="0AEEFC">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cs typeface="+mn-ea"/>
              <a:sym typeface="+mn-lt"/>
            </a:endParaRPr>
          </a:p>
        </p:txBody>
      </p:sp>
      <p:sp>
        <p:nvSpPr>
          <p:cNvPr id="9" name="椭圆 56">
            <a:extLst>
              <a:ext uri="{FF2B5EF4-FFF2-40B4-BE49-F238E27FC236}">
                <a16:creationId xmlns:a16="http://schemas.microsoft.com/office/drawing/2014/main" id="{49DA0F40-752F-4596-A8EB-2F11C53B13CA}"/>
              </a:ext>
            </a:extLst>
          </p:cNvPr>
          <p:cNvSpPr/>
          <p:nvPr/>
        </p:nvSpPr>
        <p:spPr>
          <a:xfrm flipH="1">
            <a:off x="7813347" y="2940572"/>
            <a:ext cx="308640" cy="308640"/>
          </a:xfrm>
          <a:prstGeom prst="ellipse">
            <a:avLst/>
          </a:prstGeom>
          <a:gradFill flip="none" rotWithShape="1">
            <a:gsLst>
              <a:gs pos="0">
                <a:srgbClr val="0AEEFC">
                  <a:alpha val="53000"/>
                </a:srgbClr>
              </a:gs>
              <a:gs pos="100000">
                <a:srgbClr val="0AEEFC">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cs typeface="+mn-ea"/>
              <a:sym typeface="+mn-lt"/>
            </a:endParaRPr>
          </a:p>
        </p:txBody>
      </p:sp>
      <p:sp>
        <p:nvSpPr>
          <p:cNvPr id="11" name="矩形: 圆角 14">
            <a:hlinkClick r:id="rId3" action="ppaction://hlinksldjump"/>
            <a:extLst>
              <a:ext uri="{FF2B5EF4-FFF2-40B4-BE49-F238E27FC236}">
                <a16:creationId xmlns:a16="http://schemas.microsoft.com/office/drawing/2014/main" id="{069BC62E-C10E-F876-CA0B-A64FBDB32A48}"/>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pic>
        <p:nvPicPr>
          <p:cNvPr id="12" name="Imagem 11">
            <a:extLst>
              <a:ext uri="{FF2B5EF4-FFF2-40B4-BE49-F238E27FC236}">
                <a16:creationId xmlns:a16="http://schemas.microsoft.com/office/drawing/2014/main" id="{8D8CC752-4875-7BA6-35D2-F49CC1F26AFD}"/>
              </a:ext>
            </a:extLst>
          </p:cNvPr>
          <p:cNvPicPr>
            <a:picLocks noChangeAspect="1"/>
          </p:cNvPicPr>
          <p:nvPr/>
        </p:nvPicPr>
        <p:blipFill>
          <a:blip r:embed="rId4"/>
          <a:stretch>
            <a:fillRect/>
          </a:stretch>
        </p:blipFill>
        <p:spPr>
          <a:xfrm>
            <a:off x="8313294" y="1764338"/>
            <a:ext cx="2017724" cy="5047802"/>
          </a:xfrm>
          <a:prstGeom prst="roundRect">
            <a:avLst>
              <a:gd name="adj" fmla="val 10741"/>
            </a:avLst>
          </a:prstGeom>
          <a:noFill/>
          <a:effectLst>
            <a:glow rad="139700">
              <a:schemeClr val="accent1">
                <a:satMod val="175000"/>
                <a:alpha val="40000"/>
              </a:schemeClr>
            </a:glow>
          </a:effectLst>
        </p:spPr>
      </p:pic>
    </p:spTree>
    <p:extLst>
      <p:ext uri="{BB962C8B-B14F-4D97-AF65-F5344CB8AC3E}">
        <p14:creationId xmlns:p14="http://schemas.microsoft.com/office/powerpoint/2010/main" val="819213145"/>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2" presetClass="entr" presetSubtype="2" decel="10000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500" fill="hold"/>
                                        <p:tgtEl>
                                          <p:spTgt spid="11"/>
                                        </p:tgtEl>
                                        <p:attrNameLst>
                                          <p:attrName>ppt_x</p:attrName>
                                        </p:attrNameLst>
                                      </p:cBhvr>
                                      <p:tavLst>
                                        <p:tav tm="0">
                                          <p:val>
                                            <p:strVal val="1+#ppt_w/2"/>
                                          </p:val>
                                        </p:tav>
                                        <p:tav tm="100000">
                                          <p:val>
                                            <p:strVal val="#ppt_x"/>
                                          </p:val>
                                        </p:tav>
                                      </p:tavLst>
                                    </p:anim>
                                    <p:anim calcmode="lin" valueType="num">
                                      <p:cBhvr additive="base">
                                        <p:cTn id="20" dur="1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1"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439800"/>
            <a:chOff x="335868" y="306805"/>
            <a:chExt cx="15402685" cy="779156"/>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H - EPI PARA PROTEÇÃO DO CORPO INTEIRO</a:t>
              </a: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791536" y="1142704"/>
            <a:ext cx="10867064" cy="1422954"/>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H.2 - Vestimenta de corpo inteiro:</a:t>
            </a:r>
            <a:br>
              <a:rPr lang="pt-BR" altLang="zh-CN" sz="2000" b="1" dirty="0">
                <a:solidFill>
                  <a:schemeClr val="bg1"/>
                </a:solidFill>
                <a:cs typeface="+mn-ea"/>
                <a:sym typeface="+mn-lt"/>
              </a:rPr>
            </a:br>
            <a:r>
              <a:rPr lang="pt-BR" altLang="zh-CN" sz="2000" b="1" dirty="0">
                <a:solidFill>
                  <a:schemeClr val="bg1"/>
                </a:solidFill>
                <a:cs typeface="+mn-ea"/>
                <a:sym typeface="+mn-lt"/>
              </a:rPr>
              <a:t>c) </a:t>
            </a:r>
            <a:r>
              <a:rPr lang="pt-BR" altLang="zh-CN" sz="2000" dirty="0">
                <a:solidFill>
                  <a:schemeClr val="bg1"/>
                </a:solidFill>
                <a:cs typeface="+mn-ea"/>
                <a:sym typeface="+mn-lt"/>
              </a:rPr>
              <a:t>vestimenta para proteção de todo o corpo contra umidade proveniente de operações com utilização de água;</a:t>
            </a:r>
            <a:endParaRPr lang="zh-CN" altLang="en-US" sz="20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4706548" y="4142587"/>
            <a:ext cx="5885252" cy="2120902"/>
          </a:xfrm>
          <a:prstGeom prst="rect">
            <a:avLst/>
          </a:prstGeom>
          <a:noFill/>
        </p:spPr>
        <p:txBody>
          <a:bodyPr wrap="square" rtlCol="0">
            <a:spAutoFit/>
          </a:bodyPr>
          <a:lstStyle/>
          <a:p>
            <a:pPr defTabSz="479969">
              <a:lnSpc>
                <a:spcPct val="150000"/>
              </a:lnSpc>
              <a:defRPr/>
            </a:pPr>
            <a:r>
              <a:rPr lang="pt-BR" altLang="zh-CN" dirty="0">
                <a:solidFill>
                  <a:schemeClr val="bg1"/>
                </a:solidFill>
                <a:effectLst>
                  <a:outerShdw blurRad="38100" dist="38100" dir="2700000" algn="tl">
                    <a:srgbClr val="000000">
                      <a:alpha val="43137"/>
                    </a:srgbClr>
                  </a:outerShdw>
                </a:effectLst>
                <a:cs typeface="+mn-ea"/>
                <a:sym typeface="+mn-lt"/>
              </a:rPr>
              <a:t>Ideal para ser usado em atividades em frigoríficos, no tratamento de efluentes (esgoto), saneamento ou em qualquer atividade que exija uma vestimenta que ofereça proteção total do corpo, inclusive proteção das mãos e pés do usuário. </a:t>
            </a:r>
          </a:p>
        </p:txBody>
      </p:sp>
      <p:sp>
        <p:nvSpPr>
          <p:cNvPr id="12" name="椭圆 28">
            <a:extLst>
              <a:ext uri="{FF2B5EF4-FFF2-40B4-BE49-F238E27FC236}">
                <a16:creationId xmlns:a16="http://schemas.microsoft.com/office/drawing/2014/main" id="{08A221D2-BC85-D85B-6008-B42B1CB96441}"/>
              </a:ext>
            </a:extLst>
          </p:cNvPr>
          <p:cNvSpPr>
            <a:spLocks/>
          </p:cNvSpPr>
          <p:nvPr/>
        </p:nvSpPr>
        <p:spPr>
          <a:xfrm>
            <a:off x="4684776" y="3123066"/>
            <a:ext cx="947524" cy="947524"/>
          </a:xfrm>
          <a:prstGeom prst="ellipse">
            <a:avLst/>
          </a:prstGeom>
          <a:gradFill flip="none" rotWithShape="1">
            <a:gsLst>
              <a:gs pos="1000">
                <a:srgbClr val="00B0F0"/>
              </a:gs>
              <a:gs pos="100000">
                <a:srgbClr val="0AEEFC">
                  <a:alpha val="0"/>
                </a:srgbClr>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prstClr val="white"/>
              </a:solidFill>
              <a:effectLst/>
              <a:uLnTx/>
              <a:uFillTx/>
              <a:cs typeface="+mn-ea"/>
              <a:sym typeface="+mn-lt"/>
            </a:endParaRPr>
          </a:p>
        </p:txBody>
      </p:sp>
      <p:sp>
        <p:nvSpPr>
          <p:cNvPr id="13" name="Freeform 112">
            <a:extLst>
              <a:ext uri="{FF2B5EF4-FFF2-40B4-BE49-F238E27FC236}">
                <a16:creationId xmlns:a16="http://schemas.microsoft.com/office/drawing/2014/main" id="{DBFB470D-E975-1A25-CCED-6036A20024F0}"/>
              </a:ext>
            </a:extLst>
          </p:cNvPr>
          <p:cNvSpPr>
            <a:spLocks/>
          </p:cNvSpPr>
          <p:nvPr/>
        </p:nvSpPr>
        <p:spPr bwMode="auto">
          <a:xfrm>
            <a:off x="4915313" y="3315669"/>
            <a:ext cx="486450" cy="562319"/>
          </a:xfrm>
          <a:custGeom>
            <a:avLst/>
            <a:gdLst>
              <a:gd name="T0" fmla="*/ 67915248 w 390"/>
              <a:gd name="T1" fmla="*/ 0 h 444"/>
              <a:gd name="T2" fmla="*/ 0 w 390"/>
              <a:gd name="T3" fmla="*/ 10756750 h 444"/>
              <a:gd name="T4" fmla="*/ 8661611 w 390"/>
              <a:gd name="T5" fmla="*/ 89909435 h 444"/>
              <a:gd name="T6" fmla="*/ 76576859 w 390"/>
              <a:gd name="T7" fmla="*/ 80979491 h 444"/>
              <a:gd name="T8" fmla="*/ 67915248 w 390"/>
              <a:gd name="T9" fmla="*/ 0 h 444"/>
              <a:gd name="T10" fmla="*/ 67915248 w 390"/>
              <a:gd name="T11" fmla="*/ 80979491 h 444"/>
              <a:gd name="T12" fmla="*/ 8661611 w 390"/>
              <a:gd name="T13" fmla="*/ 10756750 h 444"/>
              <a:gd name="T14" fmla="*/ 67915248 w 390"/>
              <a:gd name="T15" fmla="*/ 80979491 h 444"/>
              <a:gd name="T16" fmla="*/ 43505051 w 390"/>
              <a:gd name="T17" fmla="*/ 55812832 h 444"/>
              <a:gd name="T18" fmla="*/ 19094855 w 390"/>
              <a:gd name="T19" fmla="*/ 61292796 h 444"/>
              <a:gd name="T20" fmla="*/ 43505051 w 390"/>
              <a:gd name="T21" fmla="*/ 55812832 h 444"/>
              <a:gd name="T22" fmla="*/ 57482004 w 390"/>
              <a:gd name="T23" fmla="*/ 35923409 h 444"/>
              <a:gd name="T24" fmla="*/ 38387149 w 390"/>
              <a:gd name="T25" fmla="*/ 39779296 h 444"/>
              <a:gd name="T26" fmla="*/ 57482004 w 390"/>
              <a:gd name="T27" fmla="*/ 35923409 h 444"/>
              <a:gd name="T28" fmla="*/ 38387149 w 390"/>
              <a:gd name="T29" fmla="*/ 30646623 h 444"/>
              <a:gd name="T30" fmla="*/ 57482004 w 390"/>
              <a:gd name="T31" fmla="*/ 19889873 h 444"/>
              <a:gd name="T32" fmla="*/ 38387149 w 390"/>
              <a:gd name="T33" fmla="*/ 30646623 h 444"/>
              <a:gd name="T34" fmla="*/ 33071808 w 390"/>
              <a:gd name="T35" fmla="*/ 19889873 h 444"/>
              <a:gd name="T36" fmla="*/ 19094855 w 390"/>
              <a:gd name="T37" fmla="*/ 39779296 h 444"/>
              <a:gd name="T38" fmla="*/ 33071808 w 390"/>
              <a:gd name="T39" fmla="*/ 19889873 h 444"/>
              <a:gd name="T40" fmla="*/ 27756910 w 390"/>
              <a:gd name="T41" fmla="*/ 45056532 h 444"/>
              <a:gd name="T42" fmla="*/ 19094855 w 390"/>
              <a:gd name="T43" fmla="*/ 50536046 h 444"/>
              <a:gd name="T44" fmla="*/ 27756910 w 390"/>
              <a:gd name="T45" fmla="*/ 45056532 h 444"/>
              <a:gd name="T46" fmla="*/ 33071808 w 390"/>
              <a:gd name="T47" fmla="*/ 50536046 h 444"/>
              <a:gd name="T48" fmla="*/ 57482004 w 390"/>
              <a:gd name="T49" fmla="*/ 45056532 h 444"/>
              <a:gd name="T50" fmla="*/ 33071808 w 390"/>
              <a:gd name="T51" fmla="*/ 50536046 h 444"/>
              <a:gd name="T52" fmla="*/ 57482004 w 390"/>
              <a:gd name="T53" fmla="*/ 64743227 h 444"/>
              <a:gd name="T54" fmla="*/ 19094855 w 390"/>
              <a:gd name="T55" fmla="*/ 70222741 h 444"/>
              <a:gd name="T56" fmla="*/ 57482004 w 390"/>
              <a:gd name="T57" fmla="*/ 64743227 h 444"/>
              <a:gd name="T58" fmla="*/ 48820393 w 390"/>
              <a:gd name="T59" fmla="*/ 61292796 h 444"/>
              <a:gd name="T60" fmla="*/ 57482004 w 390"/>
              <a:gd name="T61" fmla="*/ 55812832 h 444"/>
              <a:gd name="T62" fmla="*/ 48820393 w 390"/>
              <a:gd name="T63" fmla="*/ 61292796 h 4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90" h="444">
                <a:moveTo>
                  <a:pt x="345" y="0"/>
                </a:moveTo>
                <a:lnTo>
                  <a:pt x="345" y="0"/>
                </a:lnTo>
                <a:cubicBezTo>
                  <a:pt x="44" y="0"/>
                  <a:pt x="44" y="0"/>
                  <a:pt x="44" y="0"/>
                </a:cubicBezTo>
                <a:cubicBezTo>
                  <a:pt x="17" y="0"/>
                  <a:pt x="0" y="27"/>
                  <a:pt x="0" y="53"/>
                </a:cubicBezTo>
                <a:cubicBezTo>
                  <a:pt x="0" y="399"/>
                  <a:pt x="0" y="399"/>
                  <a:pt x="0" y="399"/>
                </a:cubicBezTo>
                <a:cubicBezTo>
                  <a:pt x="0" y="425"/>
                  <a:pt x="17" y="443"/>
                  <a:pt x="44" y="443"/>
                </a:cubicBezTo>
                <a:cubicBezTo>
                  <a:pt x="345" y="443"/>
                  <a:pt x="345" y="443"/>
                  <a:pt x="345" y="443"/>
                </a:cubicBezTo>
                <a:cubicBezTo>
                  <a:pt x="372" y="443"/>
                  <a:pt x="389" y="425"/>
                  <a:pt x="389" y="399"/>
                </a:cubicBezTo>
                <a:cubicBezTo>
                  <a:pt x="389" y="53"/>
                  <a:pt x="389" y="53"/>
                  <a:pt x="389" y="53"/>
                </a:cubicBezTo>
                <a:cubicBezTo>
                  <a:pt x="389" y="27"/>
                  <a:pt x="372" y="0"/>
                  <a:pt x="345" y="0"/>
                </a:cubicBezTo>
                <a:close/>
                <a:moveTo>
                  <a:pt x="345" y="399"/>
                </a:moveTo>
                <a:lnTo>
                  <a:pt x="345" y="399"/>
                </a:lnTo>
                <a:cubicBezTo>
                  <a:pt x="44" y="399"/>
                  <a:pt x="44" y="399"/>
                  <a:pt x="44" y="399"/>
                </a:cubicBezTo>
                <a:cubicBezTo>
                  <a:pt x="44" y="53"/>
                  <a:pt x="44" y="53"/>
                  <a:pt x="44" y="53"/>
                </a:cubicBezTo>
                <a:cubicBezTo>
                  <a:pt x="345" y="53"/>
                  <a:pt x="345" y="53"/>
                  <a:pt x="345" y="53"/>
                </a:cubicBezTo>
                <a:lnTo>
                  <a:pt x="345" y="399"/>
                </a:lnTo>
                <a:close/>
                <a:moveTo>
                  <a:pt x="221" y="275"/>
                </a:moveTo>
                <a:lnTo>
                  <a:pt x="221" y="275"/>
                </a:lnTo>
                <a:cubicBezTo>
                  <a:pt x="97" y="275"/>
                  <a:pt x="97" y="275"/>
                  <a:pt x="97" y="275"/>
                </a:cubicBezTo>
                <a:cubicBezTo>
                  <a:pt x="97" y="302"/>
                  <a:pt x="97" y="302"/>
                  <a:pt x="97" y="302"/>
                </a:cubicBezTo>
                <a:cubicBezTo>
                  <a:pt x="221" y="302"/>
                  <a:pt x="221" y="302"/>
                  <a:pt x="221" y="302"/>
                </a:cubicBezTo>
                <a:lnTo>
                  <a:pt x="221" y="275"/>
                </a:lnTo>
                <a:close/>
                <a:moveTo>
                  <a:pt x="292" y="177"/>
                </a:moveTo>
                <a:lnTo>
                  <a:pt x="292" y="177"/>
                </a:lnTo>
                <a:cubicBezTo>
                  <a:pt x="195" y="177"/>
                  <a:pt x="195" y="177"/>
                  <a:pt x="195" y="177"/>
                </a:cubicBezTo>
                <a:cubicBezTo>
                  <a:pt x="195" y="196"/>
                  <a:pt x="195" y="196"/>
                  <a:pt x="195" y="196"/>
                </a:cubicBezTo>
                <a:cubicBezTo>
                  <a:pt x="292" y="196"/>
                  <a:pt x="292" y="196"/>
                  <a:pt x="292" y="196"/>
                </a:cubicBezTo>
                <a:lnTo>
                  <a:pt x="292" y="177"/>
                </a:lnTo>
                <a:close/>
                <a:moveTo>
                  <a:pt x="195" y="151"/>
                </a:moveTo>
                <a:lnTo>
                  <a:pt x="195" y="151"/>
                </a:lnTo>
                <a:cubicBezTo>
                  <a:pt x="292" y="151"/>
                  <a:pt x="292" y="151"/>
                  <a:pt x="292" y="151"/>
                </a:cubicBezTo>
                <a:cubicBezTo>
                  <a:pt x="292" y="98"/>
                  <a:pt x="292" y="98"/>
                  <a:pt x="292" y="98"/>
                </a:cubicBezTo>
                <a:cubicBezTo>
                  <a:pt x="195" y="98"/>
                  <a:pt x="195" y="98"/>
                  <a:pt x="195" y="98"/>
                </a:cubicBezTo>
                <a:lnTo>
                  <a:pt x="195" y="151"/>
                </a:lnTo>
                <a:close/>
                <a:moveTo>
                  <a:pt x="168" y="98"/>
                </a:moveTo>
                <a:lnTo>
                  <a:pt x="168" y="98"/>
                </a:lnTo>
                <a:cubicBezTo>
                  <a:pt x="97" y="98"/>
                  <a:pt x="97" y="98"/>
                  <a:pt x="97" y="98"/>
                </a:cubicBezTo>
                <a:cubicBezTo>
                  <a:pt x="97" y="196"/>
                  <a:pt x="97" y="196"/>
                  <a:pt x="97" y="196"/>
                </a:cubicBezTo>
                <a:cubicBezTo>
                  <a:pt x="168" y="196"/>
                  <a:pt x="168" y="196"/>
                  <a:pt x="168" y="196"/>
                </a:cubicBezTo>
                <a:lnTo>
                  <a:pt x="168" y="98"/>
                </a:lnTo>
                <a:close/>
                <a:moveTo>
                  <a:pt x="141" y="222"/>
                </a:moveTo>
                <a:lnTo>
                  <a:pt x="141" y="222"/>
                </a:lnTo>
                <a:cubicBezTo>
                  <a:pt x="97" y="222"/>
                  <a:pt x="97" y="222"/>
                  <a:pt x="97" y="222"/>
                </a:cubicBezTo>
                <a:cubicBezTo>
                  <a:pt x="97" y="249"/>
                  <a:pt x="97" y="249"/>
                  <a:pt x="97" y="249"/>
                </a:cubicBezTo>
                <a:cubicBezTo>
                  <a:pt x="141" y="249"/>
                  <a:pt x="141" y="249"/>
                  <a:pt x="141" y="249"/>
                </a:cubicBezTo>
                <a:lnTo>
                  <a:pt x="141" y="222"/>
                </a:lnTo>
                <a:close/>
                <a:moveTo>
                  <a:pt x="168" y="249"/>
                </a:moveTo>
                <a:lnTo>
                  <a:pt x="168" y="249"/>
                </a:lnTo>
                <a:cubicBezTo>
                  <a:pt x="292" y="249"/>
                  <a:pt x="292" y="249"/>
                  <a:pt x="292" y="249"/>
                </a:cubicBezTo>
                <a:cubicBezTo>
                  <a:pt x="292" y="222"/>
                  <a:pt x="292" y="222"/>
                  <a:pt x="292" y="222"/>
                </a:cubicBezTo>
                <a:cubicBezTo>
                  <a:pt x="168" y="222"/>
                  <a:pt x="168" y="222"/>
                  <a:pt x="168" y="222"/>
                </a:cubicBezTo>
                <a:lnTo>
                  <a:pt x="168" y="249"/>
                </a:lnTo>
                <a:close/>
                <a:moveTo>
                  <a:pt x="292" y="319"/>
                </a:moveTo>
                <a:lnTo>
                  <a:pt x="292" y="319"/>
                </a:lnTo>
                <a:cubicBezTo>
                  <a:pt x="97" y="319"/>
                  <a:pt x="97" y="319"/>
                  <a:pt x="97" y="319"/>
                </a:cubicBezTo>
                <a:cubicBezTo>
                  <a:pt x="97" y="346"/>
                  <a:pt x="97" y="346"/>
                  <a:pt x="97" y="346"/>
                </a:cubicBezTo>
                <a:cubicBezTo>
                  <a:pt x="292" y="346"/>
                  <a:pt x="292" y="346"/>
                  <a:pt x="292" y="346"/>
                </a:cubicBezTo>
                <a:lnTo>
                  <a:pt x="292" y="319"/>
                </a:lnTo>
                <a:close/>
                <a:moveTo>
                  <a:pt x="248" y="302"/>
                </a:moveTo>
                <a:lnTo>
                  <a:pt x="248" y="302"/>
                </a:lnTo>
                <a:cubicBezTo>
                  <a:pt x="292" y="302"/>
                  <a:pt x="292" y="302"/>
                  <a:pt x="292" y="302"/>
                </a:cubicBezTo>
                <a:cubicBezTo>
                  <a:pt x="292" y="275"/>
                  <a:pt x="292" y="275"/>
                  <a:pt x="292" y="275"/>
                </a:cubicBezTo>
                <a:cubicBezTo>
                  <a:pt x="248" y="275"/>
                  <a:pt x="248" y="275"/>
                  <a:pt x="248" y="275"/>
                </a:cubicBezTo>
                <a:lnTo>
                  <a:pt x="248" y="3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lIns="45720" tIns="22860" rIns="45720" bIns="2286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cs typeface="+mn-ea"/>
              <a:sym typeface="+mn-lt"/>
            </a:endParaRPr>
          </a:p>
        </p:txBody>
      </p:sp>
      <p:sp>
        <p:nvSpPr>
          <p:cNvPr id="14" name="矩形: 圆角 14">
            <a:hlinkClick r:id="rId3" action="ppaction://hlinksldjump"/>
            <a:extLst>
              <a:ext uri="{FF2B5EF4-FFF2-40B4-BE49-F238E27FC236}">
                <a16:creationId xmlns:a16="http://schemas.microsoft.com/office/drawing/2014/main" id="{FF33DDEC-0948-E8AF-FE06-7AD507C566CE}"/>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pic>
        <p:nvPicPr>
          <p:cNvPr id="2" name="Imagem 1">
            <a:extLst>
              <a:ext uri="{FF2B5EF4-FFF2-40B4-BE49-F238E27FC236}">
                <a16:creationId xmlns:a16="http://schemas.microsoft.com/office/drawing/2014/main" id="{35A0A8D5-0143-F8CC-7C4F-6825CEC2F968}"/>
              </a:ext>
            </a:extLst>
          </p:cNvPr>
          <p:cNvPicPr>
            <a:picLocks noChangeAspect="1"/>
          </p:cNvPicPr>
          <p:nvPr/>
        </p:nvPicPr>
        <p:blipFill>
          <a:blip r:embed="rId4"/>
          <a:stretch>
            <a:fillRect/>
          </a:stretch>
        </p:blipFill>
        <p:spPr>
          <a:xfrm>
            <a:off x="911496" y="3079524"/>
            <a:ext cx="2931161" cy="3420869"/>
          </a:xfrm>
          <a:prstGeom prst="roundRect">
            <a:avLst>
              <a:gd name="adj" fmla="val 10741"/>
            </a:avLst>
          </a:prstGeom>
          <a:noFill/>
          <a:effectLst>
            <a:glow rad="139700">
              <a:schemeClr val="accent1">
                <a:satMod val="175000"/>
                <a:alpha val="40000"/>
              </a:schemeClr>
            </a:glow>
          </a:effectLst>
        </p:spPr>
      </p:pic>
    </p:spTree>
    <p:extLst>
      <p:ext uri="{BB962C8B-B14F-4D97-AF65-F5344CB8AC3E}">
        <p14:creationId xmlns:p14="http://schemas.microsoft.com/office/powerpoint/2010/main" val="1911310228"/>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500" fill="hold"/>
                                        <p:tgtEl>
                                          <p:spTgt spid="14"/>
                                        </p:tgtEl>
                                        <p:attrNameLst>
                                          <p:attrName>ppt_x</p:attrName>
                                        </p:attrNameLst>
                                      </p:cBhvr>
                                      <p:tavLst>
                                        <p:tav tm="0">
                                          <p:val>
                                            <p:strVal val="1+#ppt_w/2"/>
                                          </p:val>
                                        </p:tav>
                                        <p:tav tm="100000">
                                          <p:val>
                                            <p:strVal val="#ppt_x"/>
                                          </p:val>
                                        </p:tav>
                                      </p:tavLst>
                                    </p:anim>
                                    <p:anim calcmode="lin" valueType="num">
                                      <p:cBhvr additive="base">
                                        <p:cTn id="8" dur="1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439800"/>
            <a:chOff x="335868" y="306805"/>
            <a:chExt cx="15402685" cy="779156"/>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H - EPI PARA PROTEÇÃO DO CORPO INTEIRO</a:t>
              </a: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1278362" y="1315447"/>
            <a:ext cx="7038324" cy="1422954"/>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H.2 - Vestimenta de corpo inteiro:</a:t>
            </a:r>
            <a:br>
              <a:rPr lang="pt-BR" altLang="zh-CN" sz="2000" b="1" dirty="0">
                <a:solidFill>
                  <a:schemeClr val="bg1"/>
                </a:solidFill>
                <a:cs typeface="+mn-ea"/>
                <a:sym typeface="+mn-lt"/>
              </a:rPr>
            </a:br>
            <a:r>
              <a:rPr lang="pt-BR" altLang="zh-CN" sz="2000" b="1" dirty="0">
                <a:solidFill>
                  <a:schemeClr val="bg1"/>
                </a:solidFill>
                <a:cs typeface="+mn-ea"/>
                <a:sym typeface="+mn-lt"/>
              </a:rPr>
              <a:t>d) </a:t>
            </a:r>
            <a:r>
              <a:rPr lang="pt-BR" altLang="zh-CN" sz="2000" dirty="0">
                <a:solidFill>
                  <a:schemeClr val="bg1"/>
                </a:solidFill>
                <a:cs typeface="+mn-ea"/>
                <a:sym typeface="+mn-lt"/>
              </a:rPr>
              <a:t>vestimenta para proteção de todo o corpo contra umidade proveniente de precipitação pluviométrica.</a:t>
            </a:r>
            <a:endParaRPr lang="zh-CN" altLang="en-US" sz="2000" dirty="0">
              <a:solidFill>
                <a:schemeClr val="bg1"/>
              </a:solidFill>
              <a:cs typeface="+mn-ea"/>
              <a:sym typeface="+mn-lt"/>
            </a:endParaRPr>
          </a:p>
        </p:txBody>
      </p:sp>
      <p:sp>
        <p:nvSpPr>
          <p:cNvPr id="2" name="矩形: 圆角 9">
            <a:extLst>
              <a:ext uri="{FF2B5EF4-FFF2-40B4-BE49-F238E27FC236}">
                <a16:creationId xmlns:a16="http://schemas.microsoft.com/office/drawing/2014/main" id="{D1F41782-2CC9-A9BB-6782-31A4F23AB782}"/>
              </a:ext>
            </a:extLst>
          </p:cNvPr>
          <p:cNvSpPr/>
          <p:nvPr/>
        </p:nvSpPr>
        <p:spPr>
          <a:xfrm flipH="1">
            <a:off x="791534" y="3842936"/>
            <a:ext cx="12423722" cy="2722825"/>
          </a:xfrm>
          <a:prstGeom prst="roundRect">
            <a:avLst>
              <a:gd name="adj" fmla="val 50000"/>
            </a:avLst>
          </a:prstGeom>
          <a:gradFill flip="none" rotWithShape="1">
            <a:gsLst>
              <a:gs pos="0">
                <a:srgbClr val="00B0F0"/>
              </a:gs>
              <a:gs pos="100000">
                <a:srgbClr val="26C0FF">
                  <a:alpha val="0"/>
                </a:srgbClr>
              </a:gs>
            </a:gsLst>
            <a:lin ang="10800000" scaled="0"/>
            <a:tileRect/>
          </a:gradFill>
          <a:ln>
            <a:noFill/>
          </a:ln>
        </p:spPr>
        <p:txBody>
          <a:bodyPr/>
          <a:lstStyle/>
          <a:p>
            <a:pPr defTabSz="1218565"/>
            <a:endParaRPr lang="zh-CN" altLang="en-US" dirty="0">
              <a:solidFill>
                <a:schemeClr val="tx1">
                  <a:lumMod val="65000"/>
                  <a:lumOff val="35000"/>
                </a:schemeClr>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3503720" y="4354602"/>
            <a:ext cx="7686795" cy="1705403"/>
          </a:xfrm>
          <a:prstGeom prst="rect">
            <a:avLst/>
          </a:prstGeom>
          <a:noFill/>
        </p:spPr>
        <p:txBody>
          <a:bodyPr wrap="square" rtlCol="0">
            <a:spAutoFit/>
          </a:bodyPr>
          <a:lstStyle/>
          <a:p>
            <a:pPr defTabSz="479969">
              <a:lnSpc>
                <a:spcPct val="150000"/>
              </a:lnSpc>
              <a:defRPr/>
            </a:pPr>
            <a:r>
              <a:rPr lang="pt-BR" altLang="zh-CN" dirty="0">
                <a:solidFill>
                  <a:schemeClr val="bg1"/>
                </a:solidFill>
                <a:effectLst>
                  <a:outerShdw blurRad="38100" dist="38100" dir="2700000" algn="tl">
                    <a:srgbClr val="000000">
                      <a:alpha val="43137"/>
                    </a:srgbClr>
                  </a:outerShdw>
                </a:effectLst>
                <a:cs typeface="+mn-ea"/>
                <a:sym typeface="+mn-lt"/>
              </a:rPr>
              <a:t>Ideal para ser usado em atividades com precipitação pluviométrica, motoboys e em qualquer atividade que exija uma vestimenta que ofereça proteção total do corpo, inclusive proteção das mãos e pés do usuário. </a:t>
            </a:r>
          </a:p>
        </p:txBody>
      </p:sp>
      <p:sp>
        <p:nvSpPr>
          <p:cNvPr id="14" name="矩形: 圆角 14">
            <a:extLst>
              <a:ext uri="{FF2B5EF4-FFF2-40B4-BE49-F238E27FC236}">
                <a16:creationId xmlns:a16="http://schemas.microsoft.com/office/drawing/2014/main" id="{3AA5A1F8-8E02-C7C0-FB2A-63737E20CA97}"/>
              </a:ext>
            </a:extLst>
          </p:cNvPr>
          <p:cNvSpPr/>
          <p:nvPr/>
        </p:nvSpPr>
        <p:spPr>
          <a:xfrm flipH="1">
            <a:off x="3503720" y="3193524"/>
            <a:ext cx="2160000" cy="540000"/>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01</a:t>
            </a:r>
            <a:endParaRPr lang="zh-CN" altLang="en-US" sz="2000" b="1" dirty="0">
              <a:effectLst>
                <a:outerShdw blurRad="38100" dist="38100" dir="2700000" algn="tl">
                  <a:srgbClr val="000000">
                    <a:alpha val="43137"/>
                  </a:srgbClr>
                </a:outerShdw>
              </a:effectLst>
              <a:cs typeface="+mn-ea"/>
              <a:sym typeface="+mn-lt"/>
            </a:endParaRPr>
          </a:p>
        </p:txBody>
      </p:sp>
      <p:sp>
        <p:nvSpPr>
          <p:cNvPr id="16" name="矩形: 圆角 14">
            <a:hlinkClick r:id="rId3" action="ppaction://hlinksldjump"/>
            <a:extLst>
              <a:ext uri="{FF2B5EF4-FFF2-40B4-BE49-F238E27FC236}">
                <a16:creationId xmlns:a16="http://schemas.microsoft.com/office/drawing/2014/main" id="{02875DA4-3066-A76B-8BF6-A47262A10B91}"/>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pic>
        <p:nvPicPr>
          <p:cNvPr id="11" name="Imagem 10">
            <a:extLst>
              <a:ext uri="{FF2B5EF4-FFF2-40B4-BE49-F238E27FC236}">
                <a16:creationId xmlns:a16="http://schemas.microsoft.com/office/drawing/2014/main" id="{20F7F525-8585-D37E-9740-AE8CBCBA25A2}"/>
              </a:ext>
            </a:extLst>
          </p:cNvPr>
          <p:cNvPicPr>
            <a:picLocks noChangeAspect="1"/>
          </p:cNvPicPr>
          <p:nvPr/>
        </p:nvPicPr>
        <p:blipFill>
          <a:blip r:embed="rId4"/>
          <a:stretch>
            <a:fillRect/>
          </a:stretch>
        </p:blipFill>
        <p:spPr>
          <a:xfrm>
            <a:off x="328341" y="4060120"/>
            <a:ext cx="2288456" cy="2288456"/>
          </a:xfrm>
          <a:prstGeom prst="roundRect">
            <a:avLst>
              <a:gd name="adj" fmla="val 10741"/>
            </a:avLst>
          </a:prstGeom>
          <a:noFill/>
          <a:effectLst>
            <a:glow rad="139700">
              <a:schemeClr val="accent1">
                <a:satMod val="175000"/>
                <a:alpha val="40000"/>
              </a:schemeClr>
            </a:glow>
          </a:effectLst>
        </p:spPr>
      </p:pic>
    </p:spTree>
    <p:extLst>
      <p:ext uri="{BB962C8B-B14F-4D97-AF65-F5344CB8AC3E}">
        <p14:creationId xmlns:p14="http://schemas.microsoft.com/office/powerpoint/2010/main" val="2376811110"/>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1+#ppt_w/2"/>
                                          </p:val>
                                        </p:tav>
                                        <p:tav tm="100000">
                                          <p:val>
                                            <p:strVal val="#ppt_x"/>
                                          </p:val>
                                        </p:tav>
                                      </p:tavLst>
                                    </p:anim>
                                    <p:anim calcmode="lin" valueType="num">
                                      <p:cBhvr additive="base">
                                        <p:cTn id="8" dur="1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2" decel="10000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500" fill="hold"/>
                                        <p:tgtEl>
                                          <p:spTgt spid="14"/>
                                        </p:tgtEl>
                                        <p:attrNameLst>
                                          <p:attrName>ppt_x</p:attrName>
                                        </p:attrNameLst>
                                      </p:cBhvr>
                                      <p:tavLst>
                                        <p:tav tm="0">
                                          <p:val>
                                            <p:strVal val="1+#ppt_w/2"/>
                                          </p:val>
                                        </p:tav>
                                        <p:tav tm="100000">
                                          <p:val>
                                            <p:strVal val="#ppt_x"/>
                                          </p:val>
                                        </p:tav>
                                      </p:tavLst>
                                    </p:anim>
                                    <p:anim calcmode="lin" valueType="num">
                                      <p:cBhvr additive="base">
                                        <p:cTn id="13" dur="1500" fill="hold"/>
                                        <p:tgtEl>
                                          <p:spTgt spid="14"/>
                                        </p:tgtEl>
                                        <p:attrNameLst>
                                          <p:attrName>ppt_y</p:attrName>
                                        </p:attrNameLst>
                                      </p:cBhvr>
                                      <p:tavLst>
                                        <p:tav tm="0">
                                          <p:val>
                                            <p:strVal val="#ppt_y"/>
                                          </p:val>
                                        </p:tav>
                                        <p:tav tm="100000">
                                          <p:val>
                                            <p:strVal val="#ppt_y"/>
                                          </p:val>
                                        </p:tav>
                                      </p:tavLst>
                                    </p:anim>
                                  </p:childTnLst>
                                </p:cTn>
                              </p:par>
                            </p:childTnLst>
                          </p:cTn>
                        </p:par>
                        <p:par>
                          <p:cTn id="14" fill="hold">
                            <p:stCondLst>
                              <p:cond delay="3000"/>
                            </p:stCondLst>
                            <p:childTnLst>
                              <p:par>
                                <p:cTn id="15" presetID="2" presetClass="entr" presetSubtype="2" decel="100000"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1500" fill="hold"/>
                                        <p:tgtEl>
                                          <p:spTgt spid="16"/>
                                        </p:tgtEl>
                                        <p:attrNameLst>
                                          <p:attrName>ppt_x</p:attrName>
                                        </p:attrNameLst>
                                      </p:cBhvr>
                                      <p:tavLst>
                                        <p:tav tm="0">
                                          <p:val>
                                            <p:strVal val="1+#ppt_w/2"/>
                                          </p:val>
                                        </p:tav>
                                        <p:tav tm="100000">
                                          <p:val>
                                            <p:strVal val="#ppt_x"/>
                                          </p:val>
                                        </p:tav>
                                      </p:tavLst>
                                    </p:anim>
                                    <p:anim calcmode="lin" valueType="num">
                                      <p:cBhvr additive="base">
                                        <p:cTn id="18" dur="1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descr="背景图案&#10;&#10;描述已自动生成">
            <a:extLst>
              <a:ext uri="{FF2B5EF4-FFF2-40B4-BE49-F238E27FC236}">
                <a16:creationId xmlns:a16="http://schemas.microsoft.com/office/drawing/2014/main" id="{1698420D-ACE4-A1DE-2738-1D4867C06492}"/>
              </a:ext>
            </a:extLst>
          </p:cNvPr>
          <p:cNvPicPr>
            <a:picLocks noChangeAspect="1"/>
          </p:cNvPicPr>
          <p:nvPr/>
        </p:nvPicPr>
        <p:blipFill rotWithShape="1">
          <a:blip r:embed="rId7" cstate="screen">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8800"/>
                    </a14:imgEffect>
                    <a14:imgEffect>
                      <a14:saturation sat="300000"/>
                    </a14:imgEffect>
                  </a14:imgLayer>
                </a14:imgProps>
              </a:ext>
              <a:ext uri="{28A0092B-C50C-407E-A947-70E740481C1C}">
                <a14:useLocalDpi xmlns:a14="http://schemas.microsoft.com/office/drawing/2010/main"/>
              </a:ext>
            </a:extLst>
          </a:blip>
          <a:srcRect r="22428" b="18572"/>
          <a:stretch/>
        </p:blipFill>
        <p:spPr>
          <a:xfrm>
            <a:off x="0" y="0"/>
            <a:ext cx="12192000" cy="6858000"/>
          </a:xfrm>
          <a:prstGeom prst="rect">
            <a:avLst/>
          </a:prstGeom>
        </p:spPr>
      </p:pic>
      <p:grpSp>
        <p:nvGrpSpPr>
          <p:cNvPr id="3" name="组合 2">
            <a:extLst>
              <a:ext uri="{FF2B5EF4-FFF2-40B4-BE49-F238E27FC236}">
                <a16:creationId xmlns:a16="http://schemas.microsoft.com/office/drawing/2014/main" id="{C3DF5C86-A7BF-4C33-99CD-847B7CD23903}"/>
              </a:ext>
            </a:extLst>
          </p:cNvPr>
          <p:cNvGrpSpPr/>
          <p:nvPr/>
        </p:nvGrpSpPr>
        <p:grpSpPr>
          <a:xfrm>
            <a:off x="309730" y="2334153"/>
            <a:ext cx="3427948" cy="3126698"/>
            <a:chOff x="548721" y="1660009"/>
            <a:chExt cx="6073003" cy="5539304"/>
          </a:xfrm>
        </p:grpSpPr>
        <p:sp>
          <p:nvSpPr>
            <p:cNvPr id="30" name="平行四边形 29">
              <a:extLst>
                <a:ext uri="{FF2B5EF4-FFF2-40B4-BE49-F238E27FC236}">
                  <a16:creationId xmlns:a16="http://schemas.microsoft.com/office/drawing/2014/main" id="{A34C9100-DD4C-4AED-9A20-F505B5CC3263}"/>
                </a:ext>
              </a:extLst>
            </p:cNvPr>
            <p:cNvSpPr/>
            <p:nvPr/>
          </p:nvSpPr>
          <p:spPr>
            <a:xfrm>
              <a:off x="548721" y="1660009"/>
              <a:ext cx="5810647" cy="4283592"/>
            </a:xfrm>
            <a:prstGeom prst="parallelogram">
              <a:avLst>
                <a:gd name="adj" fmla="val 41066"/>
              </a:avLst>
            </a:prstGeom>
            <a:gradFill>
              <a:gsLst>
                <a:gs pos="0">
                  <a:srgbClr val="00B0F0"/>
                </a:gs>
                <a:gs pos="100000">
                  <a:srgbClr val="344CF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6" dirty="0">
                <a:cs typeface="+mn-ea"/>
                <a:sym typeface="+mn-lt"/>
              </a:endParaRPr>
            </a:p>
          </p:txBody>
        </p:sp>
        <p:sp>
          <p:nvSpPr>
            <p:cNvPr id="31" name="平行四边形 30">
              <a:extLst>
                <a:ext uri="{FF2B5EF4-FFF2-40B4-BE49-F238E27FC236}">
                  <a16:creationId xmlns:a16="http://schemas.microsoft.com/office/drawing/2014/main" id="{2C8CE132-F521-4C79-AEA0-A9C1B301EAE1}"/>
                </a:ext>
              </a:extLst>
            </p:cNvPr>
            <p:cNvSpPr/>
            <p:nvPr/>
          </p:nvSpPr>
          <p:spPr>
            <a:xfrm>
              <a:off x="2867379" y="4431621"/>
              <a:ext cx="3754345" cy="2767692"/>
            </a:xfrm>
            <a:prstGeom prst="parallelogram">
              <a:avLst>
                <a:gd name="adj" fmla="val 41066"/>
              </a:avLst>
            </a:prstGeom>
            <a:gradFill>
              <a:gsLst>
                <a:gs pos="0">
                  <a:srgbClr val="00B0F0"/>
                </a:gs>
                <a:gs pos="100000">
                  <a:srgbClr val="344CF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6" dirty="0">
                <a:cs typeface="+mn-ea"/>
                <a:sym typeface="+mn-lt"/>
              </a:endParaRPr>
            </a:p>
          </p:txBody>
        </p:sp>
      </p:grpSp>
      <p:grpSp>
        <p:nvGrpSpPr>
          <p:cNvPr id="34" name="组合 33">
            <a:extLst>
              <a:ext uri="{FF2B5EF4-FFF2-40B4-BE49-F238E27FC236}">
                <a16:creationId xmlns:a16="http://schemas.microsoft.com/office/drawing/2014/main" id="{BD84AF62-55A4-4C0C-9B3D-3AC57B31AF75}"/>
              </a:ext>
            </a:extLst>
          </p:cNvPr>
          <p:cNvGrpSpPr/>
          <p:nvPr/>
        </p:nvGrpSpPr>
        <p:grpSpPr>
          <a:xfrm>
            <a:off x="9376973" y="3897140"/>
            <a:ext cx="1717210" cy="223661"/>
            <a:chOff x="16786801" y="5346279"/>
            <a:chExt cx="3042235" cy="396241"/>
          </a:xfrm>
        </p:grpSpPr>
        <p:sp>
          <p:nvSpPr>
            <p:cNvPr id="35" name="平行四边形 34">
              <a:extLst>
                <a:ext uri="{FF2B5EF4-FFF2-40B4-BE49-F238E27FC236}">
                  <a16:creationId xmlns:a16="http://schemas.microsoft.com/office/drawing/2014/main" id="{A5D2730D-77F2-4BC5-B88B-FBBE36D99356}"/>
                </a:ext>
              </a:extLst>
            </p:cNvPr>
            <p:cNvSpPr/>
            <p:nvPr>
              <p:custDataLst>
                <p:tags r:id="rId3"/>
              </p:custDataLst>
            </p:nvPr>
          </p:nvSpPr>
          <p:spPr>
            <a:xfrm>
              <a:off x="17625001" y="5346279"/>
              <a:ext cx="2204035" cy="258321"/>
            </a:xfrm>
            <a:prstGeom prst="parallelogram">
              <a:avLst>
                <a:gd name="adj" fmla="val 33801"/>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258089">
                <a:defRPr/>
              </a:pPr>
              <a:endParaRPr lang="zh-CN" altLang="en-US" sz="1016" dirty="0">
                <a:solidFill>
                  <a:prstClr val="white"/>
                </a:solidFill>
                <a:cs typeface="+mn-ea"/>
                <a:sym typeface="+mn-lt"/>
              </a:endParaRPr>
            </a:p>
          </p:txBody>
        </p:sp>
        <p:sp>
          <p:nvSpPr>
            <p:cNvPr id="36" name="平行四边形 35">
              <a:extLst>
                <a:ext uri="{FF2B5EF4-FFF2-40B4-BE49-F238E27FC236}">
                  <a16:creationId xmlns:a16="http://schemas.microsoft.com/office/drawing/2014/main" id="{8824F6FA-5984-4975-B4DD-ECE8C31F68D4}"/>
                </a:ext>
              </a:extLst>
            </p:cNvPr>
            <p:cNvSpPr/>
            <p:nvPr>
              <p:custDataLst>
                <p:tags r:id="rId4"/>
              </p:custDataLst>
            </p:nvPr>
          </p:nvSpPr>
          <p:spPr>
            <a:xfrm>
              <a:off x="16786801" y="5651080"/>
              <a:ext cx="2204035" cy="91440"/>
            </a:xfrm>
            <a:prstGeom prst="parallelogram">
              <a:avLst>
                <a:gd name="adj" fmla="val 33801"/>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258089">
                <a:defRPr/>
              </a:pPr>
              <a:endParaRPr lang="zh-CN" altLang="en-US" sz="1016" dirty="0">
                <a:solidFill>
                  <a:prstClr val="white"/>
                </a:solidFill>
                <a:cs typeface="+mn-ea"/>
                <a:sym typeface="+mn-lt"/>
              </a:endParaRPr>
            </a:p>
          </p:txBody>
        </p:sp>
      </p:grpSp>
      <p:grpSp>
        <p:nvGrpSpPr>
          <p:cNvPr id="37" name="组合 36">
            <a:extLst>
              <a:ext uri="{FF2B5EF4-FFF2-40B4-BE49-F238E27FC236}">
                <a16:creationId xmlns:a16="http://schemas.microsoft.com/office/drawing/2014/main" id="{5B005CAE-E1EB-4475-AA0F-DF183A8D5000}"/>
              </a:ext>
            </a:extLst>
          </p:cNvPr>
          <p:cNvGrpSpPr/>
          <p:nvPr/>
        </p:nvGrpSpPr>
        <p:grpSpPr>
          <a:xfrm>
            <a:off x="4587240" y="1324232"/>
            <a:ext cx="6735544" cy="2168867"/>
            <a:chOff x="10082392" y="1905242"/>
            <a:chExt cx="3612981" cy="2409795"/>
          </a:xfrm>
        </p:grpSpPr>
        <p:sp>
          <p:nvSpPr>
            <p:cNvPr id="38" name="平行四边形 37">
              <a:extLst>
                <a:ext uri="{FF2B5EF4-FFF2-40B4-BE49-F238E27FC236}">
                  <a16:creationId xmlns:a16="http://schemas.microsoft.com/office/drawing/2014/main" id="{A1F9CB4F-A013-4395-A823-1247817A73DA}"/>
                </a:ext>
              </a:extLst>
            </p:cNvPr>
            <p:cNvSpPr/>
            <p:nvPr>
              <p:custDataLst>
                <p:tags r:id="rId1"/>
              </p:custDataLst>
            </p:nvPr>
          </p:nvSpPr>
          <p:spPr>
            <a:xfrm flipH="1" flipV="1">
              <a:off x="10082392" y="1905242"/>
              <a:ext cx="3612981" cy="2409795"/>
            </a:xfrm>
            <a:prstGeom prst="parallelogram">
              <a:avLst>
                <a:gd name="adj" fmla="val 29928"/>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258089">
                <a:defRPr/>
              </a:pPr>
              <a:endParaRPr lang="zh-CN" altLang="en-US" sz="1016" dirty="0">
                <a:solidFill>
                  <a:prstClr val="white"/>
                </a:solidFill>
                <a:cs typeface="+mn-ea"/>
                <a:sym typeface="+mn-lt"/>
              </a:endParaRPr>
            </a:p>
          </p:txBody>
        </p:sp>
        <p:sp>
          <p:nvSpPr>
            <p:cNvPr id="39" name="文本框 38">
              <a:extLst>
                <a:ext uri="{FF2B5EF4-FFF2-40B4-BE49-F238E27FC236}">
                  <a16:creationId xmlns:a16="http://schemas.microsoft.com/office/drawing/2014/main" id="{A2600C08-4D1B-4549-936A-64EB0BD20D18}"/>
                </a:ext>
              </a:extLst>
            </p:cNvPr>
            <p:cNvSpPr txBox="1"/>
            <p:nvPr>
              <p:custDataLst>
                <p:tags r:id="rId2"/>
              </p:custDataLst>
            </p:nvPr>
          </p:nvSpPr>
          <p:spPr>
            <a:xfrm>
              <a:off x="10505625" y="2138610"/>
              <a:ext cx="2630308" cy="1915009"/>
            </a:xfrm>
            <a:prstGeom prst="rect">
              <a:avLst/>
            </a:prstGeom>
            <a:noFill/>
            <a:effectLst>
              <a:glow rad="203200">
                <a:srgbClr val="FF0000">
                  <a:alpha val="69000"/>
                </a:srgbClr>
              </a:glow>
            </a:effectLst>
          </p:spPr>
          <p:txBody>
            <a:bodyPr wrap="square" lIns="0" tIns="0" rIns="0" bIns="0" rtlCol="0">
              <a:spAutoFit/>
            </a:bodyPr>
            <a:lstStyle/>
            <a:p>
              <a:pPr defTabSz="258089">
                <a:defRPr/>
              </a:pPr>
              <a:r>
                <a:rPr lang="pt-BR" altLang="zh-CN" sz="2800" b="1" dirty="0">
                  <a:solidFill>
                    <a:schemeClr val="bg1"/>
                  </a:solidFill>
                  <a:effectLst>
                    <a:glow rad="12700">
                      <a:srgbClr val="FF0000">
                        <a:alpha val="53000"/>
                      </a:srgbClr>
                    </a:glow>
                    <a:outerShdw blurRad="38100" dist="38100" dir="2700000" algn="tl">
                      <a:srgbClr val="000000">
                        <a:alpha val="43137"/>
                      </a:srgbClr>
                    </a:outerShdw>
                  </a:effectLst>
                  <a:cs typeface="+mn-ea"/>
                  <a:sym typeface="+mn-lt"/>
                </a:rPr>
                <a:t>A</a:t>
              </a:r>
            </a:p>
            <a:p>
              <a:pPr defTabSz="258089">
                <a:defRPr/>
              </a:pPr>
              <a:endParaRPr lang="pt-BR" altLang="zh-CN" sz="2800" b="1" dirty="0">
                <a:solidFill>
                  <a:schemeClr val="bg1"/>
                </a:solidFill>
                <a:effectLst>
                  <a:glow rad="12700">
                    <a:srgbClr val="FF0000">
                      <a:alpha val="53000"/>
                    </a:srgbClr>
                  </a:glow>
                </a:effectLst>
                <a:cs typeface="+mn-ea"/>
                <a:sym typeface="+mn-lt"/>
              </a:endParaRPr>
            </a:p>
            <a:p>
              <a:pPr defTabSz="258089">
                <a:defRPr/>
              </a:pPr>
              <a:r>
                <a:rPr lang="pt-BR" altLang="zh-CN" sz="2800" dirty="0">
                  <a:solidFill>
                    <a:schemeClr val="bg1"/>
                  </a:solidFill>
                  <a:effectLst>
                    <a:glow rad="12700">
                      <a:srgbClr val="FF0000">
                        <a:alpha val="53000"/>
                      </a:srgbClr>
                    </a:glow>
                  </a:effectLst>
                  <a:cs typeface="+mn-ea"/>
                  <a:sym typeface="+mn-lt"/>
                </a:rPr>
                <a:t>EPI PARA PROTEÇÃO DA CABEÇA</a:t>
              </a:r>
            </a:p>
          </p:txBody>
        </p:sp>
      </p:grpSp>
      <p:pic>
        <p:nvPicPr>
          <p:cNvPr id="2" name="Picture 2" descr="IOP Assessoria">
            <a:extLst>
              <a:ext uri="{FF2B5EF4-FFF2-40B4-BE49-F238E27FC236}">
                <a16:creationId xmlns:a16="http://schemas.microsoft.com/office/drawing/2014/main" id="{F04B5EC4-6DB5-CEC1-D745-15F45C85F4F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9619" y="2806602"/>
            <a:ext cx="5310899" cy="4051398"/>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圆角 14">
            <a:hlinkClick r:id="rId10" action="ppaction://hlinksldjump"/>
            <a:extLst>
              <a:ext uri="{FF2B5EF4-FFF2-40B4-BE49-F238E27FC236}">
                <a16:creationId xmlns:a16="http://schemas.microsoft.com/office/drawing/2014/main" id="{EC9F701E-5031-E36A-EBB7-FD0B6F8742E9}"/>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spTree>
    <p:extLst>
      <p:ext uri="{BB962C8B-B14F-4D97-AF65-F5344CB8AC3E}">
        <p14:creationId xmlns:p14="http://schemas.microsoft.com/office/powerpoint/2010/main" val="1682121030"/>
      </p:ext>
    </p:extLst>
  </p:cSld>
  <p:clrMapOvr>
    <a:masterClrMapping/>
  </p:clrMapOvr>
  <mc:AlternateContent xmlns:mc="http://schemas.openxmlformats.org/markup-compatibility/2006" xmlns:p14="http://schemas.microsoft.com/office/powerpoint/2010/main">
    <mc:Choice Requires="p14">
      <p:transition spd="slow" p14:dur="2500" advTm="5555000">
        <p:checker/>
      </p:transition>
    </mc:Choice>
    <mc:Fallback xmlns="">
      <p:transition spd="slow" advTm="5555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 presetClass="entr" presetSubtype="2" decel="100000"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1500" fill="hold"/>
                                        <p:tgtEl>
                                          <p:spTgt spid="37"/>
                                        </p:tgtEl>
                                        <p:attrNameLst>
                                          <p:attrName>ppt_x</p:attrName>
                                        </p:attrNameLst>
                                      </p:cBhvr>
                                      <p:tavLst>
                                        <p:tav tm="0">
                                          <p:val>
                                            <p:strVal val="1+#ppt_w/2"/>
                                          </p:val>
                                        </p:tav>
                                        <p:tav tm="100000">
                                          <p:val>
                                            <p:strVal val="#ppt_x"/>
                                          </p:val>
                                        </p:tav>
                                      </p:tavLst>
                                    </p:anim>
                                    <p:anim calcmode="lin" valueType="num">
                                      <p:cBhvr additive="base">
                                        <p:cTn id="12" dur="1500" fill="hold"/>
                                        <p:tgtEl>
                                          <p:spTgt spid="37"/>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1500" fill="hold"/>
                                        <p:tgtEl>
                                          <p:spTgt spid="34"/>
                                        </p:tgtEl>
                                        <p:attrNameLst>
                                          <p:attrName>ppt_x</p:attrName>
                                        </p:attrNameLst>
                                      </p:cBhvr>
                                      <p:tavLst>
                                        <p:tav tm="0">
                                          <p:val>
                                            <p:strVal val="0-#ppt_w/2"/>
                                          </p:val>
                                        </p:tav>
                                        <p:tav tm="100000">
                                          <p:val>
                                            <p:strVal val="#ppt_x"/>
                                          </p:val>
                                        </p:tav>
                                      </p:tavLst>
                                    </p:anim>
                                    <p:anim calcmode="lin" valueType="num">
                                      <p:cBhvr additive="base">
                                        <p:cTn id="16" dur="1500" fill="hold"/>
                                        <p:tgtEl>
                                          <p:spTgt spid="34"/>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2" presetClass="entr" presetSubtype="2" decel="10000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1500" fill="hold"/>
                                        <p:tgtEl>
                                          <p:spTgt spid="4"/>
                                        </p:tgtEl>
                                        <p:attrNameLst>
                                          <p:attrName>ppt_x</p:attrName>
                                        </p:attrNameLst>
                                      </p:cBhvr>
                                      <p:tavLst>
                                        <p:tav tm="0">
                                          <p:val>
                                            <p:strVal val="1+#ppt_w/2"/>
                                          </p:val>
                                        </p:tav>
                                        <p:tav tm="100000">
                                          <p:val>
                                            <p:strVal val="#ppt_x"/>
                                          </p:val>
                                        </p:tav>
                                      </p:tavLst>
                                    </p:anim>
                                    <p:anim calcmode="lin" valueType="num">
                                      <p:cBhvr additive="base">
                                        <p:cTn id="21"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descr="背景图案&#10;&#10;描述已自动生成">
            <a:extLst>
              <a:ext uri="{FF2B5EF4-FFF2-40B4-BE49-F238E27FC236}">
                <a16:creationId xmlns:a16="http://schemas.microsoft.com/office/drawing/2014/main" id="{1698420D-ACE4-A1DE-2738-1D4867C06492}"/>
              </a:ext>
            </a:extLst>
          </p:cNvPr>
          <p:cNvPicPr>
            <a:picLocks noChangeAspect="1"/>
          </p:cNvPicPr>
          <p:nvPr/>
        </p:nvPicPr>
        <p:blipFill rotWithShape="1">
          <a:blip r:embed="rId7" cstate="screen">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8800"/>
                    </a14:imgEffect>
                    <a14:imgEffect>
                      <a14:saturation sat="300000"/>
                    </a14:imgEffect>
                  </a14:imgLayer>
                </a14:imgProps>
              </a:ext>
              <a:ext uri="{28A0092B-C50C-407E-A947-70E740481C1C}">
                <a14:useLocalDpi xmlns:a14="http://schemas.microsoft.com/office/drawing/2010/main"/>
              </a:ext>
            </a:extLst>
          </a:blip>
          <a:srcRect r="22428" b="18572"/>
          <a:stretch/>
        </p:blipFill>
        <p:spPr>
          <a:xfrm>
            <a:off x="0" y="0"/>
            <a:ext cx="12192000" cy="6858000"/>
          </a:xfrm>
          <a:prstGeom prst="rect">
            <a:avLst/>
          </a:prstGeom>
        </p:spPr>
      </p:pic>
      <p:grpSp>
        <p:nvGrpSpPr>
          <p:cNvPr id="3" name="组合 2">
            <a:extLst>
              <a:ext uri="{FF2B5EF4-FFF2-40B4-BE49-F238E27FC236}">
                <a16:creationId xmlns:a16="http://schemas.microsoft.com/office/drawing/2014/main" id="{C3DF5C86-A7BF-4C33-99CD-847B7CD23903}"/>
              </a:ext>
            </a:extLst>
          </p:cNvPr>
          <p:cNvGrpSpPr/>
          <p:nvPr/>
        </p:nvGrpSpPr>
        <p:grpSpPr>
          <a:xfrm>
            <a:off x="309730" y="2334153"/>
            <a:ext cx="3427948" cy="3126698"/>
            <a:chOff x="548721" y="1660009"/>
            <a:chExt cx="6073003" cy="5539304"/>
          </a:xfrm>
        </p:grpSpPr>
        <p:sp>
          <p:nvSpPr>
            <p:cNvPr id="30" name="平行四边形 29">
              <a:extLst>
                <a:ext uri="{FF2B5EF4-FFF2-40B4-BE49-F238E27FC236}">
                  <a16:creationId xmlns:a16="http://schemas.microsoft.com/office/drawing/2014/main" id="{A34C9100-DD4C-4AED-9A20-F505B5CC3263}"/>
                </a:ext>
              </a:extLst>
            </p:cNvPr>
            <p:cNvSpPr/>
            <p:nvPr/>
          </p:nvSpPr>
          <p:spPr>
            <a:xfrm>
              <a:off x="548721" y="1660009"/>
              <a:ext cx="5810647" cy="4283592"/>
            </a:xfrm>
            <a:prstGeom prst="parallelogram">
              <a:avLst>
                <a:gd name="adj" fmla="val 41066"/>
              </a:avLst>
            </a:prstGeom>
            <a:gradFill>
              <a:gsLst>
                <a:gs pos="0">
                  <a:srgbClr val="00B0F0"/>
                </a:gs>
                <a:gs pos="100000">
                  <a:srgbClr val="344CF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6" dirty="0">
                <a:cs typeface="+mn-ea"/>
                <a:sym typeface="+mn-lt"/>
              </a:endParaRPr>
            </a:p>
          </p:txBody>
        </p:sp>
        <p:sp>
          <p:nvSpPr>
            <p:cNvPr id="31" name="平行四边形 30">
              <a:extLst>
                <a:ext uri="{FF2B5EF4-FFF2-40B4-BE49-F238E27FC236}">
                  <a16:creationId xmlns:a16="http://schemas.microsoft.com/office/drawing/2014/main" id="{2C8CE132-F521-4C79-AEA0-A9C1B301EAE1}"/>
                </a:ext>
              </a:extLst>
            </p:cNvPr>
            <p:cNvSpPr/>
            <p:nvPr/>
          </p:nvSpPr>
          <p:spPr>
            <a:xfrm>
              <a:off x="2867379" y="4431621"/>
              <a:ext cx="3754345" cy="2767692"/>
            </a:xfrm>
            <a:prstGeom prst="parallelogram">
              <a:avLst>
                <a:gd name="adj" fmla="val 41066"/>
              </a:avLst>
            </a:prstGeom>
            <a:gradFill>
              <a:gsLst>
                <a:gs pos="0">
                  <a:srgbClr val="00B0F0"/>
                </a:gs>
                <a:gs pos="100000">
                  <a:srgbClr val="344CF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6" dirty="0">
                <a:cs typeface="+mn-ea"/>
                <a:sym typeface="+mn-lt"/>
              </a:endParaRPr>
            </a:p>
          </p:txBody>
        </p:sp>
      </p:grpSp>
      <p:grpSp>
        <p:nvGrpSpPr>
          <p:cNvPr id="34" name="组合 33">
            <a:extLst>
              <a:ext uri="{FF2B5EF4-FFF2-40B4-BE49-F238E27FC236}">
                <a16:creationId xmlns:a16="http://schemas.microsoft.com/office/drawing/2014/main" id="{BD84AF62-55A4-4C0C-9B3D-3AC57B31AF75}"/>
              </a:ext>
            </a:extLst>
          </p:cNvPr>
          <p:cNvGrpSpPr/>
          <p:nvPr/>
        </p:nvGrpSpPr>
        <p:grpSpPr>
          <a:xfrm>
            <a:off x="9376973" y="3897140"/>
            <a:ext cx="1717210" cy="223661"/>
            <a:chOff x="16786801" y="5346279"/>
            <a:chExt cx="3042235" cy="396241"/>
          </a:xfrm>
        </p:grpSpPr>
        <p:sp>
          <p:nvSpPr>
            <p:cNvPr id="35" name="平行四边形 34">
              <a:extLst>
                <a:ext uri="{FF2B5EF4-FFF2-40B4-BE49-F238E27FC236}">
                  <a16:creationId xmlns:a16="http://schemas.microsoft.com/office/drawing/2014/main" id="{A5D2730D-77F2-4BC5-B88B-FBBE36D99356}"/>
                </a:ext>
              </a:extLst>
            </p:cNvPr>
            <p:cNvSpPr/>
            <p:nvPr>
              <p:custDataLst>
                <p:tags r:id="rId3"/>
              </p:custDataLst>
            </p:nvPr>
          </p:nvSpPr>
          <p:spPr>
            <a:xfrm>
              <a:off x="17625001" y="5346279"/>
              <a:ext cx="2204035" cy="258321"/>
            </a:xfrm>
            <a:prstGeom prst="parallelogram">
              <a:avLst>
                <a:gd name="adj" fmla="val 33801"/>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258089">
                <a:defRPr/>
              </a:pPr>
              <a:endParaRPr lang="zh-CN" altLang="en-US" sz="1016" dirty="0">
                <a:solidFill>
                  <a:prstClr val="white"/>
                </a:solidFill>
                <a:cs typeface="+mn-ea"/>
                <a:sym typeface="+mn-lt"/>
              </a:endParaRPr>
            </a:p>
          </p:txBody>
        </p:sp>
        <p:sp>
          <p:nvSpPr>
            <p:cNvPr id="36" name="平行四边形 35">
              <a:extLst>
                <a:ext uri="{FF2B5EF4-FFF2-40B4-BE49-F238E27FC236}">
                  <a16:creationId xmlns:a16="http://schemas.microsoft.com/office/drawing/2014/main" id="{8824F6FA-5984-4975-B4DD-ECE8C31F68D4}"/>
                </a:ext>
              </a:extLst>
            </p:cNvPr>
            <p:cNvSpPr/>
            <p:nvPr>
              <p:custDataLst>
                <p:tags r:id="rId4"/>
              </p:custDataLst>
            </p:nvPr>
          </p:nvSpPr>
          <p:spPr>
            <a:xfrm>
              <a:off x="16786801" y="5651080"/>
              <a:ext cx="2204035" cy="91440"/>
            </a:xfrm>
            <a:prstGeom prst="parallelogram">
              <a:avLst>
                <a:gd name="adj" fmla="val 33801"/>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258089">
                <a:defRPr/>
              </a:pPr>
              <a:endParaRPr lang="zh-CN" altLang="en-US" sz="1016" dirty="0">
                <a:solidFill>
                  <a:prstClr val="white"/>
                </a:solidFill>
                <a:cs typeface="+mn-ea"/>
                <a:sym typeface="+mn-lt"/>
              </a:endParaRPr>
            </a:p>
          </p:txBody>
        </p:sp>
      </p:grpSp>
      <p:grpSp>
        <p:nvGrpSpPr>
          <p:cNvPr id="37" name="组合 36">
            <a:extLst>
              <a:ext uri="{FF2B5EF4-FFF2-40B4-BE49-F238E27FC236}">
                <a16:creationId xmlns:a16="http://schemas.microsoft.com/office/drawing/2014/main" id="{5B005CAE-E1EB-4475-AA0F-DF183A8D5000}"/>
              </a:ext>
            </a:extLst>
          </p:cNvPr>
          <p:cNvGrpSpPr/>
          <p:nvPr/>
        </p:nvGrpSpPr>
        <p:grpSpPr>
          <a:xfrm>
            <a:off x="4587240" y="1324232"/>
            <a:ext cx="6735544" cy="2179411"/>
            <a:chOff x="10082392" y="1905242"/>
            <a:chExt cx="3612981" cy="2421514"/>
          </a:xfrm>
        </p:grpSpPr>
        <p:sp>
          <p:nvSpPr>
            <p:cNvPr id="38" name="平行四边形 37">
              <a:extLst>
                <a:ext uri="{FF2B5EF4-FFF2-40B4-BE49-F238E27FC236}">
                  <a16:creationId xmlns:a16="http://schemas.microsoft.com/office/drawing/2014/main" id="{A1F9CB4F-A013-4395-A823-1247817A73DA}"/>
                </a:ext>
              </a:extLst>
            </p:cNvPr>
            <p:cNvSpPr/>
            <p:nvPr>
              <p:custDataLst>
                <p:tags r:id="rId1"/>
              </p:custDataLst>
            </p:nvPr>
          </p:nvSpPr>
          <p:spPr>
            <a:xfrm flipH="1" flipV="1">
              <a:off x="10082392" y="1905242"/>
              <a:ext cx="3612981" cy="2409795"/>
            </a:xfrm>
            <a:prstGeom prst="parallelogram">
              <a:avLst>
                <a:gd name="adj" fmla="val 29928"/>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258089">
                <a:defRPr/>
              </a:pPr>
              <a:endParaRPr lang="zh-CN" altLang="en-US" sz="1016" dirty="0">
                <a:solidFill>
                  <a:prstClr val="white"/>
                </a:solidFill>
                <a:cs typeface="+mn-ea"/>
                <a:sym typeface="+mn-lt"/>
              </a:endParaRPr>
            </a:p>
          </p:txBody>
        </p:sp>
        <p:sp>
          <p:nvSpPr>
            <p:cNvPr id="39" name="文本框 38">
              <a:extLst>
                <a:ext uri="{FF2B5EF4-FFF2-40B4-BE49-F238E27FC236}">
                  <a16:creationId xmlns:a16="http://schemas.microsoft.com/office/drawing/2014/main" id="{A2600C08-4D1B-4549-936A-64EB0BD20D18}"/>
                </a:ext>
              </a:extLst>
            </p:cNvPr>
            <p:cNvSpPr txBox="1"/>
            <p:nvPr>
              <p:custDataLst>
                <p:tags r:id="rId2"/>
              </p:custDataLst>
            </p:nvPr>
          </p:nvSpPr>
          <p:spPr>
            <a:xfrm>
              <a:off x="10505624" y="1932995"/>
              <a:ext cx="2926106" cy="2393761"/>
            </a:xfrm>
            <a:prstGeom prst="rect">
              <a:avLst/>
            </a:prstGeom>
            <a:noFill/>
            <a:effectLst>
              <a:glow rad="203200">
                <a:srgbClr val="FF0000">
                  <a:alpha val="69000"/>
                </a:srgbClr>
              </a:glow>
            </a:effectLst>
          </p:spPr>
          <p:txBody>
            <a:bodyPr wrap="square" lIns="0" tIns="0" rIns="0" bIns="0" rtlCol="0">
              <a:spAutoFit/>
            </a:bodyPr>
            <a:lstStyle/>
            <a:p>
              <a:pPr defTabSz="258089">
                <a:defRPr/>
              </a:pPr>
              <a:r>
                <a:rPr lang="pt-BR" altLang="zh-CN" sz="2800" b="1" dirty="0">
                  <a:solidFill>
                    <a:schemeClr val="bg1"/>
                  </a:solidFill>
                  <a:effectLst>
                    <a:glow rad="12700">
                      <a:srgbClr val="FF0000">
                        <a:alpha val="53000"/>
                      </a:srgbClr>
                    </a:glow>
                    <a:outerShdw blurRad="38100" dist="38100" dir="2700000" algn="tl">
                      <a:srgbClr val="000000">
                        <a:alpha val="43137"/>
                      </a:srgbClr>
                    </a:outerShdw>
                  </a:effectLst>
                  <a:cs typeface="+mn-ea"/>
                  <a:sym typeface="+mn-lt"/>
                </a:rPr>
                <a:t>I</a:t>
              </a:r>
            </a:p>
            <a:p>
              <a:pPr defTabSz="258089">
                <a:defRPr/>
              </a:pPr>
              <a:endParaRPr lang="pt-BR" altLang="zh-CN" sz="2800" b="1" dirty="0">
                <a:solidFill>
                  <a:schemeClr val="bg1"/>
                </a:solidFill>
                <a:effectLst>
                  <a:glow rad="12700">
                    <a:srgbClr val="FF0000">
                      <a:alpha val="53000"/>
                    </a:srgbClr>
                  </a:glow>
                </a:effectLst>
                <a:cs typeface="+mn-ea"/>
                <a:sym typeface="+mn-lt"/>
              </a:endParaRPr>
            </a:p>
            <a:p>
              <a:pPr lvl="0" hangingPunct="0">
                <a:defRPr/>
              </a:pPr>
              <a:r>
                <a:rPr lang="pt-BR" altLang="zh-CN" sz="2800" dirty="0">
                  <a:solidFill>
                    <a:prstClr val="white"/>
                  </a:solidFill>
                  <a:cs typeface="+mn-ea"/>
                  <a:sym typeface="+mn-lt"/>
                </a:rPr>
                <a:t>EPI PARA PROTEÇÃO CONTRA QUEDAS COM DIFERENÇA DE NÍVEL</a:t>
              </a:r>
            </a:p>
          </p:txBody>
        </p:sp>
      </p:grpSp>
      <p:pic>
        <p:nvPicPr>
          <p:cNvPr id="2" name="Picture 2" descr="IOP Assessoria">
            <a:extLst>
              <a:ext uri="{FF2B5EF4-FFF2-40B4-BE49-F238E27FC236}">
                <a16:creationId xmlns:a16="http://schemas.microsoft.com/office/drawing/2014/main" id="{F04B5EC4-6DB5-CEC1-D745-15F45C85F4F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9619" y="2806602"/>
            <a:ext cx="5310899" cy="4051398"/>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圆角 14">
            <a:hlinkClick r:id="rId10" action="ppaction://hlinksldjump"/>
            <a:extLst>
              <a:ext uri="{FF2B5EF4-FFF2-40B4-BE49-F238E27FC236}">
                <a16:creationId xmlns:a16="http://schemas.microsoft.com/office/drawing/2014/main" id="{83BA3FD9-73F9-5B18-87BA-8CD88C0F6722}"/>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spTree>
    <p:extLst>
      <p:ext uri="{BB962C8B-B14F-4D97-AF65-F5344CB8AC3E}">
        <p14:creationId xmlns:p14="http://schemas.microsoft.com/office/powerpoint/2010/main" val="3060930625"/>
      </p:ext>
    </p:extLst>
  </p:cSld>
  <p:clrMapOvr>
    <a:masterClrMapping/>
  </p:clrMapOvr>
  <mc:AlternateContent xmlns:mc="http://schemas.openxmlformats.org/markup-compatibility/2006" xmlns:p14="http://schemas.microsoft.com/office/powerpoint/2010/main">
    <mc:Choice Requires="p14">
      <p:transition spd="slow" p14:dur="2500" advTm="5555000">
        <p:checker/>
      </p:transition>
    </mc:Choice>
    <mc:Fallback xmlns="">
      <p:transition spd="slow" advTm="5555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 presetClass="entr" presetSubtype="2" decel="100000"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1500" fill="hold"/>
                                        <p:tgtEl>
                                          <p:spTgt spid="37"/>
                                        </p:tgtEl>
                                        <p:attrNameLst>
                                          <p:attrName>ppt_x</p:attrName>
                                        </p:attrNameLst>
                                      </p:cBhvr>
                                      <p:tavLst>
                                        <p:tav tm="0">
                                          <p:val>
                                            <p:strVal val="1+#ppt_w/2"/>
                                          </p:val>
                                        </p:tav>
                                        <p:tav tm="100000">
                                          <p:val>
                                            <p:strVal val="#ppt_x"/>
                                          </p:val>
                                        </p:tav>
                                      </p:tavLst>
                                    </p:anim>
                                    <p:anim calcmode="lin" valueType="num">
                                      <p:cBhvr additive="base">
                                        <p:cTn id="12" dur="1500" fill="hold"/>
                                        <p:tgtEl>
                                          <p:spTgt spid="37"/>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1500" fill="hold"/>
                                        <p:tgtEl>
                                          <p:spTgt spid="34"/>
                                        </p:tgtEl>
                                        <p:attrNameLst>
                                          <p:attrName>ppt_x</p:attrName>
                                        </p:attrNameLst>
                                      </p:cBhvr>
                                      <p:tavLst>
                                        <p:tav tm="0">
                                          <p:val>
                                            <p:strVal val="0-#ppt_w/2"/>
                                          </p:val>
                                        </p:tav>
                                        <p:tav tm="100000">
                                          <p:val>
                                            <p:strVal val="#ppt_x"/>
                                          </p:val>
                                        </p:tav>
                                      </p:tavLst>
                                    </p:anim>
                                    <p:anim calcmode="lin" valueType="num">
                                      <p:cBhvr additive="base">
                                        <p:cTn id="16" dur="1500" fill="hold"/>
                                        <p:tgtEl>
                                          <p:spTgt spid="34"/>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2" presetClass="entr" presetSubtype="2" decel="10000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1500" fill="hold"/>
                                        <p:tgtEl>
                                          <p:spTgt spid="4"/>
                                        </p:tgtEl>
                                        <p:attrNameLst>
                                          <p:attrName>ppt_x</p:attrName>
                                        </p:attrNameLst>
                                      </p:cBhvr>
                                      <p:tavLst>
                                        <p:tav tm="0">
                                          <p:val>
                                            <p:strVal val="1+#ppt_w/2"/>
                                          </p:val>
                                        </p:tav>
                                        <p:tav tm="100000">
                                          <p:val>
                                            <p:strVal val="#ppt_x"/>
                                          </p:val>
                                        </p:tav>
                                      </p:tavLst>
                                    </p:anim>
                                    <p:anim calcmode="lin" valueType="num">
                                      <p:cBhvr additive="base">
                                        <p:cTn id="21"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9630322" cy="369332"/>
            <a:chOff x="335868" y="306805"/>
            <a:chExt cx="17061221" cy="654314"/>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00"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00"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6226023" cy="654314"/>
            </a:xfrm>
            <a:prstGeom prst="rect">
              <a:avLst/>
            </a:prstGeom>
            <a:noFill/>
          </p:spPr>
          <p:txBody>
            <a:bodyPr wrap="square" rtlCol="0">
              <a:spAutoFit/>
            </a:bodyPr>
            <a:lstStyle/>
            <a:p>
              <a:pPr defTabSz="258089">
                <a:defRPr/>
              </a:pPr>
              <a:r>
                <a:rPr lang="pt-BR" altLang="zh-CN" b="1" dirty="0">
                  <a:solidFill>
                    <a:prstClr val="white"/>
                  </a:solidFill>
                  <a:cs typeface="+mn-ea"/>
                  <a:sym typeface="+mn-lt"/>
                </a:rPr>
                <a:t>I - EPI PARA PROTEÇÃO CONTRA QUEDAS COM DIFERENÇA DE NÍVEL</a:t>
              </a:r>
              <a:endParaRPr lang="zh-CN" altLang="en-US"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1278362" y="1315447"/>
            <a:ext cx="10097209" cy="961289"/>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I.1 - </a:t>
            </a:r>
            <a:r>
              <a:rPr lang="pt-BR" altLang="zh-CN" sz="2000" dirty="0">
                <a:solidFill>
                  <a:schemeClr val="bg1"/>
                </a:solidFill>
                <a:cs typeface="+mn-ea"/>
                <a:sym typeface="+mn-lt"/>
              </a:rPr>
              <a:t>Cinturão de segurança com dispositivo trava-queda para proteção do usuário contra quedas em operações com movimentação vertical ou horizontal.</a:t>
            </a:r>
            <a:endParaRPr lang="zh-CN" altLang="en-US" sz="20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5725886" y="3712440"/>
            <a:ext cx="5353053" cy="2536400"/>
          </a:xfrm>
          <a:prstGeom prst="rect">
            <a:avLst/>
          </a:prstGeom>
          <a:noFill/>
        </p:spPr>
        <p:txBody>
          <a:bodyPr wrap="square" rtlCol="0">
            <a:spAutoFit/>
          </a:bodyPr>
          <a:lstStyle/>
          <a:p>
            <a:pPr defTabSz="479969">
              <a:lnSpc>
                <a:spcPct val="150000"/>
              </a:lnSpc>
              <a:defRPr/>
            </a:pPr>
            <a:r>
              <a:rPr lang="pt-BR" altLang="zh-CN" dirty="0">
                <a:solidFill>
                  <a:schemeClr val="bg1"/>
                </a:solidFill>
                <a:effectLst>
                  <a:outerShdw blurRad="38100" dist="38100" dir="2700000" algn="tl">
                    <a:srgbClr val="000000">
                      <a:alpha val="43137"/>
                    </a:srgbClr>
                  </a:outerShdw>
                </a:effectLst>
                <a:cs typeface="+mn-ea"/>
                <a:sym typeface="+mn-lt"/>
              </a:rPr>
              <a:t>O trava queda é um dispositivo de retenção de queda o qual é ligado entre o cinturão de segurança e o ponto de ancoragem, desta forma, como o próprio nome sugere, ele atuará de maneira a impedir que o colaborador sofra uma queda.</a:t>
            </a:r>
          </a:p>
        </p:txBody>
      </p:sp>
      <p:sp>
        <p:nvSpPr>
          <p:cNvPr id="16" name="矩形: 圆角 14">
            <a:hlinkClick r:id="rId3" action="ppaction://hlinksldjump"/>
            <a:extLst>
              <a:ext uri="{FF2B5EF4-FFF2-40B4-BE49-F238E27FC236}">
                <a16:creationId xmlns:a16="http://schemas.microsoft.com/office/drawing/2014/main" id="{02875DA4-3066-A76B-8BF6-A47262A10B91}"/>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sp>
        <p:nvSpPr>
          <p:cNvPr id="11" name="Rectangle: Rounded Corners 36">
            <a:extLst>
              <a:ext uri="{FF2B5EF4-FFF2-40B4-BE49-F238E27FC236}">
                <a16:creationId xmlns:a16="http://schemas.microsoft.com/office/drawing/2014/main" id="{3C66CDA3-02DE-8450-09F4-72E71C443F94}"/>
              </a:ext>
            </a:extLst>
          </p:cNvPr>
          <p:cNvSpPr/>
          <p:nvPr/>
        </p:nvSpPr>
        <p:spPr>
          <a:xfrm>
            <a:off x="1" y="3728563"/>
            <a:ext cx="4517570" cy="2209800"/>
          </a:xfrm>
          <a:prstGeom prst="roundRect">
            <a:avLst>
              <a:gd name="adj" fmla="val 2814"/>
            </a:avLst>
          </a:prstGeom>
          <a:gradFill flip="none" rotWithShape="1">
            <a:gsLst>
              <a:gs pos="1000">
                <a:srgbClr val="00B0F0"/>
              </a:gs>
              <a:gs pos="100000">
                <a:srgbClr val="0AEEFC">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cs typeface="+mn-ea"/>
              <a:sym typeface="+mn-lt"/>
            </a:endParaRPr>
          </a:p>
        </p:txBody>
      </p:sp>
      <p:pic>
        <p:nvPicPr>
          <p:cNvPr id="2" name="Imagem 1">
            <a:extLst>
              <a:ext uri="{FF2B5EF4-FFF2-40B4-BE49-F238E27FC236}">
                <a16:creationId xmlns:a16="http://schemas.microsoft.com/office/drawing/2014/main" id="{809DAA03-612C-6CA2-2D01-1EBB3B91DA9E}"/>
              </a:ext>
            </a:extLst>
          </p:cNvPr>
          <p:cNvPicPr>
            <a:picLocks noChangeAspect="1"/>
          </p:cNvPicPr>
          <p:nvPr/>
        </p:nvPicPr>
        <p:blipFill>
          <a:blip r:embed="rId4"/>
          <a:stretch>
            <a:fillRect/>
          </a:stretch>
        </p:blipFill>
        <p:spPr>
          <a:xfrm>
            <a:off x="625347" y="3949487"/>
            <a:ext cx="1458006" cy="1820694"/>
          </a:xfrm>
          <a:prstGeom prst="roundRect">
            <a:avLst>
              <a:gd name="adj" fmla="val 10741"/>
            </a:avLst>
          </a:prstGeom>
          <a:noFill/>
          <a:effectLst>
            <a:glow rad="139700">
              <a:schemeClr val="accent1">
                <a:satMod val="175000"/>
                <a:alpha val="40000"/>
              </a:schemeClr>
            </a:glow>
          </a:effectLst>
        </p:spPr>
      </p:pic>
      <p:pic>
        <p:nvPicPr>
          <p:cNvPr id="9" name="Imagem 8">
            <a:extLst>
              <a:ext uri="{FF2B5EF4-FFF2-40B4-BE49-F238E27FC236}">
                <a16:creationId xmlns:a16="http://schemas.microsoft.com/office/drawing/2014/main" id="{AB37CB2B-5408-08BB-C5D5-5CDFA1195E4D}"/>
              </a:ext>
            </a:extLst>
          </p:cNvPr>
          <p:cNvPicPr>
            <a:picLocks noChangeAspect="1"/>
          </p:cNvPicPr>
          <p:nvPr/>
        </p:nvPicPr>
        <p:blipFill>
          <a:blip r:embed="rId5"/>
          <a:stretch>
            <a:fillRect/>
          </a:stretch>
        </p:blipFill>
        <p:spPr>
          <a:xfrm>
            <a:off x="2614459" y="4027961"/>
            <a:ext cx="1663745" cy="1663745"/>
          </a:xfrm>
          <a:prstGeom prst="roundRect">
            <a:avLst>
              <a:gd name="adj" fmla="val 10741"/>
            </a:avLst>
          </a:prstGeom>
          <a:noFill/>
          <a:effectLst>
            <a:glow rad="139700">
              <a:schemeClr val="accent1">
                <a:satMod val="175000"/>
                <a:alpha val="40000"/>
              </a:schemeClr>
            </a:glow>
          </a:effectLst>
        </p:spPr>
      </p:pic>
    </p:spTree>
    <p:extLst>
      <p:ext uri="{BB962C8B-B14F-4D97-AF65-F5344CB8AC3E}">
        <p14:creationId xmlns:p14="http://schemas.microsoft.com/office/powerpoint/2010/main" val="393574984"/>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500" fill="hold"/>
                                        <p:tgtEl>
                                          <p:spTgt spid="16"/>
                                        </p:tgtEl>
                                        <p:attrNameLst>
                                          <p:attrName>ppt_x</p:attrName>
                                        </p:attrNameLst>
                                      </p:cBhvr>
                                      <p:tavLst>
                                        <p:tav tm="0">
                                          <p:val>
                                            <p:strVal val="1+#ppt_w/2"/>
                                          </p:val>
                                        </p:tav>
                                        <p:tav tm="100000">
                                          <p:val>
                                            <p:strVal val="#ppt_x"/>
                                          </p:val>
                                        </p:tav>
                                      </p:tavLst>
                                    </p:anim>
                                    <p:anim calcmode="lin" valueType="num">
                                      <p:cBhvr additive="base">
                                        <p:cTn id="8" dur="1500" fill="hold"/>
                                        <p:tgtEl>
                                          <p:spTgt spid="16"/>
                                        </p:tgtEl>
                                        <p:attrNameLst>
                                          <p:attrName>ppt_y</p:attrName>
                                        </p:attrNameLst>
                                      </p:cBhvr>
                                      <p:tavLst>
                                        <p:tav tm="0">
                                          <p:val>
                                            <p:strVal val="#ppt_y"/>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sp>
        <p:nvSpPr>
          <p:cNvPr id="47" name="矩形 144">
            <a:extLst>
              <a:ext uri="{FF2B5EF4-FFF2-40B4-BE49-F238E27FC236}">
                <a16:creationId xmlns:a16="http://schemas.microsoft.com/office/drawing/2014/main" id="{9BCDFCAA-8EF9-E183-8246-2404918E0ED6}"/>
              </a:ext>
            </a:extLst>
          </p:cNvPr>
          <p:cNvSpPr/>
          <p:nvPr/>
        </p:nvSpPr>
        <p:spPr>
          <a:xfrm>
            <a:off x="791536" y="1142704"/>
            <a:ext cx="6913078" cy="1289905"/>
          </a:xfrm>
          <a:prstGeom prst="rect">
            <a:avLst/>
          </a:prstGeom>
          <a:noFill/>
        </p:spPr>
        <p:txBody>
          <a:bodyPr wrap="square" rtlCol="0">
            <a:spAutoFit/>
          </a:bodyPr>
          <a:lstStyle/>
          <a:p>
            <a:pPr defTabSz="479969">
              <a:lnSpc>
                <a:spcPct val="150000"/>
              </a:lnSpc>
              <a:defRPr/>
            </a:pPr>
            <a:r>
              <a:rPr lang="pt-BR" altLang="zh-CN" b="1" dirty="0">
                <a:solidFill>
                  <a:schemeClr val="bg1"/>
                </a:solidFill>
                <a:cs typeface="+mn-ea"/>
                <a:sym typeface="+mn-lt"/>
              </a:rPr>
              <a:t>I.2 - Cinturão de segurança com talabarte:</a:t>
            </a:r>
            <a:br>
              <a:rPr lang="pt-BR" altLang="zh-CN" b="1" dirty="0">
                <a:solidFill>
                  <a:schemeClr val="bg1"/>
                </a:solidFill>
                <a:cs typeface="+mn-ea"/>
                <a:sym typeface="+mn-lt"/>
              </a:rPr>
            </a:br>
            <a:r>
              <a:rPr lang="pt-BR" altLang="zh-CN" b="1" dirty="0">
                <a:solidFill>
                  <a:schemeClr val="bg1"/>
                </a:solidFill>
                <a:cs typeface="+mn-ea"/>
                <a:sym typeface="+mn-lt"/>
              </a:rPr>
              <a:t>a) </a:t>
            </a:r>
            <a:r>
              <a:rPr lang="pt-BR" altLang="zh-CN" dirty="0">
                <a:solidFill>
                  <a:schemeClr val="bg1"/>
                </a:solidFill>
                <a:cs typeface="+mn-ea"/>
                <a:sym typeface="+mn-lt"/>
              </a:rPr>
              <a:t>cinturão de segurança com talabarte para proteção do usuário contra riscos de queda em trabalhos em altura; </a:t>
            </a:r>
            <a:endParaRPr lang="zh-CN" altLang="en-US" dirty="0">
              <a:solidFill>
                <a:schemeClr val="bg1"/>
              </a:solidFill>
              <a:cs typeface="+mn-ea"/>
              <a:sym typeface="+mn-lt"/>
            </a:endParaRPr>
          </a:p>
        </p:txBody>
      </p:sp>
      <p:grpSp>
        <p:nvGrpSpPr>
          <p:cNvPr id="33" name="Agrupar 32">
            <a:extLst>
              <a:ext uri="{FF2B5EF4-FFF2-40B4-BE49-F238E27FC236}">
                <a16:creationId xmlns:a16="http://schemas.microsoft.com/office/drawing/2014/main" id="{4CC87D51-AF76-F951-B8C3-E9249EB1747D}"/>
              </a:ext>
            </a:extLst>
          </p:cNvPr>
          <p:cNvGrpSpPr/>
          <p:nvPr/>
        </p:nvGrpSpPr>
        <p:grpSpPr>
          <a:xfrm>
            <a:off x="486902" y="4292343"/>
            <a:ext cx="6392869" cy="2353727"/>
            <a:chOff x="2805559" y="1861055"/>
            <a:chExt cx="15988406" cy="3821288"/>
          </a:xfrm>
        </p:grpSpPr>
        <p:sp>
          <p:nvSpPr>
            <p:cNvPr id="2" name="椭圆 6">
              <a:extLst>
                <a:ext uri="{FF2B5EF4-FFF2-40B4-BE49-F238E27FC236}">
                  <a16:creationId xmlns:a16="http://schemas.microsoft.com/office/drawing/2014/main" id="{52B7FE4F-1E68-9AAA-E7E3-E14C481BE9ED}"/>
                </a:ext>
              </a:extLst>
            </p:cNvPr>
            <p:cNvSpPr/>
            <p:nvPr/>
          </p:nvSpPr>
          <p:spPr>
            <a:xfrm>
              <a:off x="2805559" y="3164682"/>
              <a:ext cx="15988406" cy="2517661"/>
            </a:xfrm>
            <a:prstGeom prst="ellipse">
              <a:avLst/>
            </a:prstGeom>
            <a:noFill/>
            <a:ln w="9525" cap="flat" cmpd="sng" algn="ctr">
              <a:gradFill flip="none" rotWithShape="1">
                <a:gsLst>
                  <a:gs pos="51000">
                    <a:srgbClr val="0DE1FE"/>
                  </a:gs>
                  <a:gs pos="100000">
                    <a:srgbClr val="0DE1FE">
                      <a:alpha val="0"/>
                    </a:srgbClr>
                  </a:gs>
                  <a:gs pos="0">
                    <a:srgbClr val="0DE1FE">
                      <a:alpha val="0"/>
                    </a:srgbClr>
                  </a:gs>
                </a:gsLst>
                <a:lin ang="5400000" scaled="0"/>
                <a:tileRect/>
              </a:gra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dirty="0">
                <a:solidFill>
                  <a:prstClr val="white"/>
                </a:solidFill>
                <a:cs typeface="+mn-ea"/>
                <a:sym typeface="+mn-lt"/>
              </a:endParaRPr>
            </a:p>
          </p:txBody>
        </p:sp>
        <p:sp>
          <p:nvSpPr>
            <p:cNvPr id="9" name="椭圆 9">
              <a:extLst>
                <a:ext uri="{FF2B5EF4-FFF2-40B4-BE49-F238E27FC236}">
                  <a16:creationId xmlns:a16="http://schemas.microsoft.com/office/drawing/2014/main" id="{909C03D8-B1EC-4671-2E9F-A1A5224E7E61}"/>
                </a:ext>
              </a:extLst>
            </p:cNvPr>
            <p:cNvSpPr/>
            <p:nvPr/>
          </p:nvSpPr>
          <p:spPr>
            <a:xfrm>
              <a:off x="3671927" y="2839064"/>
              <a:ext cx="14255668" cy="2309588"/>
            </a:xfrm>
            <a:prstGeom prst="ellipse">
              <a:avLst/>
            </a:prstGeom>
            <a:noFill/>
            <a:ln w="9525" cap="flat" cmpd="sng" algn="ctr">
              <a:gradFill flip="none" rotWithShape="1">
                <a:gsLst>
                  <a:gs pos="51000">
                    <a:srgbClr val="0DE1FE"/>
                  </a:gs>
                  <a:gs pos="100000">
                    <a:srgbClr val="0DE1FE">
                      <a:alpha val="0"/>
                    </a:srgbClr>
                  </a:gs>
                  <a:gs pos="0">
                    <a:srgbClr val="0DE1FE">
                      <a:alpha val="0"/>
                    </a:srgbClr>
                  </a:gs>
                </a:gsLst>
                <a:lin ang="5400000" scaled="0"/>
                <a:tileRect/>
              </a:gra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dirty="0">
                <a:solidFill>
                  <a:prstClr val="white"/>
                </a:solidFill>
                <a:cs typeface="+mn-ea"/>
                <a:sym typeface="+mn-lt"/>
              </a:endParaRPr>
            </a:p>
          </p:txBody>
        </p:sp>
        <p:grpSp>
          <p:nvGrpSpPr>
            <p:cNvPr id="10" name="组合 10">
              <a:extLst>
                <a:ext uri="{FF2B5EF4-FFF2-40B4-BE49-F238E27FC236}">
                  <a16:creationId xmlns:a16="http://schemas.microsoft.com/office/drawing/2014/main" id="{AD5158A0-94DF-546E-6512-B0EA90AEAA91}"/>
                </a:ext>
              </a:extLst>
            </p:cNvPr>
            <p:cNvGrpSpPr/>
            <p:nvPr/>
          </p:nvGrpSpPr>
          <p:grpSpPr>
            <a:xfrm>
              <a:off x="3857124" y="2623055"/>
              <a:ext cx="82192" cy="1800457"/>
              <a:chOff x="571349" y="4064644"/>
              <a:chExt cx="82192" cy="1800457"/>
            </a:xfrm>
          </p:grpSpPr>
          <p:cxnSp>
            <p:nvCxnSpPr>
              <p:cNvPr id="11" name="直接连接符 11">
                <a:extLst>
                  <a:ext uri="{FF2B5EF4-FFF2-40B4-BE49-F238E27FC236}">
                    <a16:creationId xmlns:a16="http://schemas.microsoft.com/office/drawing/2014/main" id="{37D8FBD0-40B6-31F4-CB5F-35D66AB4CA91}"/>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12" name="椭圆 12">
                <a:extLst>
                  <a:ext uri="{FF2B5EF4-FFF2-40B4-BE49-F238E27FC236}">
                    <a16:creationId xmlns:a16="http://schemas.microsoft.com/office/drawing/2014/main" id="{AB5F7452-F344-38D8-4107-E637B0B3DAEE}"/>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13" name="组合 13">
              <a:extLst>
                <a:ext uri="{FF2B5EF4-FFF2-40B4-BE49-F238E27FC236}">
                  <a16:creationId xmlns:a16="http://schemas.microsoft.com/office/drawing/2014/main" id="{99F568C0-5BEC-88E7-1256-34E9FEBA435C}"/>
                </a:ext>
              </a:extLst>
            </p:cNvPr>
            <p:cNvGrpSpPr/>
            <p:nvPr/>
          </p:nvGrpSpPr>
          <p:grpSpPr>
            <a:xfrm>
              <a:off x="6752724" y="1861055"/>
              <a:ext cx="82192" cy="1800457"/>
              <a:chOff x="571349" y="4064644"/>
              <a:chExt cx="82192" cy="1800457"/>
            </a:xfrm>
          </p:grpSpPr>
          <p:cxnSp>
            <p:nvCxnSpPr>
              <p:cNvPr id="17" name="直接连接符 14">
                <a:extLst>
                  <a:ext uri="{FF2B5EF4-FFF2-40B4-BE49-F238E27FC236}">
                    <a16:creationId xmlns:a16="http://schemas.microsoft.com/office/drawing/2014/main" id="{320EA0F7-62B7-CC28-3178-5CF8F53AAFA4}"/>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19" name="椭圆 15">
                <a:extLst>
                  <a:ext uri="{FF2B5EF4-FFF2-40B4-BE49-F238E27FC236}">
                    <a16:creationId xmlns:a16="http://schemas.microsoft.com/office/drawing/2014/main" id="{4F3E339F-6E58-C84E-46CF-E78238327E16}"/>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21" name="组合 16">
              <a:extLst>
                <a:ext uri="{FF2B5EF4-FFF2-40B4-BE49-F238E27FC236}">
                  <a16:creationId xmlns:a16="http://schemas.microsoft.com/office/drawing/2014/main" id="{BD8A6F73-0993-A7DC-421A-0D1201767DC0}"/>
                </a:ext>
              </a:extLst>
            </p:cNvPr>
            <p:cNvGrpSpPr/>
            <p:nvPr/>
          </p:nvGrpSpPr>
          <p:grpSpPr>
            <a:xfrm>
              <a:off x="5154245" y="3798712"/>
              <a:ext cx="82192" cy="1800457"/>
              <a:chOff x="571349" y="4064644"/>
              <a:chExt cx="82192" cy="1800457"/>
            </a:xfrm>
          </p:grpSpPr>
          <p:cxnSp>
            <p:nvCxnSpPr>
              <p:cNvPr id="22" name="直接连接符 17">
                <a:extLst>
                  <a:ext uri="{FF2B5EF4-FFF2-40B4-BE49-F238E27FC236}">
                    <a16:creationId xmlns:a16="http://schemas.microsoft.com/office/drawing/2014/main" id="{E432501F-BADA-1DF0-AA31-367BE33E70D7}"/>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23" name="椭圆 18">
                <a:extLst>
                  <a:ext uri="{FF2B5EF4-FFF2-40B4-BE49-F238E27FC236}">
                    <a16:creationId xmlns:a16="http://schemas.microsoft.com/office/drawing/2014/main" id="{CC7DA5AC-0958-68AC-09B2-E5BBF538B55A}"/>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24" name="组合 19">
              <a:extLst>
                <a:ext uri="{FF2B5EF4-FFF2-40B4-BE49-F238E27FC236}">
                  <a16:creationId xmlns:a16="http://schemas.microsoft.com/office/drawing/2014/main" id="{A3C1865A-3F72-20E0-167F-E00D756901F4}"/>
                </a:ext>
              </a:extLst>
            </p:cNvPr>
            <p:cNvGrpSpPr/>
            <p:nvPr/>
          </p:nvGrpSpPr>
          <p:grpSpPr>
            <a:xfrm>
              <a:off x="14831068" y="2623055"/>
              <a:ext cx="82192" cy="1800457"/>
              <a:chOff x="571349" y="4064644"/>
              <a:chExt cx="82192" cy="1800457"/>
            </a:xfrm>
          </p:grpSpPr>
          <p:cxnSp>
            <p:nvCxnSpPr>
              <p:cNvPr id="25" name="直接连接符 20">
                <a:extLst>
                  <a:ext uri="{FF2B5EF4-FFF2-40B4-BE49-F238E27FC236}">
                    <a16:creationId xmlns:a16="http://schemas.microsoft.com/office/drawing/2014/main" id="{0ADF1799-7D37-DFF7-0B72-3EE09AF189D6}"/>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26" name="椭圆 21">
                <a:extLst>
                  <a:ext uri="{FF2B5EF4-FFF2-40B4-BE49-F238E27FC236}">
                    <a16:creationId xmlns:a16="http://schemas.microsoft.com/office/drawing/2014/main" id="{EE2A5BE1-C073-262E-919F-C892402BBAFC}"/>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27" name="组合 22">
              <a:extLst>
                <a:ext uri="{FF2B5EF4-FFF2-40B4-BE49-F238E27FC236}">
                  <a16:creationId xmlns:a16="http://schemas.microsoft.com/office/drawing/2014/main" id="{94178FC7-D847-8BAB-1561-A0C9B60AC120}"/>
                </a:ext>
              </a:extLst>
            </p:cNvPr>
            <p:cNvGrpSpPr/>
            <p:nvPr/>
          </p:nvGrpSpPr>
          <p:grpSpPr>
            <a:xfrm>
              <a:off x="17486038" y="1861055"/>
              <a:ext cx="82192" cy="1800457"/>
              <a:chOff x="571349" y="4064644"/>
              <a:chExt cx="82192" cy="1800457"/>
            </a:xfrm>
          </p:grpSpPr>
          <p:cxnSp>
            <p:nvCxnSpPr>
              <p:cNvPr id="28" name="直接连接符 23">
                <a:extLst>
                  <a:ext uri="{FF2B5EF4-FFF2-40B4-BE49-F238E27FC236}">
                    <a16:creationId xmlns:a16="http://schemas.microsoft.com/office/drawing/2014/main" id="{1744975E-DC6D-370E-3A47-A4E44FD54DA9}"/>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29" name="椭圆 24">
                <a:extLst>
                  <a:ext uri="{FF2B5EF4-FFF2-40B4-BE49-F238E27FC236}">
                    <a16:creationId xmlns:a16="http://schemas.microsoft.com/office/drawing/2014/main" id="{0EE8A153-EB7C-9A2C-BCEA-60214C21F893}"/>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30" name="组合 25">
              <a:extLst>
                <a:ext uri="{FF2B5EF4-FFF2-40B4-BE49-F238E27FC236}">
                  <a16:creationId xmlns:a16="http://schemas.microsoft.com/office/drawing/2014/main" id="{40AED7F0-79DB-1120-9C71-EA55A82ABC29}"/>
                </a:ext>
              </a:extLst>
            </p:cNvPr>
            <p:cNvGrpSpPr/>
            <p:nvPr/>
          </p:nvGrpSpPr>
          <p:grpSpPr>
            <a:xfrm>
              <a:off x="16441009" y="3798712"/>
              <a:ext cx="82192" cy="1800457"/>
              <a:chOff x="571349" y="4064644"/>
              <a:chExt cx="82192" cy="1800457"/>
            </a:xfrm>
          </p:grpSpPr>
          <p:cxnSp>
            <p:nvCxnSpPr>
              <p:cNvPr id="31" name="直接连接符 26">
                <a:extLst>
                  <a:ext uri="{FF2B5EF4-FFF2-40B4-BE49-F238E27FC236}">
                    <a16:creationId xmlns:a16="http://schemas.microsoft.com/office/drawing/2014/main" id="{BB395496-805E-BD1E-0E93-834710FE8EF4}"/>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32" name="椭圆 27">
                <a:extLst>
                  <a:ext uri="{FF2B5EF4-FFF2-40B4-BE49-F238E27FC236}">
                    <a16:creationId xmlns:a16="http://schemas.microsoft.com/office/drawing/2014/main" id="{AE905A7C-C0CD-F1E8-6C50-A985314E9B50}"/>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sp>
        <p:nvSpPr>
          <p:cNvPr id="37" name="矩形: 圆角 14">
            <a:hlinkClick r:id="rId3" action="ppaction://hlinksldjump"/>
            <a:extLst>
              <a:ext uri="{FF2B5EF4-FFF2-40B4-BE49-F238E27FC236}">
                <a16:creationId xmlns:a16="http://schemas.microsoft.com/office/drawing/2014/main" id="{78D105F1-6E50-7993-D1D0-AE4A04872A24}"/>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grpSp>
        <p:nvGrpSpPr>
          <p:cNvPr id="14" name="组合 8">
            <a:extLst>
              <a:ext uri="{FF2B5EF4-FFF2-40B4-BE49-F238E27FC236}">
                <a16:creationId xmlns:a16="http://schemas.microsoft.com/office/drawing/2014/main" id="{B37C6B2E-4421-0AA6-D1A4-2CC370B83312}"/>
              </a:ext>
            </a:extLst>
          </p:cNvPr>
          <p:cNvGrpSpPr/>
          <p:nvPr/>
        </p:nvGrpSpPr>
        <p:grpSpPr>
          <a:xfrm>
            <a:off x="852620" y="220500"/>
            <a:ext cx="9510755" cy="369332"/>
            <a:chOff x="335868" y="306805"/>
            <a:chExt cx="16849393" cy="654314"/>
          </a:xfrm>
        </p:grpSpPr>
        <p:grpSp>
          <p:nvGrpSpPr>
            <p:cNvPr id="15" name="组合 5">
              <a:extLst>
                <a:ext uri="{FF2B5EF4-FFF2-40B4-BE49-F238E27FC236}">
                  <a16:creationId xmlns:a16="http://schemas.microsoft.com/office/drawing/2014/main" id="{A18F3730-7334-A2D0-3893-3BD6DE14171B}"/>
                </a:ext>
              </a:extLst>
            </p:cNvPr>
            <p:cNvGrpSpPr/>
            <p:nvPr/>
          </p:nvGrpSpPr>
          <p:grpSpPr>
            <a:xfrm>
              <a:off x="335868" y="399491"/>
              <a:ext cx="734442" cy="522514"/>
              <a:chOff x="92323" y="424702"/>
              <a:chExt cx="1148649" cy="817200"/>
            </a:xfrm>
          </p:grpSpPr>
          <p:sp>
            <p:nvSpPr>
              <p:cNvPr id="18" name="矩形: 圆角 3">
                <a:extLst>
                  <a:ext uri="{FF2B5EF4-FFF2-40B4-BE49-F238E27FC236}">
                    <a16:creationId xmlns:a16="http://schemas.microsoft.com/office/drawing/2014/main" id="{1BD60780-0DA1-3B5D-1422-ADBDBCEAD80C}"/>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20" name="矩形: 圆角 4">
                <a:extLst>
                  <a:ext uri="{FF2B5EF4-FFF2-40B4-BE49-F238E27FC236}">
                    <a16:creationId xmlns:a16="http://schemas.microsoft.com/office/drawing/2014/main" id="{6D0A18D1-0D9D-3F3F-CC9F-5DEA5FD287F1}"/>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16" name="文本框 7">
              <a:extLst>
                <a:ext uri="{FF2B5EF4-FFF2-40B4-BE49-F238E27FC236}">
                  <a16:creationId xmlns:a16="http://schemas.microsoft.com/office/drawing/2014/main" id="{AA6039C1-FAD1-F03C-6698-AF3CD8C05951}"/>
                </a:ext>
              </a:extLst>
            </p:cNvPr>
            <p:cNvSpPr txBox="1"/>
            <p:nvPr/>
          </p:nvSpPr>
          <p:spPr>
            <a:xfrm>
              <a:off x="1171064" y="306805"/>
              <a:ext cx="16014197" cy="654314"/>
            </a:xfrm>
            <a:prstGeom prst="rect">
              <a:avLst/>
            </a:prstGeom>
            <a:noFill/>
          </p:spPr>
          <p:txBody>
            <a:bodyPr wrap="square" rtlCol="0">
              <a:spAutoFit/>
            </a:bodyPr>
            <a:lstStyle/>
            <a:p>
              <a:pPr defTabSz="258089">
                <a:defRPr/>
              </a:pPr>
              <a:r>
                <a:rPr lang="pt-BR" altLang="zh-CN" b="1" dirty="0">
                  <a:solidFill>
                    <a:prstClr val="white"/>
                  </a:solidFill>
                  <a:cs typeface="+mn-ea"/>
                  <a:sym typeface="+mn-lt"/>
                </a:rPr>
                <a:t>I - EPI PARA PROTEÇÃO CONTRA QUEDAS COM DIFERENÇA DE NÍVEL</a:t>
              </a:r>
              <a:endParaRPr lang="zh-CN" altLang="en-US" b="1" dirty="0">
                <a:solidFill>
                  <a:prstClr val="white"/>
                </a:solidFill>
                <a:cs typeface="+mn-ea"/>
                <a:sym typeface="+mn-lt"/>
              </a:endParaRPr>
            </a:p>
          </p:txBody>
        </p:sp>
      </p:grpSp>
      <p:sp>
        <p:nvSpPr>
          <p:cNvPr id="38" name="矩形 19">
            <a:extLst>
              <a:ext uri="{FF2B5EF4-FFF2-40B4-BE49-F238E27FC236}">
                <a16:creationId xmlns:a16="http://schemas.microsoft.com/office/drawing/2014/main" id="{BFB91E1E-C590-5099-33EE-6AAC3A7B0469}"/>
              </a:ext>
            </a:extLst>
          </p:cNvPr>
          <p:cNvSpPr/>
          <p:nvPr/>
        </p:nvSpPr>
        <p:spPr>
          <a:xfrm>
            <a:off x="7691146" y="1180741"/>
            <a:ext cx="4185570" cy="5685830"/>
          </a:xfrm>
          <a:prstGeom prst="rect">
            <a:avLst/>
          </a:prstGeom>
          <a:gradFill flip="none" rotWithShape="1">
            <a:gsLst>
              <a:gs pos="0">
                <a:srgbClr val="27E4FA">
                  <a:alpha val="58000"/>
                </a:srgbClr>
              </a:gs>
              <a:gs pos="100000">
                <a:srgbClr val="27E4FA">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8118490" y="1829491"/>
            <a:ext cx="3579828" cy="4480842"/>
          </a:xfrm>
          <a:prstGeom prst="rect">
            <a:avLst/>
          </a:prstGeom>
          <a:noFill/>
        </p:spPr>
        <p:txBody>
          <a:bodyPr wrap="square" rtlCol="0">
            <a:spAutoFit/>
          </a:bodyPr>
          <a:lstStyle/>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O cinturão de segurança serve principalmente para fazer uma conexão entre o trabalhador e os sistemas de proteção contra quedas</a:t>
            </a:r>
          </a:p>
          <a:p>
            <a:pPr defTabSz="479969">
              <a:lnSpc>
                <a:spcPct val="150000"/>
              </a:lnSpc>
              <a:defRPr/>
            </a:pPr>
            <a:endParaRPr lang="pt-BR" altLang="zh-CN" sz="1600" dirty="0">
              <a:solidFill>
                <a:schemeClr val="bg1"/>
              </a:solidFill>
              <a:effectLst>
                <a:outerShdw blurRad="38100" dist="38100" dir="2700000" algn="tl">
                  <a:srgbClr val="000000">
                    <a:alpha val="43137"/>
                  </a:srgbClr>
                </a:outerShdw>
              </a:effectLst>
              <a:cs typeface="+mn-ea"/>
              <a:sym typeface="+mn-lt"/>
            </a:endParaRPr>
          </a:p>
          <a:p>
            <a:pPr defTabSz="479969">
              <a:lnSpc>
                <a:spcPct val="150000"/>
              </a:lnSpc>
              <a:defRPr/>
            </a:pPr>
            <a:endParaRPr lang="pt-BR" altLang="zh-CN" sz="1600" dirty="0">
              <a:solidFill>
                <a:schemeClr val="bg1"/>
              </a:solidFill>
              <a:effectLst>
                <a:outerShdw blurRad="38100" dist="38100" dir="2700000" algn="tl">
                  <a:srgbClr val="000000">
                    <a:alpha val="43137"/>
                  </a:srgbClr>
                </a:outerShdw>
              </a:effectLst>
              <a:cs typeface="+mn-ea"/>
              <a:sym typeface="+mn-lt"/>
            </a:endParaRPr>
          </a:p>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O talabarte funciona como um dispositivo que possui a função de conectar o usuário ao local em que está ancorado</a:t>
            </a:r>
          </a:p>
          <a:p>
            <a:pPr defTabSz="479969">
              <a:lnSpc>
                <a:spcPct val="150000"/>
              </a:lnSpc>
              <a:defRPr/>
            </a:pPr>
            <a:endParaRPr lang="pt-BR" altLang="zh-CN" sz="1600" dirty="0">
              <a:solidFill>
                <a:schemeClr val="bg1"/>
              </a:solidFill>
              <a:effectLst>
                <a:outerShdw blurRad="38100" dist="38100" dir="2700000" algn="tl">
                  <a:srgbClr val="000000">
                    <a:alpha val="43137"/>
                  </a:srgbClr>
                </a:outerShdw>
              </a:effectLst>
              <a:cs typeface="+mn-ea"/>
              <a:sym typeface="+mn-lt"/>
            </a:endParaRPr>
          </a:p>
        </p:txBody>
      </p:sp>
      <p:pic>
        <p:nvPicPr>
          <p:cNvPr id="4" name="Imagem 3">
            <a:extLst>
              <a:ext uri="{FF2B5EF4-FFF2-40B4-BE49-F238E27FC236}">
                <a16:creationId xmlns:a16="http://schemas.microsoft.com/office/drawing/2014/main" id="{E9BC6A26-2997-2D12-E14B-C4F33501A636}"/>
              </a:ext>
            </a:extLst>
          </p:cNvPr>
          <p:cNvPicPr>
            <a:picLocks noChangeAspect="1"/>
          </p:cNvPicPr>
          <p:nvPr/>
        </p:nvPicPr>
        <p:blipFill>
          <a:blip r:embed="rId4"/>
          <a:stretch>
            <a:fillRect/>
          </a:stretch>
        </p:blipFill>
        <p:spPr>
          <a:xfrm>
            <a:off x="2616382" y="2792647"/>
            <a:ext cx="2458383" cy="1402612"/>
          </a:xfrm>
          <a:prstGeom prst="roundRect">
            <a:avLst>
              <a:gd name="adj" fmla="val 10741"/>
            </a:avLst>
          </a:prstGeom>
          <a:noFill/>
          <a:effectLst>
            <a:glow rad="139700">
              <a:schemeClr val="accent1">
                <a:satMod val="175000"/>
                <a:alpha val="40000"/>
              </a:schemeClr>
            </a:glow>
          </a:effectLst>
        </p:spPr>
      </p:pic>
      <p:pic>
        <p:nvPicPr>
          <p:cNvPr id="5" name="Imagem 4">
            <a:extLst>
              <a:ext uri="{FF2B5EF4-FFF2-40B4-BE49-F238E27FC236}">
                <a16:creationId xmlns:a16="http://schemas.microsoft.com/office/drawing/2014/main" id="{B1A1651E-2CE4-1A78-810A-A5A3B49C4957}"/>
              </a:ext>
            </a:extLst>
          </p:cNvPr>
          <p:cNvPicPr>
            <a:picLocks noChangeAspect="1"/>
          </p:cNvPicPr>
          <p:nvPr/>
        </p:nvPicPr>
        <p:blipFill>
          <a:blip r:embed="rId5"/>
          <a:stretch>
            <a:fillRect/>
          </a:stretch>
        </p:blipFill>
        <p:spPr>
          <a:xfrm>
            <a:off x="2715698" y="4464908"/>
            <a:ext cx="2143125" cy="2143125"/>
          </a:xfrm>
          <a:prstGeom prst="roundRect">
            <a:avLst>
              <a:gd name="adj" fmla="val 10741"/>
            </a:avLst>
          </a:prstGeom>
          <a:noFill/>
          <a:effectLst>
            <a:glow rad="139700">
              <a:schemeClr val="accent1">
                <a:satMod val="175000"/>
                <a:alpha val="40000"/>
              </a:schemeClr>
            </a:glow>
          </a:effectLst>
        </p:spPr>
      </p:pic>
    </p:spTree>
    <p:extLst>
      <p:ext uri="{BB962C8B-B14F-4D97-AF65-F5344CB8AC3E}">
        <p14:creationId xmlns:p14="http://schemas.microsoft.com/office/powerpoint/2010/main" val="2959020612"/>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500" fill="hold"/>
                                        <p:tgtEl>
                                          <p:spTgt spid="37"/>
                                        </p:tgtEl>
                                        <p:attrNameLst>
                                          <p:attrName>ppt_x</p:attrName>
                                        </p:attrNameLst>
                                      </p:cBhvr>
                                      <p:tavLst>
                                        <p:tav tm="0">
                                          <p:val>
                                            <p:strVal val="1+#ppt_w/2"/>
                                          </p:val>
                                        </p:tav>
                                        <p:tav tm="100000">
                                          <p:val>
                                            <p:strVal val="#ppt_x"/>
                                          </p:val>
                                        </p:tav>
                                      </p:tavLst>
                                    </p:anim>
                                    <p:anim calcmode="lin" valueType="num">
                                      <p:cBhvr additive="base">
                                        <p:cTn id="8" dur="1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3">
            <a:duotone>
              <a:prstClr val="black"/>
              <a:schemeClr val="accent1">
                <a:tint val="45000"/>
                <a:satMod val="400000"/>
              </a:schemeClr>
            </a:duotone>
          </a:blip>
          <a:stretch>
            <a:fillRect/>
          </a:stretch>
        </p:blipFill>
        <p:spPr>
          <a:xfrm>
            <a:off x="0" y="0"/>
            <a:ext cx="12192000" cy="6858000"/>
          </a:xfrm>
          <a:prstGeom prst="rect">
            <a:avLst/>
          </a:prstGeom>
        </p:spPr>
      </p:pic>
      <p:sp>
        <p:nvSpPr>
          <p:cNvPr id="47" name="矩形 144">
            <a:extLst>
              <a:ext uri="{FF2B5EF4-FFF2-40B4-BE49-F238E27FC236}">
                <a16:creationId xmlns:a16="http://schemas.microsoft.com/office/drawing/2014/main" id="{9BCDFCAA-8EF9-E183-8246-2404918E0ED6}"/>
              </a:ext>
            </a:extLst>
          </p:cNvPr>
          <p:cNvSpPr/>
          <p:nvPr/>
        </p:nvSpPr>
        <p:spPr>
          <a:xfrm>
            <a:off x="791536" y="1142704"/>
            <a:ext cx="5924950" cy="1705403"/>
          </a:xfrm>
          <a:prstGeom prst="rect">
            <a:avLst/>
          </a:prstGeom>
          <a:noFill/>
        </p:spPr>
        <p:txBody>
          <a:bodyPr wrap="square" rtlCol="0">
            <a:spAutoFit/>
          </a:bodyPr>
          <a:lstStyle/>
          <a:p>
            <a:pPr defTabSz="479969">
              <a:lnSpc>
                <a:spcPct val="150000"/>
              </a:lnSpc>
              <a:defRPr/>
            </a:pPr>
            <a:r>
              <a:rPr lang="pt-BR" altLang="zh-CN" b="1" dirty="0">
                <a:solidFill>
                  <a:schemeClr val="bg1"/>
                </a:solidFill>
                <a:cs typeface="+mn-ea"/>
                <a:sym typeface="+mn-lt"/>
              </a:rPr>
              <a:t>I.2 - Cinturão de segurança com talabarte:</a:t>
            </a:r>
            <a:br>
              <a:rPr lang="pt-BR" altLang="zh-CN" b="1" dirty="0">
                <a:solidFill>
                  <a:schemeClr val="bg1"/>
                </a:solidFill>
                <a:cs typeface="+mn-ea"/>
                <a:sym typeface="+mn-lt"/>
              </a:rPr>
            </a:br>
            <a:r>
              <a:rPr lang="pt-BR" altLang="zh-CN" b="1" dirty="0">
                <a:solidFill>
                  <a:schemeClr val="bg1"/>
                </a:solidFill>
                <a:cs typeface="+mn-ea"/>
                <a:sym typeface="+mn-lt"/>
              </a:rPr>
              <a:t>b) </a:t>
            </a:r>
            <a:r>
              <a:rPr lang="pt-BR" altLang="zh-CN" dirty="0">
                <a:solidFill>
                  <a:schemeClr val="bg1"/>
                </a:solidFill>
                <a:cs typeface="+mn-ea"/>
                <a:sym typeface="+mn-lt"/>
              </a:rPr>
              <a:t>cinturão de segurança com talabarte para proteção do usuário contra riscos de queda no posicionamento em trabalhos em altura.</a:t>
            </a:r>
            <a:endParaRPr lang="zh-CN" altLang="en-US" dirty="0">
              <a:solidFill>
                <a:schemeClr val="bg1"/>
              </a:solidFill>
              <a:cs typeface="+mn-ea"/>
              <a:sym typeface="+mn-lt"/>
            </a:endParaRPr>
          </a:p>
        </p:txBody>
      </p:sp>
      <p:sp>
        <p:nvSpPr>
          <p:cNvPr id="37" name="矩形: 圆角 14">
            <a:hlinkClick r:id="rId4" action="ppaction://hlinksldjump"/>
            <a:extLst>
              <a:ext uri="{FF2B5EF4-FFF2-40B4-BE49-F238E27FC236}">
                <a16:creationId xmlns:a16="http://schemas.microsoft.com/office/drawing/2014/main" id="{78D105F1-6E50-7993-D1D0-AE4A04872A24}"/>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grpSp>
        <p:nvGrpSpPr>
          <p:cNvPr id="14" name="组合 8">
            <a:extLst>
              <a:ext uri="{FF2B5EF4-FFF2-40B4-BE49-F238E27FC236}">
                <a16:creationId xmlns:a16="http://schemas.microsoft.com/office/drawing/2014/main" id="{B37C6B2E-4421-0AA6-D1A4-2CC370B83312}"/>
              </a:ext>
            </a:extLst>
          </p:cNvPr>
          <p:cNvGrpSpPr/>
          <p:nvPr/>
        </p:nvGrpSpPr>
        <p:grpSpPr>
          <a:xfrm>
            <a:off x="852620" y="220500"/>
            <a:ext cx="9227551" cy="369332"/>
            <a:chOff x="335868" y="306805"/>
            <a:chExt cx="16347665" cy="654314"/>
          </a:xfrm>
        </p:grpSpPr>
        <p:grpSp>
          <p:nvGrpSpPr>
            <p:cNvPr id="15" name="组合 5">
              <a:extLst>
                <a:ext uri="{FF2B5EF4-FFF2-40B4-BE49-F238E27FC236}">
                  <a16:creationId xmlns:a16="http://schemas.microsoft.com/office/drawing/2014/main" id="{A18F3730-7334-A2D0-3893-3BD6DE14171B}"/>
                </a:ext>
              </a:extLst>
            </p:cNvPr>
            <p:cNvGrpSpPr/>
            <p:nvPr/>
          </p:nvGrpSpPr>
          <p:grpSpPr>
            <a:xfrm>
              <a:off x="335868" y="399491"/>
              <a:ext cx="734442" cy="522514"/>
              <a:chOff x="92323" y="424702"/>
              <a:chExt cx="1148649" cy="817200"/>
            </a:xfrm>
          </p:grpSpPr>
          <p:sp>
            <p:nvSpPr>
              <p:cNvPr id="18" name="矩形: 圆角 3">
                <a:extLst>
                  <a:ext uri="{FF2B5EF4-FFF2-40B4-BE49-F238E27FC236}">
                    <a16:creationId xmlns:a16="http://schemas.microsoft.com/office/drawing/2014/main" id="{1BD60780-0DA1-3B5D-1422-ADBDBCEAD80C}"/>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20" name="矩形: 圆角 4">
                <a:extLst>
                  <a:ext uri="{FF2B5EF4-FFF2-40B4-BE49-F238E27FC236}">
                    <a16:creationId xmlns:a16="http://schemas.microsoft.com/office/drawing/2014/main" id="{6D0A18D1-0D9D-3F3F-CC9F-5DEA5FD287F1}"/>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16" name="文本框 7">
              <a:extLst>
                <a:ext uri="{FF2B5EF4-FFF2-40B4-BE49-F238E27FC236}">
                  <a16:creationId xmlns:a16="http://schemas.microsoft.com/office/drawing/2014/main" id="{AA6039C1-FAD1-F03C-6698-AF3CD8C05951}"/>
                </a:ext>
              </a:extLst>
            </p:cNvPr>
            <p:cNvSpPr txBox="1"/>
            <p:nvPr/>
          </p:nvSpPr>
          <p:spPr>
            <a:xfrm>
              <a:off x="1171066" y="306805"/>
              <a:ext cx="15512467" cy="654314"/>
            </a:xfrm>
            <a:prstGeom prst="rect">
              <a:avLst/>
            </a:prstGeom>
            <a:noFill/>
          </p:spPr>
          <p:txBody>
            <a:bodyPr wrap="square" rtlCol="0">
              <a:spAutoFit/>
            </a:bodyPr>
            <a:lstStyle/>
            <a:p>
              <a:pPr defTabSz="258089">
                <a:defRPr/>
              </a:pPr>
              <a:r>
                <a:rPr lang="pt-BR" altLang="zh-CN" b="1" dirty="0">
                  <a:solidFill>
                    <a:prstClr val="white"/>
                  </a:solidFill>
                  <a:cs typeface="+mn-ea"/>
                  <a:sym typeface="+mn-lt"/>
                </a:rPr>
                <a:t>I - EPI PARA PROTEÇÃO CONTRA QUEDAS COM DIFERENÇA DE NÍVEL</a:t>
              </a:r>
              <a:endParaRPr lang="zh-CN" altLang="en-US" b="1" dirty="0">
                <a:solidFill>
                  <a:prstClr val="white"/>
                </a:solidFill>
                <a:cs typeface="+mn-ea"/>
                <a:sym typeface="+mn-lt"/>
              </a:endParaRPr>
            </a:p>
          </p:txBody>
        </p:sp>
      </p:grpSp>
      <p:sp>
        <p:nvSpPr>
          <p:cNvPr id="5" name="平行四边形 37">
            <a:extLst>
              <a:ext uri="{FF2B5EF4-FFF2-40B4-BE49-F238E27FC236}">
                <a16:creationId xmlns:a16="http://schemas.microsoft.com/office/drawing/2014/main" id="{EE4A2609-9DBA-3F09-8EF6-651CAEA11DC6}"/>
              </a:ext>
            </a:extLst>
          </p:cNvPr>
          <p:cNvSpPr/>
          <p:nvPr>
            <p:custDataLst>
              <p:tags r:id="rId1"/>
            </p:custDataLst>
          </p:nvPr>
        </p:nvSpPr>
        <p:spPr>
          <a:xfrm flipH="1" flipV="1">
            <a:off x="6377471" y="4792647"/>
            <a:ext cx="5357329" cy="1672150"/>
          </a:xfrm>
          <a:prstGeom prst="parallelogram">
            <a:avLst>
              <a:gd name="adj" fmla="val 29928"/>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nvGrpSpPr>
          <p:cNvPr id="6" name="组合 2">
            <a:extLst>
              <a:ext uri="{FF2B5EF4-FFF2-40B4-BE49-F238E27FC236}">
                <a16:creationId xmlns:a16="http://schemas.microsoft.com/office/drawing/2014/main" id="{5B588386-C45C-6241-52CC-1F54C78D255F}"/>
              </a:ext>
            </a:extLst>
          </p:cNvPr>
          <p:cNvGrpSpPr/>
          <p:nvPr/>
        </p:nvGrpSpPr>
        <p:grpSpPr>
          <a:xfrm>
            <a:off x="314464" y="3353789"/>
            <a:ext cx="3483076" cy="3176980"/>
            <a:chOff x="548721" y="1660009"/>
            <a:chExt cx="6073003" cy="5539304"/>
          </a:xfrm>
        </p:grpSpPr>
        <p:sp>
          <p:nvSpPr>
            <p:cNvPr id="7" name="平行四边形 29">
              <a:extLst>
                <a:ext uri="{FF2B5EF4-FFF2-40B4-BE49-F238E27FC236}">
                  <a16:creationId xmlns:a16="http://schemas.microsoft.com/office/drawing/2014/main" id="{3BD4E17F-584E-4C4D-9BC2-FA4CF67ED964}"/>
                </a:ext>
              </a:extLst>
            </p:cNvPr>
            <p:cNvSpPr/>
            <p:nvPr/>
          </p:nvSpPr>
          <p:spPr>
            <a:xfrm>
              <a:off x="548721" y="1660009"/>
              <a:ext cx="5810647" cy="4283592"/>
            </a:xfrm>
            <a:prstGeom prst="parallelogram">
              <a:avLst>
                <a:gd name="adj" fmla="val 41066"/>
              </a:avLst>
            </a:prstGeom>
            <a:gradFill>
              <a:gsLst>
                <a:gs pos="0">
                  <a:srgbClr val="00B0F0"/>
                </a:gs>
                <a:gs pos="100000">
                  <a:srgbClr val="344CF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8" name="平行四边形 30">
              <a:extLst>
                <a:ext uri="{FF2B5EF4-FFF2-40B4-BE49-F238E27FC236}">
                  <a16:creationId xmlns:a16="http://schemas.microsoft.com/office/drawing/2014/main" id="{3D7D35D4-D9F1-C5D8-0960-0427182DD783}"/>
                </a:ext>
              </a:extLst>
            </p:cNvPr>
            <p:cNvSpPr/>
            <p:nvPr/>
          </p:nvSpPr>
          <p:spPr>
            <a:xfrm>
              <a:off x="2867379" y="4431621"/>
              <a:ext cx="3754345" cy="2767692"/>
            </a:xfrm>
            <a:prstGeom prst="parallelogram">
              <a:avLst>
                <a:gd name="adj" fmla="val 41066"/>
              </a:avLst>
            </a:prstGeom>
            <a:gradFill>
              <a:gsLst>
                <a:gs pos="0">
                  <a:srgbClr val="00B0F0"/>
                </a:gs>
                <a:gs pos="100000">
                  <a:srgbClr val="344CF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sp>
        <p:nvSpPr>
          <p:cNvPr id="61" name="矩形 144">
            <a:extLst>
              <a:ext uri="{FF2B5EF4-FFF2-40B4-BE49-F238E27FC236}">
                <a16:creationId xmlns:a16="http://schemas.microsoft.com/office/drawing/2014/main" id="{F32CE336-1BB5-21EB-A5EA-FBB7E83B52DF}"/>
              </a:ext>
            </a:extLst>
          </p:cNvPr>
          <p:cNvSpPr/>
          <p:nvPr/>
        </p:nvSpPr>
        <p:spPr>
          <a:xfrm>
            <a:off x="7228114" y="5232811"/>
            <a:ext cx="3839919" cy="1156855"/>
          </a:xfrm>
          <a:prstGeom prst="rect">
            <a:avLst/>
          </a:prstGeom>
          <a:noFill/>
        </p:spPr>
        <p:txBody>
          <a:bodyPr wrap="square" rtlCol="0">
            <a:spAutoFit/>
          </a:bodyPr>
          <a:lstStyle/>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É muito utilizado por eletricistas e técnicos de telecomunicações</a:t>
            </a:r>
          </a:p>
          <a:p>
            <a:pPr defTabSz="479969">
              <a:lnSpc>
                <a:spcPct val="150000"/>
              </a:lnSpc>
              <a:defRPr/>
            </a:pPr>
            <a:endParaRPr lang="pt-BR" altLang="zh-CN" sz="1600" dirty="0">
              <a:solidFill>
                <a:schemeClr val="bg1"/>
              </a:solidFill>
              <a:effectLst>
                <a:outerShdw blurRad="38100" dist="38100" dir="2700000" algn="tl">
                  <a:srgbClr val="000000">
                    <a:alpha val="43137"/>
                  </a:srgbClr>
                </a:outerShdw>
              </a:effectLst>
              <a:cs typeface="+mn-ea"/>
              <a:sym typeface="+mn-lt"/>
            </a:endParaRPr>
          </a:p>
        </p:txBody>
      </p:sp>
      <p:sp>
        <p:nvSpPr>
          <p:cNvPr id="34" name="矩形 144">
            <a:extLst>
              <a:ext uri="{FF2B5EF4-FFF2-40B4-BE49-F238E27FC236}">
                <a16:creationId xmlns:a16="http://schemas.microsoft.com/office/drawing/2014/main" id="{320419C4-E8A7-5E0E-AB7A-1A2F0E533F17}"/>
              </a:ext>
            </a:extLst>
          </p:cNvPr>
          <p:cNvSpPr/>
          <p:nvPr/>
        </p:nvSpPr>
        <p:spPr>
          <a:xfrm>
            <a:off x="7228114" y="2677046"/>
            <a:ext cx="4354286" cy="1895519"/>
          </a:xfrm>
          <a:prstGeom prst="rect">
            <a:avLst/>
          </a:prstGeom>
          <a:noFill/>
        </p:spPr>
        <p:txBody>
          <a:bodyPr wrap="square" rtlCol="0">
            <a:spAutoFit/>
          </a:bodyPr>
          <a:lstStyle/>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O cinturão com o talabarte de posicionamento serve para que profissionais consigam se posicionar corretamente e tenham as mãos livres para a execução do trabalho. </a:t>
            </a:r>
          </a:p>
        </p:txBody>
      </p:sp>
      <p:pic>
        <p:nvPicPr>
          <p:cNvPr id="2" name="Imagem 1">
            <a:extLst>
              <a:ext uri="{FF2B5EF4-FFF2-40B4-BE49-F238E27FC236}">
                <a16:creationId xmlns:a16="http://schemas.microsoft.com/office/drawing/2014/main" id="{D0A2FB06-34CD-E50A-ED03-C32A5C8D389E}"/>
              </a:ext>
            </a:extLst>
          </p:cNvPr>
          <p:cNvPicPr>
            <a:picLocks noChangeAspect="1"/>
          </p:cNvPicPr>
          <p:nvPr/>
        </p:nvPicPr>
        <p:blipFill>
          <a:blip r:embed="rId5"/>
          <a:stretch>
            <a:fillRect/>
          </a:stretch>
        </p:blipFill>
        <p:spPr>
          <a:xfrm>
            <a:off x="948243" y="4321673"/>
            <a:ext cx="2143125" cy="2143125"/>
          </a:xfrm>
          <a:prstGeom prst="roundRect">
            <a:avLst>
              <a:gd name="adj" fmla="val 10741"/>
            </a:avLst>
          </a:prstGeom>
          <a:noFill/>
          <a:effectLst>
            <a:glow rad="139700">
              <a:schemeClr val="accent1">
                <a:satMod val="175000"/>
                <a:alpha val="40000"/>
              </a:schemeClr>
            </a:glow>
          </a:effectLst>
        </p:spPr>
      </p:pic>
      <p:pic>
        <p:nvPicPr>
          <p:cNvPr id="9" name="Imagem 8">
            <a:extLst>
              <a:ext uri="{FF2B5EF4-FFF2-40B4-BE49-F238E27FC236}">
                <a16:creationId xmlns:a16="http://schemas.microsoft.com/office/drawing/2014/main" id="{B6470629-48D7-92AB-7676-58DAE4F79B86}"/>
              </a:ext>
            </a:extLst>
          </p:cNvPr>
          <p:cNvPicPr>
            <a:picLocks noChangeAspect="1"/>
          </p:cNvPicPr>
          <p:nvPr/>
        </p:nvPicPr>
        <p:blipFill>
          <a:blip r:embed="rId6"/>
          <a:stretch>
            <a:fillRect/>
          </a:stretch>
        </p:blipFill>
        <p:spPr>
          <a:xfrm>
            <a:off x="3391838" y="4767828"/>
            <a:ext cx="2518739" cy="1639390"/>
          </a:xfrm>
          <a:prstGeom prst="roundRect">
            <a:avLst>
              <a:gd name="adj" fmla="val 10741"/>
            </a:avLst>
          </a:prstGeom>
          <a:noFill/>
          <a:effectLst>
            <a:glow rad="139700">
              <a:schemeClr val="accent1">
                <a:satMod val="175000"/>
                <a:alpha val="40000"/>
              </a:schemeClr>
            </a:glow>
          </a:effectLst>
        </p:spPr>
      </p:pic>
    </p:spTree>
    <p:extLst>
      <p:ext uri="{BB962C8B-B14F-4D97-AF65-F5344CB8AC3E}">
        <p14:creationId xmlns:p14="http://schemas.microsoft.com/office/powerpoint/2010/main" val="2667373523"/>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500" fill="hold"/>
                                        <p:tgtEl>
                                          <p:spTgt spid="37"/>
                                        </p:tgtEl>
                                        <p:attrNameLst>
                                          <p:attrName>ppt_x</p:attrName>
                                        </p:attrNameLst>
                                      </p:cBhvr>
                                      <p:tavLst>
                                        <p:tav tm="0">
                                          <p:val>
                                            <p:strVal val="1+#ppt_w/2"/>
                                          </p:val>
                                        </p:tav>
                                        <p:tav tm="100000">
                                          <p:val>
                                            <p:strVal val="#ppt_x"/>
                                          </p:val>
                                        </p:tav>
                                      </p:tavLst>
                                    </p:anim>
                                    <p:anim calcmode="lin" valueType="num">
                                      <p:cBhvr additive="base">
                                        <p:cTn id="8" dur="1500" fill="hold"/>
                                        <p:tgtEl>
                                          <p:spTgt spid="37"/>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2" presetClass="entr" presetSubtype="1"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 y="-25400"/>
            <a:ext cx="12192000" cy="68999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2" name="Picture 14" descr="Escola da Prevenção (escoladaprevencao) - Profile | Pinterest">
            <a:hlinkClick r:id="rId3"/>
            <a:extLst>
              <a:ext uri="{FF2B5EF4-FFF2-40B4-BE49-F238E27FC236}">
                <a16:creationId xmlns:a16="http://schemas.microsoft.com/office/drawing/2014/main" id="{8F521DF0-4188-D226-D562-BBAC50BCCAE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394" t="19792" r="14519" b="22589"/>
          <a:stretch/>
        </p:blipFill>
        <p:spPr bwMode="auto">
          <a:xfrm>
            <a:off x="8904503" y="2379663"/>
            <a:ext cx="1815884" cy="15367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46B8F66F-A580-64B2-8C92-4196350E3DBA}"/>
              </a:ext>
            </a:extLst>
          </p:cNvPr>
          <p:cNvPicPr/>
          <p:nvPr/>
        </p:nvPicPr>
        <p:blipFill>
          <a:blip r:embed="rId5"/>
          <a:srcRect/>
          <a:stretch>
            <a:fillRect/>
          </a:stretch>
        </p:blipFill>
        <p:spPr bwMode="auto">
          <a:xfrm>
            <a:off x="10438201" y="3567413"/>
            <a:ext cx="1639833" cy="1936449"/>
          </a:xfrm>
          <a:prstGeom prst="rect">
            <a:avLst/>
          </a:prstGeom>
          <a:noFill/>
          <a:ln w="9525">
            <a:noFill/>
            <a:miter lim="800000"/>
            <a:headEnd/>
            <a:tailEnd/>
          </a:ln>
        </p:spPr>
      </p:pic>
      <p:grpSp>
        <p:nvGrpSpPr>
          <p:cNvPr id="6" name="Agrupar 5">
            <a:extLst>
              <a:ext uri="{FF2B5EF4-FFF2-40B4-BE49-F238E27FC236}">
                <a16:creationId xmlns:a16="http://schemas.microsoft.com/office/drawing/2014/main" id="{05BF7E6D-4AC5-F42C-C414-6CB1B415E263}"/>
              </a:ext>
            </a:extLst>
          </p:cNvPr>
          <p:cNvGrpSpPr/>
          <p:nvPr/>
        </p:nvGrpSpPr>
        <p:grpSpPr>
          <a:xfrm>
            <a:off x="1347788" y="201613"/>
            <a:ext cx="6499225" cy="6481762"/>
            <a:chOff x="1347788" y="201613"/>
            <a:chExt cx="6499225" cy="6481762"/>
          </a:xfrm>
        </p:grpSpPr>
        <p:grpSp>
          <p:nvGrpSpPr>
            <p:cNvPr id="7" name="Agrupar 6">
              <a:extLst>
                <a:ext uri="{FF2B5EF4-FFF2-40B4-BE49-F238E27FC236}">
                  <a16:creationId xmlns:a16="http://schemas.microsoft.com/office/drawing/2014/main" id="{3E725751-5EDC-8FFD-2382-88EC3E7A2F95}"/>
                </a:ext>
              </a:extLst>
            </p:cNvPr>
            <p:cNvGrpSpPr/>
            <p:nvPr/>
          </p:nvGrpSpPr>
          <p:grpSpPr>
            <a:xfrm>
              <a:off x="1347788" y="201613"/>
              <a:ext cx="6499225" cy="6481762"/>
              <a:chOff x="1347788" y="201613"/>
              <a:chExt cx="6499225" cy="6481762"/>
            </a:xfrm>
          </p:grpSpPr>
          <p:sp>
            <p:nvSpPr>
              <p:cNvPr id="11" name="Retângulo 10">
                <a:extLst>
                  <a:ext uri="{FF2B5EF4-FFF2-40B4-BE49-F238E27FC236}">
                    <a16:creationId xmlns:a16="http://schemas.microsoft.com/office/drawing/2014/main" id="{DF1C88B4-489B-8C6C-0ACA-9B0357297BD0}"/>
                  </a:ext>
                </a:extLst>
              </p:cNvPr>
              <p:cNvSpPr/>
              <p:nvPr/>
            </p:nvSpPr>
            <p:spPr>
              <a:xfrm>
                <a:off x="1347788" y="2959100"/>
                <a:ext cx="6499225" cy="3382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Retângulo 11">
                <a:extLst>
                  <a:ext uri="{FF2B5EF4-FFF2-40B4-BE49-F238E27FC236}">
                    <a16:creationId xmlns:a16="http://schemas.microsoft.com/office/drawing/2014/main" id="{AEFCD38E-2122-142C-730A-D69F138DD8EF}"/>
                  </a:ext>
                </a:extLst>
              </p:cNvPr>
              <p:cNvSpPr/>
              <p:nvPr/>
            </p:nvSpPr>
            <p:spPr>
              <a:xfrm>
                <a:off x="1471613" y="5046663"/>
                <a:ext cx="971550" cy="94138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pt-BR" sz="1100"/>
              </a:p>
            </p:txBody>
          </p:sp>
          <p:pic>
            <p:nvPicPr>
              <p:cNvPr id="13" name="Imagem 12" descr="Qual a importância do uso de EPI em uma empresa? - Empresas Funcional">
                <a:extLst>
                  <a:ext uri="{FF2B5EF4-FFF2-40B4-BE49-F238E27FC236}">
                    <a16:creationId xmlns:a16="http://schemas.microsoft.com/office/drawing/2014/main" id="{3AC80DE1-BEDE-CD2F-E8BD-EF99A19DE6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7788" y="206375"/>
                <a:ext cx="6499225" cy="2951163"/>
              </a:xfrm>
              <a:prstGeom prst="rect">
                <a:avLst/>
              </a:prstGeom>
              <a:noFill/>
              <a:extLst>
                <a:ext uri="{909E8E84-426E-40DD-AFC4-6F175D3DCCD1}">
                  <a14:hiddenFill xmlns:a14="http://schemas.microsoft.com/office/drawing/2010/main">
                    <a:solidFill>
                      <a:srgbClr val="FFFFFF"/>
                    </a:solidFill>
                  </a14:hiddenFill>
                </a:ext>
              </a:extLst>
            </p:spPr>
          </p:pic>
          <p:sp>
            <p:nvSpPr>
              <p:cNvPr id="14" name="Retângulo 13">
                <a:extLst>
                  <a:ext uri="{FF2B5EF4-FFF2-40B4-BE49-F238E27FC236}">
                    <a16:creationId xmlns:a16="http://schemas.microsoft.com/office/drawing/2014/main" id="{722DFA7C-2847-BDA8-C5A2-2625B0EB5F0B}"/>
                  </a:ext>
                </a:extLst>
              </p:cNvPr>
              <p:cNvSpPr/>
              <p:nvPr/>
            </p:nvSpPr>
            <p:spPr>
              <a:xfrm>
                <a:off x="1347788" y="201613"/>
                <a:ext cx="6499225" cy="2946400"/>
              </a:xfrm>
              <a:prstGeom prst="rect">
                <a:avLst/>
              </a:prstGeom>
              <a:solidFill>
                <a:srgbClr val="FFC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pt-BR" sz="1100" dirty="0"/>
              </a:p>
            </p:txBody>
          </p:sp>
          <p:pic>
            <p:nvPicPr>
              <p:cNvPr id="15" name="Picture 2" descr="SVG &gt; grade pontilhado ponto padronizar - Imagem e ícone grátis do SVG. |  SVG Silh">
                <a:extLst>
                  <a:ext uri="{FF2B5EF4-FFF2-40B4-BE49-F238E27FC236}">
                    <a16:creationId xmlns:a16="http://schemas.microsoft.com/office/drawing/2014/main" id="{FFF7D0F4-4EFF-0A57-CCD0-125AA7DD2F84}"/>
                  </a:ext>
                </a:extLst>
              </p:cNvPr>
              <p:cNvPicPr>
                <a:picLocks noChangeAspect="1" noChangeArrowheads="1"/>
              </p:cNvPicPr>
              <p:nvPr/>
            </p:nvPicPr>
            <p:blipFill rotWithShape="1">
              <a:blip r:embed="rId7" cstate="print">
                <a:duotone>
                  <a:schemeClr val="accent4">
                    <a:shade val="45000"/>
                    <a:satMod val="135000"/>
                  </a:schemeClr>
                  <a:prstClr val="white"/>
                </a:duotone>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rcRect l="59792" r="-1"/>
              <a:stretch/>
            </p:blipFill>
            <p:spPr bwMode="auto">
              <a:xfrm>
                <a:off x="7415213" y="1379538"/>
                <a:ext cx="415925" cy="1031875"/>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m 15" descr="Gestão de SST (Saúde e Segurança no Trabalho) - Ergominas">
                <a:extLst>
                  <a:ext uri="{FF2B5EF4-FFF2-40B4-BE49-F238E27FC236}">
                    <a16:creationId xmlns:a16="http://schemas.microsoft.com/office/drawing/2014/main" id="{FC13166A-49EA-194C-7CFA-20C89560D9B1}"/>
                  </a:ext>
                </a:extLst>
              </p:cNvPr>
              <p:cNvPicPr>
                <a:picLocks noChangeAspect="1" noChangeArrowheads="1"/>
              </p:cNvPicPr>
              <p:nvPr/>
            </p:nvPicPr>
            <p:blipFill>
              <a:blip r:embed="rId9" cstate="print">
                <a:biLevel thresh="75000"/>
                <a:extLst>
                  <a:ext uri="{28A0092B-C50C-407E-A947-70E740481C1C}">
                    <a14:useLocalDpi xmlns:a14="http://schemas.microsoft.com/office/drawing/2010/main" val="0"/>
                  </a:ext>
                </a:extLst>
              </a:blip>
              <a:srcRect/>
              <a:stretch>
                <a:fillRect/>
              </a:stretch>
            </p:blipFill>
            <p:spPr bwMode="auto">
              <a:xfrm>
                <a:off x="1633538" y="5205413"/>
                <a:ext cx="628650" cy="622300"/>
              </a:xfrm>
              <a:prstGeom prst="rect">
                <a:avLst/>
              </a:prstGeom>
              <a:noFill/>
              <a:extLst>
                <a:ext uri="{909E8E84-426E-40DD-AFC4-6F175D3DCCD1}">
                  <a14:hiddenFill xmlns:a14="http://schemas.microsoft.com/office/drawing/2010/main">
                    <a:solidFill>
                      <a:srgbClr val="FFFFFF"/>
                    </a:solidFill>
                  </a14:hiddenFill>
                </a:ext>
              </a:extLst>
            </p:spPr>
          </p:pic>
          <p:sp>
            <p:nvSpPr>
              <p:cNvPr id="17" name="CaixaDeTexto 7">
                <a:extLst>
                  <a:ext uri="{FF2B5EF4-FFF2-40B4-BE49-F238E27FC236}">
                    <a16:creationId xmlns:a16="http://schemas.microsoft.com/office/drawing/2014/main" id="{51446EE3-D258-160D-A025-5340548EAEA5}"/>
                  </a:ext>
                </a:extLst>
              </p:cNvPr>
              <p:cNvSpPr txBox="1"/>
              <p:nvPr/>
            </p:nvSpPr>
            <p:spPr>
              <a:xfrm>
                <a:off x="2566988" y="5094288"/>
                <a:ext cx="5267325" cy="98901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pt-BR" sz="1400" b="1" dirty="0">
                    <a:latin typeface="Gisha" panose="020B0502040204020203" pitchFamily="34" charset="-79"/>
                    <a:cs typeface="Gisha" panose="020B0502040204020203" pitchFamily="34" charset="-79"/>
                  </a:rPr>
                  <a:t>Grande abraço e obrigado por apoiar nosso trabalho!</a:t>
                </a:r>
              </a:p>
              <a:p>
                <a:endParaRPr lang="pt-BR" sz="1400" dirty="0">
                  <a:latin typeface="Gisha" panose="020B0502040204020203" pitchFamily="34" charset="-79"/>
                  <a:cs typeface="Gisha" panose="020B0502040204020203" pitchFamily="34" charset="-79"/>
                </a:endParaRPr>
              </a:p>
              <a:p>
                <a:r>
                  <a:rPr lang="pt-BR" sz="1200" dirty="0">
                    <a:latin typeface="Gisha" panose="020B0502040204020203" pitchFamily="34" charset="-79"/>
                    <a:cs typeface="Gisha" panose="020B0502040204020203" pitchFamily="34" charset="-79"/>
                  </a:rPr>
                  <a:t>Herbert Bento</a:t>
                </a:r>
              </a:p>
              <a:p>
                <a:r>
                  <a:rPr lang="pt-BR" sz="1200" dirty="0">
                    <a:latin typeface="Gisha" panose="020B0502040204020203" pitchFamily="34" charset="-79"/>
                    <a:cs typeface="Gisha" panose="020B0502040204020203" pitchFamily="34" charset="-79"/>
                  </a:rPr>
                  <a:t>Escola da Prevenção</a:t>
                </a:r>
              </a:p>
            </p:txBody>
          </p:sp>
          <p:sp>
            <p:nvSpPr>
              <p:cNvPr id="18" name="CaixaDeTexto 8">
                <a:extLst>
                  <a:ext uri="{FF2B5EF4-FFF2-40B4-BE49-F238E27FC236}">
                    <a16:creationId xmlns:a16="http://schemas.microsoft.com/office/drawing/2014/main" id="{3E842CE7-648B-6DFF-E61C-B475CA026808}"/>
                  </a:ext>
                </a:extLst>
              </p:cNvPr>
              <p:cNvSpPr txBox="1"/>
              <p:nvPr/>
            </p:nvSpPr>
            <p:spPr>
              <a:xfrm>
                <a:off x="1595438" y="427038"/>
                <a:ext cx="5964118" cy="24765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pt-BR" sz="2400" b="1" dirty="0">
                    <a:solidFill>
                      <a:schemeClr val="bg1"/>
                    </a:solidFill>
                    <a:effectLst>
                      <a:outerShdw blurRad="25400" dist="50800" dir="2700000" algn="tl" rotWithShape="0">
                        <a:schemeClr val="tx1">
                          <a:lumMod val="75000"/>
                          <a:lumOff val="25000"/>
                        </a:schemeClr>
                      </a:outerShdw>
                    </a:effectLst>
                    <a:latin typeface="Gisha" panose="020B0502040204020203" pitchFamily="34" charset="-79"/>
                    <a:cs typeface="Gisha" panose="020B0502040204020203" pitchFamily="34" charset="-79"/>
                  </a:rPr>
                  <a:t>Não esquece de apagar esse slide!</a:t>
                </a:r>
              </a:p>
              <a:p>
                <a:r>
                  <a:rPr lang="pt-BR" sz="2400" b="1" dirty="0">
                    <a:solidFill>
                      <a:schemeClr val="bg1"/>
                    </a:solidFill>
                    <a:effectLst>
                      <a:outerShdw blurRad="25400" dist="50800" dir="2700000" algn="tl" rotWithShape="0">
                        <a:schemeClr val="tx1">
                          <a:lumMod val="75000"/>
                          <a:lumOff val="25000"/>
                        </a:schemeClr>
                      </a:outerShdw>
                    </a:effectLst>
                    <a:latin typeface="Gisha" panose="020B0502040204020203" pitchFamily="34" charset="-79"/>
                    <a:cs typeface="Gisha" panose="020B0502040204020203" pitchFamily="34" charset="-79"/>
                  </a:rPr>
                  <a:t>Parabéns, Profissional SST!</a:t>
                </a:r>
              </a:p>
              <a:p>
                <a:endParaRPr lang="pt-BR" sz="1800" b="1" dirty="0">
                  <a:solidFill>
                    <a:schemeClr val="bg1"/>
                  </a:solidFill>
                  <a:effectLst>
                    <a:outerShdw blurRad="25400" dist="50800" dir="2700000" algn="tl" rotWithShape="0">
                      <a:schemeClr val="tx1">
                        <a:lumMod val="75000"/>
                        <a:lumOff val="25000"/>
                      </a:schemeClr>
                    </a:outerShdw>
                  </a:effectLst>
                  <a:latin typeface="Gisha" panose="020B0502040204020203" pitchFamily="34" charset="-79"/>
                  <a:cs typeface="Gisha" panose="020B0502040204020203" pitchFamily="34" charset="-79"/>
                </a:endParaRPr>
              </a:p>
              <a:p>
                <a:r>
                  <a:rPr lang="pt-BR" sz="1800" dirty="0">
                    <a:solidFill>
                      <a:schemeClr val="bg1"/>
                    </a:solidFill>
                    <a:effectLst>
                      <a:outerShdw blurRad="25400" dist="50800" dir="2700000" algn="tl" rotWithShape="0">
                        <a:schemeClr val="tx1">
                          <a:lumMod val="75000"/>
                          <a:lumOff val="25000"/>
                        </a:schemeClr>
                      </a:outerShdw>
                    </a:effectLst>
                    <a:latin typeface="Gisha" panose="020B0502040204020203" pitchFamily="34" charset="-79"/>
                    <a:cs typeface="Gisha" panose="020B0502040204020203" pitchFamily="34" charset="-79"/>
                  </a:rPr>
                  <a:t>Com os materiais que você adquire da Escola da Prevenção você estará apto a se tornar um dos profissionais SST de mais destaque na sua região.</a:t>
                </a:r>
              </a:p>
              <a:p>
                <a:endParaRPr lang="pt-BR" sz="1800" dirty="0">
                  <a:solidFill>
                    <a:schemeClr val="bg1"/>
                  </a:solidFill>
                  <a:effectLst>
                    <a:outerShdw blurRad="25400" dist="50800" dir="2700000" algn="tl" rotWithShape="0">
                      <a:schemeClr val="tx1">
                        <a:lumMod val="75000"/>
                        <a:lumOff val="25000"/>
                      </a:schemeClr>
                    </a:outerShdw>
                  </a:effectLst>
                  <a:latin typeface="Gisha" panose="020B0502040204020203" pitchFamily="34" charset="-79"/>
                  <a:cs typeface="Gisha" panose="020B0502040204020203" pitchFamily="34" charset="-79"/>
                </a:endParaRPr>
              </a:p>
            </p:txBody>
          </p:sp>
          <p:pic>
            <p:nvPicPr>
              <p:cNvPr id="19" name="Imagem 18" descr="Imagem do laptop PNG | PNG Arts">
                <a:extLst>
                  <a:ext uri="{FF2B5EF4-FFF2-40B4-BE49-F238E27FC236}">
                    <a16:creationId xmlns:a16="http://schemas.microsoft.com/office/drawing/2014/main" id="{CDD459D6-4E74-31A9-68FA-E142EB18EC8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84716" y="2563812"/>
                <a:ext cx="3184525" cy="253365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Imagem 19">
                <a:extLst>
                  <a:ext uri="{FF2B5EF4-FFF2-40B4-BE49-F238E27FC236}">
                    <a16:creationId xmlns:a16="http://schemas.microsoft.com/office/drawing/2014/main" id="{6F67AB01-26E1-4191-1DCB-2C342CE9BFE3}"/>
                  </a:ext>
                </a:extLst>
              </p:cNvPr>
              <p:cNvPicPr>
                <a:picLocks noChangeAspect="1"/>
              </p:cNvPicPr>
              <p:nvPr/>
            </p:nvPicPr>
            <p:blipFill>
              <a:blip r:embed="rId11"/>
              <a:stretch>
                <a:fillRect/>
              </a:stretch>
            </p:blipFill>
            <p:spPr>
              <a:xfrm>
                <a:off x="1347788" y="6089015"/>
                <a:ext cx="6499224" cy="594360"/>
              </a:xfrm>
              <a:prstGeom prst="rect">
                <a:avLst/>
              </a:prstGeom>
            </p:spPr>
          </p:pic>
          <p:sp>
            <p:nvSpPr>
              <p:cNvPr id="21" name="Retângulo 20">
                <a:extLst>
                  <a:ext uri="{FF2B5EF4-FFF2-40B4-BE49-F238E27FC236}">
                    <a16:creationId xmlns:a16="http://schemas.microsoft.com/office/drawing/2014/main" id="{9064D8A4-8A70-AE5A-31FA-C932F99E1A1E}"/>
                  </a:ext>
                </a:extLst>
              </p:cNvPr>
              <p:cNvSpPr/>
              <p:nvPr/>
            </p:nvSpPr>
            <p:spPr>
              <a:xfrm>
                <a:off x="3424023" y="2710543"/>
                <a:ext cx="2293115" cy="1480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8" name="CaixaDeTexto 7">
              <a:extLst>
                <a:ext uri="{FF2B5EF4-FFF2-40B4-BE49-F238E27FC236}">
                  <a16:creationId xmlns:a16="http://schemas.microsoft.com/office/drawing/2014/main" id="{93FF5D00-2813-F269-676D-CD40E1529C29}"/>
                </a:ext>
              </a:extLst>
            </p:cNvPr>
            <p:cNvSpPr txBox="1"/>
            <p:nvPr/>
          </p:nvSpPr>
          <p:spPr>
            <a:xfrm>
              <a:off x="3784600" y="6271695"/>
              <a:ext cx="3035300" cy="276999"/>
            </a:xfrm>
            <a:prstGeom prst="rect">
              <a:avLst/>
            </a:prstGeom>
            <a:solidFill>
              <a:srgbClr val="262626"/>
            </a:solidFill>
          </p:spPr>
          <p:txBody>
            <a:bodyPr wrap="square" rtlCol="0">
              <a:spAutoFit/>
            </a:bodyPr>
            <a:lstStyle/>
            <a:p>
              <a:r>
                <a:rPr lang="pt-BR" sz="1200" dirty="0">
                  <a:solidFill>
                    <a:schemeClr val="bg1"/>
                  </a:solidFill>
                </a:rPr>
                <a:t>2024 Escola da Prevenção</a:t>
              </a:r>
            </a:p>
          </p:txBody>
        </p:sp>
        <p:pic>
          <p:nvPicPr>
            <p:cNvPr id="9" name="Picture 2" descr="Nova NR 1 estabelece diretrizes sobre o Gerenciamento de Riscos  Ocupacionais (GRO) e Programa de Gerenciamento de Riscos (PGR) – Sesi ES">
              <a:extLst>
                <a:ext uri="{FF2B5EF4-FFF2-40B4-BE49-F238E27FC236}">
                  <a16:creationId xmlns:a16="http://schemas.microsoft.com/office/drawing/2014/main" id="{57806820-F6AF-7718-F435-CC2628E818F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31960" y="2704828"/>
              <a:ext cx="2285177" cy="152382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874706016"/>
      </p:ext>
    </p:extLst>
  </p:cSld>
  <p:clrMapOvr>
    <a:masterClrMapping/>
  </p:clrMapOvr>
  <mc:AlternateContent xmlns:mc="http://schemas.openxmlformats.org/markup-compatibility/2006" xmlns:p14="http://schemas.microsoft.com/office/powerpoint/2010/main">
    <mc:Choice Requires="p14">
      <p:transition spd="med" p14:dur="700" advTm="5555000">
        <p:fade/>
      </p:transition>
    </mc:Choice>
    <mc:Fallback xmlns="">
      <p:transition spd="med" advTm="555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10" descr="背景图案&#10;&#10;描述已自动生成">
            <a:extLst>
              <a:ext uri="{FF2B5EF4-FFF2-40B4-BE49-F238E27FC236}">
                <a16:creationId xmlns:a16="http://schemas.microsoft.com/office/drawing/2014/main" id="{5B82CE6D-0500-1EA4-DEDA-DF08B5A6FA04}"/>
              </a:ext>
            </a:extLst>
          </p:cNvPr>
          <p:cNvPicPr>
            <a:picLocks noChangeAspect="1"/>
          </p:cNvPicPr>
          <p:nvPr/>
        </p:nvPicPr>
        <p:blipFill rotWithShape="1">
          <a:blip r:embed="rId2" cstate="screen">
            <a:duotone>
              <a:prstClr val="black"/>
              <a:schemeClr val="accent1">
                <a:tint val="45000"/>
                <a:satMod val="400000"/>
              </a:schemeClr>
            </a:duotone>
            <a:extLst>
              <a:ext uri="{BEBA8EAE-BF5A-486C-A8C5-ECC9F3942E4B}">
                <a14:imgProps xmlns:a14="http://schemas.microsoft.com/office/drawing/2010/main">
                  <a14:imgLayer r:embed="rId3">
                    <a14:imgEffect>
                      <a14:colorTemperature colorTemp="8800"/>
                    </a14:imgEffect>
                    <a14:imgEffect>
                      <a14:saturation sat="300000"/>
                    </a14:imgEffect>
                  </a14:imgLayer>
                </a14:imgProps>
              </a:ext>
              <a:ext uri="{28A0092B-C50C-407E-A947-70E740481C1C}">
                <a14:useLocalDpi xmlns:a14="http://schemas.microsoft.com/office/drawing/2010/main"/>
              </a:ext>
            </a:extLst>
          </a:blip>
          <a:srcRect/>
          <a:stretch/>
        </p:blipFill>
        <p:spPr>
          <a:xfrm>
            <a:off x="0" y="0"/>
            <a:ext cx="12192000" cy="6858001"/>
          </a:xfrm>
          <a:prstGeom prst="rect">
            <a:avLst/>
          </a:prstGeom>
        </p:spPr>
      </p:pic>
      <p:sp>
        <p:nvSpPr>
          <p:cNvPr id="14" name="椭圆 60">
            <a:extLst>
              <a:ext uri="{FF2B5EF4-FFF2-40B4-BE49-F238E27FC236}">
                <a16:creationId xmlns:a16="http://schemas.microsoft.com/office/drawing/2014/main" id="{5A7D477C-6CC3-96D5-E035-505154474300}"/>
              </a:ext>
            </a:extLst>
          </p:cNvPr>
          <p:cNvSpPr/>
          <p:nvPr/>
        </p:nvSpPr>
        <p:spPr>
          <a:xfrm>
            <a:off x="3503421" y="5616798"/>
            <a:ext cx="5685496" cy="989492"/>
          </a:xfrm>
          <a:prstGeom prst="ellipse">
            <a:avLst/>
          </a:prstGeom>
          <a:gradFill>
            <a:gsLst>
              <a:gs pos="0">
                <a:srgbClr val="00B0F0">
                  <a:alpha val="60000"/>
                </a:srgbClr>
              </a:gs>
              <a:gs pos="100000">
                <a:srgbClr val="00B0F0">
                  <a:alpha val="10000"/>
                </a:srgbClr>
              </a:gs>
            </a:gsLst>
            <a:lin ang="16200000" scaled="1"/>
          </a:gradFill>
          <a:ln w="15875" cap="flat" cmpd="sng" algn="ctr">
            <a:noFill/>
            <a:prstDash val="solid"/>
            <a:miter lim="800000"/>
          </a:ln>
          <a:effectLst/>
          <a:scene3d>
            <a:camera prst="orthographicFront"/>
            <a:lightRig rig="threePt" dir="t"/>
          </a:scene3d>
        </p:spPr>
        <p:txBody>
          <a:bodyPr rot="0" spcFirstLastPara="0" vertOverflow="overflow" horzOverflow="overflow" vert="horz" wrap="square" lIns="95991" tIns="47995" rIns="95991" bIns="47995" numCol="1" spcCol="0" rtlCol="0" fromWordArt="0" anchor="ctr" anchorCtr="0" forceAA="0" compatLnSpc="1">
            <a:prstTxWarp prst="textNoShape">
              <a:avLst/>
            </a:prstTxWarp>
            <a:noAutofit/>
          </a:bodyPr>
          <a:lstStyle/>
          <a:p>
            <a:pPr marL="0" marR="0" lvl="0" indent="0" algn="ctr" defTabSz="959937"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dirty="0">
              <a:ln>
                <a:noFill/>
              </a:ln>
              <a:solidFill>
                <a:prstClr val="white"/>
              </a:solidFill>
              <a:effectLst/>
              <a:uLnTx/>
              <a:uFillTx/>
              <a:cs typeface="+mn-ea"/>
              <a:sym typeface="+mn-lt"/>
            </a:endParaRPr>
          </a:p>
        </p:txBody>
      </p:sp>
      <p:pic>
        <p:nvPicPr>
          <p:cNvPr id="1026" name="Picture 2" descr="Nr 06 – Equipamentos De Proteção Individual (Epi's) - Curso Presencial -  Auto Escola Paraty">
            <a:extLst>
              <a:ext uri="{FF2B5EF4-FFF2-40B4-BE49-F238E27FC236}">
                <a16:creationId xmlns:a16="http://schemas.microsoft.com/office/drawing/2014/main" id="{DCB95F61-7E23-1ECD-13EA-7B97C88845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6014" y="2956310"/>
            <a:ext cx="4714875" cy="3771900"/>
          </a:xfrm>
          <a:prstGeom prst="rect">
            <a:avLst/>
          </a:prstGeom>
          <a:noFill/>
          <a:extLst>
            <a:ext uri="{909E8E84-426E-40DD-AFC4-6F175D3DCCD1}">
              <a14:hiddenFill xmlns:a14="http://schemas.microsoft.com/office/drawing/2010/main">
                <a:solidFill>
                  <a:srgbClr val="FFFFFF"/>
                </a:solidFill>
              </a14:hiddenFill>
            </a:ext>
          </a:extLst>
        </p:spPr>
      </p:pic>
      <p:sp>
        <p:nvSpPr>
          <p:cNvPr id="15" name="文本框 12">
            <a:extLst>
              <a:ext uri="{FF2B5EF4-FFF2-40B4-BE49-F238E27FC236}">
                <a16:creationId xmlns:a16="http://schemas.microsoft.com/office/drawing/2014/main" id="{B2588983-99EA-2F2C-DA0F-B7699F828F55}"/>
              </a:ext>
            </a:extLst>
          </p:cNvPr>
          <p:cNvSpPr txBox="1"/>
          <p:nvPr/>
        </p:nvSpPr>
        <p:spPr>
          <a:xfrm>
            <a:off x="4713230" y="1901484"/>
            <a:ext cx="6161600" cy="906915"/>
          </a:xfrm>
          <a:prstGeom prst="rect">
            <a:avLst/>
          </a:prstGeom>
          <a:noFill/>
        </p:spPr>
        <p:txBody>
          <a:bodyPr wrap="square" rtlCol="0">
            <a:spAutoFit/>
          </a:bodyPr>
          <a:lstStyle/>
          <a:p>
            <a:pPr>
              <a:lnSpc>
                <a:spcPct val="150000"/>
              </a:lnSpc>
            </a:pPr>
            <a:r>
              <a:rPr lang="pt-BR" altLang="zh-CN" sz="4000" b="1" spc="300" dirty="0">
                <a:solidFill>
                  <a:schemeClr val="bg1"/>
                </a:solidFill>
                <a:effectLst>
                  <a:outerShdw blurRad="38100" dist="38100" dir="2700000" algn="tl">
                    <a:srgbClr val="000000">
                      <a:alpha val="43137"/>
                    </a:srgbClr>
                  </a:outerShdw>
                </a:effectLst>
                <a:cs typeface="+mn-ea"/>
                <a:sym typeface="+mn-lt"/>
              </a:rPr>
              <a:t>Obrigado</a:t>
            </a:r>
            <a:endParaRPr lang="zh-CN" altLang="en-US" sz="4000" spc="300" dirty="0">
              <a:solidFill>
                <a:schemeClr val="bg1"/>
              </a:solidFill>
              <a:effectLst>
                <a:outerShdw blurRad="38100" dist="38100" dir="2700000" algn="tl">
                  <a:srgbClr val="000000">
                    <a:alpha val="43137"/>
                  </a:srgbClr>
                </a:outerShdw>
              </a:effectLst>
              <a:cs typeface="+mn-ea"/>
              <a:sym typeface="+mn-lt"/>
            </a:endParaRPr>
          </a:p>
        </p:txBody>
      </p:sp>
    </p:spTree>
    <p:extLst>
      <p:ext uri="{BB962C8B-B14F-4D97-AF65-F5344CB8AC3E}">
        <p14:creationId xmlns:p14="http://schemas.microsoft.com/office/powerpoint/2010/main" val="1142153783"/>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439800"/>
            <a:chOff x="335868" y="306805"/>
            <a:chExt cx="15402685" cy="779156"/>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A - EPI PARA PROTEÇÃO DA CABEÇA</a:t>
              </a:r>
              <a:endParaRPr lang="zh-CN" altLang="en-US" sz="2258" b="1" dirty="0">
                <a:solidFill>
                  <a:prstClr val="white"/>
                </a:solidFill>
                <a:cs typeface="+mn-ea"/>
                <a:sym typeface="+mn-lt"/>
              </a:endParaRPr>
            </a:p>
          </p:txBody>
        </p:sp>
      </p:grpSp>
      <p:sp>
        <p:nvSpPr>
          <p:cNvPr id="17" name="椭圆 54">
            <a:extLst>
              <a:ext uri="{FF2B5EF4-FFF2-40B4-BE49-F238E27FC236}">
                <a16:creationId xmlns:a16="http://schemas.microsoft.com/office/drawing/2014/main" id="{21A9CBE4-2952-47E1-430A-4106CAE8C0A9}"/>
              </a:ext>
            </a:extLst>
          </p:cNvPr>
          <p:cNvSpPr/>
          <p:nvPr/>
        </p:nvSpPr>
        <p:spPr>
          <a:xfrm flipV="1">
            <a:off x="1891819" y="4013200"/>
            <a:ext cx="8675882" cy="7797232"/>
          </a:xfrm>
          <a:prstGeom prst="ellipse">
            <a:avLst/>
          </a:prstGeom>
          <a:gradFill flip="none" rotWithShape="1">
            <a:gsLst>
              <a:gs pos="51000">
                <a:srgbClr val="00B0F0">
                  <a:alpha val="0"/>
                </a:srgbClr>
              </a:gs>
              <a:gs pos="100000">
                <a:srgbClr val="00B0F0"/>
              </a:gs>
            </a:gsLst>
            <a:lin ang="5400000" scaled="1"/>
            <a:tileRect/>
          </a:gradFill>
          <a:ln w="12700" cap="flat" cmpd="sng" algn="ctr">
            <a:noFill/>
            <a:prstDash val="solid"/>
            <a:miter lim="800000"/>
          </a:ln>
          <a:effectLst/>
        </p:spPr>
        <p:txBody>
          <a:bodyPr rtlCol="0" anchor="ctr"/>
          <a:lstStyle/>
          <a:p>
            <a:pPr marL="0" marR="0" lvl="0" indent="0" algn="ctr" defTabSz="959937" eaLnBrk="1" fontAlgn="auto" latinLnBrk="0" hangingPunct="1">
              <a:lnSpc>
                <a:spcPct val="100000"/>
              </a:lnSpc>
              <a:spcBef>
                <a:spcPts val="0"/>
              </a:spcBef>
              <a:spcAft>
                <a:spcPts val="0"/>
              </a:spcAft>
              <a:buClrTx/>
              <a:buSzTx/>
              <a:buFontTx/>
              <a:buNone/>
              <a:tabLst/>
              <a:defRPr/>
            </a:pPr>
            <a:endParaRPr kumimoji="0" lang="zh-CN" altLang="en-US" sz="1890" b="0" i="0" u="none" strike="noStrike" kern="0" cap="none" spc="0" normalizeH="0" baseline="0" noProof="0" dirty="0">
              <a:ln>
                <a:noFill/>
              </a:ln>
              <a:solidFill>
                <a:prstClr val="white"/>
              </a:solidFill>
              <a:effectLst/>
              <a:uLnTx/>
              <a:uFillTx/>
              <a:cs typeface="+mn-ea"/>
              <a:sym typeface="+mn-lt"/>
            </a:endParaRPr>
          </a:p>
        </p:txBody>
      </p:sp>
      <p:grpSp>
        <p:nvGrpSpPr>
          <p:cNvPr id="18" name="组合 58">
            <a:extLst>
              <a:ext uri="{FF2B5EF4-FFF2-40B4-BE49-F238E27FC236}">
                <a16:creationId xmlns:a16="http://schemas.microsoft.com/office/drawing/2014/main" id="{946BB284-2718-A8A4-4A39-394A90724432}"/>
              </a:ext>
            </a:extLst>
          </p:cNvPr>
          <p:cNvGrpSpPr/>
          <p:nvPr/>
        </p:nvGrpSpPr>
        <p:grpSpPr>
          <a:xfrm>
            <a:off x="2524077" y="5562392"/>
            <a:ext cx="7411368" cy="1150499"/>
            <a:chOff x="4452471" y="5588000"/>
            <a:chExt cx="3287057" cy="567765"/>
          </a:xfrm>
        </p:grpSpPr>
        <p:sp>
          <p:nvSpPr>
            <p:cNvPr id="19" name="椭圆 60">
              <a:extLst>
                <a:ext uri="{FF2B5EF4-FFF2-40B4-BE49-F238E27FC236}">
                  <a16:creationId xmlns:a16="http://schemas.microsoft.com/office/drawing/2014/main" id="{470093FC-44CB-BB6B-3D95-863B5D035C1F}"/>
                </a:ext>
              </a:extLst>
            </p:cNvPr>
            <p:cNvSpPr/>
            <p:nvPr/>
          </p:nvSpPr>
          <p:spPr>
            <a:xfrm>
              <a:off x="4840940" y="5638799"/>
              <a:ext cx="2510118" cy="466165"/>
            </a:xfrm>
            <a:prstGeom prst="ellipse">
              <a:avLst/>
            </a:prstGeom>
            <a:gradFill>
              <a:gsLst>
                <a:gs pos="0">
                  <a:srgbClr val="00B0F0">
                    <a:alpha val="60000"/>
                  </a:srgbClr>
                </a:gs>
                <a:gs pos="100000">
                  <a:srgbClr val="00B0F0">
                    <a:alpha val="10000"/>
                  </a:srgbClr>
                </a:gs>
              </a:gsLst>
              <a:lin ang="16200000" scaled="1"/>
            </a:gradFill>
            <a:ln w="15875" cap="flat" cmpd="sng" algn="ctr">
              <a:noFill/>
              <a:prstDash val="solid"/>
              <a:miter lim="800000"/>
            </a:ln>
            <a:effectLst/>
            <a:scene3d>
              <a:camera prst="orthographicFront"/>
              <a:lightRig rig="threePt" dir="t"/>
            </a:scene3d>
          </p:spPr>
          <p:txBody>
            <a:bodyPr rot="0" spcFirstLastPara="0" vertOverflow="overflow" horzOverflow="overflow" vert="horz" wrap="square" lIns="95991" tIns="47995" rIns="95991" bIns="47995" numCol="1" spcCol="0" rtlCol="0" fromWordArt="0" anchor="ctr" anchorCtr="0" forceAA="0" compatLnSpc="1">
              <a:prstTxWarp prst="textNoShape">
                <a:avLst/>
              </a:prstTxWarp>
              <a:noAutofit/>
            </a:bodyPr>
            <a:lstStyle/>
            <a:p>
              <a:pPr marL="0" marR="0" lvl="0" indent="0" algn="ctr" defTabSz="959937"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dirty="0">
                <a:ln>
                  <a:noFill/>
                </a:ln>
                <a:solidFill>
                  <a:prstClr val="white"/>
                </a:solidFill>
                <a:effectLst/>
                <a:uLnTx/>
                <a:uFillTx/>
                <a:cs typeface="+mn-ea"/>
                <a:sym typeface="+mn-lt"/>
              </a:endParaRPr>
            </a:p>
          </p:txBody>
        </p:sp>
        <p:sp>
          <p:nvSpPr>
            <p:cNvPr id="20" name="椭圆 61">
              <a:extLst>
                <a:ext uri="{FF2B5EF4-FFF2-40B4-BE49-F238E27FC236}">
                  <a16:creationId xmlns:a16="http://schemas.microsoft.com/office/drawing/2014/main" id="{A5949AC0-797A-F3E4-88BC-B1791EC52257}"/>
                </a:ext>
              </a:extLst>
            </p:cNvPr>
            <p:cNvSpPr/>
            <p:nvPr/>
          </p:nvSpPr>
          <p:spPr>
            <a:xfrm>
              <a:off x="5350435" y="5668682"/>
              <a:ext cx="1491129" cy="310777"/>
            </a:xfrm>
            <a:prstGeom prst="ellipse">
              <a:avLst/>
            </a:prstGeom>
            <a:gradFill>
              <a:gsLst>
                <a:gs pos="0">
                  <a:srgbClr val="E6DCB1">
                    <a:alpha val="60000"/>
                  </a:srgbClr>
                </a:gs>
                <a:gs pos="100000">
                  <a:srgbClr val="E6DCB1">
                    <a:alpha val="10000"/>
                  </a:srgbClr>
                </a:gs>
              </a:gsLst>
              <a:lin ang="16200000" scaled="1"/>
            </a:gradFill>
            <a:ln w="15875" cap="flat" cmpd="sng" algn="ctr">
              <a:noFill/>
              <a:prstDash val="solid"/>
              <a:miter lim="800000"/>
            </a:ln>
            <a:effectLst/>
            <a:scene3d>
              <a:camera prst="orthographicFront"/>
              <a:lightRig rig="threePt" dir="t"/>
            </a:scene3d>
          </p:spPr>
          <p:txBody>
            <a:bodyPr rot="0" spcFirstLastPara="0" vertOverflow="overflow" horzOverflow="overflow" vert="horz" wrap="square" lIns="95991" tIns="47995" rIns="95991" bIns="47995" numCol="1" spcCol="0" rtlCol="0" fromWordArt="0" anchor="ctr" anchorCtr="0" forceAA="0" compatLnSpc="1">
              <a:prstTxWarp prst="textNoShape">
                <a:avLst/>
              </a:prstTxWarp>
              <a:noAutofit/>
            </a:bodyPr>
            <a:lstStyle/>
            <a:p>
              <a:pPr marL="0" marR="0" lvl="0" indent="0" algn="ctr" defTabSz="959937"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dirty="0">
                <a:ln>
                  <a:noFill/>
                </a:ln>
                <a:solidFill>
                  <a:prstClr val="white"/>
                </a:solidFill>
                <a:effectLst/>
                <a:uLnTx/>
                <a:uFillTx/>
                <a:cs typeface="+mn-ea"/>
                <a:sym typeface="+mn-lt"/>
              </a:endParaRPr>
            </a:p>
          </p:txBody>
        </p:sp>
        <p:sp>
          <p:nvSpPr>
            <p:cNvPr id="21" name="弧 7">
              <a:extLst>
                <a:ext uri="{FF2B5EF4-FFF2-40B4-BE49-F238E27FC236}">
                  <a16:creationId xmlns:a16="http://schemas.microsoft.com/office/drawing/2014/main" id="{B56A01D8-F9B5-626E-577C-77410AA0531F}"/>
                </a:ext>
              </a:extLst>
            </p:cNvPr>
            <p:cNvSpPr/>
            <p:nvPr/>
          </p:nvSpPr>
          <p:spPr>
            <a:xfrm>
              <a:off x="4452471" y="5588000"/>
              <a:ext cx="3287057" cy="567765"/>
            </a:xfrm>
            <a:prstGeom prst="arc">
              <a:avLst>
                <a:gd name="adj1" fmla="val 10237446"/>
                <a:gd name="adj2" fmla="val 618358"/>
              </a:avLst>
            </a:prstGeom>
            <a:noFill/>
            <a:ln w="19050" cap="flat" cmpd="sng" algn="ctr">
              <a:gradFill flip="none" rotWithShape="1">
                <a:gsLst>
                  <a:gs pos="0">
                    <a:srgbClr val="00B0F0"/>
                  </a:gs>
                  <a:gs pos="100000">
                    <a:srgbClr val="00B0F0">
                      <a:alpha val="0"/>
                    </a:srgbClr>
                  </a:gs>
                </a:gsLst>
                <a:lin ang="16200000" scaled="1"/>
                <a:tileRect/>
              </a:gradFill>
              <a:prstDash val="solid"/>
              <a:miter lim="800000"/>
            </a:ln>
            <a:effectLst/>
          </p:spPr>
          <p:txBody>
            <a:bodyPr rtlCol="0" anchor="ctr"/>
            <a:lstStyle/>
            <a:p>
              <a:pPr marL="0" marR="0" lvl="0" indent="0" algn="ctr" defTabSz="959937" eaLnBrk="1" fontAlgn="auto" latinLnBrk="0" hangingPunct="1">
                <a:lnSpc>
                  <a:spcPct val="100000"/>
                </a:lnSpc>
                <a:spcBef>
                  <a:spcPts val="0"/>
                </a:spcBef>
                <a:spcAft>
                  <a:spcPts val="0"/>
                </a:spcAft>
                <a:buClrTx/>
                <a:buSzTx/>
                <a:buFontTx/>
                <a:buNone/>
                <a:tabLst/>
                <a:defRPr/>
              </a:pPr>
              <a:endParaRPr kumimoji="1" lang="zh-CN" altLang="en-US" sz="2000" b="0" i="0" u="none" strike="noStrike" kern="0" cap="none" spc="0" normalizeH="0" baseline="0" noProof="0" dirty="0">
                <a:ln>
                  <a:noFill/>
                </a:ln>
                <a:solidFill>
                  <a:prstClr val="white"/>
                </a:solidFill>
                <a:effectLst/>
                <a:uLnTx/>
                <a:uFillTx/>
                <a:cs typeface="+mn-ea"/>
                <a:sym typeface="+mn-lt"/>
              </a:endParaRPr>
            </a:p>
          </p:txBody>
        </p:sp>
      </p:grpSp>
      <p:grpSp>
        <p:nvGrpSpPr>
          <p:cNvPr id="26" name="组合">
            <a:extLst>
              <a:ext uri="{FF2B5EF4-FFF2-40B4-BE49-F238E27FC236}">
                <a16:creationId xmlns:a16="http://schemas.microsoft.com/office/drawing/2014/main" id="{540D520A-5B70-3A86-2555-A8C277F03A8C}"/>
              </a:ext>
            </a:extLst>
          </p:cNvPr>
          <p:cNvGrpSpPr/>
          <p:nvPr/>
        </p:nvGrpSpPr>
        <p:grpSpPr>
          <a:xfrm>
            <a:off x="3030519" y="4635500"/>
            <a:ext cx="561960" cy="566367"/>
            <a:chOff x="2312894" y="4867835"/>
            <a:chExt cx="645459" cy="645459"/>
          </a:xfrm>
        </p:grpSpPr>
        <p:sp>
          <p:nvSpPr>
            <p:cNvPr id="27" name="圆形">
              <a:extLst>
                <a:ext uri="{FF2B5EF4-FFF2-40B4-BE49-F238E27FC236}">
                  <a16:creationId xmlns:a16="http://schemas.microsoft.com/office/drawing/2014/main" id="{1F2F8BFF-B3D6-50E0-B867-C9F5F3AD9839}"/>
                </a:ext>
              </a:extLst>
            </p:cNvPr>
            <p:cNvSpPr/>
            <p:nvPr/>
          </p:nvSpPr>
          <p:spPr>
            <a:xfrm>
              <a:off x="2312894" y="4867835"/>
              <a:ext cx="645459" cy="645459"/>
            </a:xfrm>
            <a:prstGeom prst="ellipse">
              <a:avLst/>
            </a:prstGeom>
            <a:solidFill>
              <a:srgbClr val="00B0F0"/>
            </a:solidFill>
            <a:ln w="12700" cap="flat" cmpd="sng" algn="ctr">
              <a:noFill/>
              <a:prstDash val="solid"/>
              <a:miter lim="800000"/>
            </a:ln>
            <a:effectLst>
              <a:outerShdw blurRad="762000" dist="254000" dir="5400000" algn="t" rotWithShape="0">
                <a:prstClr val="black">
                  <a:alpha val="40000"/>
                </a:prstClr>
              </a:outerShdw>
            </a:effectLst>
          </p:spPr>
          <p:txBody>
            <a:bodyPr rot="0" spcFirstLastPara="0" vertOverflow="overflow" horzOverflow="overflow" vert="horz" wrap="square" lIns="91440" tIns="45720" rIns="36000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zh-CN" altLang="en-US" b="1" i="0" u="none" strike="noStrike" kern="1200" cap="none" spc="0" normalizeH="0" baseline="0" noProof="0" dirty="0">
                <a:ln>
                  <a:noFill/>
                </a:ln>
                <a:solidFill>
                  <a:schemeClr val="tx1">
                    <a:lumMod val="75000"/>
                    <a:lumOff val="25000"/>
                  </a:schemeClr>
                </a:solidFill>
                <a:effectLst/>
                <a:uLnTx/>
                <a:uFillTx/>
                <a:cs typeface="+mn-ea"/>
                <a:sym typeface="+mn-lt"/>
              </a:endParaRPr>
            </a:p>
          </p:txBody>
        </p:sp>
        <p:sp>
          <p:nvSpPr>
            <p:cNvPr id="28" name="图标">
              <a:extLst>
                <a:ext uri="{FF2B5EF4-FFF2-40B4-BE49-F238E27FC236}">
                  <a16:creationId xmlns:a16="http://schemas.microsoft.com/office/drawing/2014/main" id="{26801A77-4664-EAEA-FE67-D52F01E43067}"/>
                </a:ext>
              </a:extLst>
            </p:cNvPr>
            <p:cNvSpPr/>
            <p:nvPr/>
          </p:nvSpPr>
          <p:spPr>
            <a:xfrm>
              <a:off x="2483220" y="5062250"/>
              <a:ext cx="304804" cy="256627"/>
            </a:xfrm>
            <a:custGeom>
              <a:avLst/>
              <a:gdLst>
                <a:gd name="connsiteX0" fmla="*/ 54158 w 604539"/>
                <a:gd name="connsiteY0" fmla="*/ 287695 h 508988"/>
                <a:gd name="connsiteX1" fmla="*/ 242194 w 604539"/>
                <a:gd name="connsiteY1" fmla="*/ 287695 h 508988"/>
                <a:gd name="connsiteX2" fmla="*/ 264990 w 604539"/>
                <a:gd name="connsiteY2" fmla="*/ 306729 h 508988"/>
                <a:gd name="connsiteX3" fmla="*/ 295264 w 604539"/>
                <a:gd name="connsiteY3" fmla="*/ 478149 h 508988"/>
                <a:gd name="connsiteX4" fmla="*/ 296591 w 604539"/>
                <a:gd name="connsiteY4" fmla="*/ 485739 h 508988"/>
                <a:gd name="connsiteX5" fmla="*/ 273433 w 604539"/>
                <a:gd name="connsiteY5" fmla="*/ 508988 h 508988"/>
                <a:gd name="connsiteX6" fmla="*/ 273071 w 604539"/>
                <a:gd name="connsiteY6" fmla="*/ 508988 h 508988"/>
                <a:gd name="connsiteX7" fmla="*/ 23160 w 604539"/>
                <a:gd name="connsiteY7" fmla="*/ 508988 h 508988"/>
                <a:gd name="connsiteX8" fmla="*/ 5430 w 604539"/>
                <a:gd name="connsiteY8" fmla="*/ 500676 h 508988"/>
                <a:gd name="connsiteX9" fmla="*/ 364 w 604539"/>
                <a:gd name="connsiteY9" fmla="*/ 481763 h 508988"/>
                <a:gd name="connsiteX10" fmla="*/ 31241 w 604539"/>
                <a:gd name="connsiteY10" fmla="*/ 306729 h 508988"/>
                <a:gd name="connsiteX11" fmla="*/ 54158 w 604539"/>
                <a:gd name="connsiteY11" fmla="*/ 287695 h 508988"/>
                <a:gd name="connsiteX12" fmla="*/ 362106 w 604539"/>
                <a:gd name="connsiteY12" fmla="*/ 287554 h 508988"/>
                <a:gd name="connsiteX13" fmla="*/ 550142 w 604539"/>
                <a:gd name="connsiteY13" fmla="*/ 287554 h 508988"/>
                <a:gd name="connsiteX14" fmla="*/ 572938 w 604539"/>
                <a:gd name="connsiteY14" fmla="*/ 306710 h 508988"/>
                <a:gd name="connsiteX15" fmla="*/ 603212 w 604539"/>
                <a:gd name="connsiteY15" fmla="*/ 478147 h 508988"/>
                <a:gd name="connsiteX16" fmla="*/ 604539 w 604539"/>
                <a:gd name="connsiteY16" fmla="*/ 485736 h 508988"/>
                <a:gd name="connsiteX17" fmla="*/ 581381 w 604539"/>
                <a:gd name="connsiteY17" fmla="*/ 508988 h 508988"/>
                <a:gd name="connsiteX18" fmla="*/ 581019 w 604539"/>
                <a:gd name="connsiteY18" fmla="*/ 508988 h 508988"/>
                <a:gd name="connsiteX19" fmla="*/ 331108 w 604539"/>
                <a:gd name="connsiteY19" fmla="*/ 508988 h 508988"/>
                <a:gd name="connsiteX20" fmla="*/ 313378 w 604539"/>
                <a:gd name="connsiteY20" fmla="*/ 500675 h 508988"/>
                <a:gd name="connsiteX21" fmla="*/ 308312 w 604539"/>
                <a:gd name="connsiteY21" fmla="*/ 481761 h 508988"/>
                <a:gd name="connsiteX22" fmla="*/ 339189 w 604539"/>
                <a:gd name="connsiteY22" fmla="*/ 306710 h 508988"/>
                <a:gd name="connsiteX23" fmla="*/ 362106 w 604539"/>
                <a:gd name="connsiteY23" fmla="*/ 287554 h 508988"/>
                <a:gd name="connsiteX24" fmla="*/ 208081 w 604539"/>
                <a:gd name="connsiteY24" fmla="*/ 54053 h 508988"/>
                <a:gd name="connsiteX25" fmla="*/ 396118 w 604539"/>
                <a:gd name="connsiteY25" fmla="*/ 54053 h 508988"/>
                <a:gd name="connsiteX26" fmla="*/ 419034 w 604539"/>
                <a:gd name="connsiteY26" fmla="*/ 73201 h 508988"/>
                <a:gd name="connsiteX27" fmla="*/ 449308 w 604539"/>
                <a:gd name="connsiteY27" fmla="*/ 244446 h 508988"/>
                <a:gd name="connsiteX28" fmla="*/ 450635 w 604539"/>
                <a:gd name="connsiteY28" fmla="*/ 252154 h 508988"/>
                <a:gd name="connsiteX29" fmla="*/ 427357 w 604539"/>
                <a:gd name="connsiteY29" fmla="*/ 275275 h 508988"/>
                <a:gd name="connsiteX30" fmla="*/ 427115 w 604539"/>
                <a:gd name="connsiteY30" fmla="*/ 275275 h 508988"/>
                <a:gd name="connsiteX31" fmla="*/ 177204 w 604539"/>
                <a:gd name="connsiteY31" fmla="*/ 275275 h 508988"/>
                <a:gd name="connsiteX32" fmla="*/ 159353 w 604539"/>
                <a:gd name="connsiteY32" fmla="*/ 266966 h 508988"/>
                <a:gd name="connsiteX33" fmla="*/ 154288 w 604539"/>
                <a:gd name="connsiteY33" fmla="*/ 248059 h 508988"/>
                <a:gd name="connsiteX34" fmla="*/ 185285 w 604539"/>
                <a:gd name="connsiteY34" fmla="*/ 73201 h 508988"/>
                <a:gd name="connsiteX35" fmla="*/ 208081 w 604539"/>
                <a:gd name="connsiteY35" fmla="*/ 54053 h 508988"/>
                <a:gd name="connsiteX36" fmla="*/ 518273 w 604539"/>
                <a:gd name="connsiteY36" fmla="*/ 0 h 508988"/>
                <a:gd name="connsiteX37" fmla="*/ 541548 w 604539"/>
                <a:gd name="connsiteY37" fmla="*/ 23244 h 508988"/>
                <a:gd name="connsiteX38" fmla="*/ 541548 w 604539"/>
                <a:gd name="connsiteY38" fmla="*/ 54075 h 508988"/>
                <a:gd name="connsiteX39" fmla="*/ 572422 w 604539"/>
                <a:gd name="connsiteY39" fmla="*/ 54075 h 508988"/>
                <a:gd name="connsiteX40" fmla="*/ 595577 w 604539"/>
                <a:gd name="connsiteY40" fmla="*/ 77199 h 508988"/>
                <a:gd name="connsiteX41" fmla="*/ 572422 w 604539"/>
                <a:gd name="connsiteY41" fmla="*/ 100322 h 508988"/>
                <a:gd name="connsiteX42" fmla="*/ 541548 w 604539"/>
                <a:gd name="connsiteY42" fmla="*/ 100322 h 508988"/>
                <a:gd name="connsiteX43" fmla="*/ 541548 w 604539"/>
                <a:gd name="connsiteY43" fmla="*/ 131274 h 508988"/>
                <a:gd name="connsiteX44" fmla="*/ 518273 w 604539"/>
                <a:gd name="connsiteY44" fmla="*/ 154397 h 508988"/>
                <a:gd name="connsiteX45" fmla="*/ 495117 w 604539"/>
                <a:gd name="connsiteY45" fmla="*/ 131274 h 508988"/>
                <a:gd name="connsiteX46" fmla="*/ 495117 w 604539"/>
                <a:gd name="connsiteY46" fmla="*/ 100322 h 508988"/>
                <a:gd name="connsiteX47" fmla="*/ 464244 w 604539"/>
                <a:gd name="connsiteY47" fmla="*/ 100322 h 508988"/>
                <a:gd name="connsiteX48" fmla="*/ 440968 w 604539"/>
                <a:gd name="connsiteY48" fmla="*/ 77199 h 508988"/>
                <a:gd name="connsiteX49" fmla="*/ 464244 w 604539"/>
                <a:gd name="connsiteY49" fmla="*/ 54075 h 508988"/>
                <a:gd name="connsiteX50" fmla="*/ 495117 w 604539"/>
                <a:gd name="connsiteY50" fmla="*/ 54075 h 508988"/>
                <a:gd name="connsiteX51" fmla="*/ 495117 w 604539"/>
                <a:gd name="connsiteY51" fmla="*/ 23244 h 508988"/>
                <a:gd name="connsiteX52" fmla="*/ 518273 w 604539"/>
                <a:gd name="connsiteY52" fmla="*/ 0 h 50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4539" h="508988">
                  <a:moveTo>
                    <a:pt x="54158" y="287695"/>
                  </a:moveTo>
                  <a:lnTo>
                    <a:pt x="242194" y="287695"/>
                  </a:lnTo>
                  <a:cubicBezTo>
                    <a:pt x="253411" y="287695"/>
                    <a:pt x="263060" y="295766"/>
                    <a:pt x="264990" y="306729"/>
                  </a:cubicBezTo>
                  <a:lnTo>
                    <a:pt x="295264" y="478149"/>
                  </a:lnTo>
                  <a:cubicBezTo>
                    <a:pt x="296109" y="480559"/>
                    <a:pt x="296591" y="483088"/>
                    <a:pt x="296591" y="485739"/>
                  </a:cubicBezTo>
                  <a:cubicBezTo>
                    <a:pt x="296591" y="498628"/>
                    <a:pt x="286218" y="508988"/>
                    <a:pt x="273433" y="508988"/>
                  </a:cubicBezTo>
                  <a:lnTo>
                    <a:pt x="273071" y="508988"/>
                  </a:lnTo>
                  <a:lnTo>
                    <a:pt x="23160" y="508988"/>
                  </a:lnTo>
                  <a:cubicBezTo>
                    <a:pt x="16285" y="508988"/>
                    <a:pt x="9772" y="505977"/>
                    <a:pt x="5430" y="500676"/>
                  </a:cubicBezTo>
                  <a:cubicBezTo>
                    <a:pt x="967" y="495496"/>
                    <a:pt x="-842" y="488509"/>
                    <a:pt x="364" y="481763"/>
                  </a:cubicBezTo>
                  <a:lnTo>
                    <a:pt x="31241" y="306729"/>
                  </a:lnTo>
                  <a:cubicBezTo>
                    <a:pt x="33171" y="295766"/>
                    <a:pt x="42820" y="287695"/>
                    <a:pt x="54158" y="287695"/>
                  </a:cubicBezTo>
                  <a:close/>
                  <a:moveTo>
                    <a:pt x="362106" y="287554"/>
                  </a:moveTo>
                  <a:lnTo>
                    <a:pt x="550142" y="287554"/>
                  </a:lnTo>
                  <a:cubicBezTo>
                    <a:pt x="561359" y="287554"/>
                    <a:pt x="571008" y="295747"/>
                    <a:pt x="572938" y="306710"/>
                  </a:cubicBezTo>
                  <a:lnTo>
                    <a:pt x="603212" y="478147"/>
                  </a:lnTo>
                  <a:cubicBezTo>
                    <a:pt x="604057" y="480556"/>
                    <a:pt x="604539" y="483086"/>
                    <a:pt x="604539" y="485736"/>
                  </a:cubicBezTo>
                  <a:cubicBezTo>
                    <a:pt x="604539" y="498627"/>
                    <a:pt x="594166" y="508988"/>
                    <a:pt x="581381" y="508988"/>
                  </a:cubicBezTo>
                  <a:lnTo>
                    <a:pt x="581019" y="508988"/>
                  </a:lnTo>
                  <a:lnTo>
                    <a:pt x="331108" y="508988"/>
                  </a:lnTo>
                  <a:cubicBezTo>
                    <a:pt x="324233" y="508988"/>
                    <a:pt x="317720" y="505976"/>
                    <a:pt x="313378" y="500675"/>
                  </a:cubicBezTo>
                  <a:cubicBezTo>
                    <a:pt x="308915" y="495495"/>
                    <a:pt x="307106" y="488507"/>
                    <a:pt x="308312" y="481761"/>
                  </a:cubicBezTo>
                  <a:lnTo>
                    <a:pt x="339189" y="306710"/>
                  </a:lnTo>
                  <a:cubicBezTo>
                    <a:pt x="341119" y="295747"/>
                    <a:pt x="350768" y="287554"/>
                    <a:pt x="362106" y="287554"/>
                  </a:cubicBezTo>
                  <a:close/>
                  <a:moveTo>
                    <a:pt x="208081" y="54053"/>
                  </a:moveTo>
                  <a:lnTo>
                    <a:pt x="396118" y="54053"/>
                  </a:lnTo>
                  <a:cubicBezTo>
                    <a:pt x="407455" y="54053"/>
                    <a:pt x="417104" y="62122"/>
                    <a:pt x="419034" y="73201"/>
                  </a:cubicBezTo>
                  <a:lnTo>
                    <a:pt x="449308" y="244446"/>
                  </a:lnTo>
                  <a:cubicBezTo>
                    <a:pt x="450153" y="246855"/>
                    <a:pt x="450635" y="249504"/>
                    <a:pt x="450635" y="252154"/>
                  </a:cubicBezTo>
                  <a:cubicBezTo>
                    <a:pt x="450635" y="264919"/>
                    <a:pt x="440262" y="275275"/>
                    <a:pt x="427357" y="275275"/>
                  </a:cubicBezTo>
                  <a:lnTo>
                    <a:pt x="427115" y="275275"/>
                  </a:lnTo>
                  <a:lnTo>
                    <a:pt x="177204" y="275275"/>
                  </a:lnTo>
                  <a:cubicBezTo>
                    <a:pt x="170329" y="275275"/>
                    <a:pt x="163816" y="272265"/>
                    <a:pt x="159353" y="266966"/>
                  </a:cubicBezTo>
                  <a:cubicBezTo>
                    <a:pt x="155011" y="261788"/>
                    <a:pt x="153202" y="254803"/>
                    <a:pt x="154288" y="248059"/>
                  </a:cubicBezTo>
                  <a:lnTo>
                    <a:pt x="185285" y="73201"/>
                  </a:lnTo>
                  <a:cubicBezTo>
                    <a:pt x="187215" y="62122"/>
                    <a:pt x="196864" y="54053"/>
                    <a:pt x="208081" y="54053"/>
                  </a:cubicBezTo>
                  <a:close/>
                  <a:moveTo>
                    <a:pt x="518273" y="0"/>
                  </a:moveTo>
                  <a:cubicBezTo>
                    <a:pt x="531177" y="0"/>
                    <a:pt x="541548" y="10358"/>
                    <a:pt x="541548" y="23244"/>
                  </a:cubicBezTo>
                  <a:lnTo>
                    <a:pt x="541548" y="54075"/>
                  </a:lnTo>
                  <a:lnTo>
                    <a:pt x="572422" y="54075"/>
                  </a:lnTo>
                  <a:cubicBezTo>
                    <a:pt x="585205" y="54075"/>
                    <a:pt x="595577" y="64433"/>
                    <a:pt x="595577" y="77199"/>
                  </a:cubicBezTo>
                  <a:cubicBezTo>
                    <a:pt x="595577" y="89965"/>
                    <a:pt x="585205" y="100322"/>
                    <a:pt x="572422" y="100322"/>
                  </a:cubicBezTo>
                  <a:lnTo>
                    <a:pt x="541548" y="100322"/>
                  </a:lnTo>
                  <a:lnTo>
                    <a:pt x="541548" y="131274"/>
                  </a:lnTo>
                  <a:cubicBezTo>
                    <a:pt x="541548" y="144040"/>
                    <a:pt x="531177" y="154397"/>
                    <a:pt x="518273" y="154397"/>
                  </a:cubicBezTo>
                  <a:cubicBezTo>
                    <a:pt x="505489" y="154397"/>
                    <a:pt x="495117" y="144040"/>
                    <a:pt x="495117" y="131274"/>
                  </a:cubicBezTo>
                  <a:lnTo>
                    <a:pt x="495117" y="100322"/>
                  </a:lnTo>
                  <a:lnTo>
                    <a:pt x="464244" y="100322"/>
                  </a:lnTo>
                  <a:cubicBezTo>
                    <a:pt x="451340" y="100322"/>
                    <a:pt x="440968" y="89965"/>
                    <a:pt x="440968" y="77199"/>
                  </a:cubicBezTo>
                  <a:cubicBezTo>
                    <a:pt x="440968" y="64433"/>
                    <a:pt x="451340" y="54075"/>
                    <a:pt x="464244" y="54075"/>
                  </a:cubicBezTo>
                  <a:lnTo>
                    <a:pt x="495117" y="54075"/>
                  </a:lnTo>
                  <a:lnTo>
                    <a:pt x="495117" y="23244"/>
                  </a:lnTo>
                  <a:cubicBezTo>
                    <a:pt x="495117" y="10358"/>
                    <a:pt x="505489" y="0"/>
                    <a:pt x="518273" y="0"/>
                  </a:cubicBezTo>
                  <a:close/>
                </a:path>
              </a:pathLst>
            </a:custGeom>
            <a:solidFill>
              <a:sysClr val="window" lastClr="FFFFFF"/>
            </a:solidFill>
            <a:ln w="12700" cap="flat" cmpd="sng" algn="ctr">
              <a:noFill/>
              <a:prstDash val="solid"/>
              <a:miter lim="800000"/>
            </a:ln>
            <a:effectLst>
              <a:outerShdw blurRad="762000" dist="254000" dir="5400000" algn="t" rotWithShape="0">
                <a:prstClr val="black">
                  <a:alpha val="40000"/>
                </a:prstClr>
              </a:outerShdw>
            </a:effectLst>
          </p:spPr>
          <p:txBody>
            <a:bodyPr rot="0" spcFirstLastPara="0" vertOverflow="overflow" horzOverflow="overflow" vert="horz" wrap="square" lIns="91440" tIns="45720" rIns="36000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zh-CN" altLang="en-US" b="1" i="0" u="none" strike="noStrike" kern="1200" cap="none" spc="0" normalizeH="0" baseline="0" noProof="0" dirty="0">
                <a:ln>
                  <a:noFill/>
                </a:ln>
                <a:solidFill>
                  <a:schemeClr val="tx1">
                    <a:lumMod val="75000"/>
                    <a:lumOff val="25000"/>
                  </a:schemeClr>
                </a:solidFill>
                <a:effectLst/>
                <a:uLnTx/>
                <a:uFillTx/>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361128" y="2493118"/>
            <a:ext cx="2950369" cy="2346283"/>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A.1 - Capacete:</a:t>
            </a:r>
            <a:br>
              <a:rPr lang="pt-BR" altLang="zh-CN" sz="2000" b="1" dirty="0">
                <a:solidFill>
                  <a:schemeClr val="bg1"/>
                </a:solidFill>
                <a:cs typeface="+mn-ea"/>
                <a:sym typeface="+mn-lt"/>
              </a:rPr>
            </a:br>
            <a:r>
              <a:rPr lang="pt-BR" altLang="zh-CN" sz="2000" b="1" dirty="0">
                <a:solidFill>
                  <a:schemeClr val="bg1"/>
                </a:solidFill>
                <a:cs typeface="+mn-ea"/>
                <a:sym typeface="+mn-lt"/>
              </a:rPr>
              <a:t>a) </a:t>
            </a:r>
            <a:r>
              <a:rPr lang="pt-BR" altLang="zh-CN" sz="2000" dirty="0">
                <a:solidFill>
                  <a:schemeClr val="bg1"/>
                </a:solidFill>
                <a:cs typeface="+mn-ea"/>
                <a:sym typeface="+mn-lt"/>
              </a:rPr>
              <a:t>capacete para proteção contra impactos de objetos sobre o crânio;</a:t>
            </a:r>
            <a:endParaRPr lang="zh-CN" altLang="en-US" sz="20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3960070" y="1383291"/>
            <a:ext cx="3579828" cy="2264851"/>
          </a:xfrm>
          <a:prstGeom prst="rect">
            <a:avLst/>
          </a:prstGeom>
          <a:noFill/>
        </p:spPr>
        <p:txBody>
          <a:bodyPr wrap="square" rtlCol="0">
            <a:spAutoFit/>
          </a:bodyPr>
          <a:lstStyle/>
          <a:p>
            <a:pPr defTabSz="479969">
              <a:lnSpc>
                <a:spcPct val="150000"/>
              </a:lnSpc>
              <a:defRPr/>
            </a:pPr>
            <a:r>
              <a:rPr lang="pt-BR" altLang="zh-CN" sz="1600" dirty="0">
                <a:solidFill>
                  <a:schemeClr val="bg1"/>
                </a:solidFill>
                <a:cs typeface="+mn-ea"/>
                <a:sym typeface="+mn-lt"/>
              </a:rPr>
              <a:t>Um capacete é um equipamento de proteção projetado para ajudar a reduzir o risco de lesões na cabeça e no crânio durante atividades que apresentam perigos de impacto. </a:t>
            </a:r>
          </a:p>
        </p:txBody>
      </p:sp>
      <p:sp>
        <p:nvSpPr>
          <p:cNvPr id="62" name="矩形 144">
            <a:extLst>
              <a:ext uri="{FF2B5EF4-FFF2-40B4-BE49-F238E27FC236}">
                <a16:creationId xmlns:a16="http://schemas.microsoft.com/office/drawing/2014/main" id="{47D729E4-044E-8F4D-4824-1AF942E5CBAF}"/>
              </a:ext>
            </a:extLst>
          </p:cNvPr>
          <p:cNvSpPr/>
          <p:nvPr/>
        </p:nvSpPr>
        <p:spPr>
          <a:xfrm>
            <a:off x="8367347" y="1686580"/>
            <a:ext cx="3579829" cy="2634183"/>
          </a:xfrm>
          <a:prstGeom prst="rect">
            <a:avLst/>
          </a:prstGeom>
          <a:noFill/>
        </p:spPr>
        <p:txBody>
          <a:bodyPr wrap="square" rtlCol="0">
            <a:spAutoFit/>
          </a:bodyPr>
          <a:lstStyle/>
          <a:p>
            <a:pPr defTabSz="479969">
              <a:lnSpc>
                <a:spcPct val="150000"/>
              </a:lnSpc>
              <a:defRPr/>
            </a:pPr>
            <a:r>
              <a:rPr lang="pt-BR" altLang="zh-CN" sz="1600" dirty="0">
                <a:solidFill>
                  <a:schemeClr val="bg1"/>
                </a:solidFill>
                <a:cs typeface="+mn-ea"/>
                <a:sym typeface="+mn-lt"/>
              </a:rPr>
              <a:t>A escolha do capacete correto depende da atividade específica e dos riscos envolvidos. É essencial selecionar um capacete que atenda aos padrões de segurança relevantes para a atividade em questão.</a:t>
            </a:r>
          </a:p>
        </p:txBody>
      </p:sp>
      <p:pic>
        <p:nvPicPr>
          <p:cNvPr id="63" name="Picture 2" descr="Capacete tipo boné com carneira / sem jugular - - Zeus do Brasil">
            <a:extLst>
              <a:ext uri="{FF2B5EF4-FFF2-40B4-BE49-F238E27FC236}">
                <a16:creationId xmlns:a16="http://schemas.microsoft.com/office/drawing/2014/main" id="{CCB66F34-1EC0-11F4-C461-6318438903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8197" y="3969114"/>
            <a:ext cx="2143125" cy="2143125"/>
          </a:xfrm>
          <a:prstGeom prst="roundRect">
            <a:avLst>
              <a:gd name="adj" fmla="val 10741"/>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 name="矩形: 圆角 14">
            <a:hlinkClick r:id="rId4" action="ppaction://hlinksldjump"/>
            <a:extLst>
              <a:ext uri="{FF2B5EF4-FFF2-40B4-BE49-F238E27FC236}">
                <a16:creationId xmlns:a16="http://schemas.microsoft.com/office/drawing/2014/main" id="{6CCF6978-474A-A778-493C-146FFE935440}"/>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spTree>
    <p:extLst>
      <p:ext uri="{BB962C8B-B14F-4D97-AF65-F5344CB8AC3E}">
        <p14:creationId xmlns:p14="http://schemas.microsoft.com/office/powerpoint/2010/main" val="2605758650"/>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par>
                          <p:cTn id="17" fill="hold">
                            <p:stCondLst>
                              <p:cond delay="3000"/>
                            </p:stCondLst>
                            <p:childTnLst>
                              <p:par>
                                <p:cTn id="18" presetID="2" presetClass="entr" presetSubtype="2" decel="10000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1500" fill="hold"/>
                                        <p:tgtEl>
                                          <p:spTgt spid="2"/>
                                        </p:tgtEl>
                                        <p:attrNameLst>
                                          <p:attrName>ppt_x</p:attrName>
                                        </p:attrNameLst>
                                      </p:cBhvr>
                                      <p:tavLst>
                                        <p:tav tm="0">
                                          <p:val>
                                            <p:strVal val="1+#ppt_w/2"/>
                                          </p:val>
                                        </p:tav>
                                        <p:tav tm="100000">
                                          <p:val>
                                            <p:strVal val="#ppt_x"/>
                                          </p:val>
                                        </p:tav>
                                      </p:tavLst>
                                    </p:anim>
                                    <p:anim calcmode="lin" valueType="num">
                                      <p:cBhvr additive="base">
                                        <p:cTn id="21"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sp>
        <p:nvSpPr>
          <p:cNvPr id="2" name="矩形 19">
            <a:extLst>
              <a:ext uri="{FF2B5EF4-FFF2-40B4-BE49-F238E27FC236}">
                <a16:creationId xmlns:a16="http://schemas.microsoft.com/office/drawing/2014/main" id="{0EEBF365-3306-F93F-8834-7475CC6F0CF5}"/>
              </a:ext>
            </a:extLst>
          </p:cNvPr>
          <p:cNvSpPr/>
          <p:nvPr/>
        </p:nvSpPr>
        <p:spPr>
          <a:xfrm>
            <a:off x="7816304" y="1273255"/>
            <a:ext cx="4168868" cy="5593315"/>
          </a:xfrm>
          <a:prstGeom prst="rect">
            <a:avLst/>
          </a:prstGeom>
          <a:gradFill flip="none" rotWithShape="1">
            <a:gsLst>
              <a:gs pos="0">
                <a:srgbClr val="27E4FA">
                  <a:alpha val="58000"/>
                </a:srgbClr>
              </a:gs>
              <a:gs pos="100000">
                <a:srgbClr val="27E4FA">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439800"/>
            <a:chOff x="335868" y="306805"/>
            <a:chExt cx="15402685" cy="779156"/>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A - EPI PARA PROTEÇÃO DA CABEÇA</a:t>
              </a: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361128" y="2493118"/>
            <a:ext cx="2950369" cy="1884618"/>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A.1 - Capacete:</a:t>
            </a:r>
            <a:br>
              <a:rPr lang="pt-BR" altLang="zh-CN" sz="2000" b="1" dirty="0">
                <a:solidFill>
                  <a:schemeClr val="bg1"/>
                </a:solidFill>
                <a:cs typeface="+mn-ea"/>
                <a:sym typeface="+mn-lt"/>
              </a:rPr>
            </a:br>
            <a:r>
              <a:rPr lang="pt-BR" altLang="zh-CN" sz="2000" b="1" dirty="0">
                <a:solidFill>
                  <a:schemeClr val="bg1"/>
                </a:solidFill>
                <a:cs typeface="+mn-ea"/>
                <a:sym typeface="+mn-lt"/>
              </a:rPr>
              <a:t>b) </a:t>
            </a:r>
            <a:r>
              <a:rPr lang="pt-BR" altLang="zh-CN" sz="2000" dirty="0">
                <a:solidFill>
                  <a:schemeClr val="bg1"/>
                </a:solidFill>
                <a:cs typeface="+mn-ea"/>
                <a:sym typeface="+mn-lt"/>
              </a:rPr>
              <a:t>capacete para proteção contra choques elétricos;</a:t>
            </a:r>
            <a:endParaRPr lang="zh-CN" altLang="en-US" sz="20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8110824" y="1607144"/>
            <a:ext cx="3579828" cy="4480842"/>
          </a:xfrm>
          <a:prstGeom prst="rect">
            <a:avLst/>
          </a:prstGeom>
          <a:noFill/>
        </p:spPr>
        <p:txBody>
          <a:bodyPr wrap="square" rtlCol="0">
            <a:spAutoFit/>
          </a:bodyPr>
          <a:lstStyle/>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Os capacetes de proteção contra choques elétricos são fabricados com materiais isolantes, como polietileno de alta densidade ou resina fenólica, que possuem propriedades elétricas de resistência e isolamento. </a:t>
            </a:r>
          </a:p>
          <a:p>
            <a:pPr defTabSz="479969">
              <a:lnSpc>
                <a:spcPct val="150000"/>
              </a:lnSpc>
              <a:defRPr/>
            </a:pPr>
            <a:endParaRPr lang="pt-BR" altLang="zh-CN" sz="1600" dirty="0">
              <a:solidFill>
                <a:schemeClr val="bg1"/>
              </a:solidFill>
              <a:effectLst>
                <a:outerShdw blurRad="38100" dist="38100" dir="2700000" algn="tl">
                  <a:srgbClr val="000000">
                    <a:alpha val="43137"/>
                  </a:srgbClr>
                </a:outerShdw>
              </a:effectLst>
              <a:cs typeface="+mn-ea"/>
              <a:sym typeface="+mn-lt"/>
            </a:endParaRPr>
          </a:p>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Esses materiais ajudam a evitar a passagem de corrente elétrica pelo capacete e, assim, protegem a cabeça do usuário.</a:t>
            </a:r>
          </a:p>
        </p:txBody>
      </p:sp>
      <p:grpSp>
        <p:nvGrpSpPr>
          <p:cNvPr id="9" name="组合 1">
            <a:extLst>
              <a:ext uri="{FF2B5EF4-FFF2-40B4-BE49-F238E27FC236}">
                <a16:creationId xmlns:a16="http://schemas.microsoft.com/office/drawing/2014/main" id="{8E8C0048-398D-DD6C-A409-033BBE82DBD8}"/>
              </a:ext>
            </a:extLst>
          </p:cNvPr>
          <p:cNvGrpSpPr/>
          <p:nvPr/>
        </p:nvGrpSpPr>
        <p:grpSpPr>
          <a:xfrm>
            <a:off x="3522408" y="1792810"/>
            <a:ext cx="3581114" cy="3581112"/>
            <a:chOff x="7508783" y="298789"/>
            <a:chExt cx="6944636" cy="6944634"/>
          </a:xfrm>
        </p:grpSpPr>
        <p:sp>
          <p:nvSpPr>
            <p:cNvPr id="10" name="椭圆 9">
              <a:extLst>
                <a:ext uri="{FF2B5EF4-FFF2-40B4-BE49-F238E27FC236}">
                  <a16:creationId xmlns:a16="http://schemas.microsoft.com/office/drawing/2014/main" id="{DFCE29DC-9DBA-5676-30C5-C764C775329E}"/>
                </a:ext>
              </a:extLst>
            </p:cNvPr>
            <p:cNvSpPr/>
            <p:nvPr/>
          </p:nvSpPr>
          <p:spPr>
            <a:xfrm>
              <a:off x="8172172" y="962178"/>
              <a:ext cx="5617855" cy="5617853"/>
            </a:xfrm>
            <a:prstGeom prst="ellipse">
              <a:avLst/>
            </a:prstGeom>
            <a:noFill/>
            <a:ln w="9525">
              <a:gradFill>
                <a:gsLst>
                  <a:gs pos="100000">
                    <a:srgbClr val="00B0F0"/>
                  </a:gs>
                  <a:gs pos="0">
                    <a:srgbClr val="00B0F0"/>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11" name="椭圆 10">
              <a:extLst>
                <a:ext uri="{FF2B5EF4-FFF2-40B4-BE49-F238E27FC236}">
                  <a16:creationId xmlns:a16="http://schemas.microsoft.com/office/drawing/2014/main" id="{0C4A9D11-E89A-466C-F1D9-629DB12E83B6}"/>
                </a:ext>
              </a:extLst>
            </p:cNvPr>
            <p:cNvSpPr/>
            <p:nvPr/>
          </p:nvSpPr>
          <p:spPr>
            <a:xfrm>
              <a:off x="7508783" y="298789"/>
              <a:ext cx="6944636" cy="6944634"/>
            </a:xfrm>
            <a:prstGeom prst="ellipse">
              <a:avLst/>
            </a:prstGeom>
            <a:noFill/>
            <a:ln w="9525">
              <a:gradFill>
                <a:gsLst>
                  <a:gs pos="97000">
                    <a:srgbClr val="00FFFF">
                      <a:alpha val="0"/>
                    </a:srgbClr>
                  </a:gs>
                  <a:gs pos="0">
                    <a:srgbClr val="00FFFF">
                      <a:alpha val="0"/>
                    </a:srgbClr>
                  </a:gs>
                  <a:gs pos="49000">
                    <a:srgbClr val="00FFFF"/>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12" name="椭圆 11">
              <a:extLst>
                <a:ext uri="{FF2B5EF4-FFF2-40B4-BE49-F238E27FC236}">
                  <a16:creationId xmlns:a16="http://schemas.microsoft.com/office/drawing/2014/main" id="{B839B843-9EE9-512A-1958-34FE28114576}"/>
                </a:ext>
              </a:extLst>
            </p:cNvPr>
            <p:cNvSpPr/>
            <p:nvPr/>
          </p:nvSpPr>
          <p:spPr>
            <a:xfrm>
              <a:off x="8624363" y="1414368"/>
              <a:ext cx="4713473" cy="4713474"/>
            </a:xfrm>
            <a:prstGeom prst="ellipse">
              <a:avLst/>
            </a:prstGeom>
            <a:gradFill flip="none" rotWithShape="1">
              <a:gsLst>
                <a:gs pos="1000">
                  <a:srgbClr val="00B0F0"/>
                </a:gs>
                <a:gs pos="100000">
                  <a:srgbClr val="0AEEFC">
                    <a:alpha val="0"/>
                  </a:srgbClr>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white"/>
                </a:solidFill>
                <a:effectLst/>
                <a:uLnTx/>
                <a:uFillTx/>
                <a:cs typeface="+mn-ea"/>
                <a:sym typeface="+mn-lt"/>
              </a:endParaRPr>
            </a:p>
          </p:txBody>
        </p:sp>
      </p:grpSp>
      <p:pic>
        <p:nvPicPr>
          <p:cNvPr id="13" name="Imagem 12">
            <a:extLst>
              <a:ext uri="{FF2B5EF4-FFF2-40B4-BE49-F238E27FC236}">
                <a16:creationId xmlns:a16="http://schemas.microsoft.com/office/drawing/2014/main" id="{16FA0B06-82E6-40B2-8DDF-A659969E0427}"/>
              </a:ext>
            </a:extLst>
          </p:cNvPr>
          <p:cNvPicPr>
            <a:picLocks noChangeAspect="1"/>
          </p:cNvPicPr>
          <p:nvPr/>
        </p:nvPicPr>
        <p:blipFill>
          <a:blip r:embed="rId3"/>
          <a:stretch>
            <a:fillRect/>
          </a:stretch>
        </p:blipFill>
        <p:spPr>
          <a:xfrm>
            <a:off x="4416546" y="2682381"/>
            <a:ext cx="1814608" cy="1824303"/>
          </a:xfrm>
          <a:prstGeom prst="ellipse">
            <a:avLst/>
          </a:prstGeom>
          <a:effectLst>
            <a:glow rad="228600">
              <a:schemeClr val="accent1">
                <a:satMod val="175000"/>
                <a:alpha val="40000"/>
              </a:schemeClr>
            </a:glow>
          </a:effectLst>
        </p:spPr>
      </p:pic>
      <p:sp>
        <p:nvSpPr>
          <p:cNvPr id="14" name="矩形: 圆角 14">
            <a:hlinkClick r:id="rId4" action="ppaction://hlinksldjump"/>
            <a:extLst>
              <a:ext uri="{FF2B5EF4-FFF2-40B4-BE49-F238E27FC236}">
                <a16:creationId xmlns:a16="http://schemas.microsoft.com/office/drawing/2014/main" id="{FD42B31E-F165-EF2F-00F8-78AAD2F9F9A4}"/>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spTree>
    <p:extLst>
      <p:ext uri="{BB962C8B-B14F-4D97-AF65-F5344CB8AC3E}">
        <p14:creationId xmlns:p14="http://schemas.microsoft.com/office/powerpoint/2010/main" val="1701825808"/>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500" fill="hold"/>
                                        <p:tgtEl>
                                          <p:spTgt spid="14"/>
                                        </p:tgtEl>
                                        <p:attrNameLst>
                                          <p:attrName>ppt_x</p:attrName>
                                        </p:attrNameLst>
                                      </p:cBhvr>
                                      <p:tavLst>
                                        <p:tav tm="0">
                                          <p:val>
                                            <p:strVal val="1+#ppt_w/2"/>
                                          </p:val>
                                        </p:tav>
                                        <p:tav tm="100000">
                                          <p:val>
                                            <p:strVal val="#ppt_x"/>
                                          </p:val>
                                        </p:tav>
                                      </p:tavLst>
                                    </p:anim>
                                    <p:anim calcmode="lin" valueType="num">
                                      <p:cBhvr additive="base">
                                        <p:cTn id="8" dur="1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3">
            <a:duotone>
              <a:prstClr val="black"/>
              <a:schemeClr val="accent1">
                <a:tint val="45000"/>
                <a:satMod val="400000"/>
              </a:schemeClr>
            </a:duotone>
          </a:blip>
          <a:stretch>
            <a:fillRect/>
          </a:stretch>
        </p:blipFill>
        <p:spPr>
          <a:xfrm>
            <a:off x="0" y="0"/>
            <a:ext cx="12192000" cy="6858000"/>
          </a:xfrm>
          <a:prstGeom prst="rect">
            <a:avLst/>
          </a:prstGeom>
        </p:spPr>
      </p:pic>
      <p:sp>
        <p:nvSpPr>
          <p:cNvPr id="18" name="平行四边形 37">
            <a:extLst>
              <a:ext uri="{FF2B5EF4-FFF2-40B4-BE49-F238E27FC236}">
                <a16:creationId xmlns:a16="http://schemas.microsoft.com/office/drawing/2014/main" id="{AB0054E2-96FA-CBDB-4549-D256F18AA6D5}"/>
              </a:ext>
            </a:extLst>
          </p:cNvPr>
          <p:cNvSpPr/>
          <p:nvPr>
            <p:custDataLst>
              <p:tags r:id="rId1"/>
            </p:custDataLst>
          </p:nvPr>
        </p:nvSpPr>
        <p:spPr>
          <a:xfrm flipH="1" flipV="1">
            <a:off x="7664733" y="3026485"/>
            <a:ext cx="4363980" cy="1654372"/>
          </a:xfrm>
          <a:prstGeom prst="parallelogram">
            <a:avLst>
              <a:gd name="adj" fmla="val 29928"/>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439800"/>
            <a:chOff x="335868" y="306805"/>
            <a:chExt cx="15402685" cy="779156"/>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A - EPI PARA PROTEÇÃO DA CABEÇA</a:t>
              </a: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791536" y="1142704"/>
            <a:ext cx="5468185" cy="1422954"/>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A.1 - Capacete:</a:t>
            </a:r>
            <a:br>
              <a:rPr lang="pt-BR" altLang="zh-CN" sz="2000" b="1" dirty="0">
                <a:solidFill>
                  <a:schemeClr val="bg1"/>
                </a:solidFill>
                <a:cs typeface="+mn-ea"/>
                <a:sym typeface="+mn-lt"/>
              </a:rPr>
            </a:br>
            <a:r>
              <a:rPr lang="pt-BR" altLang="zh-CN" sz="2000" b="1" dirty="0">
                <a:solidFill>
                  <a:schemeClr val="bg1"/>
                </a:solidFill>
                <a:cs typeface="+mn-ea"/>
                <a:sym typeface="+mn-lt"/>
              </a:rPr>
              <a:t>c) </a:t>
            </a:r>
            <a:r>
              <a:rPr lang="pt-BR" altLang="zh-CN" sz="2000" dirty="0">
                <a:solidFill>
                  <a:schemeClr val="bg1"/>
                </a:solidFill>
                <a:cs typeface="+mn-ea"/>
                <a:sym typeface="+mn-lt"/>
              </a:rPr>
              <a:t>capacete para proteção do crânio e face contra agentes térmicos</a:t>
            </a:r>
            <a:endParaRPr lang="zh-CN" altLang="en-US" sz="20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8169414" y="551230"/>
            <a:ext cx="3579828" cy="5958170"/>
          </a:xfrm>
          <a:prstGeom prst="rect">
            <a:avLst/>
          </a:prstGeom>
          <a:noFill/>
        </p:spPr>
        <p:txBody>
          <a:bodyPr wrap="square" rtlCol="0">
            <a:spAutoFit/>
          </a:bodyPr>
          <a:lstStyle/>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Os capacetes que protegem contra agentes térmicos geralmente são feitos de materiais </a:t>
            </a:r>
            <a:r>
              <a:rPr lang="pt-BR" altLang="zh-CN" sz="1600" dirty="0" err="1">
                <a:solidFill>
                  <a:schemeClr val="bg1"/>
                </a:solidFill>
                <a:effectLst>
                  <a:outerShdw blurRad="38100" dist="38100" dir="2700000" algn="tl">
                    <a:srgbClr val="000000">
                      <a:alpha val="43137"/>
                    </a:srgbClr>
                  </a:outerShdw>
                </a:effectLst>
                <a:cs typeface="+mn-ea"/>
                <a:sym typeface="+mn-lt"/>
              </a:rPr>
              <a:t>termorresistentes</a:t>
            </a:r>
            <a:r>
              <a:rPr lang="pt-BR" altLang="zh-CN" sz="1600" dirty="0">
                <a:solidFill>
                  <a:schemeClr val="bg1"/>
                </a:solidFill>
                <a:effectLst>
                  <a:outerShdw blurRad="38100" dist="38100" dir="2700000" algn="tl">
                    <a:srgbClr val="000000">
                      <a:alpha val="43137"/>
                    </a:srgbClr>
                  </a:outerShdw>
                </a:effectLst>
                <a:cs typeface="+mn-ea"/>
                <a:sym typeface="+mn-lt"/>
              </a:rPr>
              <a:t>, como compostos de resina, fibra de vidro ou kevlar. </a:t>
            </a:r>
          </a:p>
          <a:p>
            <a:pPr defTabSz="479969">
              <a:lnSpc>
                <a:spcPct val="150000"/>
              </a:lnSpc>
              <a:defRPr/>
            </a:pPr>
            <a:endParaRPr lang="pt-BR" altLang="zh-CN" sz="1600" dirty="0">
              <a:solidFill>
                <a:schemeClr val="bg1"/>
              </a:solidFill>
              <a:effectLst>
                <a:outerShdw blurRad="38100" dist="38100" dir="2700000" algn="tl">
                  <a:srgbClr val="000000">
                    <a:alpha val="43137"/>
                  </a:srgbClr>
                </a:outerShdw>
              </a:effectLst>
              <a:cs typeface="+mn-ea"/>
              <a:sym typeface="+mn-lt"/>
            </a:endParaRPr>
          </a:p>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Eles possuem uma camada interna de isolamento térmico para ajudar a proteger o crânio contra o calor intenso. </a:t>
            </a:r>
          </a:p>
          <a:p>
            <a:pPr defTabSz="479969">
              <a:lnSpc>
                <a:spcPct val="150000"/>
              </a:lnSpc>
              <a:defRPr/>
            </a:pPr>
            <a:endParaRPr lang="pt-BR" altLang="zh-CN" sz="1600" dirty="0">
              <a:solidFill>
                <a:schemeClr val="bg1"/>
              </a:solidFill>
              <a:effectLst>
                <a:outerShdw blurRad="38100" dist="38100" dir="2700000" algn="tl">
                  <a:srgbClr val="000000">
                    <a:alpha val="43137"/>
                  </a:srgbClr>
                </a:outerShdw>
              </a:effectLst>
              <a:cs typeface="+mn-ea"/>
              <a:sym typeface="+mn-lt"/>
            </a:endParaRPr>
          </a:p>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Além disso, possuem uma viseira de policarbonato resistente ao calor, que protege o rosto do usuário contra chamas e respingos.</a:t>
            </a:r>
          </a:p>
        </p:txBody>
      </p:sp>
      <p:grpSp>
        <p:nvGrpSpPr>
          <p:cNvPr id="14" name="组合 2">
            <a:extLst>
              <a:ext uri="{FF2B5EF4-FFF2-40B4-BE49-F238E27FC236}">
                <a16:creationId xmlns:a16="http://schemas.microsoft.com/office/drawing/2014/main" id="{357DEBA5-BE40-6303-04C5-461C189238A4}"/>
              </a:ext>
            </a:extLst>
          </p:cNvPr>
          <p:cNvGrpSpPr/>
          <p:nvPr/>
        </p:nvGrpSpPr>
        <p:grpSpPr>
          <a:xfrm>
            <a:off x="314464" y="3353789"/>
            <a:ext cx="3483076" cy="3176980"/>
            <a:chOff x="548721" y="1660009"/>
            <a:chExt cx="6073003" cy="5539304"/>
          </a:xfrm>
        </p:grpSpPr>
        <p:sp>
          <p:nvSpPr>
            <p:cNvPr id="15" name="平行四边形 29">
              <a:extLst>
                <a:ext uri="{FF2B5EF4-FFF2-40B4-BE49-F238E27FC236}">
                  <a16:creationId xmlns:a16="http://schemas.microsoft.com/office/drawing/2014/main" id="{EC9D20E3-A868-F589-6051-E97829E019B1}"/>
                </a:ext>
              </a:extLst>
            </p:cNvPr>
            <p:cNvSpPr/>
            <p:nvPr/>
          </p:nvSpPr>
          <p:spPr>
            <a:xfrm>
              <a:off x="548721" y="1660009"/>
              <a:ext cx="5810647" cy="4283592"/>
            </a:xfrm>
            <a:prstGeom prst="parallelogram">
              <a:avLst>
                <a:gd name="adj" fmla="val 41066"/>
              </a:avLst>
            </a:prstGeom>
            <a:gradFill>
              <a:gsLst>
                <a:gs pos="0">
                  <a:srgbClr val="00B0F0"/>
                </a:gs>
                <a:gs pos="100000">
                  <a:srgbClr val="344CF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6" name="平行四边形 30">
              <a:extLst>
                <a:ext uri="{FF2B5EF4-FFF2-40B4-BE49-F238E27FC236}">
                  <a16:creationId xmlns:a16="http://schemas.microsoft.com/office/drawing/2014/main" id="{FAC12C04-26CD-B8DC-82BF-5EBFBDFD3C85}"/>
                </a:ext>
              </a:extLst>
            </p:cNvPr>
            <p:cNvSpPr/>
            <p:nvPr/>
          </p:nvSpPr>
          <p:spPr>
            <a:xfrm>
              <a:off x="2867379" y="4431621"/>
              <a:ext cx="3754345" cy="2767692"/>
            </a:xfrm>
            <a:prstGeom prst="parallelogram">
              <a:avLst>
                <a:gd name="adj" fmla="val 41066"/>
              </a:avLst>
            </a:prstGeom>
            <a:gradFill>
              <a:gsLst>
                <a:gs pos="0">
                  <a:srgbClr val="00B0F0"/>
                </a:gs>
                <a:gs pos="100000">
                  <a:srgbClr val="344CF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pic>
        <p:nvPicPr>
          <p:cNvPr id="20" name="Imagem 19">
            <a:extLst>
              <a:ext uri="{FF2B5EF4-FFF2-40B4-BE49-F238E27FC236}">
                <a16:creationId xmlns:a16="http://schemas.microsoft.com/office/drawing/2014/main" id="{D154D4E9-60CD-9B86-D1BF-680AFCE99FBC}"/>
              </a:ext>
            </a:extLst>
          </p:cNvPr>
          <p:cNvPicPr>
            <a:picLocks noChangeAspect="1"/>
          </p:cNvPicPr>
          <p:nvPr/>
        </p:nvPicPr>
        <p:blipFill>
          <a:blip r:embed="rId4"/>
          <a:stretch>
            <a:fillRect/>
          </a:stretch>
        </p:blipFill>
        <p:spPr>
          <a:xfrm>
            <a:off x="2925255" y="3074427"/>
            <a:ext cx="3170745" cy="3434973"/>
          </a:xfrm>
          <a:prstGeom prst="rect">
            <a:avLst/>
          </a:prstGeom>
          <a:ln>
            <a:noFill/>
          </a:ln>
          <a:effectLst>
            <a:glow rad="101600">
              <a:schemeClr val="accent5">
                <a:satMod val="175000"/>
                <a:alpha val="40000"/>
              </a:schemeClr>
            </a:glow>
            <a:softEdge rad="112500"/>
          </a:effectLst>
        </p:spPr>
      </p:pic>
      <p:sp>
        <p:nvSpPr>
          <p:cNvPr id="21" name="矩形: 圆角 14">
            <a:hlinkClick r:id="rId5" action="ppaction://hlinksldjump"/>
            <a:extLst>
              <a:ext uri="{FF2B5EF4-FFF2-40B4-BE49-F238E27FC236}">
                <a16:creationId xmlns:a16="http://schemas.microsoft.com/office/drawing/2014/main" id="{FC9AA593-16C5-4A50-0EDE-D6F0915B267C}"/>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spTree>
    <p:extLst>
      <p:ext uri="{BB962C8B-B14F-4D97-AF65-F5344CB8AC3E}">
        <p14:creationId xmlns:p14="http://schemas.microsoft.com/office/powerpoint/2010/main" val="2982372882"/>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p:stCondLst>
                              <p:cond delay="500"/>
                            </p:stCondLst>
                            <p:childTnLst>
                              <p:par>
                                <p:cTn id="9" presetID="2" presetClass="entr" presetSubtype="2" decel="10000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500" fill="hold"/>
                                        <p:tgtEl>
                                          <p:spTgt spid="21"/>
                                        </p:tgtEl>
                                        <p:attrNameLst>
                                          <p:attrName>ppt_x</p:attrName>
                                        </p:attrNameLst>
                                      </p:cBhvr>
                                      <p:tavLst>
                                        <p:tav tm="0">
                                          <p:val>
                                            <p:strVal val="1+#ppt_w/2"/>
                                          </p:val>
                                        </p:tav>
                                        <p:tav tm="100000">
                                          <p:val>
                                            <p:strVal val="#ppt_x"/>
                                          </p:val>
                                        </p:tav>
                                      </p:tavLst>
                                    </p:anim>
                                    <p:anim calcmode="lin" valueType="num">
                                      <p:cBhvr additive="base">
                                        <p:cTn id="12" dur="1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439800"/>
            <a:chOff x="335868" y="306805"/>
            <a:chExt cx="15402685" cy="779156"/>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A - EPI PARA PROTEÇÃO DA CABEÇA</a:t>
              </a: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791536" y="1142704"/>
            <a:ext cx="5468185" cy="1422954"/>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A.2 - Capuz ou balaclava:</a:t>
            </a:r>
            <a:br>
              <a:rPr lang="pt-BR" altLang="zh-CN" sz="2000" b="1" dirty="0">
                <a:solidFill>
                  <a:schemeClr val="bg1"/>
                </a:solidFill>
                <a:cs typeface="+mn-ea"/>
                <a:sym typeface="+mn-lt"/>
              </a:rPr>
            </a:br>
            <a:r>
              <a:rPr lang="pt-BR" altLang="zh-CN" sz="2000" b="1" dirty="0">
                <a:solidFill>
                  <a:schemeClr val="bg1"/>
                </a:solidFill>
                <a:cs typeface="+mn-ea"/>
                <a:sym typeface="+mn-lt"/>
              </a:rPr>
              <a:t>a) </a:t>
            </a:r>
            <a:r>
              <a:rPr lang="pt-BR" altLang="zh-CN" sz="2000" dirty="0">
                <a:solidFill>
                  <a:schemeClr val="bg1"/>
                </a:solidFill>
                <a:cs typeface="+mn-ea"/>
                <a:sym typeface="+mn-lt"/>
              </a:rPr>
              <a:t>capuz para proteção do crânio e pescoço contra agentes térmicos;</a:t>
            </a:r>
            <a:endParaRPr lang="zh-CN" altLang="en-US" sz="20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7903187" y="2117440"/>
            <a:ext cx="3579828" cy="3372846"/>
          </a:xfrm>
          <a:prstGeom prst="rect">
            <a:avLst/>
          </a:prstGeom>
          <a:noFill/>
        </p:spPr>
        <p:txBody>
          <a:bodyPr wrap="square" rtlCol="0">
            <a:spAutoFit/>
          </a:bodyPr>
          <a:lstStyle/>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O capuz  tem como principal objetivo garantir a proteção da cabeça e do pescoço do usuário</a:t>
            </a:r>
          </a:p>
          <a:p>
            <a:pPr defTabSz="479969">
              <a:lnSpc>
                <a:spcPct val="150000"/>
              </a:lnSpc>
              <a:defRPr/>
            </a:pPr>
            <a:endParaRPr lang="pt-BR" altLang="zh-CN" sz="1600" dirty="0">
              <a:solidFill>
                <a:schemeClr val="bg1"/>
              </a:solidFill>
              <a:effectLst>
                <a:outerShdw blurRad="38100" dist="38100" dir="2700000" algn="tl">
                  <a:srgbClr val="000000">
                    <a:alpha val="43137"/>
                  </a:srgbClr>
                </a:outerShdw>
              </a:effectLst>
              <a:cs typeface="+mn-ea"/>
              <a:sym typeface="+mn-lt"/>
            </a:endParaRPr>
          </a:p>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Os EPIs com proteção térmica ajudam a manter a temperatura do corpo humano confortável, e dentro dos padrões corretos.</a:t>
            </a:r>
          </a:p>
          <a:p>
            <a:pPr defTabSz="479969">
              <a:lnSpc>
                <a:spcPct val="150000"/>
              </a:lnSpc>
              <a:defRPr/>
            </a:pPr>
            <a:endParaRPr lang="pt-BR" altLang="zh-CN" sz="1600" dirty="0">
              <a:solidFill>
                <a:schemeClr val="bg1"/>
              </a:solidFill>
              <a:effectLst>
                <a:outerShdw blurRad="38100" dist="38100" dir="2700000" algn="tl">
                  <a:srgbClr val="000000">
                    <a:alpha val="43137"/>
                  </a:srgbClr>
                </a:outerShdw>
              </a:effectLst>
              <a:cs typeface="+mn-ea"/>
              <a:sym typeface="+mn-lt"/>
            </a:endParaRPr>
          </a:p>
        </p:txBody>
      </p:sp>
      <p:grpSp>
        <p:nvGrpSpPr>
          <p:cNvPr id="33" name="Agrupar 32">
            <a:extLst>
              <a:ext uri="{FF2B5EF4-FFF2-40B4-BE49-F238E27FC236}">
                <a16:creationId xmlns:a16="http://schemas.microsoft.com/office/drawing/2014/main" id="{4CC87D51-AF76-F951-B8C3-E9249EB1747D}"/>
              </a:ext>
            </a:extLst>
          </p:cNvPr>
          <p:cNvGrpSpPr/>
          <p:nvPr/>
        </p:nvGrpSpPr>
        <p:grpSpPr>
          <a:xfrm>
            <a:off x="486902" y="4292343"/>
            <a:ext cx="6392869" cy="2353727"/>
            <a:chOff x="2805559" y="1861055"/>
            <a:chExt cx="15988406" cy="3821288"/>
          </a:xfrm>
        </p:grpSpPr>
        <p:sp>
          <p:nvSpPr>
            <p:cNvPr id="2" name="椭圆 6">
              <a:extLst>
                <a:ext uri="{FF2B5EF4-FFF2-40B4-BE49-F238E27FC236}">
                  <a16:creationId xmlns:a16="http://schemas.microsoft.com/office/drawing/2014/main" id="{52B7FE4F-1E68-9AAA-E7E3-E14C481BE9ED}"/>
                </a:ext>
              </a:extLst>
            </p:cNvPr>
            <p:cNvSpPr/>
            <p:nvPr/>
          </p:nvSpPr>
          <p:spPr>
            <a:xfrm>
              <a:off x="2805559" y="3164682"/>
              <a:ext cx="15988406" cy="2517661"/>
            </a:xfrm>
            <a:prstGeom prst="ellipse">
              <a:avLst/>
            </a:prstGeom>
            <a:noFill/>
            <a:ln w="9525" cap="flat" cmpd="sng" algn="ctr">
              <a:gradFill flip="none" rotWithShape="1">
                <a:gsLst>
                  <a:gs pos="51000">
                    <a:srgbClr val="0DE1FE"/>
                  </a:gs>
                  <a:gs pos="100000">
                    <a:srgbClr val="0DE1FE">
                      <a:alpha val="0"/>
                    </a:srgbClr>
                  </a:gs>
                  <a:gs pos="0">
                    <a:srgbClr val="0DE1FE">
                      <a:alpha val="0"/>
                    </a:srgbClr>
                  </a:gs>
                </a:gsLst>
                <a:lin ang="5400000" scaled="0"/>
                <a:tileRect/>
              </a:gra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dirty="0">
                <a:solidFill>
                  <a:prstClr val="white"/>
                </a:solidFill>
                <a:cs typeface="+mn-ea"/>
                <a:sym typeface="+mn-lt"/>
              </a:endParaRPr>
            </a:p>
          </p:txBody>
        </p:sp>
        <p:sp>
          <p:nvSpPr>
            <p:cNvPr id="9" name="椭圆 9">
              <a:extLst>
                <a:ext uri="{FF2B5EF4-FFF2-40B4-BE49-F238E27FC236}">
                  <a16:creationId xmlns:a16="http://schemas.microsoft.com/office/drawing/2014/main" id="{909C03D8-B1EC-4671-2E9F-A1A5224E7E61}"/>
                </a:ext>
              </a:extLst>
            </p:cNvPr>
            <p:cNvSpPr/>
            <p:nvPr/>
          </p:nvSpPr>
          <p:spPr>
            <a:xfrm>
              <a:off x="3671927" y="2839064"/>
              <a:ext cx="14255668" cy="2309588"/>
            </a:xfrm>
            <a:prstGeom prst="ellipse">
              <a:avLst/>
            </a:prstGeom>
            <a:noFill/>
            <a:ln w="9525" cap="flat" cmpd="sng" algn="ctr">
              <a:gradFill flip="none" rotWithShape="1">
                <a:gsLst>
                  <a:gs pos="51000">
                    <a:srgbClr val="0DE1FE"/>
                  </a:gs>
                  <a:gs pos="100000">
                    <a:srgbClr val="0DE1FE">
                      <a:alpha val="0"/>
                    </a:srgbClr>
                  </a:gs>
                  <a:gs pos="0">
                    <a:srgbClr val="0DE1FE">
                      <a:alpha val="0"/>
                    </a:srgbClr>
                  </a:gs>
                </a:gsLst>
                <a:lin ang="5400000" scaled="0"/>
                <a:tileRect/>
              </a:gra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dirty="0">
                <a:solidFill>
                  <a:prstClr val="white"/>
                </a:solidFill>
                <a:cs typeface="+mn-ea"/>
                <a:sym typeface="+mn-lt"/>
              </a:endParaRPr>
            </a:p>
          </p:txBody>
        </p:sp>
        <p:grpSp>
          <p:nvGrpSpPr>
            <p:cNvPr id="10" name="组合 10">
              <a:extLst>
                <a:ext uri="{FF2B5EF4-FFF2-40B4-BE49-F238E27FC236}">
                  <a16:creationId xmlns:a16="http://schemas.microsoft.com/office/drawing/2014/main" id="{AD5158A0-94DF-546E-6512-B0EA90AEAA91}"/>
                </a:ext>
              </a:extLst>
            </p:cNvPr>
            <p:cNvGrpSpPr/>
            <p:nvPr/>
          </p:nvGrpSpPr>
          <p:grpSpPr>
            <a:xfrm>
              <a:off x="3857124" y="2623055"/>
              <a:ext cx="82192" cy="1800457"/>
              <a:chOff x="571349" y="4064644"/>
              <a:chExt cx="82192" cy="1800457"/>
            </a:xfrm>
          </p:grpSpPr>
          <p:cxnSp>
            <p:nvCxnSpPr>
              <p:cNvPr id="11" name="直接连接符 11">
                <a:extLst>
                  <a:ext uri="{FF2B5EF4-FFF2-40B4-BE49-F238E27FC236}">
                    <a16:creationId xmlns:a16="http://schemas.microsoft.com/office/drawing/2014/main" id="{37D8FBD0-40B6-31F4-CB5F-35D66AB4CA91}"/>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12" name="椭圆 12">
                <a:extLst>
                  <a:ext uri="{FF2B5EF4-FFF2-40B4-BE49-F238E27FC236}">
                    <a16:creationId xmlns:a16="http://schemas.microsoft.com/office/drawing/2014/main" id="{AB5F7452-F344-38D8-4107-E637B0B3DAEE}"/>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13" name="组合 13">
              <a:extLst>
                <a:ext uri="{FF2B5EF4-FFF2-40B4-BE49-F238E27FC236}">
                  <a16:creationId xmlns:a16="http://schemas.microsoft.com/office/drawing/2014/main" id="{99F568C0-5BEC-88E7-1256-34E9FEBA435C}"/>
                </a:ext>
              </a:extLst>
            </p:cNvPr>
            <p:cNvGrpSpPr/>
            <p:nvPr/>
          </p:nvGrpSpPr>
          <p:grpSpPr>
            <a:xfrm>
              <a:off x="6752724" y="1861055"/>
              <a:ext cx="82192" cy="1800457"/>
              <a:chOff x="571349" y="4064644"/>
              <a:chExt cx="82192" cy="1800457"/>
            </a:xfrm>
          </p:grpSpPr>
          <p:cxnSp>
            <p:nvCxnSpPr>
              <p:cNvPr id="17" name="直接连接符 14">
                <a:extLst>
                  <a:ext uri="{FF2B5EF4-FFF2-40B4-BE49-F238E27FC236}">
                    <a16:creationId xmlns:a16="http://schemas.microsoft.com/office/drawing/2014/main" id="{320EA0F7-62B7-CC28-3178-5CF8F53AAFA4}"/>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19" name="椭圆 15">
                <a:extLst>
                  <a:ext uri="{FF2B5EF4-FFF2-40B4-BE49-F238E27FC236}">
                    <a16:creationId xmlns:a16="http://schemas.microsoft.com/office/drawing/2014/main" id="{4F3E339F-6E58-C84E-46CF-E78238327E16}"/>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21" name="组合 16">
              <a:extLst>
                <a:ext uri="{FF2B5EF4-FFF2-40B4-BE49-F238E27FC236}">
                  <a16:creationId xmlns:a16="http://schemas.microsoft.com/office/drawing/2014/main" id="{BD8A6F73-0993-A7DC-421A-0D1201767DC0}"/>
                </a:ext>
              </a:extLst>
            </p:cNvPr>
            <p:cNvGrpSpPr/>
            <p:nvPr/>
          </p:nvGrpSpPr>
          <p:grpSpPr>
            <a:xfrm>
              <a:off x="5154245" y="3798712"/>
              <a:ext cx="82192" cy="1800457"/>
              <a:chOff x="571349" y="4064644"/>
              <a:chExt cx="82192" cy="1800457"/>
            </a:xfrm>
          </p:grpSpPr>
          <p:cxnSp>
            <p:nvCxnSpPr>
              <p:cNvPr id="22" name="直接连接符 17">
                <a:extLst>
                  <a:ext uri="{FF2B5EF4-FFF2-40B4-BE49-F238E27FC236}">
                    <a16:creationId xmlns:a16="http://schemas.microsoft.com/office/drawing/2014/main" id="{E432501F-BADA-1DF0-AA31-367BE33E70D7}"/>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23" name="椭圆 18">
                <a:extLst>
                  <a:ext uri="{FF2B5EF4-FFF2-40B4-BE49-F238E27FC236}">
                    <a16:creationId xmlns:a16="http://schemas.microsoft.com/office/drawing/2014/main" id="{CC7DA5AC-0958-68AC-09B2-E5BBF538B55A}"/>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24" name="组合 19">
              <a:extLst>
                <a:ext uri="{FF2B5EF4-FFF2-40B4-BE49-F238E27FC236}">
                  <a16:creationId xmlns:a16="http://schemas.microsoft.com/office/drawing/2014/main" id="{A3C1865A-3F72-20E0-167F-E00D756901F4}"/>
                </a:ext>
              </a:extLst>
            </p:cNvPr>
            <p:cNvGrpSpPr/>
            <p:nvPr/>
          </p:nvGrpSpPr>
          <p:grpSpPr>
            <a:xfrm>
              <a:off x="14831068" y="2623055"/>
              <a:ext cx="82192" cy="1800457"/>
              <a:chOff x="571349" y="4064644"/>
              <a:chExt cx="82192" cy="1800457"/>
            </a:xfrm>
          </p:grpSpPr>
          <p:cxnSp>
            <p:nvCxnSpPr>
              <p:cNvPr id="25" name="直接连接符 20">
                <a:extLst>
                  <a:ext uri="{FF2B5EF4-FFF2-40B4-BE49-F238E27FC236}">
                    <a16:creationId xmlns:a16="http://schemas.microsoft.com/office/drawing/2014/main" id="{0ADF1799-7D37-DFF7-0B72-3EE09AF189D6}"/>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26" name="椭圆 21">
                <a:extLst>
                  <a:ext uri="{FF2B5EF4-FFF2-40B4-BE49-F238E27FC236}">
                    <a16:creationId xmlns:a16="http://schemas.microsoft.com/office/drawing/2014/main" id="{EE2A5BE1-C073-262E-919F-C892402BBAFC}"/>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27" name="组合 22">
              <a:extLst>
                <a:ext uri="{FF2B5EF4-FFF2-40B4-BE49-F238E27FC236}">
                  <a16:creationId xmlns:a16="http://schemas.microsoft.com/office/drawing/2014/main" id="{94178FC7-D847-8BAB-1561-A0C9B60AC120}"/>
                </a:ext>
              </a:extLst>
            </p:cNvPr>
            <p:cNvGrpSpPr/>
            <p:nvPr/>
          </p:nvGrpSpPr>
          <p:grpSpPr>
            <a:xfrm>
              <a:off x="17486038" y="1861055"/>
              <a:ext cx="82192" cy="1800457"/>
              <a:chOff x="571349" y="4064644"/>
              <a:chExt cx="82192" cy="1800457"/>
            </a:xfrm>
          </p:grpSpPr>
          <p:cxnSp>
            <p:nvCxnSpPr>
              <p:cNvPr id="28" name="直接连接符 23">
                <a:extLst>
                  <a:ext uri="{FF2B5EF4-FFF2-40B4-BE49-F238E27FC236}">
                    <a16:creationId xmlns:a16="http://schemas.microsoft.com/office/drawing/2014/main" id="{1744975E-DC6D-370E-3A47-A4E44FD54DA9}"/>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29" name="椭圆 24">
                <a:extLst>
                  <a:ext uri="{FF2B5EF4-FFF2-40B4-BE49-F238E27FC236}">
                    <a16:creationId xmlns:a16="http://schemas.microsoft.com/office/drawing/2014/main" id="{0EE8A153-EB7C-9A2C-BCEA-60214C21F893}"/>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30" name="组合 25">
              <a:extLst>
                <a:ext uri="{FF2B5EF4-FFF2-40B4-BE49-F238E27FC236}">
                  <a16:creationId xmlns:a16="http://schemas.microsoft.com/office/drawing/2014/main" id="{40AED7F0-79DB-1120-9C71-EA55A82ABC29}"/>
                </a:ext>
              </a:extLst>
            </p:cNvPr>
            <p:cNvGrpSpPr/>
            <p:nvPr/>
          </p:nvGrpSpPr>
          <p:grpSpPr>
            <a:xfrm>
              <a:off x="16441009" y="3798712"/>
              <a:ext cx="82192" cy="1800457"/>
              <a:chOff x="571349" y="4064644"/>
              <a:chExt cx="82192" cy="1800457"/>
            </a:xfrm>
          </p:grpSpPr>
          <p:cxnSp>
            <p:nvCxnSpPr>
              <p:cNvPr id="31" name="直接连接符 26">
                <a:extLst>
                  <a:ext uri="{FF2B5EF4-FFF2-40B4-BE49-F238E27FC236}">
                    <a16:creationId xmlns:a16="http://schemas.microsoft.com/office/drawing/2014/main" id="{BB395496-805E-BD1E-0E93-834710FE8EF4}"/>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32" name="椭圆 27">
                <a:extLst>
                  <a:ext uri="{FF2B5EF4-FFF2-40B4-BE49-F238E27FC236}">
                    <a16:creationId xmlns:a16="http://schemas.microsoft.com/office/drawing/2014/main" id="{AE905A7C-C0CD-F1E8-6C50-A985314E9B50}"/>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pic>
        <p:nvPicPr>
          <p:cNvPr id="34" name="Imagem 33">
            <a:extLst>
              <a:ext uri="{FF2B5EF4-FFF2-40B4-BE49-F238E27FC236}">
                <a16:creationId xmlns:a16="http://schemas.microsoft.com/office/drawing/2014/main" id="{46DA192A-6605-D46A-E74B-61BF42D8C5F0}"/>
              </a:ext>
            </a:extLst>
          </p:cNvPr>
          <p:cNvPicPr>
            <a:picLocks noChangeAspect="1"/>
          </p:cNvPicPr>
          <p:nvPr/>
        </p:nvPicPr>
        <p:blipFill rotWithShape="1">
          <a:blip r:embed="rId3"/>
          <a:srcRect l="25439" t="5870" r="21204"/>
          <a:stretch/>
        </p:blipFill>
        <p:spPr>
          <a:xfrm>
            <a:off x="2449631" y="3079531"/>
            <a:ext cx="2512745" cy="3324634"/>
          </a:xfrm>
          <a:prstGeom prst="ellipse">
            <a:avLst/>
          </a:prstGeom>
          <a:ln>
            <a:noFill/>
          </a:ln>
          <a:effectLst>
            <a:softEdge rad="112500"/>
          </a:effectLst>
        </p:spPr>
      </p:pic>
      <p:sp>
        <p:nvSpPr>
          <p:cNvPr id="35" name="椭圆 31">
            <a:extLst>
              <a:ext uri="{FF2B5EF4-FFF2-40B4-BE49-F238E27FC236}">
                <a16:creationId xmlns:a16="http://schemas.microsoft.com/office/drawing/2014/main" id="{7BB16D3D-6092-6F45-552B-C11C4ABC348A}"/>
              </a:ext>
            </a:extLst>
          </p:cNvPr>
          <p:cNvSpPr/>
          <p:nvPr/>
        </p:nvSpPr>
        <p:spPr>
          <a:xfrm>
            <a:off x="6836478" y="3987559"/>
            <a:ext cx="766514" cy="766514"/>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400" b="1" dirty="0">
                <a:solidFill>
                  <a:prstClr val="white"/>
                </a:solidFill>
                <a:cs typeface="+mn-ea"/>
                <a:sym typeface="+mn-lt"/>
              </a:rPr>
              <a:t>02</a:t>
            </a:r>
            <a:endParaRPr lang="zh-CN" altLang="en-US" sz="1400" b="1" dirty="0">
              <a:solidFill>
                <a:prstClr val="white"/>
              </a:solidFill>
              <a:cs typeface="+mn-ea"/>
              <a:sym typeface="+mn-lt"/>
            </a:endParaRPr>
          </a:p>
        </p:txBody>
      </p:sp>
      <p:sp>
        <p:nvSpPr>
          <p:cNvPr id="36" name="椭圆 33">
            <a:extLst>
              <a:ext uri="{FF2B5EF4-FFF2-40B4-BE49-F238E27FC236}">
                <a16:creationId xmlns:a16="http://schemas.microsoft.com/office/drawing/2014/main" id="{ED35E3F6-54DF-32CC-1185-0687DB4B4582}"/>
              </a:ext>
            </a:extLst>
          </p:cNvPr>
          <p:cNvSpPr/>
          <p:nvPr/>
        </p:nvSpPr>
        <p:spPr>
          <a:xfrm>
            <a:off x="6823659" y="2405136"/>
            <a:ext cx="766514" cy="766514"/>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400" b="1" dirty="0">
                <a:solidFill>
                  <a:prstClr val="white"/>
                </a:solidFill>
                <a:cs typeface="+mn-ea"/>
                <a:sym typeface="+mn-lt"/>
              </a:rPr>
              <a:t>01</a:t>
            </a:r>
            <a:endParaRPr lang="zh-CN" altLang="en-US" sz="1400" b="1" dirty="0">
              <a:solidFill>
                <a:prstClr val="white"/>
              </a:solidFill>
              <a:cs typeface="+mn-ea"/>
              <a:sym typeface="+mn-lt"/>
            </a:endParaRPr>
          </a:p>
        </p:txBody>
      </p:sp>
      <p:sp>
        <p:nvSpPr>
          <p:cNvPr id="37" name="矩形: 圆角 14">
            <a:hlinkClick r:id="rId4" action="ppaction://hlinksldjump"/>
            <a:extLst>
              <a:ext uri="{FF2B5EF4-FFF2-40B4-BE49-F238E27FC236}">
                <a16:creationId xmlns:a16="http://schemas.microsoft.com/office/drawing/2014/main" id="{78D105F1-6E50-7993-D1D0-AE4A04872A24}"/>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spTree>
    <p:extLst>
      <p:ext uri="{BB962C8B-B14F-4D97-AF65-F5344CB8AC3E}">
        <p14:creationId xmlns:p14="http://schemas.microsoft.com/office/powerpoint/2010/main" val="23562543"/>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ppt_x"/>
                                          </p:val>
                                        </p:tav>
                                        <p:tav tm="100000">
                                          <p:val>
                                            <p:strVal val="#ppt_x"/>
                                          </p:val>
                                        </p:tav>
                                      </p:tavLst>
                                    </p:anim>
                                    <p:anim calcmode="lin" valueType="num">
                                      <p:cBhvr additive="base">
                                        <p:cTn id="12" dur="500" fill="hold"/>
                                        <p:tgtEl>
                                          <p:spTgt spid="36"/>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2" decel="100000"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1500" fill="hold"/>
                                        <p:tgtEl>
                                          <p:spTgt spid="37"/>
                                        </p:tgtEl>
                                        <p:attrNameLst>
                                          <p:attrName>ppt_x</p:attrName>
                                        </p:attrNameLst>
                                      </p:cBhvr>
                                      <p:tavLst>
                                        <p:tav tm="0">
                                          <p:val>
                                            <p:strVal val="1+#ppt_w/2"/>
                                          </p:val>
                                        </p:tav>
                                        <p:tav tm="100000">
                                          <p:val>
                                            <p:strVal val="#ppt_x"/>
                                          </p:val>
                                        </p:tav>
                                      </p:tavLst>
                                    </p:anim>
                                    <p:anim calcmode="lin" valueType="num">
                                      <p:cBhvr additive="base">
                                        <p:cTn id="17" dur="1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439800"/>
            <a:chOff x="335868" y="306805"/>
            <a:chExt cx="15402685" cy="779156"/>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A - EPI PARA PROTEÇÃO DA CABEÇA</a:t>
              </a: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791536" y="1142704"/>
            <a:ext cx="5468185" cy="1422954"/>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A.2 - Capuz ou balaclava:</a:t>
            </a:r>
            <a:br>
              <a:rPr lang="pt-BR" altLang="zh-CN" sz="2000" b="1" dirty="0">
                <a:solidFill>
                  <a:schemeClr val="bg1"/>
                </a:solidFill>
                <a:cs typeface="+mn-ea"/>
                <a:sym typeface="+mn-lt"/>
              </a:rPr>
            </a:br>
            <a:r>
              <a:rPr lang="pt-BR" altLang="zh-CN" sz="2000" b="1" dirty="0">
                <a:solidFill>
                  <a:schemeClr val="bg1"/>
                </a:solidFill>
                <a:cs typeface="+mn-ea"/>
                <a:sym typeface="+mn-lt"/>
              </a:rPr>
              <a:t>b) </a:t>
            </a:r>
            <a:r>
              <a:rPr lang="pt-BR" altLang="zh-CN" sz="2000" dirty="0">
                <a:solidFill>
                  <a:schemeClr val="bg1"/>
                </a:solidFill>
                <a:cs typeface="+mn-ea"/>
                <a:sym typeface="+mn-lt"/>
              </a:rPr>
              <a:t>capuz para proteção do crânio, face e pescoço contra agentes químicos;</a:t>
            </a:r>
            <a:endParaRPr lang="zh-CN" altLang="en-US" sz="20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831345" y="3623008"/>
            <a:ext cx="3905584" cy="2536400"/>
          </a:xfrm>
          <a:prstGeom prst="rect">
            <a:avLst/>
          </a:prstGeom>
          <a:noFill/>
        </p:spPr>
        <p:txBody>
          <a:bodyPr wrap="square" rtlCol="0">
            <a:spAutoFit/>
          </a:bodyPr>
          <a:lstStyle/>
          <a:p>
            <a:pPr defTabSz="479969">
              <a:lnSpc>
                <a:spcPct val="150000"/>
              </a:lnSpc>
              <a:defRPr/>
            </a:pPr>
            <a:r>
              <a:rPr lang="pt-BR" altLang="zh-CN" dirty="0">
                <a:solidFill>
                  <a:schemeClr val="bg1"/>
                </a:solidFill>
                <a:effectLst>
                  <a:outerShdw blurRad="38100" dist="38100" dir="2700000" algn="tl">
                    <a:srgbClr val="000000">
                      <a:alpha val="43137"/>
                    </a:srgbClr>
                  </a:outerShdw>
                </a:effectLst>
                <a:cs typeface="+mn-ea"/>
                <a:sym typeface="+mn-lt"/>
              </a:rPr>
              <a:t>O capuz tem a função de oferecer proteção de crânio, face  e pescoço contra agentes químicos evitando que o produto químico entre em contato com a pele.</a:t>
            </a:r>
          </a:p>
          <a:p>
            <a:pPr defTabSz="479969">
              <a:lnSpc>
                <a:spcPct val="150000"/>
              </a:lnSpc>
              <a:defRPr/>
            </a:pPr>
            <a:endParaRPr lang="pt-BR" altLang="zh-CN" dirty="0">
              <a:solidFill>
                <a:schemeClr val="bg1"/>
              </a:solidFill>
              <a:effectLst>
                <a:outerShdw blurRad="38100" dist="38100" dir="2700000" algn="tl">
                  <a:srgbClr val="000000">
                    <a:alpha val="43137"/>
                  </a:srgbClr>
                </a:outerShdw>
              </a:effectLst>
              <a:cs typeface="+mn-ea"/>
              <a:sym typeface="+mn-lt"/>
            </a:endParaRPr>
          </a:p>
        </p:txBody>
      </p:sp>
      <p:grpSp>
        <p:nvGrpSpPr>
          <p:cNvPr id="14" name="组合 1">
            <a:extLst>
              <a:ext uri="{FF2B5EF4-FFF2-40B4-BE49-F238E27FC236}">
                <a16:creationId xmlns:a16="http://schemas.microsoft.com/office/drawing/2014/main" id="{AFA59C8F-EDD2-085E-3565-587B64A75900}"/>
              </a:ext>
            </a:extLst>
          </p:cNvPr>
          <p:cNvGrpSpPr/>
          <p:nvPr/>
        </p:nvGrpSpPr>
        <p:grpSpPr>
          <a:xfrm>
            <a:off x="5439464" y="1937657"/>
            <a:ext cx="8799049" cy="4920343"/>
            <a:chOff x="7818781" y="2889222"/>
            <a:chExt cx="5961963" cy="3118360"/>
          </a:xfrm>
        </p:grpSpPr>
        <p:sp>
          <p:nvSpPr>
            <p:cNvPr id="15" name="任意多边形: 形状 6">
              <a:extLst>
                <a:ext uri="{FF2B5EF4-FFF2-40B4-BE49-F238E27FC236}">
                  <a16:creationId xmlns:a16="http://schemas.microsoft.com/office/drawing/2014/main" id="{B1F9D394-F3EA-E815-7B3E-002C911A5C1A}"/>
                </a:ext>
              </a:extLst>
            </p:cNvPr>
            <p:cNvSpPr/>
            <p:nvPr/>
          </p:nvSpPr>
          <p:spPr>
            <a:xfrm>
              <a:off x="8501061" y="3296428"/>
              <a:ext cx="4597403" cy="2449674"/>
            </a:xfrm>
            <a:custGeom>
              <a:avLst/>
              <a:gdLst>
                <a:gd name="connsiteX0" fmla="*/ 2731625 w 5463250"/>
                <a:gd name="connsiteY0" fmla="*/ 0 h 2911032"/>
                <a:gd name="connsiteX1" fmla="*/ 5463250 w 5463250"/>
                <a:gd name="connsiteY1" fmla="*/ 2731625 h 2911032"/>
                <a:gd name="connsiteX2" fmla="*/ 5454191 w 5463250"/>
                <a:gd name="connsiteY2" fmla="*/ 2911032 h 2911032"/>
                <a:gd name="connsiteX3" fmla="*/ 9060 w 5463250"/>
                <a:gd name="connsiteY3" fmla="*/ 2911032 h 2911032"/>
                <a:gd name="connsiteX4" fmla="*/ 0 w 5463250"/>
                <a:gd name="connsiteY4" fmla="*/ 2731625 h 2911032"/>
                <a:gd name="connsiteX5" fmla="*/ 2731625 w 5463250"/>
                <a:gd name="connsiteY5" fmla="*/ 0 h 291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3250" h="2911032">
                  <a:moveTo>
                    <a:pt x="2731625" y="0"/>
                  </a:moveTo>
                  <a:cubicBezTo>
                    <a:pt x="4240260" y="0"/>
                    <a:pt x="5463250" y="1222990"/>
                    <a:pt x="5463250" y="2731625"/>
                  </a:cubicBezTo>
                  <a:lnTo>
                    <a:pt x="5454191" y="2911032"/>
                  </a:lnTo>
                  <a:lnTo>
                    <a:pt x="9060" y="2911032"/>
                  </a:lnTo>
                  <a:lnTo>
                    <a:pt x="0" y="2731625"/>
                  </a:lnTo>
                  <a:cubicBezTo>
                    <a:pt x="0" y="1222990"/>
                    <a:pt x="1222991" y="0"/>
                    <a:pt x="2731625" y="0"/>
                  </a:cubicBezTo>
                  <a:close/>
                </a:path>
              </a:pathLst>
            </a:custGeom>
            <a:gradFill flip="none" rotWithShape="1">
              <a:gsLst>
                <a:gs pos="0">
                  <a:srgbClr val="00B0F0"/>
                </a:gs>
                <a:gs pos="100000">
                  <a:srgbClr val="00B0F0">
                    <a:alpha val="0"/>
                  </a:srgbClr>
                </a:gs>
              </a:gsLst>
              <a:lin ang="5400000" scaled="1"/>
              <a:tileRect/>
            </a:gradFill>
            <a:ln w="12700" cap="flat" cmpd="sng" algn="ctr">
              <a:noFill/>
              <a:prstDash val="solid"/>
              <a:miter lim="800000"/>
            </a:ln>
            <a:effectLst/>
          </p:spPr>
          <p:txBody>
            <a:bodyPr wrap="square" rtlCol="0" anchor="ctr">
              <a:noAutofit/>
            </a:bodyPr>
            <a:lstStyle/>
            <a:p>
              <a:pPr algn="ctr" defTabSz="959937"/>
              <a:endParaRPr lang="zh-CN" altLang="en-US" sz="2100" kern="0" dirty="0">
                <a:solidFill>
                  <a:prstClr val="white"/>
                </a:solidFill>
                <a:cs typeface="+mn-ea"/>
                <a:sym typeface="+mn-lt"/>
              </a:endParaRPr>
            </a:p>
          </p:txBody>
        </p:sp>
        <p:sp>
          <p:nvSpPr>
            <p:cNvPr id="16" name="任意多边形: 形状 9">
              <a:extLst>
                <a:ext uri="{FF2B5EF4-FFF2-40B4-BE49-F238E27FC236}">
                  <a16:creationId xmlns:a16="http://schemas.microsoft.com/office/drawing/2014/main" id="{6C6A7230-63D7-90C0-9308-B88EF6A29EF1}"/>
                </a:ext>
              </a:extLst>
            </p:cNvPr>
            <p:cNvSpPr/>
            <p:nvPr/>
          </p:nvSpPr>
          <p:spPr>
            <a:xfrm>
              <a:off x="7818781" y="2889222"/>
              <a:ext cx="5961963" cy="3118360"/>
            </a:xfrm>
            <a:custGeom>
              <a:avLst/>
              <a:gdLst>
                <a:gd name="connsiteX0" fmla="*/ 3892952 w 7785904"/>
                <a:gd name="connsiteY0" fmla="*/ 0 h 4072359"/>
                <a:gd name="connsiteX1" fmla="*/ 7785904 w 7785904"/>
                <a:gd name="connsiteY1" fmla="*/ 3892952 h 4072359"/>
                <a:gd name="connsiteX2" fmla="*/ 7781368 w 7785904"/>
                <a:gd name="connsiteY2" fmla="*/ 4072359 h 4072359"/>
                <a:gd name="connsiteX3" fmla="*/ 4537 w 7785904"/>
                <a:gd name="connsiteY3" fmla="*/ 4072359 h 4072359"/>
                <a:gd name="connsiteX4" fmla="*/ 0 w 7785904"/>
                <a:gd name="connsiteY4" fmla="*/ 3892952 h 4072359"/>
                <a:gd name="connsiteX5" fmla="*/ 3892952 w 7785904"/>
                <a:gd name="connsiteY5" fmla="*/ 0 h 4072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5904" h="4072359">
                  <a:moveTo>
                    <a:pt x="3892952" y="0"/>
                  </a:moveTo>
                  <a:cubicBezTo>
                    <a:pt x="6042970" y="0"/>
                    <a:pt x="7785904" y="1742934"/>
                    <a:pt x="7785904" y="3892952"/>
                  </a:cubicBezTo>
                  <a:lnTo>
                    <a:pt x="7781368" y="4072359"/>
                  </a:lnTo>
                  <a:lnTo>
                    <a:pt x="4537" y="4072359"/>
                  </a:lnTo>
                  <a:lnTo>
                    <a:pt x="0" y="3892952"/>
                  </a:lnTo>
                  <a:cubicBezTo>
                    <a:pt x="0" y="1742934"/>
                    <a:pt x="1742934" y="0"/>
                    <a:pt x="3892952" y="0"/>
                  </a:cubicBezTo>
                  <a:close/>
                </a:path>
              </a:pathLst>
            </a:custGeom>
            <a:gradFill flip="none" rotWithShape="1">
              <a:gsLst>
                <a:gs pos="0">
                  <a:srgbClr val="00B0F0"/>
                </a:gs>
                <a:gs pos="100000">
                  <a:srgbClr val="00B0F0">
                    <a:alpha val="0"/>
                  </a:srgbClr>
                </a:gs>
              </a:gsLst>
              <a:lin ang="5400000" scaled="1"/>
              <a:tileRect/>
            </a:gradFill>
            <a:ln w="12700" cap="flat" cmpd="sng" algn="ctr">
              <a:noFill/>
              <a:prstDash val="solid"/>
              <a:miter lim="800000"/>
            </a:ln>
            <a:effectLst/>
          </p:spPr>
          <p:txBody>
            <a:bodyPr wrap="square" rtlCol="0" anchor="ctr">
              <a:noAutofit/>
            </a:bodyPr>
            <a:lstStyle/>
            <a:p>
              <a:pPr algn="ctr" defTabSz="959937"/>
              <a:endParaRPr lang="zh-CN" altLang="en-US" sz="2100" kern="0" dirty="0">
                <a:solidFill>
                  <a:prstClr val="white"/>
                </a:solidFill>
                <a:cs typeface="+mn-ea"/>
                <a:sym typeface="+mn-lt"/>
              </a:endParaRPr>
            </a:p>
          </p:txBody>
        </p:sp>
      </p:grpSp>
      <p:pic>
        <p:nvPicPr>
          <p:cNvPr id="18" name="Imagem 17">
            <a:extLst>
              <a:ext uri="{FF2B5EF4-FFF2-40B4-BE49-F238E27FC236}">
                <a16:creationId xmlns:a16="http://schemas.microsoft.com/office/drawing/2014/main" id="{D9DE7637-C756-533C-C269-18BB3ED3C1EE}"/>
              </a:ext>
            </a:extLst>
          </p:cNvPr>
          <p:cNvPicPr>
            <a:picLocks noChangeAspect="1"/>
          </p:cNvPicPr>
          <p:nvPr/>
        </p:nvPicPr>
        <p:blipFill>
          <a:blip r:embed="rId3"/>
          <a:stretch>
            <a:fillRect/>
          </a:stretch>
        </p:blipFill>
        <p:spPr>
          <a:xfrm>
            <a:off x="8473064" y="3429000"/>
            <a:ext cx="2887591" cy="2887591"/>
          </a:xfrm>
          <a:prstGeom prst="rect">
            <a:avLst/>
          </a:prstGeom>
          <a:ln>
            <a:noFill/>
          </a:ln>
          <a:effectLst>
            <a:softEdge rad="112500"/>
          </a:effectLst>
        </p:spPr>
      </p:pic>
      <p:sp>
        <p:nvSpPr>
          <p:cNvPr id="20" name="矩形: 圆角 14">
            <a:hlinkClick r:id="rId4" action="ppaction://hlinksldjump"/>
            <a:extLst>
              <a:ext uri="{FF2B5EF4-FFF2-40B4-BE49-F238E27FC236}">
                <a16:creationId xmlns:a16="http://schemas.microsoft.com/office/drawing/2014/main" id="{4B1EC240-4D8A-31B0-1AB9-064DCBC34BD0}"/>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spTree>
    <p:extLst>
      <p:ext uri="{BB962C8B-B14F-4D97-AF65-F5344CB8AC3E}">
        <p14:creationId xmlns:p14="http://schemas.microsoft.com/office/powerpoint/2010/main" val="1933254326"/>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decel="10000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1500" fill="hold"/>
                                        <p:tgtEl>
                                          <p:spTgt spid="20"/>
                                        </p:tgtEl>
                                        <p:attrNameLst>
                                          <p:attrName>ppt_x</p:attrName>
                                        </p:attrNameLst>
                                      </p:cBhvr>
                                      <p:tavLst>
                                        <p:tav tm="0">
                                          <p:val>
                                            <p:strVal val="1+#ppt_w/2"/>
                                          </p:val>
                                        </p:tav>
                                        <p:tav tm="100000">
                                          <p:val>
                                            <p:strVal val="#ppt_x"/>
                                          </p:val>
                                        </p:tav>
                                      </p:tavLst>
                                    </p:anim>
                                    <p:anim calcmode="lin" valueType="num">
                                      <p:cBhvr additive="base">
                                        <p:cTn id="14" dur="1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439800"/>
            <a:chOff x="335868" y="306805"/>
            <a:chExt cx="15402685" cy="779156"/>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A - EPI PARA PROTEÇÃO DA CABEÇA</a:t>
              </a: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791536" y="1142704"/>
            <a:ext cx="5468185" cy="1884618"/>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A.2 - Capuz ou balaclava:</a:t>
            </a:r>
            <a:br>
              <a:rPr lang="pt-BR" altLang="zh-CN" sz="2000" b="1" dirty="0">
                <a:solidFill>
                  <a:schemeClr val="bg1"/>
                </a:solidFill>
                <a:cs typeface="+mn-ea"/>
                <a:sym typeface="+mn-lt"/>
              </a:rPr>
            </a:br>
            <a:r>
              <a:rPr lang="pt-BR" altLang="zh-CN" sz="2000" b="1" dirty="0">
                <a:solidFill>
                  <a:schemeClr val="bg1"/>
                </a:solidFill>
                <a:cs typeface="+mn-ea"/>
                <a:sym typeface="+mn-lt"/>
              </a:rPr>
              <a:t>c) </a:t>
            </a:r>
            <a:r>
              <a:rPr lang="pt-BR" altLang="zh-CN" sz="2000" dirty="0">
                <a:solidFill>
                  <a:schemeClr val="bg1"/>
                </a:solidFill>
                <a:cs typeface="+mn-ea"/>
                <a:sym typeface="+mn-lt"/>
              </a:rPr>
              <a:t>capuz para proteção do crânio e pescoço contra agentes abrasivos e </a:t>
            </a:r>
            <a:r>
              <a:rPr lang="pt-BR" altLang="zh-CN" sz="2000" dirty="0" err="1">
                <a:solidFill>
                  <a:schemeClr val="bg1"/>
                </a:solidFill>
                <a:cs typeface="+mn-ea"/>
                <a:sym typeface="+mn-lt"/>
              </a:rPr>
              <a:t>escoriantes</a:t>
            </a:r>
            <a:r>
              <a:rPr lang="pt-BR" altLang="zh-CN" sz="2000" dirty="0">
                <a:solidFill>
                  <a:schemeClr val="bg1"/>
                </a:solidFill>
                <a:cs typeface="+mn-ea"/>
                <a:sym typeface="+mn-lt"/>
              </a:rPr>
              <a:t>;</a:t>
            </a:r>
            <a:endParaRPr lang="zh-CN" altLang="en-US" sz="20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794622" y="3829552"/>
            <a:ext cx="6168169" cy="2807948"/>
          </a:xfrm>
          <a:prstGeom prst="rect">
            <a:avLst/>
          </a:prstGeom>
          <a:noFill/>
        </p:spPr>
        <p:txBody>
          <a:bodyPr wrap="square" rtlCol="0">
            <a:spAutoFit/>
          </a:bodyPr>
          <a:lstStyle/>
          <a:p>
            <a:pPr defTabSz="479969">
              <a:lnSpc>
                <a:spcPct val="150000"/>
              </a:lnSpc>
              <a:defRPr/>
            </a:pPr>
            <a:r>
              <a:rPr lang="pt-BR" altLang="zh-CN" sz="2000" dirty="0">
                <a:solidFill>
                  <a:schemeClr val="bg1"/>
                </a:solidFill>
                <a:effectLst>
                  <a:outerShdw blurRad="38100" dist="38100" dir="2700000" algn="tl">
                    <a:srgbClr val="000000">
                      <a:alpha val="43137"/>
                    </a:srgbClr>
                  </a:outerShdw>
                </a:effectLst>
                <a:cs typeface="+mn-ea"/>
                <a:sym typeface="+mn-lt"/>
              </a:rPr>
              <a:t>O seu uso faz com que ocorra uma proteção da cabeça do usuário e seu pescoço para agentes abrasivos e </a:t>
            </a:r>
            <a:r>
              <a:rPr lang="pt-BR" altLang="zh-CN" sz="2000" dirty="0" err="1">
                <a:solidFill>
                  <a:schemeClr val="bg1"/>
                </a:solidFill>
                <a:effectLst>
                  <a:outerShdw blurRad="38100" dist="38100" dir="2700000" algn="tl">
                    <a:srgbClr val="000000">
                      <a:alpha val="43137"/>
                    </a:srgbClr>
                  </a:outerShdw>
                </a:effectLst>
                <a:cs typeface="+mn-ea"/>
                <a:sym typeface="+mn-lt"/>
              </a:rPr>
              <a:t>escoriantes</a:t>
            </a:r>
            <a:r>
              <a:rPr lang="pt-BR" altLang="zh-CN" sz="2000" dirty="0">
                <a:solidFill>
                  <a:schemeClr val="bg1"/>
                </a:solidFill>
                <a:effectLst>
                  <a:outerShdw blurRad="38100" dist="38100" dir="2700000" algn="tl">
                    <a:srgbClr val="000000">
                      <a:alpha val="43137"/>
                    </a:srgbClr>
                  </a:outerShdw>
                </a:effectLst>
                <a:cs typeface="+mn-ea"/>
                <a:sym typeface="+mn-lt"/>
              </a:rPr>
              <a:t>, pois deixa apenas os olhos sem cobertura e o restante desta área 100% coberta.</a:t>
            </a:r>
          </a:p>
          <a:p>
            <a:pPr defTabSz="479969">
              <a:lnSpc>
                <a:spcPct val="150000"/>
              </a:lnSpc>
              <a:defRPr/>
            </a:pPr>
            <a:endParaRPr lang="pt-BR" altLang="zh-CN" sz="2000" dirty="0">
              <a:solidFill>
                <a:schemeClr val="bg1"/>
              </a:solidFill>
              <a:effectLst>
                <a:outerShdw blurRad="38100" dist="38100" dir="2700000" algn="tl">
                  <a:srgbClr val="000000">
                    <a:alpha val="43137"/>
                  </a:srgbClr>
                </a:outerShdw>
              </a:effectLst>
              <a:cs typeface="+mn-ea"/>
              <a:sym typeface="+mn-lt"/>
            </a:endParaRPr>
          </a:p>
        </p:txBody>
      </p:sp>
      <p:sp>
        <p:nvSpPr>
          <p:cNvPr id="2" name="椭圆 55">
            <a:extLst>
              <a:ext uri="{FF2B5EF4-FFF2-40B4-BE49-F238E27FC236}">
                <a16:creationId xmlns:a16="http://schemas.microsoft.com/office/drawing/2014/main" id="{3C640AA9-FBB8-CECA-6861-BA0F5E3FC464}"/>
              </a:ext>
            </a:extLst>
          </p:cNvPr>
          <p:cNvSpPr/>
          <p:nvPr/>
        </p:nvSpPr>
        <p:spPr>
          <a:xfrm>
            <a:off x="8313294" y="2815213"/>
            <a:ext cx="3213466" cy="3213466"/>
          </a:xfrm>
          <a:prstGeom prst="ellipse">
            <a:avLst/>
          </a:prstGeom>
          <a:gradFill flip="none" rotWithShape="1">
            <a:gsLst>
              <a:gs pos="23000">
                <a:srgbClr val="00B0F0"/>
              </a:gs>
              <a:gs pos="100000">
                <a:srgbClr val="0AEEFC">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cs typeface="+mn-ea"/>
              <a:sym typeface="+mn-lt"/>
            </a:endParaRPr>
          </a:p>
        </p:txBody>
      </p:sp>
      <p:sp>
        <p:nvSpPr>
          <p:cNvPr id="9" name="椭圆 56">
            <a:extLst>
              <a:ext uri="{FF2B5EF4-FFF2-40B4-BE49-F238E27FC236}">
                <a16:creationId xmlns:a16="http://schemas.microsoft.com/office/drawing/2014/main" id="{49DA0F40-752F-4596-A8EB-2F11C53B13CA}"/>
              </a:ext>
            </a:extLst>
          </p:cNvPr>
          <p:cNvSpPr/>
          <p:nvPr/>
        </p:nvSpPr>
        <p:spPr>
          <a:xfrm flipH="1">
            <a:off x="7813347" y="2940572"/>
            <a:ext cx="308640" cy="308640"/>
          </a:xfrm>
          <a:prstGeom prst="ellipse">
            <a:avLst/>
          </a:prstGeom>
          <a:gradFill flip="none" rotWithShape="1">
            <a:gsLst>
              <a:gs pos="0">
                <a:srgbClr val="0AEEFC">
                  <a:alpha val="53000"/>
                </a:srgbClr>
              </a:gs>
              <a:gs pos="100000">
                <a:srgbClr val="0AEEFC">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cs typeface="+mn-ea"/>
              <a:sym typeface="+mn-lt"/>
            </a:endParaRPr>
          </a:p>
        </p:txBody>
      </p:sp>
      <p:pic>
        <p:nvPicPr>
          <p:cNvPr id="10" name="Imagem 9">
            <a:extLst>
              <a:ext uri="{FF2B5EF4-FFF2-40B4-BE49-F238E27FC236}">
                <a16:creationId xmlns:a16="http://schemas.microsoft.com/office/drawing/2014/main" id="{999FC94A-546B-A112-D807-2F12A730D438}"/>
              </a:ext>
            </a:extLst>
          </p:cNvPr>
          <p:cNvPicPr>
            <a:picLocks noChangeAspect="1"/>
          </p:cNvPicPr>
          <p:nvPr/>
        </p:nvPicPr>
        <p:blipFill rotWithShape="1">
          <a:blip r:embed="rId3"/>
          <a:srcRect l="34208" r="31146"/>
          <a:stretch/>
        </p:blipFill>
        <p:spPr>
          <a:xfrm>
            <a:off x="9018690" y="2940572"/>
            <a:ext cx="1802674" cy="2985361"/>
          </a:xfrm>
          <a:prstGeom prst="ellipse">
            <a:avLst/>
          </a:prstGeom>
          <a:ln>
            <a:noFill/>
          </a:ln>
          <a:effectLst>
            <a:softEdge rad="112500"/>
          </a:effectLst>
        </p:spPr>
      </p:pic>
      <p:sp>
        <p:nvSpPr>
          <p:cNvPr id="11" name="矩形: 圆角 14">
            <a:hlinkClick r:id="rId4" action="ppaction://hlinksldjump"/>
            <a:extLst>
              <a:ext uri="{FF2B5EF4-FFF2-40B4-BE49-F238E27FC236}">
                <a16:creationId xmlns:a16="http://schemas.microsoft.com/office/drawing/2014/main" id="{069BC62E-C10E-F876-CA0B-A64FBDB32A48}"/>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spTree>
    <p:extLst>
      <p:ext uri="{BB962C8B-B14F-4D97-AF65-F5344CB8AC3E}">
        <p14:creationId xmlns:p14="http://schemas.microsoft.com/office/powerpoint/2010/main" val="1407607272"/>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2" presetClass="entr" presetSubtype="2" decel="10000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500" fill="hold"/>
                                        <p:tgtEl>
                                          <p:spTgt spid="11"/>
                                        </p:tgtEl>
                                        <p:attrNameLst>
                                          <p:attrName>ppt_x</p:attrName>
                                        </p:attrNameLst>
                                      </p:cBhvr>
                                      <p:tavLst>
                                        <p:tav tm="0">
                                          <p:val>
                                            <p:strVal val="1+#ppt_w/2"/>
                                          </p:val>
                                        </p:tav>
                                        <p:tav tm="100000">
                                          <p:val>
                                            <p:strVal val="#ppt_x"/>
                                          </p:val>
                                        </p:tav>
                                      </p:tavLst>
                                    </p:anim>
                                    <p:anim calcmode="lin" valueType="num">
                                      <p:cBhvr additive="base">
                                        <p:cTn id="20" dur="1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439800"/>
            <a:chOff x="335868" y="306805"/>
            <a:chExt cx="15402685" cy="779156"/>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A - EPI PARA PROTEÇÃO DA CABEÇA</a:t>
              </a: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791536" y="1142704"/>
            <a:ext cx="10867064" cy="1422954"/>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A.2 - Capuz ou balaclava:</a:t>
            </a:r>
            <a:br>
              <a:rPr lang="pt-BR" altLang="zh-CN" sz="2000" b="1" dirty="0">
                <a:solidFill>
                  <a:schemeClr val="bg1"/>
                </a:solidFill>
                <a:cs typeface="+mn-ea"/>
                <a:sym typeface="+mn-lt"/>
              </a:rPr>
            </a:br>
            <a:r>
              <a:rPr lang="pt-BR" altLang="zh-CN" sz="2000" b="1" dirty="0">
                <a:solidFill>
                  <a:schemeClr val="bg1"/>
                </a:solidFill>
                <a:cs typeface="+mn-ea"/>
                <a:sym typeface="+mn-lt"/>
              </a:rPr>
              <a:t>d) </a:t>
            </a:r>
            <a:r>
              <a:rPr lang="pt-BR" altLang="zh-CN" sz="2000" dirty="0">
                <a:solidFill>
                  <a:schemeClr val="bg1"/>
                </a:solidFill>
                <a:cs typeface="+mn-ea"/>
                <a:sym typeface="+mn-lt"/>
              </a:rPr>
              <a:t>capuz para proteção do crânio e pescoço contra umidade proveniente de operações com utilização de água.</a:t>
            </a:r>
            <a:endParaRPr lang="zh-CN" altLang="en-US" sz="20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5980178" y="4000352"/>
            <a:ext cx="5885252" cy="1422954"/>
          </a:xfrm>
          <a:prstGeom prst="rect">
            <a:avLst/>
          </a:prstGeom>
          <a:noFill/>
        </p:spPr>
        <p:txBody>
          <a:bodyPr wrap="square" rtlCol="0">
            <a:spAutoFit/>
          </a:bodyPr>
          <a:lstStyle/>
          <a:p>
            <a:pPr defTabSz="479969">
              <a:lnSpc>
                <a:spcPct val="150000"/>
              </a:lnSpc>
              <a:defRPr/>
            </a:pPr>
            <a:r>
              <a:rPr lang="pt-BR" altLang="zh-CN" sz="2000" dirty="0">
                <a:solidFill>
                  <a:schemeClr val="bg1"/>
                </a:solidFill>
                <a:effectLst>
                  <a:outerShdw blurRad="38100" dist="38100" dir="2700000" algn="tl">
                    <a:srgbClr val="000000">
                      <a:alpha val="43137"/>
                    </a:srgbClr>
                  </a:outerShdw>
                </a:effectLst>
                <a:cs typeface="+mn-ea"/>
                <a:sym typeface="+mn-lt"/>
              </a:rPr>
              <a:t>Esse capuz protege o trabalhador contra umidade devido ao uso de água evitando o contato direto do trabalhador pela pele.</a:t>
            </a:r>
          </a:p>
        </p:txBody>
      </p:sp>
      <p:pic>
        <p:nvPicPr>
          <p:cNvPr id="11" name="Imagem 10">
            <a:extLst>
              <a:ext uri="{FF2B5EF4-FFF2-40B4-BE49-F238E27FC236}">
                <a16:creationId xmlns:a16="http://schemas.microsoft.com/office/drawing/2014/main" id="{26E4BFAA-EFC5-87F1-43FE-369C95477602}"/>
              </a:ext>
            </a:extLst>
          </p:cNvPr>
          <p:cNvPicPr>
            <a:picLocks noChangeAspect="1"/>
          </p:cNvPicPr>
          <p:nvPr/>
        </p:nvPicPr>
        <p:blipFill>
          <a:blip r:embed="rId3"/>
          <a:stretch>
            <a:fillRect/>
          </a:stretch>
        </p:blipFill>
        <p:spPr>
          <a:xfrm>
            <a:off x="791536" y="3189515"/>
            <a:ext cx="4397105" cy="3297829"/>
          </a:xfrm>
          <a:prstGeom prst="rect">
            <a:avLst/>
          </a:prstGeom>
          <a:ln>
            <a:noFill/>
          </a:ln>
          <a:effectLst>
            <a:glow rad="101600">
              <a:schemeClr val="accent5">
                <a:satMod val="175000"/>
                <a:alpha val="40000"/>
              </a:schemeClr>
            </a:glow>
            <a:softEdge rad="112500"/>
          </a:effectLst>
        </p:spPr>
      </p:pic>
      <p:sp>
        <p:nvSpPr>
          <p:cNvPr id="12" name="椭圆 28">
            <a:extLst>
              <a:ext uri="{FF2B5EF4-FFF2-40B4-BE49-F238E27FC236}">
                <a16:creationId xmlns:a16="http://schemas.microsoft.com/office/drawing/2014/main" id="{08A221D2-BC85-D85B-6008-B42B1CB96441}"/>
              </a:ext>
            </a:extLst>
          </p:cNvPr>
          <p:cNvSpPr>
            <a:spLocks/>
          </p:cNvSpPr>
          <p:nvPr/>
        </p:nvSpPr>
        <p:spPr>
          <a:xfrm>
            <a:off x="5980177" y="3079524"/>
            <a:ext cx="947524" cy="947524"/>
          </a:xfrm>
          <a:prstGeom prst="ellipse">
            <a:avLst/>
          </a:prstGeom>
          <a:gradFill flip="none" rotWithShape="1">
            <a:gsLst>
              <a:gs pos="1000">
                <a:srgbClr val="00B0F0"/>
              </a:gs>
              <a:gs pos="100000">
                <a:srgbClr val="0AEEFC">
                  <a:alpha val="0"/>
                </a:srgbClr>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prstClr val="white"/>
              </a:solidFill>
              <a:effectLst/>
              <a:uLnTx/>
              <a:uFillTx/>
              <a:cs typeface="+mn-ea"/>
              <a:sym typeface="+mn-lt"/>
            </a:endParaRPr>
          </a:p>
        </p:txBody>
      </p:sp>
      <p:sp>
        <p:nvSpPr>
          <p:cNvPr id="13" name="Freeform 112">
            <a:extLst>
              <a:ext uri="{FF2B5EF4-FFF2-40B4-BE49-F238E27FC236}">
                <a16:creationId xmlns:a16="http://schemas.microsoft.com/office/drawing/2014/main" id="{DBFB470D-E975-1A25-CCED-6036A20024F0}"/>
              </a:ext>
            </a:extLst>
          </p:cNvPr>
          <p:cNvSpPr>
            <a:spLocks/>
          </p:cNvSpPr>
          <p:nvPr/>
        </p:nvSpPr>
        <p:spPr bwMode="auto">
          <a:xfrm>
            <a:off x="6210714" y="3272127"/>
            <a:ext cx="486450" cy="562319"/>
          </a:xfrm>
          <a:custGeom>
            <a:avLst/>
            <a:gdLst>
              <a:gd name="T0" fmla="*/ 67915248 w 390"/>
              <a:gd name="T1" fmla="*/ 0 h 444"/>
              <a:gd name="T2" fmla="*/ 0 w 390"/>
              <a:gd name="T3" fmla="*/ 10756750 h 444"/>
              <a:gd name="T4" fmla="*/ 8661611 w 390"/>
              <a:gd name="T5" fmla="*/ 89909435 h 444"/>
              <a:gd name="T6" fmla="*/ 76576859 w 390"/>
              <a:gd name="T7" fmla="*/ 80979491 h 444"/>
              <a:gd name="T8" fmla="*/ 67915248 w 390"/>
              <a:gd name="T9" fmla="*/ 0 h 444"/>
              <a:gd name="T10" fmla="*/ 67915248 w 390"/>
              <a:gd name="T11" fmla="*/ 80979491 h 444"/>
              <a:gd name="T12" fmla="*/ 8661611 w 390"/>
              <a:gd name="T13" fmla="*/ 10756750 h 444"/>
              <a:gd name="T14" fmla="*/ 67915248 w 390"/>
              <a:gd name="T15" fmla="*/ 80979491 h 444"/>
              <a:gd name="T16" fmla="*/ 43505051 w 390"/>
              <a:gd name="T17" fmla="*/ 55812832 h 444"/>
              <a:gd name="T18" fmla="*/ 19094855 w 390"/>
              <a:gd name="T19" fmla="*/ 61292796 h 444"/>
              <a:gd name="T20" fmla="*/ 43505051 w 390"/>
              <a:gd name="T21" fmla="*/ 55812832 h 444"/>
              <a:gd name="T22" fmla="*/ 57482004 w 390"/>
              <a:gd name="T23" fmla="*/ 35923409 h 444"/>
              <a:gd name="T24" fmla="*/ 38387149 w 390"/>
              <a:gd name="T25" fmla="*/ 39779296 h 444"/>
              <a:gd name="T26" fmla="*/ 57482004 w 390"/>
              <a:gd name="T27" fmla="*/ 35923409 h 444"/>
              <a:gd name="T28" fmla="*/ 38387149 w 390"/>
              <a:gd name="T29" fmla="*/ 30646623 h 444"/>
              <a:gd name="T30" fmla="*/ 57482004 w 390"/>
              <a:gd name="T31" fmla="*/ 19889873 h 444"/>
              <a:gd name="T32" fmla="*/ 38387149 w 390"/>
              <a:gd name="T33" fmla="*/ 30646623 h 444"/>
              <a:gd name="T34" fmla="*/ 33071808 w 390"/>
              <a:gd name="T35" fmla="*/ 19889873 h 444"/>
              <a:gd name="T36" fmla="*/ 19094855 w 390"/>
              <a:gd name="T37" fmla="*/ 39779296 h 444"/>
              <a:gd name="T38" fmla="*/ 33071808 w 390"/>
              <a:gd name="T39" fmla="*/ 19889873 h 444"/>
              <a:gd name="T40" fmla="*/ 27756910 w 390"/>
              <a:gd name="T41" fmla="*/ 45056532 h 444"/>
              <a:gd name="T42" fmla="*/ 19094855 w 390"/>
              <a:gd name="T43" fmla="*/ 50536046 h 444"/>
              <a:gd name="T44" fmla="*/ 27756910 w 390"/>
              <a:gd name="T45" fmla="*/ 45056532 h 444"/>
              <a:gd name="T46" fmla="*/ 33071808 w 390"/>
              <a:gd name="T47" fmla="*/ 50536046 h 444"/>
              <a:gd name="T48" fmla="*/ 57482004 w 390"/>
              <a:gd name="T49" fmla="*/ 45056532 h 444"/>
              <a:gd name="T50" fmla="*/ 33071808 w 390"/>
              <a:gd name="T51" fmla="*/ 50536046 h 444"/>
              <a:gd name="T52" fmla="*/ 57482004 w 390"/>
              <a:gd name="T53" fmla="*/ 64743227 h 444"/>
              <a:gd name="T54" fmla="*/ 19094855 w 390"/>
              <a:gd name="T55" fmla="*/ 70222741 h 444"/>
              <a:gd name="T56" fmla="*/ 57482004 w 390"/>
              <a:gd name="T57" fmla="*/ 64743227 h 444"/>
              <a:gd name="T58" fmla="*/ 48820393 w 390"/>
              <a:gd name="T59" fmla="*/ 61292796 h 444"/>
              <a:gd name="T60" fmla="*/ 57482004 w 390"/>
              <a:gd name="T61" fmla="*/ 55812832 h 444"/>
              <a:gd name="T62" fmla="*/ 48820393 w 390"/>
              <a:gd name="T63" fmla="*/ 61292796 h 4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90" h="444">
                <a:moveTo>
                  <a:pt x="345" y="0"/>
                </a:moveTo>
                <a:lnTo>
                  <a:pt x="345" y="0"/>
                </a:lnTo>
                <a:cubicBezTo>
                  <a:pt x="44" y="0"/>
                  <a:pt x="44" y="0"/>
                  <a:pt x="44" y="0"/>
                </a:cubicBezTo>
                <a:cubicBezTo>
                  <a:pt x="17" y="0"/>
                  <a:pt x="0" y="27"/>
                  <a:pt x="0" y="53"/>
                </a:cubicBezTo>
                <a:cubicBezTo>
                  <a:pt x="0" y="399"/>
                  <a:pt x="0" y="399"/>
                  <a:pt x="0" y="399"/>
                </a:cubicBezTo>
                <a:cubicBezTo>
                  <a:pt x="0" y="425"/>
                  <a:pt x="17" y="443"/>
                  <a:pt x="44" y="443"/>
                </a:cubicBezTo>
                <a:cubicBezTo>
                  <a:pt x="345" y="443"/>
                  <a:pt x="345" y="443"/>
                  <a:pt x="345" y="443"/>
                </a:cubicBezTo>
                <a:cubicBezTo>
                  <a:pt x="372" y="443"/>
                  <a:pt x="389" y="425"/>
                  <a:pt x="389" y="399"/>
                </a:cubicBezTo>
                <a:cubicBezTo>
                  <a:pt x="389" y="53"/>
                  <a:pt x="389" y="53"/>
                  <a:pt x="389" y="53"/>
                </a:cubicBezTo>
                <a:cubicBezTo>
                  <a:pt x="389" y="27"/>
                  <a:pt x="372" y="0"/>
                  <a:pt x="345" y="0"/>
                </a:cubicBezTo>
                <a:close/>
                <a:moveTo>
                  <a:pt x="345" y="399"/>
                </a:moveTo>
                <a:lnTo>
                  <a:pt x="345" y="399"/>
                </a:lnTo>
                <a:cubicBezTo>
                  <a:pt x="44" y="399"/>
                  <a:pt x="44" y="399"/>
                  <a:pt x="44" y="399"/>
                </a:cubicBezTo>
                <a:cubicBezTo>
                  <a:pt x="44" y="53"/>
                  <a:pt x="44" y="53"/>
                  <a:pt x="44" y="53"/>
                </a:cubicBezTo>
                <a:cubicBezTo>
                  <a:pt x="345" y="53"/>
                  <a:pt x="345" y="53"/>
                  <a:pt x="345" y="53"/>
                </a:cubicBezTo>
                <a:lnTo>
                  <a:pt x="345" y="399"/>
                </a:lnTo>
                <a:close/>
                <a:moveTo>
                  <a:pt x="221" y="275"/>
                </a:moveTo>
                <a:lnTo>
                  <a:pt x="221" y="275"/>
                </a:lnTo>
                <a:cubicBezTo>
                  <a:pt x="97" y="275"/>
                  <a:pt x="97" y="275"/>
                  <a:pt x="97" y="275"/>
                </a:cubicBezTo>
                <a:cubicBezTo>
                  <a:pt x="97" y="302"/>
                  <a:pt x="97" y="302"/>
                  <a:pt x="97" y="302"/>
                </a:cubicBezTo>
                <a:cubicBezTo>
                  <a:pt x="221" y="302"/>
                  <a:pt x="221" y="302"/>
                  <a:pt x="221" y="302"/>
                </a:cubicBezTo>
                <a:lnTo>
                  <a:pt x="221" y="275"/>
                </a:lnTo>
                <a:close/>
                <a:moveTo>
                  <a:pt x="292" y="177"/>
                </a:moveTo>
                <a:lnTo>
                  <a:pt x="292" y="177"/>
                </a:lnTo>
                <a:cubicBezTo>
                  <a:pt x="195" y="177"/>
                  <a:pt x="195" y="177"/>
                  <a:pt x="195" y="177"/>
                </a:cubicBezTo>
                <a:cubicBezTo>
                  <a:pt x="195" y="196"/>
                  <a:pt x="195" y="196"/>
                  <a:pt x="195" y="196"/>
                </a:cubicBezTo>
                <a:cubicBezTo>
                  <a:pt x="292" y="196"/>
                  <a:pt x="292" y="196"/>
                  <a:pt x="292" y="196"/>
                </a:cubicBezTo>
                <a:lnTo>
                  <a:pt x="292" y="177"/>
                </a:lnTo>
                <a:close/>
                <a:moveTo>
                  <a:pt x="195" y="151"/>
                </a:moveTo>
                <a:lnTo>
                  <a:pt x="195" y="151"/>
                </a:lnTo>
                <a:cubicBezTo>
                  <a:pt x="292" y="151"/>
                  <a:pt x="292" y="151"/>
                  <a:pt x="292" y="151"/>
                </a:cubicBezTo>
                <a:cubicBezTo>
                  <a:pt x="292" y="98"/>
                  <a:pt x="292" y="98"/>
                  <a:pt x="292" y="98"/>
                </a:cubicBezTo>
                <a:cubicBezTo>
                  <a:pt x="195" y="98"/>
                  <a:pt x="195" y="98"/>
                  <a:pt x="195" y="98"/>
                </a:cubicBezTo>
                <a:lnTo>
                  <a:pt x="195" y="151"/>
                </a:lnTo>
                <a:close/>
                <a:moveTo>
                  <a:pt x="168" y="98"/>
                </a:moveTo>
                <a:lnTo>
                  <a:pt x="168" y="98"/>
                </a:lnTo>
                <a:cubicBezTo>
                  <a:pt x="97" y="98"/>
                  <a:pt x="97" y="98"/>
                  <a:pt x="97" y="98"/>
                </a:cubicBezTo>
                <a:cubicBezTo>
                  <a:pt x="97" y="196"/>
                  <a:pt x="97" y="196"/>
                  <a:pt x="97" y="196"/>
                </a:cubicBezTo>
                <a:cubicBezTo>
                  <a:pt x="168" y="196"/>
                  <a:pt x="168" y="196"/>
                  <a:pt x="168" y="196"/>
                </a:cubicBezTo>
                <a:lnTo>
                  <a:pt x="168" y="98"/>
                </a:lnTo>
                <a:close/>
                <a:moveTo>
                  <a:pt x="141" y="222"/>
                </a:moveTo>
                <a:lnTo>
                  <a:pt x="141" y="222"/>
                </a:lnTo>
                <a:cubicBezTo>
                  <a:pt x="97" y="222"/>
                  <a:pt x="97" y="222"/>
                  <a:pt x="97" y="222"/>
                </a:cubicBezTo>
                <a:cubicBezTo>
                  <a:pt x="97" y="249"/>
                  <a:pt x="97" y="249"/>
                  <a:pt x="97" y="249"/>
                </a:cubicBezTo>
                <a:cubicBezTo>
                  <a:pt x="141" y="249"/>
                  <a:pt x="141" y="249"/>
                  <a:pt x="141" y="249"/>
                </a:cubicBezTo>
                <a:lnTo>
                  <a:pt x="141" y="222"/>
                </a:lnTo>
                <a:close/>
                <a:moveTo>
                  <a:pt x="168" y="249"/>
                </a:moveTo>
                <a:lnTo>
                  <a:pt x="168" y="249"/>
                </a:lnTo>
                <a:cubicBezTo>
                  <a:pt x="292" y="249"/>
                  <a:pt x="292" y="249"/>
                  <a:pt x="292" y="249"/>
                </a:cubicBezTo>
                <a:cubicBezTo>
                  <a:pt x="292" y="222"/>
                  <a:pt x="292" y="222"/>
                  <a:pt x="292" y="222"/>
                </a:cubicBezTo>
                <a:cubicBezTo>
                  <a:pt x="168" y="222"/>
                  <a:pt x="168" y="222"/>
                  <a:pt x="168" y="222"/>
                </a:cubicBezTo>
                <a:lnTo>
                  <a:pt x="168" y="249"/>
                </a:lnTo>
                <a:close/>
                <a:moveTo>
                  <a:pt x="292" y="319"/>
                </a:moveTo>
                <a:lnTo>
                  <a:pt x="292" y="319"/>
                </a:lnTo>
                <a:cubicBezTo>
                  <a:pt x="97" y="319"/>
                  <a:pt x="97" y="319"/>
                  <a:pt x="97" y="319"/>
                </a:cubicBezTo>
                <a:cubicBezTo>
                  <a:pt x="97" y="346"/>
                  <a:pt x="97" y="346"/>
                  <a:pt x="97" y="346"/>
                </a:cubicBezTo>
                <a:cubicBezTo>
                  <a:pt x="292" y="346"/>
                  <a:pt x="292" y="346"/>
                  <a:pt x="292" y="346"/>
                </a:cubicBezTo>
                <a:lnTo>
                  <a:pt x="292" y="319"/>
                </a:lnTo>
                <a:close/>
                <a:moveTo>
                  <a:pt x="248" y="302"/>
                </a:moveTo>
                <a:lnTo>
                  <a:pt x="248" y="302"/>
                </a:lnTo>
                <a:cubicBezTo>
                  <a:pt x="292" y="302"/>
                  <a:pt x="292" y="302"/>
                  <a:pt x="292" y="302"/>
                </a:cubicBezTo>
                <a:cubicBezTo>
                  <a:pt x="292" y="275"/>
                  <a:pt x="292" y="275"/>
                  <a:pt x="292" y="275"/>
                </a:cubicBezTo>
                <a:cubicBezTo>
                  <a:pt x="248" y="275"/>
                  <a:pt x="248" y="275"/>
                  <a:pt x="248" y="275"/>
                </a:cubicBezTo>
                <a:lnTo>
                  <a:pt x="248" y="3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lIns="45720" tIns="22860" rIns="45720" bIns="2286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cs typeface="+mn-ea"/>
              <a:sym typeface="+mn-lt"/>
            </a:endParaRPr>
          </a:p>
        </p:txBody>
      </p:sp>
      <p:sp>
        <p:nvSpPr>
          <p:cNvPr id="14" name="矩形: 圆角 14">
            <a:hlinkClick r:id="rId4" action="ppaction://hlinksldjump"/>
            <a:extLst>
              <a:ext uri="{FF2B5EF4-FFF2-40B4-BE49-F238E27FC236}">
                <a16:creationId xmlns:a16="http://schemas.microsoft.com/office/drawing/2014/main" id="{FF33DDEC-0948-E8AF-FE06-7AD507C566CE}"/>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spTree>
    <p:extLst>
      <p:ext uri="{BB962C8B-B14F-4D97-AF65-F5344CB8AC3E}">
        <p14:creationId xmlns:p14="http://schemas.microsoft.com/office/powerpoint/2010/main" val="1900905557"/>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500" fill="hold"/>
                                        <p:tgtEl>
                                          <p:spTgt spid="14"/>
                                        </p:tgtEl>
                                        <p:attrNameLst>
                                          <p:attrName>ppt_x</p:attrName>
                                        </p:attrNameLst>
                                      </p:cBhvr>
                                      <p:tavLst>
                                        <p:tav tm="0">
                                          <p:val>
                                            <p:strVal val="1+#ppt_w/2"/>
                                          </p:val>
                                        </p:tav>
                                        <p:tav tm="100000">
                                          <p:val>
                                            <p:strVal val="#ppt_x"/>
                                          </p:val>
                                        </p:tav>
                                      </p:tavLst>
                                    </p:anim>
                                    <p:anim calcmode="lin" valueType="num">
                                      <p:cBhvr additive="base">
                                        <p:cTn id="8" dur="1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descr="背景图案&#10;&#10;描述已自动生成">
            <a:extLst>
              <a:ext uri="{FF2B5EF4-FFF2-40B4-BE49-F238E27FC236}">
                <a16:creationId xmlns:a16="http://schemas.microsoft.com/office/drawing/2014/main" id="{1698420D-ACE4-A1DE-2738-1D4867C06492}"/>
              </a:ext>
            </a:extLst>
          </p:cNvPr>
          <p:cNvPicPr>
            <a:picLocks noChangeAspect="1"/>
          </p:cNvPicPr>
          <p:nvPr/>
        </p:nvPicPr>
        <p:blipFill rotWithShape="1">
          <a:blip r:embed="rId7" cstate="screen">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8800"/>
                    </a14:imgEffect>
                    <a14:imgEffect>
                      <a14:saturation sat="300000"/>
                    </a14:imgEffect>
                  </a14:imgLayer>
                </a14:imgProps>
              </a:ext>
              <a:ext uri="{28A0092B-C50C-407E-A947-70E740481C1C}">
                <a14:useLocalDpi xmlns:a14="http://schemas.microsoft.com/office/drawing/2010/main"/>
              </a:ext>
            </a:extLst>
          </a:blip>
          <a:srcRect r="22428" b="18572"/>
          <a:stretch/>
        </p:blipFill>
        <p:spPr>
          <a:xfrm>
            <a:off x="0" y="0"/>
            <a:ext cx="12192000" cy="6858000"/>
          </a:xfrm>
          <a:prstGeom prst="rect">
            <a:avLst/>
          </a:prstGeom>
        </p:spPr>
      </p:pic>
      <p:grpSp>
        <p:nvGrpSpPr>
          <p:cNvPr id="3" name="组合 2">
            <a:extLst>
              <a:ext uri="{FF2B5EF4-FFF2-40B4-BE49-F238E27FC236}">
                <a16:creationId xmlns:a16="http://schemas.microsoft.com/office/drawing/2014/main" id="{C3DF5C86-A7BF-4C33-99CD-847B7CD23903}"/>
              </a:ext>
            </a:extLst>
          </p:cNvPr>
          <p:cNvGrpSpPr/>
          <p:nvPr/>
        </p:nvGrpSpPr>
        <p:grpSpPr>
          <a:xfrm>
            <a:off x="309730" y="2334153"/>
            <a:ext cx="3427948" cy="3126698"/>
            <a:chOff x="548721" y="1660009"/>
            <a:chExt cx="6073003" cy="5539304"/>
          </a:xfrm>
        </p:grpSpPr>
        <p:sp>
          <p:nvSpPr>
            <p:cNvPr id="30" name="平行四边形 29">
              <a:extLst>
                <a:ext uri="{FF2B5EF4-FFF2-40B4-BE49-F238E27FC236}">
                  <a16:creationId xmlns:a16="http://schemas.microsoft.com/office/drawing/2014/main" id="{A34C9100-DD4C-4AED-9A20-F505B5CC3263}"/>
                </a:ext>
              </a:extLst>
            </p:cNvPr>
            <p:cNvSpPr/>
            <p:nvPr/>
          </p:nvSpPr>
          <p:spPr>
            <a:xfrm>
              <a:off x="548721" y="1660009"/>
              <a:ext cx="5810647" cy="4283592"/>
            </a:xfrm>
            <a:prstGeom prst="parallelogram">
              <a:avLst>
                <a:gd name="adj" fmla="val 41066"/>
              </a:avLst>
            </a:prstGeom>
            <a:gradFill>
              <a:gsLst>
                <a:gs pos="0">
                  <a:srgbClr val="00B0F0"/>
                </a:gs>
                <a:gs pos="100000">
                  <a:srgbClr val="344CF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6" dirty="0">
                <a:cs typeface="+mn-ea"/>
                <a:sym typeface="+mn-lt"/>
              </a:endParaRPr>
            </a:p>
          </p:txBody>
        </p:sp>
        <p:sp>
          <p:nvSpPr>
            <p:cNvPr id="31" name="平行四边形 30">
              <a:extLst>
                <a:ext uri="{FF2B5EF4-FFF2-40B4-BE49-F238E27FC236}">
                  <a16:creationId xmlns:a16="http://schemas.microsoft.com/office/drawing/2014/main" id="{2C8CE132-F521-4C79-AEA0-A9C1B301EAE1}"/>
                </a:ext>
              </a:extLst>
            </p:cNvPr>
            <p:cNvSpPr/>
            <p:nvPr/>
          </p:nvSpPr>
          <p:spPr>
            <a:xfrm>
              <a:off x="2867379" y="4431621"/>
              <a:ext cx="3754345" cy="2767692"/>
            </a:xfrm>
            <a:prstGeom prst="parallelogram">
              <a:avLst>
                <a:gd name="adj" fmla="val 41066"/>
              </a:avLst>
            </a:prstGeom>
            <a:gradFill>
              <a:gsLst>
                <a:gs pos="0">
                  <a:srgbClr val="00B0F0"/>
                </a:gs>
                <a:gs pos="100000">
                  <a:srgbClr val="344CF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6" dirty="0">
                <a:cs typeface="+mn-ea"/>
                <a:sym typeface="+mn-lt"/>
              </a:endParaRPr>
            </a:p>
          </p:txBody>
        </p:sp>
      </p:grpSp>
      <p:grpSp>
        <p:nvGrpSpPr>
          <p:cNvPr id="34" name="组合 33">
            <a:extLst>
              <a:ext uri="{FF2B5EF4-FFF2-40B4-BE49-F238E27FC236}">
                <a16:creationId xmlns:a16="http://schemas.microsoft.com/office/drawing/2014/main" id="{BD84AF62-55A4-4C0C-9B3D-3AC57B31AF75}"/>
              </a:ext>
            </a:extLst>
          </p:cNvPr>
          <p:cNvGrpSpPr/>
          <p:nvPr/>
        </p:nvGrpSpPr>
        <p:grpSpPr>
          <a:xfrm>
            <a:off x="9376973" y="3897140"/>
            <a:ext cx="1717210" cy="223661"/>
            <a:chOff x="16786801" y="5346279"/>
            <a:chExt cx="3042235" cy="396241"/>
          </a:xfrm>
        </p:grpSpPr>
        <p:sp>
          <p:nvSpPr>
            <p:cNvPr id="35" name="平行四边形 34">
              <a:extLst>
                <a:ext uri="{FF2B5EF4-FFF2-40B4-BE49-F238E27FC236}">
                  <a16:creationId xmlns:a16="http://schemas.microsoft.com/office/drawing/2014/main" id="{A5D2730D-77F2-4BC5-B88B-FBBE36D99356}"/>
                </a:ext>
              </a:extLst>
            </p:cNvPr>
            <p:cNvSpPr/>
            <p:nvPr>
              <p:custDataLst>
                <p:tags r:id="rId3"/>
              </p:custDataLst>
            </p:nvPr>
          </p:nvSpPr>
          <p:spPr>
            <a:xfrm>
              <a:off x="17625001" y="5346279"/>
              <a:ext cx="2204035" cy="258321"/>
            </a:xfrm>
            <a:prstGeom prst="parallelogram">
              <a:avLst>
                <a:gd name="adj" fmla="val 33801"/>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258089">
                <a:defRPr/>
              </a:pPr>
              <a:endParaRPr lang="zh-CN" altLang="en-US" sz="1016" dirty="0">
                <a:solidFill>
                  <a:prstClr val="white"/>
                </a:solidFill>
                <a:cs typeface="+mn-ea"/>
                <a:sym typeface="+mn-lt"/>
              </a:endParaRPr>
            </a:p>
          </p:txBody>
        </p:sp>
        <p:sp>
          <p:nvSpPr>
            <p:cNvPr id="36" name="平行四边形 35">
              <a:extLst>
                <a:ext uri="{FF2B5EF4-FFF2-40B4-BE49-F238E27FC236}">
                  <a16:creationId xmlns:a16="http://schemas.microsoft.com/office/drawing/2014/main" id="{8824F6FA-5984-4975-B4DD-ECE8C31F68D4}"/>
                </a:ext>
              </a:extLst>
            </p:cNvPr>
            <p:cNvSpPr/>
            <p:nvPr>
              <p:custDataLst>
                <p:tags r:id="rId4"/>
              </p:custDataLst>
            </p:nvPr>
          </p:nvSpPr>
          <p:spPr>
            <a:xfrm>
              <a:off x="16786801" y="5651080"/>
              <a:ext cx="2204035" cy="91440"/>
            </a:xfrm>
            <a:prstGeom prst="parallelogram">
              <a:avLst>
                <a:gd name="adj" fmla="val 33801"/>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258089">
                <a:defRPr/>
              </a:pPr>
              <a:endParaRPr lang="zh-CN" altLang="en-US" sz="1016" dirty="0">
                <a:solidFill>
                  <a:prstClr val="white"/>
                </a:solidFill>
                <a:cs typeface="+mn-ea"/>
                <a:sym typeface="+mn-lt"/>
              </a:endParaRPr>
            </a:p>
          </p:txBody>
        </p:sp>
      </p:grpSp>
      <p:grpSp>
        <p:nvGrpSpPr>
          <p:cNvPr id="37" name="组合 36">
            <a:extLst>
              <a:ext uri="{FF2B5EF4-FFF2-40B4-BE49-F238E27FC236}">
                <a16:creationId xmlns:a16="http://schemas.microsoft.com/office/drawing/2014/main" id="{5B005CAE-E1EB-4475-AA0F-DF183A8D5000}"/>
              </a:ext>
            </a:extLst>
          </p:cNvPr>
          <p:cNvGrpSpPr/>
          <p:nvPr/>
        </p:nvGrpSpPr>
        <p:grpSpPr>
          <a:xfrm>
            <a:off x="4587240" y="1324232"/>
            <a:ext cx="6735544" cy="2168867"/>
            <a:chOff x="10082392" y="1905242"/>
            <a:chExt cx="3612981" cy="2409795"/>
          </a:xfrm>
        </p:grpSpPr>
        <p:sp>
          <p:nvSpPr>
            <p:cNvPr id="38" name="平行四边形 37">
              <a:extLst>
                <a:ext uri="{FF2B5EF4-FFF2-40B4-BE49-F238E27FC236}">
                  <a16:creationId xmlns:a16="http://schemas.microsoft.com/office/drawing/2014/main" id="{A1F9CB4F-A013-4395-A823-1247817A73DA}"/>
                </a:ext>
              </a:extLst>
            </p:cNvPr>
            <p:cNvSpPr/>
            <p:nvPr>
              <p:custDataLst>
                <p:tags r:id="rId1"/>
              </p:custDataLst>
            </p:nvPr>
          </p:nvSpPr>
          <p:spPr>
            <a:xfrm flipH="1" flipV="1">
              <a:off x="10082392" y="1905242"/>
              <a:ext cx="3612981" cy="2409795"/>
            </a:xfrm>
            <a:prstGeom prst="parallelogram">
              <a:avLst>
                <a:gd name="adj" fmla="val 29928"/>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258089">
                <a:defRPr/>
              </a:pPr>
              <a:endParaRPr lang="zh-CN" altLang="en-US" sz="1016" dirty="0">
                <a:solidFill>
                  <a:prstClr val="white"/>
                </a:solidFill>
                <a:cs typeface="+mn-ea"/>
                <a:sym typeface="+mn-lt"/>
              </a:endParaRPr>
            </a:p>
          </p:txBody>
        </p:sp>
        <p:sp>
          <p:nvSpPr>
            <p:cNvPr id="39" name="文本框 38">
              <a:extLst>
                <a:ext uri="{FF2B5EF4-FFF2-40B4-BE49-F238E27FC236}">
                  <a16:creationId xmlns:a16="http://schemas.microsoft.com/office/drawing/2014/main" id="{A2600C08-4D1B-4549-936A-64EB0BD20D18}"/>
                </a:ext>
              </a:extLst>
            </p:cNvPr>
            <p:cNvSpPr txBox="1"/>
            <p:nvPr>
              <p:custDataLst>
                <p:tags r:id="rId2"/>
              </p:custDataLst>
            </p:nvPr>
          </p:nvSpPr>
          <p:spPr>
            <a:xfrm>
              <a:off x="10505625" y="2138610"/>
              <a:ext cx="2630308" cy="1915009"/>
            </a:xfrm>
            <a:prstGeom prst="rect">
              <a:avLst/>
            </a:prstGeom>
            <a:noFill/>
            <a:effectLst>
              <a:glow rad="203200">
                <a:srgbClr val="FF0000">
                  <a:alpha val="69000"/>
                </a:srgbClr>
              </a:glow>
            </a:effectLst>
          </p:spPr>
          <p:txBody>
            <a:bodyPr wrap="square" lIns="0" tIns="0" rIns="0" bIns="0" rtlCol="0">
              <a:spAutoFit/>
            </a:bodyPr>
            <a:lstStyle/>
            <a:p>
              <a:pPr defTabSz="258089">
                <a:defRPr/>
              </a:pPr>
              <a:r>
                <a:rPr lang="pt-BR" altLang="zh-CN" sz="2800" b="1" dirty="0">
                  <a:solidFill>
                    <a:schemeClr val="bg1"/>
                  </a:solidFill>
                  <a:effectLst>
                    <a:glow rad="12700">
                      <a:srgbClr val="FF0000">
                        <a:alpha val="53000"/>
                      </a:srgbClr>
                    </a:glow>
                    <a:outerShdw blurRad="38100" dist="38100" dir="2700000" algn="tl">
                      <a:srgbClr val="000000">
                        <a:alpha val="43137"/>
                      </a:srgbClr>
                    </a:outerShdw>
                  </a:effectLst>
                  <a:cs typeface="+mn-ea"/>
                  <a:sym typeface="+mn-lt"/>
                </a:rPr>
                <a:t>B</a:t>
              </a:r>
            </a:p>
            <a:p>
              <a:pPr defTabSz="258089">
                <a:defRPr/>
              </a:pPr>
              <a:endParaRPr lang="pt-BR" altLang="zh-CN" sz="2800" b="1" dirty="0">
                <a:solidFill>
                  <a:schemeClr val="bg1"/>
                </a:solidFill>
                <a:effectLst>
                  <a:glow rad="12700">
                    <a:srgbClr val="FF0000">
                      <a:alpha val="53000"/>
                    </a:srgbClr>
                  </a:glow>
                </a:effectLst>
                <a:cs typeface="+mn-ea"/>
                <a:sym typeface="+mn-lt"/>
              </a:endParaRPr>
            </a:p>
            <a:p>
              <a:pPr defTabSz="258089">
                <a:defRPr/>
              </a:pPr>
              <a:r>
                <a:rPr lang="pt-BR" altLang="zh-CN" sz="2800" dirty="0">
                  <a:solidFill>
                    <a:schemeClr val="bg1"/>
                  </a:solidFill>
                  <a:effectLst>
                    <a:glow rad="12700">
                      <a:srgbClr val="FF0000">
                        <a:alpha val="53000"/>
                      </a:srgbClr>
                    </a:glow>
                  </a:effectLst>
                  <a:cs typeface="+mn-ea"/>
                  <a:sym typeface="+mn-lt"/>
                </a:rPr>
                <a:t>EPI PARA PROTEÇÃO DOS OLHOS E FACE</a:t>
              </a:r>
            </a:p>
          </p:txBody>
        </p:sp>
      </p:grpSp>
      <p:pic>
        <p:nvPicPr>
          <p:cNvPr id="2" name="Picture 2" descr="IOP Assessoria">
            <a:extLst>
              <a:ext uri="{FF2B5EF4-FFF2-40B4-BE49-F238E27FC236}">
                <a16:creationId xmlns:a16="http://schemas.microsoft.com/office/drawing/2014/main" id="{F04B5EC4-6DB5-CEC1-D745-15F45C85F4F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9619" y="2806602"/>
            <a:ext cx="5310899" cy="4051398"/>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圆角 14">
            <a:hlinkClick r:id="rId10" action="ppaction://hlinksldjump"/>
            <a:extLst>
              <a:ext uri="{FF2B5EF4-FFF2-40B4-BE49-F238E27FC236}">
                <a16:creationId xmlns:a16="http://schemas.microsoft.com/office/drawing/2014/main" id="{83BA3FD9-73F9-5B18-87BA-8CD88C0F6722}"/>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spTree>
    <p:extLst>
      <p:ext uri="{BB962C8B-B14F-4D97-AF65-F5344CB8AC3E}">
        <p14:creationId xmlns:p14="http://schemas.microsoft.com/office/powerpoint/2010/main" val="2303517735"/>
      </p:ext>
    </p:extLst>
  </p:cSld>
  <p:clrMapOvr>
    <a:masterClrMapping/>
  </p:clrMapOvr>
  <mc:AlternateContent xmlns:mc="http://schemas.openxmlformats.org/markup-compatibility/2006" xmlns:p14="http://schemas.microsoft.com/office/powerpoint/2010/main">
    <mc:Choice Requires="p14">
      <p:transition spd="slow" p14:dur="2500" advTm="5555000">
        <p:checker/>
      </p:transition>
    </mc:Choice>
    <mc:Fallback xmlns="">
      <p:transition spd="slow" advTm="5555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 presetClass="entr" presetSubtype="2" decel="100000"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1500" fill="hold"/>
                                        <p:tgtEl>
                                          <p:spTgt spid="37"/>
                                        </p:tgtEl>
                                        <p:attrNameLst>
                                          <p:attrName>ppt_x</p:attrName>
                                        </p:attrNameLst>
                                      </p:cBhvr>
                                      <p:tavLst>
                                        <p:tav tm="0">
                                          <p:val>
                                            <p:strVal val="1+#ppt_w/2"/>
                                          </p:val>
                                        </p:tav>
                                        <p:tav tm="100000">
                                          <p:val>
                                            <p:strVal val="#ppt_x"/>
                                          </p:val>
                                        </p:tav>
                                      </p:tavLst>
                                    </p:anim>
                                    <p:anim calcmode="lin" valueType="num">
                                      <p:cBhvr additive="base">
                                        <p:cTn id="12" dur="1500" fill="hold"/>
                                        <p:tgtEl>
                                          <p:spTgt spid="37"/>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1500" fill="hold"/>
                                        <p:tgtEl>
                                          <p:spTgt spid="34"/>
                                        </p:tgtEl>
                                        <p:attrNameLst>
                                          <p:attrName>ppt_x</p:attrName>
                                        </p:attrNameLst>
                                      </p:cBhvr>
                                      <p:tavLst>
                                        <p:tav tm="0">
                                          <p:val>
                                            <p:strVal val="0-#ppt_w/2"/>
                                          </p:val>
                                        </p:tav>
                                        <p:tav tm="100000">
                                          <p:val>
                                            <p:strVal val="#ppt_x"/>
                                          </p:val>
                                        </p:tav>
                                      </p:tavLst>
                                    </p:anim>
                                    <p:anim calcmode="lin" valueType="num">
                                      <p:cBhvr additive="base">
                                        <p:cTn id="16" dur="1500" fill="hold"/>
                                        <p:tgtEl>
                                          <p:spTgt spid="34"/>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2" presetClass="entr" presetSubtype="2" decel="10000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1500" fill="hold"/>
                                        <p:tgtEl>
                                          <p:spTgt spid="4"/>
                                        </p:tgtEl>
                                        <p:attrNameLst>
                                          <p:attrName>ppt_x</p:attrName>
                                        </p:attrNameLst>
                                      </p:cBhvr>
                                      <p:tavLst>
                                        <p:tav tm="0">
                                          <p:val>
                                            <p:strVal val="1+#ppt_w/2"/>
                                          </p:val>
                                        </p:tav>
                                        <p:tav tm="100000">
                                          <p:val>
                                            <p:strVal val="#ppt_x"/>
                                          </p:val>
                                        </p:tav>
                                      </p:tavLst>
                                    </p:anim>
                                    <p:anim calcmode="lin" valueType="num">
                                      <p:cBhvr additive="base">
                                        <p:cTn id="21"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descr="背景图案&#10;&#10;描述已自动生成">
            <a:extLst>
              <a:ext uri="{FF2B5EF4-FFF2-40B4-BE49-F238E27FC236}">
                <a16:creationId xmlns:a16="http://schemas.microsoft.com/office/drawing/2014/main" id="{1698420D-ACE4-A1DE-2738-1D4867C06492}"/>
              </a:ext>
            </a:extLst>
          </p:cNvPr>
          <p:cNvPicPr>
            <a:picLocks noChangeAspect="1"/>
          </p:cNvPicPr>
          <p:nvPr/>
        </p:nvPicPr>
        <p:blipFill rotWithShape="1">
          <a:blip r:embed="rId7" cstate="screen">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8800"/>
                    </a14:imgEffect>
                    <a14:imgEffect>
                      <a14:saturation sat="300000"/>
                    </a14:imgEffect>
                  </a14:imgLayer>
                </a14:imgProps>
              </a:ext>
              <a:ext uri="{28A0092B-C50C-407E-A947-70E740481C1C}">
                <a14:useLocalDpi xmlns:a14="http://schemas.microsoft.com/office/drawing/2010/main"/>
              </a:ext>
            </a:extLst>
          </a:blip>
          <a:srcRect r="22428" b="18572"/>
          <a:stretch/>
        </p:blipFill>
        <p:spPr>
          <a:xfrm>
            <a:off x="0" y="0"/>
            <a:ext cx="12192000" cy="6858000"/>
          </a:xfrm>
          <a:prstGeom prst="rect">
            <a:avLst/>
          </a:prstGeom>
        </p:spPr>
      </p:pic>
      <p:grpSp>
        <p:nvGrpSpPr>
          <p:cNvPr id="9" name="组合 8">
            <a:extLst>
              <a:ext uri="{FF2B5EF4-FFF2-40B4-BE49-F238E27FC236}">
                <a16:creationId xmlns:a16="http://schemas.microsoft.com/office/drawing/2014/main" id="{42B65FC6-091F-4ABA-A7C9-ACF1FA33275A}"/>
              </a:ext>
            </a:extLst>
          </p:cNvPr>
          <p:cNvGrpSpPr/>
          <p:nvPr/>
        </p:nvGrpSpPr>
        <p:grpSpPr>
          <a:xfrm>
            <a:off x="189583" y="1570328"/>
            <a:ext cx="2418280" cy="439800"/>
            <a:chOff x="335868" y="306805"/>
            <a:chExt cx="4284260" cy="779156"/>
          </a:xfrm>
        </p:grpSpPr>
        <p:grpSp>
          <p:nvGrpSpPr>
            <p:cNvPr id="6" name="组合 5">
              <a:extLst>
                <a:ext uri="{FF2B5EF4-FFF2-40B4-BE49-F238E27FC236}">
                  <a16:creationId xmlns:a16="http://schemas.microsoft.com/office/drawing/2014/main" id="{3A05B116-373E-4DE6-B235-E2488E4225BB}"/>
                </a:ext>
              </a:extLst>
            </p:cNvPr>
            <p:cNvGrpSpPr/>
            <p:nvPr/>
          </p:nvGrpSpPr>
          <p:grpSpPr>
            <a:xfrm>
              <a:off x="335868" y="399491"/>
              <a:ext cx="734442" cy="522514"/>
              <a:chOff x="92323" y="424702"/>
              <a:chExt cx="1148649" cy="817200"/>
            </a:xfrm>
          </p:grpSpPr>
          <p:sp>
            <p:nvSpPr>
              <p:cNvPr id="4" name="矩形: 圆角 3">
                <a:extLst>
                  <a:ext uri="{FF2B5EF4-FFF2-40B4-BE49-F238E27FC236}">
                    <a16:creationId xmlns:a16="http://schemas.microsoft.com/office/drawing/2014/main" id="{706EF6FF-1535-4FDE-A014-3C1CAB00780E}"/>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5" name="矩形: 圆角 4">
                <a:extLst>
                  <a:ext uri="{FF2B5EF4-FFF2-40B4-BE49-F238E27FC236}">
                    <a16:creationId xmlns:a16="http://schemas.microsoft.com/office/drawing/2014/main" id="{D3F15BC8-B50B-4444-B709-8267356145AA}"/>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8" name="文本框 7">
              <a:extLst>
                <a:ext uri="{FF2B5EF4-FFF2-40B4-BE49-F238E27FC236}">
                  <a16:creationId xmlns:a16="http://schemas.microsoft.com/office/drawing/2014/main" id="{7E6FD6BF-D5FC-45FD-AD67-0CBC4E76CFE5}"/>
                </a:ext>
              </a:extLst>
            </p:cNvPr>
            <p:cNvSpPr txBox="1"/>
            <p:nvPr/>
          </p:nvSpPr>
          <p:spPr>
            <a:xfrm>
              <a:off x="1171067" y="306805"/>
              <a:ext cx="3449061" cy="779156"/>
            </a:xfrm>
            <a:prstGeom prst="rect">
              <a:avLst/>
            </a:prstGeom>
            <a:noFill/>
          </p:spPr>
          <p:txBody>
            <a:bodyPr wrap="square" rtlCol="0">
              <a:spAutoFit/>
            </a:bodyPr>
            <a:lstStyle/>
            <a:p>
              <a:pPr defTabSz="258089">
                <a:defRPr/>
              </a:pPr>
              <a:r>
                <a:rPr lang="en-US" altLang="zh-CN" sz="2258" b="1" dirty="0" err="1">
                  <a:solidFill>
                    <a:prstClr val="white"/>
                  </a:solidFill>
                  <a:cs typeface="+mn-ea"/>
                  <a:sym typeface="+mn-lt"/>
                </a:rPr>
                <a:t>Instrutor</a:t>
              </a:r>
              <a:endParaRPr lang="zh-CN" altLang="en-US" sz="2258" b="1" dirty="0">
                <a:solidFill>
                  <a:prstClr val="white"/>
                </a:solidFill>
                <a:cs typeface="+mn-ea"/>
                <a:sym typeface="+mn-lt"/>
              </a:endParaRPr>
            </a:p>
          </p:txBody>
        </p:sp>
      </p:grpSp>
      <p:grpSp>
        <p:nvGrpSpPr>
          <p:cNvPr id="3" name="组合 2">
            <a:extLst>
              <a:ext uri="{FF2B5EF4-FFF2-40B4-BE49-F238E27FC236}">
                <a16:creationId xmlns:a16="http://schemas.microsoft.com/office/drawing/2014/main" id="{C3DF5C86-A7BF-4C33-99CD-847B7CD23903}"/>
              </a:ext>
            </a:extLst>
          </p:cNvPr>
          <p:cNvGrpSpPr/>
          <p:nvPr/>
        </p:nvGrpSpPr>
        <p:grpSpPr>
          <a:xfrm>
            <a:off x="309730" y="2334153"/>
            <a:ext cx="3427948" cy="3126698"/>
            <a:chOff x="548721" y="1660009"/>
            <a:chExt cx="6073003" cy="5539304"/>
          </a:xfrm>
        </p:grpSpPr>
        <p:sp>
          <p:nvSpPr>
            <p:cNvPr id="30" name="平行四边形 29">
              <a:extLst>
                <a:ext uri="{FF2B5EF4-FFF2-40B4-BE49-F238E27FC236}">
                  <a16:creationId xmlns:a16="http://schemas.microsoft.com/office/drawing/2014/main" id="{A34C9100-DD4C-4AED-9A20-F505B5CC3263}"/>
                </a:ext>
              </a:extLst>
            </p:cNvPr>
            <p:cNvSpPr/>
            <p:nvPr/>
          </p:nvSpPr>
          <p:spPr>
            <a:xfrm>
              <a:off x="548721" y="1660009"/>
              <a:ext cx="5810647" cy="4283592"/>
            </a:xfrm>
            <a:prstGeom prst="parallelogram">
              <a:avLst>
                <a:gd name="adj" fmla="val 41066"/>
              </a:avLst>
            </a:prstGeom>
            <a:gradFill>
              <a:gsLst>
                <a:gs pos="0">
                  <a:srgbClr val="00B0F0"/>
                </a:gs>
                <a:gs pos="100000">
                  <a:srgbClr val="344CF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6" dirty="0">
                <a:cs typeface="+mn-ea"/>
                <a:sym typeface="+mn-lt"/>
              </a:endParaRPr>
            </a:p>
          </p:txBody>
        </p:sp>
        <p:sp>
          <p:nvSpPr>
            <p:cNvPr id="31" name="平行四边形 30">
              <a:extLst>
                <a:ext uri="{FF2B5EF4-FFF2-40B4-BE49-F238E27FC236}">
                  <a16:creationId xmlns:a16="http://schemas.microsoft.com/office/drawing/2014/main" id="{2C8CE132-F521-4C79-AEA0-A9C1B301EAE1}"/>
                </a:ext>
              </a:extLst>
            </p:cNvPr>
            <p:cNvSpPr/>
            <p:nvPr/>
          </p:nvSpPr>
          <p:spPr>
            <a:xfrm>
              <a:off x="2867379" y="4431621"/>
              <a:ext cx="3754345" cy="2767692"/>
            </a:xfrm>
            <a:prstGeom prst="parallelogram">
              <a:avLst>
                <a:gd name="adj" fmla="val 41066"/>
              </a:avLst>
            </a:prstGeom>
            <a:gradFill>
              <a:gsLst>
                <a:gs pos="0">
                  <a:srgbClr val="00B0F0"/>
                </a:gs>
                <a:gs pos="100000">
                  <a:srgbClr val="344CF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6" dirty="0">
                <a:cs typeface="+mn-ea"/>
                <a:sym typeface="+mn-lt"/>
              </a:endParaRPr>
            </a:p>
          </p:txBody>
        </p:sp>
      </p:grpSp>
      <p:grpSp>
        <p:nvGrpSpPr>
          <p:cNvPr id="34" name="组合 33">
            <a:extLst>
              <a:ext uri="{FF2B5EF4-FFF2-40B4-BE49-F238E27FC236}">
                <a16:creationId xmlns:a16="http://schemas.microsoft.com/office/drawing/2014/main" id="{BD84AF62-55A4-4C0C-9B3D-3AC57B31AF75}"/>
              </a:ext>
            </a:extLst>
          </p:cNvPr>
          <p:cNvGrpSpPr/>
          <p:nvPr/>
        </p:nvGrpSpPr>
        <p:grpSpPr>
          <a:xfrm>
            <a:off x="9444904" y="4301749"/>
            <a:ext cx="1717210" cy="223661"/>
            <a:chOff x="16786801" y="5346279"/>
            <a:chExt cx="3042235" cy="396241"/>
          </a:xfrm>
        </p:grpSpPr>
        <p:sp>
          <p:nvSpPr>
            <p:cNvPr id="35" name="平行四边形 34">
              <a:extLst>
                <a:ext uri="{FF2B5EF4-FFF2-40B4-BE49-F238E27FC236}">
                  <a16:creationId xmlns:a16="http://schemas.microsoft.com/office/drawing/2014/main" id="{A5D2730D-77F2-4BC5-B88B-FBBE36D99356}"/>
                </a:ext>
              </a:extLst>
            </p:cNvPr>
            <p:cNvSpPr/>
            <p:nvPr>
              <p:custDataLst>
                <p:tags r:id="rId3"/>
              </p:custDataLst>
            </p:nvPr>
          </p:nvSpPr>
          <p:spPr>
            <a:xfrm>
              <a:off x="17625001" y="5346279"/>
              <a:ext cx="2204035" cy="258321"/>
            </a:xfrm>
            <a:prstGeom prst="parallelogram">
              <a:avLst>
                <a:gd name="adj" fmla="val 33801"/>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258089">
                <a:defRPr/>
              </a:pPr>
              <a:endParaRPr lang="zh-CN" altLang="en-US" sz="1016" dirty="0">
                <a:solidFill>
                  <a:prstClr val="white"/>
                </a:solidFill>
                <a:cs typeface="+mn-ea"/>
                <a:sym typeface="+mn-lt"/>
              </a:endParaRPr>
            </a:p>
          </p:txBody>
        </p:sp>
        <p:sp>
          <p:nvSpPr>
            <p:cNvPr id="36" name="平行四边形 35">
              <a:extLst>
                <a:ext uri="{FF2B5EF4-FFF2-40B4-BE49-F238E27FC236}">
                  <a16:creationId xmlns:a16="http://schemas.microsoft.com/office/drawing/2014/main" id="{8824F6FA-5984-4975-B4DD-ECE8C31F68D4}"/>
                </a:ext>
              </a:extLst>
            </p:cNvPr>
            <p:cNvSpPr/>
            <p:nvPr>
              <p:custDataLst>
                <p:tags r:id="rId4"/>
              </p:custDataLst>
            </p:nvPr>
          </p:nvSpPr>
          <p:spPr>
            <a:xfrm>
              <a:off x="16786801" y="5651080"/>
              <a:ext cx="2204035" cy="91440"/>
            </a:xfrm>
            <a:prstGeom prst="parallelogram">
              <a:avLst>
                <a:gd name="adj" fmla="val 33801"/>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258089">
                <a:defRPr/>
              </a:pPr>
              <a:endParaRPr lang="zh-CN" altLang="en-US" sz="1016" dirty="0">
                <a:solidFill>
                  <a:prstClr val="white"/>
                </a:solidFill>
                <a:cs typeface="+mn-ea"/>
                <a:sym typeface="+mn-lt"/>
              </a:endParaRPr>
            </a:p>
          </p:txBody>
        </p:sp>
      </p:grpSp>
      <p:grpSp>
        <p:nvGrpSpPr>
          <p:cNvPr id="37" name="组合 36">
            <a:extLst>
              <a:ext uri="{FF2B5EF4-FFF2-40B4-BE49-F238E27FC236}">
                <a16:creationId xmlns:a16="http://schemas.microsoft.com/office/drawing/2014/main" id="{5B005CAE-E1EB-4475-AA0F-DF183A8D5000}"/>
              </a:ext>
            </a:extLst>
          </p:cNvPr>
          <p:cNvGrpSpPr/>
          <p:nvPr/>
        </p:nvGrpSpPr>
        <p:grpSpPr>
          <a:xfrm>
            <a:off x="5413939" y="1182461"/>
            <a:ext cx="5975530" cy="748626"/>
            <a:chOff x="10491828" y="1905244"/>
            <a:chExt cx="2959477" cy="621385"/>
          </a:xfrm>
        </p:grpSpPr>
        <p:sp>
          <p:nvSpPr>
            <p:cNvPr id="38" name="平行四边形 37">
              <a:extLst>
                <a:ext uri="{FF2B5EF4-FFF2-40B4-BE49-F238E27FC236}">
                  <a16:creationId xmlns:a16="http://schemas.microsoft.com/office/drawing/2014/main" id="{A1F9CB4F-A013-4395-A823-1247817A73DA}"/>
                </a:ext>
              </a:extLst>
            </p:cNvPr>
            <p:cNvSpPr/>
            <p:nvPr>
              <p:custDataLst>
                <p:tags r:id="rId1"/>
              </p:custDataLst>
            </p:nvPr>
          </p:nvSpPr>
          <p:spPr>
            <a:xfrm flipH="1" flipV="1">
              <a:off x="10491828" y="1905244"/>
              <a:ext cx="2959477" cy="621385"/>
            </a:xfrm>
            <a:prstGeom prst="parallelogram">
              <a:avLst>
                <a:gd name="adj" fmla="val 29928"/>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258089">
                <a:defRPr/>
              </a:pPr>
              <a:endParaRPr lang="zh-CN" altLang="en-US" sz="1016" dirty="0">
                <a:solidFill>
                  <a:prstClr val="white"/>
                </a:solidFill>
                <a:cs typeface="+mn-ea"/>
                <a:sym typeface="+mn-lt"/>
              </a:endParaRPr>
            </a:p>
          </p:txBody>
        </p:sp>
        <p:sp>
          <p:nvSpPr>
            <p:cNvPr id="39" name="文本框 38">
              <a:extLst>
                <a:ext uri="{FF2B5EF4-FFF2-40B4-BE49-F238E27FC236}">
                  <a16:creationId xmlns:a16="http://schemas.microsoft.com/office/drawing/2014/main" id="{A2600C08-4D1B-4549-936A-64EB0BD20D18}"/>
                </a:ext>
              </a:extLst>
            </p:cNvPr>
            <p:cNvSpPr txBox="1"/>
            <p:nvPr>
              <p:custDataLst>
                <p:tags r:id="rId2"/>
              </p:custDataLst>
            </p:nvPr>
          </p:nvSpPr>
          <p:spPr>
            <a:xfrm>
              <a:off x="10614132" y="2054171"/>
              <a:ext cx="2837173" cy="357651"/>
            </a:xfrm>
            <a:prstGeom prst="rect">
              <a:avLst/>
            </a:prstGeom>
            <a:noFill/>
            <a:effectLst>
              <a:glow rad="203200">
                <a:srgbClr val="FF0000">
                  <a:alpha val="69000"/>
                </a:srgbClr>
              </a:glow>
            </a:effectLst>
          </p:spPr>
          <p:txBody>
            <a:bodyPr wrap="square" lIns="0" tIns="0" rIns="0" bIns="0" rtlCol="0">
              <a:spAutoFit/>
            </a:bodyPr>
            <a:lstStyle/>
            <a:p>
              <a:pPr defTabSz="258089">
                <a:defRPr/>
              </a:pPr>
              <a:r>
                <a:rPr lang="en-US" altLang="zh-CN" sz="2800" b="1" dirty="0">
                  <a:solidFill>
                    <a:schemeClr val="bg1"/>
                  </a:solidFill>
                  <a:effectLst>
                    <a:glow rad="12700">
                      <a:srgbClr val="FF0000">
                        <a:alpha val="53000"/>
                      </a:srgbClr>
                    </a:glow>
                  </a:effectLst>
                  <a:cs typeface="+mn-ea"/>
                  <a:sym typeface="+mn-lt"/>
                </a:rPr>
                <a:t>José </a:t>
              </a:r>
              <a:r>
                <a:rPr lang="en-US" altLang="zh-CN" sz="2800" b="1" dirty="0" err="1">
                  <a:solidFill>
                    <a:schemeClr val="bg1"/>
                  </a:solidFill>
                  <a:effectLst>
                    <a:glow rad="12700">
                      <a:srgbClr val="FF0000">
                        <a:alpha val="53000"/>
                      </a:srgbClr>
                    </a:glow>
                  </a:effectLst>
                  <a:cs typeface="+mn-ea"/>
                  <a:sym typeface="+mn-lt"/>
                </a:rPr>
                <a:t>Aaaaaaaaaaaaa</a:t>
              </a:r>
              <a:endParaRPr lang="zh-CN" altLang="en-US" sz="2800" b="1" dirty="0">
                <a:solidFill>
                  <a:schemeClr val="bg1"/>
                </a:solidFill>
                <a:effectLst>
                  <a:glow rad="12700">
                    <a:srgbClr val="FF0000">
                      <a:alpha val="53000"/>
                    </a:srgbClr>
                  </a:glow>
                </a:effectLst>
                <a:cs typeface="+mn-ea"/>
                <a:sym typeface="+mn-lt"/>
              </a:endParaRPr>
            </a:p>
          </p:txBody>
        </p:sp>
      </p:grpSp>
      <p:sp>
        <p:nvSpPr>
          <p:cNvPr id="10" name="文本框 49" descr="e7d195523061f1c08d347f6bf0421bdacd46f3c1815d51b81E1CE79090F8942429A56C6AE2B3163BABA1A3FCE285BEC4FF43A5085572A94AD2C0A17AE448F24FA68DD62479D8C0666FEB6710638384D2ED817A4F5797E348D429D4C4AF6EF01B748C650E569E3F140F7039DEE4C2549C1639CF1A8DE3C3A8CCAE3D314B99E189E08B0D3B0ED7483D03F07111EC74F4EB">
            <a:extLst>
              <a:ext uri="{FF2B5EF4-FFF2-40B4-BE49-F238E27FC236}">
                <a16:creationId xmlns:a16="http://schemas.microsoft.com/office/drawing/2014/main" id="{6FEDCBB6-B09E-F4AB-E397-62F326913492}"/>
              </a:ext>
            </a:extLst>
          </p:cNvPr>
          <p:cNvSpPr txBox="1"/>
          <p:nvPr/>
        </p:nvSpPr>
        <p:spPr>
          <a:xfrm>
            <a:off x="5628844" y="2224574"/>
            <a:ext cx="4805563" cy="1895519"/>
          </a:xfrm>
          <a:prstGeom prst="rect">
            <a:avLst/>
          </a:prstGeom>
          <a:noFill/>
        </p:spPr>
        <p:txBody>
          <a:bodyPr wrap="square" rtlCol="0">
            <a:spAutoFit/>
          </a:bodyPr>
          <a:lstStyle/>
          <a:p>
            <a:pPr>
              <a:lnSpc>
                <a:spcPct val="150000"/>
              </a:lnSpc>
            </a:pPr>
            <a:r>
              <a:rPr lang="en-US" altLang="zh-CN" sz="1600" dirty="0" err="1">
                <a:solidFill>
                  <a:schemeClr val="bg1"/>
                </a:solidFill>
                <a:cs typeface="+mn-ea"/>
                <a:sym typeface="+mn-lt"/>
              </a:rPr>
              <a:t>Aaaaaaaaaaaaaaaaaaa</a:t>
            </a:r>
            <a:endParaRPr lang="en-US" altLang="zh-CN" sz="1600" dirty="0">
              <a:solidFill>
                <a:schemeClr val="bg1"/>
              </a:solidFill>
              <a:cs typeface="+mn-ea"/>
              <a:sym typeface="+mn-lt"/>
            </a:endParaRPr>
          </a:p>
          <a:p>
            <a:pPr>
              <a:lnSpc>
                <a:spcPct val="150000"/>
              </a:lnSpc>
            </a:pPr>
            <a:r>
              <a:rPr lang="en-US" altLang="zh-CN" sz="1600" dirty="0" err="1">
                <a:solidFill>
                  <a:schemeClr val="bg1"/>
                </a:solidFill>
                <a:cs typeface="+mn-ea"/>
                <a:sym typeface="+mn-lt"/>
              </a:rPr>
              <a:t>Aaaaaaaaaaaaaaaaaaaaaaaa</a:t>
            </a:r>
            <a:endParaRPr lang="en-US" altLang="zh-CN" sz="1600" dirty="0">
              <a:solidFill>
                <a:schemeClr val="bg1"/>
              </a:solidFill>
              <a:cs typeface="+mn-ea"/>
              <a:sym typeface="+mn-lt"/>
            </a:endParaRPr>
          </a:p>
          <a:p>
            <a:pPr>
              <a:lnSpc>
                <a:spcPct val="150000"/>
              </a:lnSpc>
            </a:pPr>
            <a:r>
              <a:rPr lang="en-US" altLang="zh-CN" sz="1600" dirty="0" err="1">
                <a:solidFill>
                  <a:schemeClr val="bg1"/>
                </a:solidFill>
                <a:cs typeface="+mn-ea"/>
                <a:sym typeface="+mn-lt"/>
              </a:rPr>
              <a:t>Aaaaaaaaaaaaaaaaaaaaaaaaaaa</a:t>
            </a:r>
            <a:endParaRPr lang="en-US" altLang="zh-CN" sz="1600" dirty="0">
              <a:solidFill>
                <a:schemeClr val="bg1"/>
              </a:solidFill>
              <a:cs typeface="+mn-ea"/>
              <a:sym typeface="+mn-lt"/>
            </a:endParaRPr>
          </a:p>
          <a:p>
            <a:pPr>
              <a:lnSpc>
                <a:spcPct val="150000"/>
              </a:lnSpc>
            </a:pPr>
            <a:r>
              <a:rPr lang="en-US" altLang="zh-CN" sz="1600" dirty="0" err="1">
                <a:solidFill>
                  <a:schemeClr val="bg1"/>
                </a:solidFill>
                <a:cs typeface="+mn-ea"/>
                <a:sym typeface="+mn-lt"/>
              </a:rPr>
              <a:t>Aaaaaaaaaaaaaaaaaaaaaa</a:t>
            </a:r>
            <a:endParaRPr lang="en-US" altLang="zh-CN" sz="1600" dirty="0">
              <a:solidFill>
                <a:schemeClr val="bg1"/>
              </a:solidFill>
              <a:cs typeface="+mn-ea"/>
              <a:sym typeface="+mn-lt"/>
            </a:endParaRPr>
          </a:p>
          <a:p>
            <a:pPr>
              <a:lnSpc>
                <a:spcPct val="150000"/>
              </a:lnSpc>
            </a:pPr>
            <a:r>
              <a:rPr lang="en-US" altLang="zh-CN" sz="1600" dirty="0" err="1">
                <a:solidFill>
                  <a:schemeClr val="bg1"/>
                </a:solidFill>
                <a:cs typeface="+mn-ea"/>
                <a:sym typeface="+mn-lt"/>
              </a:rPr>
              <a:t>aaaaaaaaaaaaaaaaaaaaaaaaaaaaaaaaa</a:t>
            </a:r>
            <a:endParaRPr lang="en-US" altLang="zh-CN" sz="1600" dirty="0">
              <a:solidFill>
                <a:schemeClr val="bg1"/>
              </a:solidFill>
              <a:cs typeface="+mn-ea"/>
              <a:sym typeface="+mn-lt"/>
            </a:endParaRPr>
          </a:p>
        </p:txBody>
      </p:sp>
      <p:pic>
        <p:nvPicPr>
          <p:cNvPr id="11" name="图片 7" descr="未标题-2.png">
            <a:extLst>
              <a:ext uri="{FF2B5EF4-FFF2-40B4-BE49-F238E27FC236}">
                <a16:creationId xmlns:a16="http://schemas.microsoft.com/office/drawing/2014/main" id="{21253C3B-78F8-DDA3-646F-C4633645A360}"/>
              </a:ext>
            </a:extLst>
          </p:cNvPr>
          <p:cNvPicPr>
            <a:picLocks noChangeAspect="1"/>
          </p:cNvPicPr>
          <p:nvPr/>
        </p:nvPicPr>
        <p:blipFill>
          <a:blip r:embed="rId9" cstate="print">
            <a:duotone>
              <a:schemeClr val="accent5">
                <a:shade val="45000"/>
                <a:satMod val="135000"/>
              </a:schemeClr>
              <a:prstClr val="white"/>
            </a:duotone>
          </a:blip>
          <a:stretch>
            <a:fillRect/>
          </a:stretch>
        </p:blipFill>
        <p:spPr>
          <a:xfrm flipH="1">
            <a:off x="394719" y="2775857"/>
            <a:ext cx="3476532" cy="4038303"/>
          </a:xfrm>
          <a:prstGeom prst="rect">
            <a:avLst/>
          </a:prstGeom>
        </p:spPr>
      </p:pic>
    </p:spTree>
    <p:extLst>
      <p:ext uri="{BB962C8B-B14F-4D97-AF65-F5344CB8AC3E}">
        <p14:creationId xmlns:p14="http://schemas.microsoft.com/office/powerpoint/2010/main" val="1702925008"/>
      </p:ext>
    </p:extLst>
  </p:cSld>
  <p:clrMapOvr>
    <a:masterClrMapping/>
  </p:clrMapOvr>
  <mc:AlternateContent xmlns:mc="http://schemas.openxmlformats.org/markup-compatibility/2006" xmlns:p14="http://schemas.microsoft.com/office/powerpoint/2010/main">
    <mc:Choice Requires="p14">
      <p:transition spd="slow" p14:dur="2500" advTm="5555000">
        <p:checker/>
      </p:transition>
    </mc:Choice>
    <mc:Fallback xmlns="">
      <p:transition spd="slow" advTm="5555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 presetClass="entr" presetSubtype="2" decel="100000"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1500" fill="hold"/>
                                        <p:tgtEl>
                                          <p:spTgt spid="37"/>
                                        </p:tgtEl>
                                        <p:attrNameLst>
                                          <p:attrName>ppt_x</p:attrName>
                                        </p:attrNameLst>
                                      </p:cBhvr>
                                      <p:tavLst>
                                        <p:tav tm="0">
                                          <p:val>
                                            <p:strVal val="1+#ppt_w/2"/>
                                          </p:val>
                                        </p:tav>
                                        <p:tav tm="100000">
                                          <p:val>
                                            <p:strVal val="#ppt_x"/>
                                          </p:val>
                                        </p:tav>
                                      </p:tavLst>
                                    </p:anim>
                                    <p:anim calcmode="lin" valueType="num">
                                      <p:cBhvr additive="base">
                                        <p:cTn id="12" dur="1500" fill="hold"/>
                                        <p:tgtEl>
                                          <p:spTgt spid="37"/>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1500" fill="hold"/>
                                        <p:tgtEl>
                                          <p:spTgt spid="34"/>
                                        </p:tgtEl>
                                        <p:attrNameLst>
                                          <p:attrName>ppt_x</p:attrName>
                                        </p:attrNameLst>
                                      </p:cBhvr>
                                      <p:tavLst>
                                        <p:tav tm="0">
                                          <p:val>
                                            <p:strVal val="0-#ppt_w/2"/>
                                          </p:val>
                                        </p:tav>
                                        <p:tav tm="100000">
                                          <p:val>
                                            <p:strVal val="#ppt_x"/>
                                          </p:val>
                                        </p:tav>
                                      </p:tavLst>
                                    </p:anim>
                                    <p:anim calcmode="lin" valueType="num">
                                      <p:cBhvr additive="base">
                                        <p:cTn id="16" dur="1500" fill="hold"/>
                                        <p:tgtEl>
                                          <p:spTgt spid="34"/>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31" presetClass="entr" presetSubtype="0" fill="hold" nodeType="afterEffect">
                                  <p:stCondLst>
                                    <p:cond delay="0"/>
                                  </p:stCondLst>
                                  <p:iterate type="lt">
                                    <p:tmPct val="5000"/>
                                  </p:iterate>
                                  <p:childTnLst>
                                    <p:set>
                                      <p:cBhvr>
                                        <p:cTn id="19" dur="1" fill="hold">
                                          <p:stCondLst>
                                            <p:cond delay="0"/>
                                          </p:stCondLst>
                                        </p:cTn>
                                        <p:tgtEl>
                                          <p:spTgt spid="11"/>
                                        </p:tgtEl>
                                        <p:attrNameLst>
                                          <p:attrName>style.visibility</p:attrName>
                                        </p:attrNameLst>
                                      </p:cBhvr>
                                      <p:to>
                                        <p:strVal val="visible"/>
                                      </p:to>
                                    </p:set>
                                    <p:anim calcmode="lin" valueType="num">
                                      <p:cBhvr>
                                        <p:cTn id="20" dur="1000" fill="hold"/>
                                        <p:tgtEl>
                                          <p:spTgt spid="11"/>
                                        </p:tgtEl>
                                        <p:attrNameLst>
                                          <p:attrName>ppt_w</p:attrName>
                                        </p:attrNameLst>
                                      </p:cBhvr>
                                      <p:tavLst>
                                        <p:tav tm="0">
                                          <p:val>
                                            <p:fltVal val="0"/>
                                          </p:val>
                                        </p:tav>
                                        <p:tav tm="100000">
                                          <p:val>
                                            <p:strVal val="#ppt_w"/>
                                          </p:val>
                                        </p:tav>
                                      </p:tavLst>
                                    </p:anim>
                                    <p:anim calcmode="lin" valueType="num">
                                      <p:cBhvr>
                                        <p:cTn id="21" dur="1000" fill="hold"/>
                                        <p:tgtEl>
                                          <p:spTgt spid="11"/>
                                        </p:tgtEl>
                                        <p:attrNameLst>
                                          <p:attrName>ppt_h</p:attrName>
                                        </p:attrNameLst>
                                      </p:cBhvr>
                                      <p:tavLst>
                                        <p:tav tm="0">
                                          <p:val>
                                            <p:fltVal val="0"/>
                                          </p:val>
                                        </p:tav>
                                        <p:tav tm="100000">
                                          <p:val>
                                            <p:strVal val="#ppt_h"/>
                                          </p:val>
                                        </p:tav>
                                      </p:tavLst>
                                    </p:anim>
                                    <p:anim calcmode="lin" valueType="num">
                                      <p:cBhvr>
                                        <p:cTn id="22" dur="1000" fill="hold"/>
                                        <p:tgtEl>
                                          <p:spTgt spid="11"/>
                                        </p:tgtEl>
                                        <p:attrNameLst>
                                          <p:attrName>style.rotation</p:attrName>
                                        </p:attrNameLst>
                                      </p:cBhvr>
                                      <p:tavLst>
                                        <p:tav tm="0">
                                          <p:val>
                                            <p:fltVal val="90"/>
                                          </p:val>
                                        </p:tav>
                                        <p:tav tm="100000">
                                          <p:val>
                                            <p:fltVal val="0"/>
                                          </p:val>
                                        </p:tav>
                                      </p:tavLst>
                                    </p:anim>
                                    <p:animEffect transition="in" filter="fade">
                                      <p:cBhvr>
                                        <p:cTn id="23" dur="1000"/>
                                        <p:tgtEl>
                                          <p:spTgt spid="11"/>
                                        </p:tgtEl>
                                      </p:cBhvr>
                                    </p:animEffect>
                                  </p:childTnLst>
                                </p:cTn>
                              </p:par>
                            </p:childTnLst>
                          </p:cTn>
                        </p:par>
                        <p:par>
                          <p:cTn id="24" fill="hold">
                            <p:stCondLst>
                              <p:cond delay="3000"/>
                            </p:stCondLst>
                            <p:childTnLst>
                              <p:par>
                                <p:cTn id="25" presetID="14" presetClass="entr" presetSubtype="1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787267"/>
            <a:chOff x="335868" y="306805"/>
            <a:chExt cx="15402685" cy="1394734"/>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1394734"/>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B - EPI PARA PROTEÇÃO DOS OLHOS E FACE</a:t>
              </a:r>
            </a:p>
            <a:p>
              <a:pPr defTabSz="258089">
                <a:defRPr/>
              </a:pP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1278362" y="1315447"/>
            <a:ext cx="11450066" cy="961289"/>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B.1 -  Óculos:</a:t>
            </a:r>
            <a:br>
              <a:rPr lang="pt-BR" altLang="zh-CN" sz="2000" b="1" dirty="0">
                <a:solidFill>
                  <a:schemeClr val="bg1"/>
                </a:solidFill>
                <a:cs typeface="+mn-ea"/>
                <a:sym typeface="+mn-lt"/>
              </a:rPr>
            </a:br>
            <a:r>
              <a:rPr lang="pt-BR" altLang="zh-CN" sz="2000" b="1" dirty="0">
                <a:solidFill>
                  <a:schemeClr val="bg1"/>
                </a:solidFill>
                <a:cs typeface="+mn-ea"/>
                <a:sym typeface="+mn-lt"/>
              </a:rPr>
              <a:t>a) </a:t>
            </a:r>
            <a:r>
              <a:rPr lang="pt-BR" altLang="zh-CN" sz="2000" dirty="0">
                <a:solidFill>
                  <a:schemeClr val="bg1"/>
                </a:solidFill>
                <a:cs typeface="+mn-ea"/>
                <a:sym typeface="+mn-lt"/>
              </a:rPr>
              <a:t>óculos para proteção dos olhos contra impactos de partículas volantes;</a:t>
            </a:r>
            <a:endParaRPr lang="zh-CN" altLang="en-US" sz="2000" dirty="0">
              <a:solidFill>
                <a:schemeClr val="bg1"/>
              </a:solidFill>
              <a:cs typeface="+mn-ea"/>
              <a:sym typeface="+mn-lt"/>
            </a:endParaRPr>
          </a:p>
        </p:txBody>
      </p:sp>
      <p:sp>
        <p:nvSpPr>
          <p:cNvPr id="2" name="矩形: 圆角 9">
            <a:extLst>
              <a:ext uri="{FF2B5EF4-FFF2-40B4-BE49-F238E27FC236}">
                <a16:creationId xmlns:a16="http://schemas.microsoft.com/office/drawing/2014/main" id="{D1F41782-2CC9-A9BB-6782-31A4F23AB782}"/>
              </a:ext>
            </a:extLst>
          </p:cNvPr>
          <p:cNvSpPr/>
          <p:nvPr/>
        </p:nvSpPr>
        <p:spPr>
          <a:xfrm flipH="1">
            <a:off x="791534" y="3842936"/>
            <a:ext cx="12423722" cy="2722825"/>
          </a:xfrm>
          <a:prstGeom prst="roundRect">
            <a:avLst>
              <a:gd name="adj" fmla="val 50000"/>
            </a:avLst>
          </a:prstGeom>
          <a:gradFill flip="none" rotWithShape="1">
            <a:gsLst>
              <a:gs pos="0">
                <a:srgbClr val="00B0F0"/>
              </a:gs>
              <a:gs pos="100000">
                <a:srgbClr val="26C0FF">
                  <a:alpha val="0"/>
                </a:srgbClr>
              </a:gs>
            </a:gsLst>
            <a:lin ang="10800000" scaled="0"/>
            <a:tileRect/>
          </a:gradFill>
          <a:ln>
            <a:noFill/>
          </a:ln>
        </p:spPr>
        <p:txBody>
          <a:bodyPr/>
          <a:lstStyle/>
          <a:p>
            <a:pPr defTabSz="1218565"/>
            <a:endParaRPr lang="zh-CN" altLang="en-US" dirty="0">
              <a:solidFill>
                <a:schemeClr val="tx1">
                  <a:lumMod val="65000"/>
                  <a:lumOff val="35000"/>
                </a:schemeClr>
              </a:solidFill>
              <a:cs typeface="+mn-ea"/>
              <a:sym typeface="+mn-lt"/>
            </a:endParaRPr>
          </a:p>
        </p:txBody>
      </p:sp>
      <p:sp>
        <p:nvSpPr>
          <p:cNvPr id="9" name="矩形 144">
            <a:extLst>
              <a:ext uri="{FF2B5EF4-FFF2-40B4-BE49-F238E27FC236}">
                <a16:creationId xmlns:a16="http://schemas.microsoft.com/office/drawing/2014/main" id="{93FAB267-9ED1-31A0-DA67-4DB4E93EFAF6}"/>
              </a:ext>
            </a:extLst>
          </p:cNvPr>
          <p:cNvSpPr/>
          <p:nvPr/>
        </p:nvSpPr>
        <p:spPr>
          <a:xfrm>
            <a:off x="8039717" y="4175481"/>
            <a:ext cx="3679371" cy="2536400"/>
          </a:xfrm>
          <a:prstGeom prst="rect">
            <a:avLst/>
          </a:prstGeom>
          <a:noFill/>
        </p:spPr>
        <p:txBody>
          <a:bodyPr wrap="square" rtlCol="0">
            <a:spAutoFit/>
          </a:bodyPr>
          <a:lstStyle/>
          <a:p>
            <a:pPr defTabSz="479969">
              <a:lnSpc>
                <a:spcPct val="150000"/>
              </a:lnSpc>
              <a:defRPr/>
            </a:pPr>
            <a:r>
              <a:rPr lang="pt-BR" altLang="zh-CN" dirty="0">
                <a:solidFill>
                  <a:schemeClr val="bg1"/>
                </a:solidFill>
                <a:effectLst>
                  <a:outerShdw blurRad="38100" dist="38100" dir="2700000" algn="tl">
                    <a:srgbClr val="000000">
                      <a:alpha val="43137"/>
                    </a:srgbClr>
                  </a:outerShdw>
                </a:effectLst>
                <a:cs typeface="+mn-ea"/>
                <a:sym typeface="+mn-lt"/>
              </a:rPr>
              <a:t>Os óculos que possuem lentes incolores são indicados, principalmente, para ambientes internos e claros, ou ambientes externos sem luz solar intensa.</a:t>
            </a:r>
          </a:p>
          <a:p>
            <a:pPr defTabSz="479969">
              <a:lnSpc>
                <a:spcPct val="150000"/>
              </a:lnSpc>
              <a:defRPr/>
            </a:pPr>
            <a:endParaRPr lang="pt-BR" altLang="zh-CN" dirty="0">
              <a:solidFill>
                <a:schemeClr val="bg1"/>
              </a:solidFill>
              <a:effectLst>
                <a:outerShdw blurRad="38100" dist="38100" dir="2700000" algn="tl">
                  <a:srgbClr val="000000">
                    <a:alpha val="43137"/>
                  </a:srgbClr>
                </a:outerShdw>
              </a:effectLst>
              <a:cs typeface="+mn-ea"/>
              <a:sym typeface="+mn-lt"/>
            </a:endParaRPr>
          </a:p>
        </p:txBody>
      </p:sp>
      <p:pic>
        <p:nvPicPr>
          <p:cNvPr id="10" name="Imagem 9">
            <a:extLst>
              <a:ext uri="{FF2B5EF4-FFF2-40B4-BE49-F238E27FC236}">
                <a16:creationId xmlns:a16="http://schemas.microsoft.com/office/drawing/2014/main" id="{D40B1133-6120-8D6C-E66D-0926C7CEE2BF}"/>
              </a:ext>
            </a:extLst>
          </p:cNvPr>
          <p:cNvPicPr>
            <a:picLocks noChangeAspect="1"/>
          </p:cNvPicPr>
          <p:nvPr/>
        </p:nvPicPr>
        <p:blipFill>
          <a:blip r:embed="rId3"/>
          <a:stretch>
            <a:fillRect/>
          </a:stretch>
        </p:blipFill>
        <p:spPr>
          <a:xfrm>
            <a:off x="1000088" y="4069851"/>
            <a:ext cx="2203676" cy="2243861"/>
          </a:xfrm>
          <a:prstGeom prst="roundRect">
            <a:avLst>
              <a:gd name="adj" fmla="val 48776"/>
            </a:avLst>
          </a:prstGeom>
        </p:spPr>
      </p:pic>
      <p:sp>
        <p:nvSpPr>
          <p:cNvPr id="61" name="矩形 144">
            <a:extLst>
              <a:ext uri="{FF2B5EF4-FFF2-40B4-BE49-F238E27FC236}">
                <a16:creationId xmlns:a16="http://schemas.microsoft.com/office/drawing/2014/main" id="{F32CE336-1BB5-21EB-A5EA-FBB7E83B52DF}"/>
              </a:ext>
            </a:extLst>
          </p:cNvPr>
          <p:cNvSpPr/>
          <p:nvPr/>
        </p:nvSpPr>
        <p:spPr>
          <a:xfrm>
            <a:off x="3536376" y="3923581"/>
            <a:ext cx="4030436" cy="2536400"/>
          </a:xfrm>
          <a:prstGeom prst="rect">
            <a:avLst/>
          </a:prstGeom>
          <a:noFill/>
        </p:spPr>
        <p:txBody>
          <a:bodyPr wrap="square" rtlCol="0">
            <a:spAutoFit/>
          </a:bodyPr>
          <a:lstStyle/>
          <a:p>
            <a:pPr defTabSz="479969">
              <a:lnSpc>
                <a:spcPct val="150000"/>
              </a:lnSpc>
              <a:defRPr/>
            </a:pPr>
            <a:r>
              <a:rPr lang="pt-BR" altLang="zh-CN" dirty="0">
                <a:solidFill>
                  <a:schemeClr val="bg1"/>
                </a:solidFill>
                <a:effectLst>
                  <a:outerShdw blurRad="38100" dist="38100" dir="2700000" algn="tl">
                    <a:srgbClr val="000000">
                      <a:alpha val="43137"/>
                    </a:srgbClr>
                  </a:outerShdw>
                </a:effectLst>
                <a:cs typeface="+mn-ea"/>
                <a:sym typeface="+mn-lt"/>
              </a:rPr>
              <a:t>As lentes, além de proteger contra projéteis e fragmentos, são responsáveis por proteger nossa visão e, dependendo da cor, proporciona as devidas alterações para que ela não seja prejudicada.</a:t>
            </a:r>
          </a:p>
        </p:txBody>
      </p:sp>
      <p:sp>
        <p:nvSpPr>
          <p:cNvPr id="14" name="矩形: 圆角 14">
            <a:extLst>
              <a:ext uri="{FF2B5EF4-FFF2-40B4-BE49-F238E27FC236}">
                <a16:creationId xmlns:a16="http://schemas.microsoft.com/office/drawing/2014/main" id="{3AA5A1F8-8E02-C7C0-FB2A-63737E20CA97}"/>
              </a:ext>
            </a:extLst>
          </p:cNvPr>
          <p:cNvSpPr/>
          <p:nvPr/>
        </p:nvSpPr>
        <p:spPr>
          <a:xfrm flipH="1">
            <a:off x="3503720" y="3193524"/>
            <a:ext cx="2160000" cy="540000"/>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01</a:t>
            </a:r>
            <a:endParaRPr lang="zh-CN" altLang="en-US" sz="2000" b="1" dirty="0">
              <a:effectLst>
                <a:outerShdw blurRad="38100" dist="38100" dir="2700000" algn="tl">
                  <a:srgbClr val="000000">
                    <a:alpha val="43137"/>
                  </a:srgbClr>
                </a:outerShdw>
              </a:effectLst>
              <a:cs typeface="+mn-ea"/>
              <a:sym typeface="+mn-lt"/>
            </a:endParaRPr>
          </a:p>
        </p:txBody>
      </p:sp>
      <p:sp>
        <p:nvSpPr>
          <p:cNvPr id="15" name="矩形: 圆角 15">
            <a:extLst>
              <a:ext uri="{FF2B5EF4-FFF2-40B4-BE49-F238E27FC236}">
                <a16:creationId xmlns:a16="http://schemas.microsoft.com/office/drawing/2014/main" id="{26652B23-DE7E-9C5F-1646-3B33BC651F45}"/>
              </a:ext>
            </a:extLst>
          </p:cNvPr>
          <p:cNvSpPr/>
          <p:nvPr/>
        </p:nvSpPr>
        <p:spPr>
          <a:xfrm flipH="1">
            <a:off x="8007061" y="3213676"/>
            <a:ext cx="2160000" cy="540000"/>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2000" b="1" dirty="0">
                <a:solidFill>
                  <a:prstClr val="white"/>
                </a:solidFill>
                <a:effectLst>
                  <a:outerShdw blurRad="38100" dist="38100" dir="2700000" algn="tl">
                    <a:srgbClr val="000000">
                      <a:alpha val="43137"/>
                    </a:srgbClr>
                  </a:outerShdw>
                </a:effectLst>
                <a:cs typeface="+mn-ea"/>
                <a:sym typeface="+mn-lt"/>
              </a:rPr>
              <a:t>02</a:t>
            </a:r>
            <a:endParaRPr lang="zh-CN" altLang="en-US" sz="2000" b="1" dirty="0">
              <a:solidFill>
                <a:prstClr val="white"/>
              </a:solidFill>
              <a:effectLst>
                <a:outerShdw blurRad="38100" dist="38100" dir="2700000" algn="tl">
                  <a:srgbClr val="000000">
                    <a:alpha val="43137"/>
                  </a:srgbClr>
                </a:outerShdw>
              </a:effectLst>
              <a:cs typeface="+mn-ea"/>
              <a:sym typeface="+mn-lt"/>
            </a:endParaRPr>
          </a:p>
        </p:txBody>
      </p:sp>
      <p:sp>
        <p:nvSpPr>
          <p:cNvPr id="16" name="矩形: 圆角 14">
            <a:hlinkClick r:id="rId4" action="ppaction://hlinksldjump"/>
            <a:extLst>
              <a:ext uri="{FF2B5EF4-FFF2-40B4-BE49-F238E27FC236}">
                <a16:creationId xmlns:a16="http://schemas.microsoft.com/office/drawing/2014/main" id="{02875DA4-3066-A76B-8BF6-A47262A10B91}"/>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spTree>
    <p:extLst>
      <p:ext uri="{BB962C8B-B14F-4D97-AF65-F5344CB8AC3E}">
        <p14:creationId xmlns:p14="http://schemas.microsoft.com/office/powerpoint/2010/main" val="843376480"/>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1+#ppt_w/2"/>
                                          </p:val>
                                        </p:tav>
                                        <p:tav tm="100000">
                                          <p:val>
                                            <p:strVal val="#ppt_x"/>
                                          </p:val>
                                        </p:tav>
                                      </p:tavLst>
                                    </p:anim>
                                    <p:anim calcmode="lin" valueType="num">
                                      <p:cBhvr additive="base">
                                        <p:cTn id="8" dur="1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2" decel="10000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500" fill="hold"/>
                                        <p:tgtEl>
                                          <p:spTgt spid="14"/>
                                        </p:tgtEl>
                                        <p:attrNameLst>
                                          <p:attrName>ppt_x</p:attrName>
                                        </p:attrNameLst>
                                      </p:cBhvr>
                                      <p:tavLst>
                                        <p:tav tm="0">
                                          <p:val>
                                            <p:strVal val="1+#ppt_w/2"/>
                                          </p:val>
                                        </p:tav>
                                        <p:tav tm="100000">
                                          <p:val>
                                            <p:strVal val="#ppt_x"/>
                                          </p:val>
                                        </p:tav>
                                      </p:tavLst>
                                    </p:anim>
                                    <p:anim calcmode="lin" valueType="num">
                                      <p:cBhvr additive="base">
                                        <p:cTn id="13" dur="1500" fill="hold"/>
                                        <p:tgtEl>
                                          <p:spTgt spid="14"/>
                                        </p:tgtEl>
                                        <p:attrNameLst>
                                          <p:attrName>ppt_y</p:attrName>
                                        </p:attrNameLst>
                                      </p:cBhvr>
                                      <p:tavLst>
                                        <p:tav tm="0">
                                          <p:val>
                                            <p:strVal val="#ppt_y"/>
                                          </p:val>
                                        </p:tav>
                                        <p:tav tm="100000">
                                          <p:val>
                                            <p:strVal val="#ppt_y"/>
                                          </p:val>
                                        </p:tav>
                                      </p:tavLst>
                                    </p:anim>
                                  </p:childTnLst>
                                </p:cTn>
                              </p:par>
                              <p:par>
                                <p:cTn id="14" presetID="2" presetClass="entr" presetSubtype="2" decel="10000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1+#ppt_w/2"/>
                                          </p:val>
                                        </p:tav>
                                        <p:tav tm="100000">
                                          <p:val>
                                            <p:strVal val="#ppt_x"/>
                                          </p:val>
                                        </p:tav>
                                      </p:tavLst>
                                    </p:anim>
                                    <p:anim calcmode="lin" valueType="num">
                                      <p:cBhvr additive="base">
                                        <p:cTn id="17" dur="1500" fill="hold"/>
                                        <p:tgtEl>
                                          <p:spTgt spid="15"/>
                                        </p:tgtEl>
                                        <p:attrNameLst>
                                          <p:attrName>ppt_y</p:attrName>
                                        </p:attrNameLst>
                                      </p:cBhvr>
                                      <p:tavLst>
                                        <p:tav tm="0">
                                          <p:val>
                                            <p:strVal val="#ppt_y"/>
                                          </p:val>
                                        </p:tav>
                                        <p:tav tm="100000">
                                          <p:val>
                                            <p:strVal val="#ppt_y"/>
                                          </p:val>
                                        </p:tav>
                                      </p:tavLst>
                                    </p:anim>
                                  </p:childTnLst>
                                </p:cTn>
                              </p:par>
                            </p:childTnLst>
                          </p:cTn>
                        </p:par>
                        <p:par>
                          <p:cTn id="18" fill="hold">
                            <p:stCondLst>
                              <p:cond delay="3000"/>
                            </p:stCondLst>
                            <p:childTnLst>
                              <p:par>
                                <p:cTn id="19" presetID="2" presetClass="entr" presetSubtype="2" decel="10000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1500" fill="hold"/>
                                        <p:tgtEl>
                                          <p:spTgt spid="16"/>
                                        </p:tgtEl>
                                        <p:attrNameLst>
                                          <p:attrName>ppt_x</p:attrName>
                                        </p:attrNameLst>
                                      </p:cBhvr>
                                      <p:tavLst>
                                        <p:tav tm="0">
                                          <p:val>
                                            <p:strVal val="1+#ppt_w/2"/>
                                          </p:val>
                                        </p:tav>
                                        <p:tav tm="100000">
                                          <p:val>
                                            <p:strVal val="#ppt_x"/>
                                          </p:val>
                                        </p:tav>
                                      </p:tavLst>
                                    </p:anim>
                                    <p:anim calcmode="lin" valueType="num">
                                      <p:cBhvr additive="base">
                                        <p:cTn id="22" dur="1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787267"/>
            <a:chOff x="335868" y="306805"/>
            <a:chExt cx="15402685" cy="1394734"/>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1394734"/>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B - EPI PARA PROTEÇÃO DOS OLHOS E FACE</a:t>
              </a:r>
            </a:p>
            <a:p>
              <a:pPr defTabSz="258089">
                <a:defRPr/>
              </a:pP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1278362" y="1315447"/>
            <a:ext cx="11450066" cy="961289"/>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B.1 -  Óculos:</a:t>
            </a:r>
            <a:br>
              <a:rPr lang="pt-BR" altLang="zh-CN" sz="2000" b="1" dirty="0">
                <a:solidFill>
                  <a:schemeClr val="bg1"/>
                </a:solidFill>
                <a:cs typeface="+mn-ea"/>
                <a:sym typeface="+mn-lt"/>
              </a:rPr>
            </a:br>
            <a:r>
              <a:rPr lang="pt-BR" altLang="zh-CN" sz="2000" b="1" dirty="0">
                <a:solidFill>
                  <a:schemeClr val="bg1"/>
                </a:solidFill>
                <a:cs typeface="+mn-ea"/>
                <a:sym typeface="+mn-lt"/>
              </a:rPr>
              <a:t>b) </a:t>
            </a:r>
            <a:r>
              <a:rPr lang="pt-BR" altLang="zh-CN" sz="2000" dirty="0">
                <a:solidFill>
                  <a:schemeClr val="bg1"/>
                </a:solidFill>
                <a:cs typeface="+mn-ea"/>
                <a:sym typeface="+mn-lt"/>
              </a:rPr>
              <a:t>óculos para proteção dos olhos contra luminosidade intensa;</a:t>
            </a:r>
            <a:endParaRPr lang="zh-CN" altLang="en-US" sz="20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6731252" y="3712440"/>
            <a:ext cx="4347687" cy="1705403"/>
          </a:xfrm>
          <a:prstGeom prst="rect">
            <a:avLst/>
          </a:prstGeom>
          <a:noFill/>
        </p:spPr>
        <p:txBody>
          <a:bodyPr wrap="square" rtlCol="0">
            <a:spAutoFit/>
          </a:bodyPr>
          <a:lstStyle/>
          <a:p>
            <a:pPr defTabSz="479969">
              <a:lnSpc>
                <a:spcPct val="150000"/>
              </a:lnSpc>
              <a:defRPr/>
            </a:pPr>
            <a:r>
              <a:rPr lang="pt-BR" altLang="zh-CN" dirty="0">
                <a:solidFill>
                  <a:schemeClr val="bg1"/>
                </a:solidFill>
                <a:effectLst>
                  <a:outerShdw blurRad="38100" dist="38100" dir="2700000" algn="tl">
                    <a:srgbClr val="000000">
                      <a:alpha val="43137"/>
                    </a:srgbClr>
                  </a:outerShdw>
                </a:effectLst>
                <a:cs typeface="+mn-ea"/>
                <a:sym typeface="+mn-lt"/>
              </a:rPr>
              <a:t>O óculos com a lente cinza ou fume oferece proteção dos olhos do usuário contra impactos de partículas volantes e luminosidade intensa.</a:t>
            </a:r>
          </a:p>
        </p:txBody>
      </p:sp>
      <p:sp>
        <p:nvSpPr>
          <p:cNvPr id="16" name="矩形: 圆角 14">
            <a:hlinkClick r:id="rId3" action="ppaction://hlinksldjump"/>
            <a:extLst>
              <a:ext uri="{FF2B5EF4-FFF2-40B4-BE49-F238E27FC236}">
                <a16:creationId xmlns:a16="http://schemas.microsoft.com/office/drawing/2014/main" id="{02875DA4-3066-A76B-8BF6-A47262A10B91}"/>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sp>
        <p:nvSpPr>
          <p:cNvPr id="11" name="Rectangle: Rounded Corners 36">
            <a:extLst>
              <a:ext uri="{FF2B5EF4-FFF2-40B4-BE49-F238E27FC236}">
                <a16:creationId xmlns:a16="http://schemas.microsoft.com/office/drawing/2014/main" id="{3C66CDA3-02DE-8450-09F4-72E71C443F94}"/>
              </a:ext>
            </a:extLst>
          </p:cNvPr>
          <p:cNvSpPr/>
          <p:nvPr/>
        </p:nvSpPr>
        <p:spPr>
          <a:xfrm>
            <a:off x="1430761" y="3728563"/>
            <a:ext cx="3086809" cy="2209800"/>
          </a:xfrm>
          <a:prstGeom prst="roundRect">
            <a:avLst>
              <a:gd name="adj" fmla="val 2814"/>
            </a:avLst>
          </a:prstGeom>
          <a:gradFill flip="none" rotWithShape="1">
            <a:gsLst>
              <a:gs pos="1000">
                <a:srgbClr val="00B0F0"/>
              </a:gs>
              <a:gs pos="100000">
                <a:srgbClr val="0AEEFC">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cs typeface="+mn-ea"/>
              <a:sym typeface="+mn-lt"/>
            </a:endParaRPr>
          </a:p>
        </p:txBody>
      </p:sp>
      <p:pic>
        <p:nvPicPr>
          <p:cNvPr id="12" name="Imagem 11">
            <a:extLst>
              <a:ext uri="{FF2B5EF4-FFF2-40B4-BE49-F238E27FC236}">
                <a16:creationId xmlns:a16="http://schemas.microsoft.com/office/drawing/2014/main" id="{7AAD7CD8-6F7E-6503-B652-8843C900FAD4}"/>
              </a:ext>
            </a:extLst>
          </p:cNvPr>
          <p:cNvPicPr>
            <a:picLocks noChangeAspect="1"/>
          </p:cNvPicPr>
          <p:nvPr/>
        </p:nvPicPr>
        <p:blipFill>
          <a:blip r:embed="rId4"/>
          <a:stretch>
            <a:fillRect/>
          </a:stretch>
        </p:blipFill>
        <p:spPr>
          <a:xfrm>
            <a:off x="2422093" y="2980076"/>
            <a:ext cx="2487364" cy="2487364"/>
          </a:xfrm>
          <a:prstGeom prst="rect">
            <a:avLst/>
          </a:prstGeom>
          <a:ln>
            <a:noFill/>
          </a:ln>
          <a:effectLst>
            <a:glow rad="63500">
              <a:schemeClr val="accent1">
                <a:satMod val="175000"/>
                <a:alpha val="40000"/>
              </a:schemeClr>
            </a:glow>
            <a:softEdge rad="112500"/>
          </a:effectLst>
        </p:spPr>
      </p:pic>
    </p:spTree>
    <p:extLst>
      <p:ext uri="{BB962C8B-B14F-4D97-AF65-F5344CB8AC3E}">
        <p14:creationId xmlns:p14="http://schemas.microsoft.com/office/powerpoint/2010/main" val="2442871789"/>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500" fill="hold"/>
                                        <p:tgtEl>
                                          <p:spTgt spid="16"/>
                                        </p:tgtEl>
                                        <p:attrNameLst>
                                          <p:attrName>ppt_x</p:attrName>
                                        </p:attrNameLst>
                                      </p:cBhvr>
                                      <p:tavLst>
                                        <p:tav tm="0">
                                          <p:val>
                                            <p:strVal val="1+#ppt_w/2"/>
                                          </p:val>
                                        </p:tav>
                                        <p:tav tm="100000">
                                          <p:val>
                                            <p:strVal val="#ppt_x"/>
                                          </p:val>
                                        </p:tav>
                                      </p:tavLst>
                                    </p:anim>
                                    <p:anim calcmode="lin" valueType="num">
                                      <p:cBhvr additive="base">
                                        <p:cTn id="8" dur="1500" fill="hold"/>
                                        <p:tgtEl>
                                          <p:spTgt spid="16"/>
                                        </p:tgtEl>
                                        <p:attrNameLst>
                                          <p:attrName>ppt_y</p:attrName>
                                        </p:attrNameLst>
                                      </p:cBhvr>
                                      <p:tavLst>
                                        <p:tav tm="0">
                                          <p:val>
                                            <p:strVal val="#ppt_y"/>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sp>
        <p:nvSpPr>
          <p:cNvPr id="47" name="矩形 144">
            <a:extLst>
              <a:ext uri="{FF2B5EF4-FFF2-40B4-BE49-F238E27FC236}">
                <a16:creationId xmlns:a16="http://schemas.microsoft.com/office/drawing/2014/main" id="{9BCDFCAA-8EF9-E183-8246-2404918E0ED6}"/>
              </a:ext>
            </a:extLst>
          </p:cNvPr>
          <p:cNvSpPr/>
          <p:nvPr/>
        </p:nvSpPr>
        <p:spPr>
          <a:xfrm>
            <a:off x="791536" y="1142704"/>
            <a:ext cx="5468185" cy="1422954"/>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B.1 -  Óculos:</a:t>
            </a:r>
            <a:br>
              <a:rPr lang="pt-BR" altLang="zh-CN" sz="2000" b="1" dirty="0">
                <a:solidFill>
                  <a:schemeClr val="bg1"/>
                </a:solidFill>
                <a:cs typeface="+mn-ea"/>
                <a:sym typeface="+mn-lt"/>
              </a:rPr>
            </a:br>
            <a:r>
              <a:rPr lang="pt-BR" altLang="zh-CN" sz="2000" b="1" dirty="0">
                <a:solidFill>
                  <a:schemeClr val="bg1"/>
                </a:solidFill>
                <a:cs typeface="+mn-ea"/>
                <a:sym typeface="+mn-lt"/>
              </a:rPr>
              <a:t>c) </a:t>
            </a:r>
            <a:r>
              <a:rPr lang="pt-BR" altLang="zh-CN" sz="2000" dirty="0">
                <a:solidFill>
                  <a:schemeClr val="bg1"/>
                </a:solidFill>
                <a:cs typeface="+mn-ea"/>
                <a:sym typeface="+mn-lt"/>
              </a:rPr>
              <a:t>óculos para proteção dos olhos contra radiação ultravioleta;</a:t>
            </a:r>
            <a:endParaRPr lang="zh-CN" altLang="en-US" sz="2000" dirty="0">
              <a:solidFill>
                <a:schemeClr val="bg1"/>
              </a:solidFill>
              <a:cs typeface="+mn-ea"/>
              <a:sym typeface="+mn-lt"/>
            </a:endParaRPr>
          </a:p>
        </p:txBody>
      </p:sp>
      <p:grpSp>
        <p:nvGrpSpPr>
          <p:cNvPr id="33" name="Agrupar 32">
            <a:extLst>
              <a:ext uri="{FF2B5EF4-FFF2-40B4-BE49-F238E27FC236}">
                <a16:creationId xmlns:a16="http://schemas.microsoft.com/office/drawing/2014/main" id="{4CC87D51-AF76-F951-B8C3-E9249EB1747D}"/>
              </a:ext>
            </a:extLst>
          </p:cNvPr>
          <p:cNvGrpSpPr/>
          <p:nvPr/>
        </p:nvGrpSpPr>
        <p:grpSpPr>
          <a:xfrm>
            <a:off x="486902" y="4292343"/>
            <a:ext cx="6392869" cy="2353727"/>
            <a:chOff x="2805559" y="1861055"/>
            <a:chExt cx="15988406" cy="3821288"/>
          </a:xfrm>
        </p:grpSpPr>
        <p:sp>
          <p:nvSpPr>
            <p:cNvPr id="2" name="椭圆 6">
              <a:extLst>
                <a:ext uri="{FF2B5EF4-FFF2-40B4-BE49-F238E27FC236}">
                  <a16:creationId xmlns:a16="http://schemas.microsoft.com/office/drawing/2014/main" id="{52B7FE4F-1E68-9AAA-E7E3-E14C481BE9ED}"/>
                </a:ext>
              </a:extLst>
            </p:cNvPr>
            <p:cNvSpPr/>
            <p:nvPr/>
          </p:nvSpPr>
          <p:spPr>
            <a:xfrm>
              <a:off x="2805559" y="3164682"/>
              <a:ext cx="15988406" cy="2517661"/>
            </a:xfrm>
            <a:prstGeom prst="ellipse">
              <a:avLst/>
            </a:prstGeom>
            <a:noFill/>
            <a:ln w="9525" cap="flat" cmpd="sng" algn="ctr">
              <a:gradFill flip="none" rotWithShape="1">
                <a:gsLst>
                  <a:gs pos="51000">
                    <a:srgbClr val="0DE1FE"/>
                  </a:gs>
                  <a:gs pos="100000">
                    <a:srgbClr val="0DE1FE">
                      <a:alpha val="0"/>
                    </a:srgbClr>
                  </a:gs>
                  <a:gs pos="0">
                    <a:srgbClr val="0DE1FE">
                      <a:alpha val="0"/>
                    </a:srgbClr>
                  </a:gs>
                </a:gsLst>
                <a:lin ang="5400000" scaled="0"/>
                <a:tileRect/>
              </a:gra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dirty="0">
                <a:solidFill>
                  <a:prstClr val="white"/>
                </a:solidFill>
                <a:cs typeface="+mn-ea"/>
                <a:sym typeface="+mn-lt"/>
              </a:endParaRPr>
            </a:p>
          </p:txBody>
        </p:sp>
        <p:sp>
          <p:nvSpPr>
            <p:cNvPr id="9" name="椭圆 9">
              <a:extLst>
                <a:ext uri="{FF2B5EF4-FFF2-40B4-BE49-F238E27FC236}">
                  <a16:creationId xmlns:a16="http://schemas.microsoft.com/office/drawing/2014/main" id="{909C03D8-B1EC-4671-2E9F-A1A5224E7E61}"/>
                </a:ext>
              </a:extLst>
            </p:cNvPr>
            <p:cNvSpPr/>
            <p:nvPr/>
          </p:nvSpPr>
          <p:spPr>
            <a:xfrm>
              <a:off x="3671927" y="2839064"/>
              <a:ext cx="14255668" cy="2309588"/>
            </a:xfrm>
            <a:prstGeom prst="ellipse">
              <a:avLst/>
            </a:prstGeom>
            <a:noFill/>
            <a:ln w="9525" cap="flat" cmpd="sng" algn="ctr">
              <a:gradFill flip="none" rotWithShape="1">
                <a:gsLst>
                  <a:gs pos="51000">
                    <a:srgbClr val="0DE1FE"/>
                  </a:gs>
                  <a:gs pos="100000">
                    <a:srgbClr val="0DE1FE">
                      <a:alpha val="0"/>
                    </a:srgbClr>
                  </a:gs>
                  <a:gs pos="0">
                    <a:srgbClr val="0DE1FE">
                      <a:alpha val="0"/>
                    </a:srgbClr>
                  </a:gs>
                </a:gsLst>
                <a:lin ang="5400000" scaled="0"/>
                <a:tileRect/>
              </a:gra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dirty="0">
                <a:solidFill>
                  <a:prstClr val="white"/>
                </a:solidFill>
                <a:cs typeface="+mn-ea"/>
                <a:sym typeface="+mn-lt"/>
              </a:endParaRPr>
            </a:p>
          </p:txBody>
        </p:sp>
        <p:grpSp>
          <p:nvGrpSpPr>
            <p:cNvPr id="10" name="组合 10">
              <a:extLst>
                <a:ext uri="{FF2B5EF4-FFF2-40B4-BE49-F238E27FC236}">
                  <a16:creationId xmlns:a16="http://schemas.microsoft.com/office/drawing/2014/main" id="{AD5158A0-94DF-546E-6512-B0EA90AEAA91}"/>
                </a:ext>
              </a:extLst>
            </p:cNvPr>
            <p:cNvGrpSpPr/>
            <p:nvPr/>
          </p:nvGrpSpPr>
          <p:grpSpPr>
            <a:xfrm>
              <a:off x="3857124" y="2623055"/>
              <a:ext cx="82192" cy="1800457"/>
              <a:chOff x="571349" y="4064644"/>
              <a:chExt cx="82192" cy="1800457"/>
            </a:xfrm>
          </p:grpSpPr>
          <p:cxnSp>
            <p:nvCxnSpPr>
              <p:cNvPr id="11" name="直接连接符 11">
                <a:extLst>
                  <a:ext uri="{FF2B5EF4-FFF2-40B4-BE49-F238E27FC236}">
                    <a16:creationId xmlns:a16="http://schemas.microsoft.com/office/drawing/2014/main" id="{37D8FBD0-40B6-31F4-CB5F-35D66AB4CA91}"/>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12" name="椭圆 12">
                <a:extLst>
                  <a:ext uri="{FF2B5EF4-FFF2-40B4-BE49-F238E27FC236}">
                    <a16:creationId xmlns:a16="http://schemas.microsoft.com/office/drawing/2014/main" id="{AB5F7452-F344-38D8-4107-E637B0B3DAEE}"/>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13" name="组合 13">
              <a:extLst>
                <a:ext uri="{FF2B5EF4-FFF2-40B4-BE49-F238E27FC236}">
                  <a16:creationId xmlns:a16="http://schemas.microsoft.com/office/drawing/2014/main" id="{99F568C0-5BEC-88E7-1256-34E9FEBA435C}"/>
                </a:ext>
              </a:extLst>
            </p:cNvPr>
            <p:cNvGrpSpPr/>
            <p:nvPr/>
          </p:nvGrpSpPr>
          <p:grpSpPr>
            <a:xfrm>
              <a:off x="6752724" y="1861055"/>
              <a:ext cx="82192" cy="1800457"/>
              <a:chOff x="571349" y="4064644"/>
              <a:chExt cx="82192" cy="1800457"/>
            </a:xfrm>
          </p:grpSpPr>
          <p:cxnSp>
            <p:nvCxnSpPr>
              <p:cNvPr id="17" name="直接连接符 14">
                <a:extLst>
                  <a:ext uri="{FF2B5EF4-FFF2-40B4-BE49-F238E27FC236}">
                    <a16:creationId xmlns:a16="http://schemas.microsoft.com/office/drawing/2014/main" id="{320EA0F7-62B7-CC28-3178-5CF8F53AAFA4}"/>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19" name="椭圆 15">
                <a:extLst>
                  <a:ext uri="{FF2B5EF4-FFF2-40B4-BE49-F238E27FC236}">
                    <a16:creationId xmlns:a16="http://schemas.microsoft.com/office/drawing/2014/main" id="{4F3E339F-6E58-C84E-46CF-E78238327E16}"/>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21" name="组合 16">
              <a:extLst>
                <a:ext uri="{FF2B5EF4-FFF2-40B4-BE49-F238E27FC236}">
                  <a16:creationId xmlns:a16="http://schemas.microsoft.com/office/drawing/2014/main" id="{BD8A6F73-0993-A7DC-421A-0D1201767DC0}"/>
                </a:ext>
              </a:extLst>
            </p:cNvPr>
            <p:cNvGrpSpPr/>
            <p:nvPr/>
          </p:nvGrpSpPr>
          <p:grpSpPr>
            <a:xfrm>
              <a:off x="5154245" y="3798712"/>
              <a:ext cx="82192" cy="1800457"/>
              <a:chOff x="571349" y="4064644"/>
              <a:chExt cx="82192" cy="1800457"/>
            </a:xfrm>
          </p:grpSpPr>
          <p:cxnSp>
            <p:nvCxnSpPr>
              <p:cNvPr id="22" name="直接连接符 17">
                <a:extLst>
                  <a:ext uri="{FF2B5EF4-FFF2-40B4-BE49-F238E27FC236}">
                    <a16:creationId xmlns:a16="http://schemas.microsoft.com/office/drawing/2014/main" id="{E432501F-BADA-1DF0-AA31-367BE33E70D7}"/>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23" name="椭圆 18">
                <a:extLst>
                  <a:ext uri="{FF2B5EF4-FFF2-40B4-BE49-F238E27FC236}">
                    <a16:creationId xmlns:a16="http://schemas.microsoft.com/office/drawing/2014/main" id="{CC7DA5AC-0958-68AC-09B2-E5BBF538B55A}"/>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24" name="组合 19">
              <a:extLst>
                <a:ext uri="{FF2B5EF4-FFF2-40B4-BE49-F238E27FC236}">
                  <a16:creationId xmlns:a16="http://schemas.microsoft.com/office/drawing/2014/main" id="{A3C1865A-3F72-20E0-167F-E00D756901F4}"/>
                </a:ext>
              </a:extLst>
            </p:cNvPr>
            <p:cNvGrpSpPr/>
            <p:nvPr/>
          </p:nvGrpSpPr>
          <p:grpSpPr>
            <a:xfrm>
              <a:off x="14831068" y="2623055"/>
              <a:ext cx="82192" cy="1800457"/>
              <a:chOff x="571349" y="4064644"/>
              <a:chExt cx="82192" cy="1800457"/>
            </a:xfrm>
          </p:grpSpPr>
          <p:cxnSp>
            <p:nvCxnSpPr>
              <p:cNvPr id="25" name="直接连接符 20">
                <a:extLst>
                  <a:ext uri="{FF2B5EF4-FFF2-40B4-BE49-F238E27FC236}">
                    <a16:creationId xmlns:a16="http://schemas.microsoft.com/office/drawing/2014/main" id="{0ADF1799-7D37-DFF7-0B72-3EE09AF189D6}"/>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26" name="椭圆 21">
                <a:extLst>
                  <a:ext uri="{FF2B5EF4-FFF2-40B4-BE49-F238E27FC236}">
                    <a16:creationId xmlns:a16="http://schemas.microsoft.com/office/drawing/2014/main" id="{EE2A5BE1-C073-262E-919F-C892402BBAFC}"/>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27" name="组合 22">
              <a:extLst>
                <a:ext uri="{FF2B5EF4-FFF2-40B4-BE49-F238E27FC236}">
                  <a16:creationId xmlns:a16="http://schemas.microsoft.com/office/drawing/2014/main" id="{94178FC7-D847-8BAB-1561-A0C9B60AC120}"/>
                </a:ext>
              </a:extLst>
            </p:cNvPr>
            <p:cNvGrpSpPr/>
            <p:nvPr/>
          </p:nvGrpSpPr>
          <p:grpSpPr>
            <a:xfrm>
              <a:off x="17486038" y="1861055"/>
              <a:ext cx="82192" cy="1800457"/>
              <a:chOff x="571349" y="4064644"/>
              <a:chExt cx="82192" cy="1800457"/>
            </a:xfrm>
          </p:grpSpPr>
          <p:cxnSp>
            <p:nvCxnSpPr>
              <p:cNvPr id="28" name="直接连接符 23">
                <a:extLst>
                  <a:ext uri="{FF2B5EF4-FFF2-40B4-BE49-F238E27FC236}">
                    <a16:creationId xmlns:a16="http://schemas.microsoft.com/office/drawing/2014/main" id="{1744975E-DC6D-370E-3A47-A4E44FD54DA9}"/>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29" name="椭圆 24">
                <a:extLst>
                  <a:ext uri="{FF2B5EF4-FFF2-40B4-BE49-F238E27FC236}">
                    <a16:creationId xmlns:a16="http://schemas.microsoft.com/office/drawing/2014/main" id="{0EE8A153-EB7C-9A2C-BCEA-60214C21F893}"/>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30" name="组合 25">
              <a:extLst>
                <a:ext uri="{FF2B5EF4-FFF2-40B4-BE49-F238E27FC236}">
                  <a16:creationId xmlns:a16="http://schemas.microsoft.com/office/drawing/2014/main" id="{40AED7F0-79DB-1120-9C71-EA55A82ABC29}"/>
                </a:ext>
              </a:extLst>
            </p:cNvPr>
            <p:cNvGrpSpPr/>
            <p:nvPr/>
          </p:nvGrpSpPr>
          <p:grpSpPr>
            <a:xfrm>
              <a:off x="16441009" y="3798712"/>
              <a:ext cx="82192" cy="1800457"/>
              <a:chOff x="571349" y="4064644"/>
              <a:chExt cx="82192" cy="1800457"/>
            </a:xfrm>
          </p:grpSpPr>
          <p:cxnSp>
            <p:nvCxnSpPr>
              <p:cNvPr id="31" name="直接连接符 26">
                <a:extLst>
                  <a:ext uri="{FF2B5EF4-FFF2-40B4-BE49-F238E27FC236}">
                    <a16:creationId xmlns:a16="http://schemas.microsoft.com/office/drawing/2014/main" id="{BB395496-805E-BD1E-0E93-834710FE8EF4}"/>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32" name="椭圆 27">
                <a:extLst>
                  <a:ext uri="{FF2B5EF4-FFF2-40B4-BE49-F238E27FC236}">
                    <a16:creationId xmlns:a16="http://schemas.microsoft.com/office/drawing/2014/main" id="{AE905A7C-C0CD-F1E8-6C50-A985314E9B50}"/>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sp>
        <p:nvSpPr>
          <p:cNvPr id="37" name="矩形: 圆角 14">
            <a:hlinkClick r:id="rId3" action="ppaction://hlinksldjump"/>
            <a:extLst>
              <a:ext uri="{FF2B5EF4-FFF2-40B4-BE49-F238E27FC236}">
                <a16:creationId xmlns:a16="http://schemas.microsoft.com/office/drawing/2014/main" id="{78D105F1-6E50-7993-D1D0-AE4A04872A24}"/>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grpSp>
        <p:nvGrpSpPr>
          <p:cNvPr id="14" name="组合 8">
            <a:extLst>
              <a:ext uri="{FF2B5EF4-FFF2-40B4-BE49-F238E27FC236}">
                <a16:creationId xmlns:a16="http://schemas.microsoft.com/office/drawing/2014/main" id="{B37C6B2E-4421-0AA6-D1A4-2CC370B83312}"/>
              </a:ext>
            </a:extLst>
          </p:cNvPr>
          <p:cNvGrpSpPr/>
          <p:nvPr/>
        </p:nvGrpSpPr>
        <p:grpSpPr>
          <a:xfrm>
            <a:off x="852620" y="220500"/>
            <a:ext cx="8694151" cy="787267"/>
            <a:chOff x="335868" y="306805"/>
            <a:chExt cx="15402685" cy="1394734"/>
          </a:xfrm>
        </p:grpSpPr>
        <p:grpSp>
          <p:nvGrpSpPr>
            <p:cNvPr id="15" name="组合 5">
              <a:extLst>
                <a:ext uri="{FF2B5EF4-FFF2-40B4-BE49-F238E27FC236}">
                  <a16:creationId xmlns:a16="http://schemas.microsoft.com/office/drawing/2014/main" id="{A18F3730-7334-A2D0-3893-3BD6DE14171B}"/>
                </a:ext>
              </a:extLst>
            </p:cNvPr>
            <p:cNvGrpSpPr/>
            <p:nvPr/>
          </p:nvGrpSpPr>
          <p:grpSpPr>
            <a:xfrm>
              <a:off x="335868" y="399491"/>
              <a:ext cx="734442" cy="522514"/>
              <a:chOff x="92323" y="424702"/>
              <a:chExt cx="1148649" cy="817200"/>
            </a:xfrm>
          </p:grpSpPr>
          <p:sp>
            <p:nvSpPr>
              <p:cNvPr id="18" name="矩形: 圆角 3">
                <a:extLst>
                  <a:ext uri="{FF2B5EF4-FFF2-40B4-BE49-F238E27FC236}">
                    <a16:creationId xmlns:a16="http://schemas.microsoft.com/office/drawing/2014/main" id="{1BD60780-0DA1-3B5D-1422-ADBDBCEAD80C}"/>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20" name="矩形: 圆角 4">
                <a:extLst>
                  <a:ext uri="{FF2B5EF4-FFF2-40B4-BE49-F238E27FC236}">
                    <a16:creationId xmlns:a16="http://schemas.microsoft.com/office/drawing/2014/main" id="{6D0A18D1-0D9D-3F3F-CC9F-5DEA5FD287F1}"/>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16" name="文本框 7">
              <a:extLst>
                <a:ext uri="{FF2B5EF4-FFF2-40B4-BE49-F238E27FC236}">
                  <a16:creationId xmlns:a16="http://schemas.microsoft.com/office/drawing/2014/main" id="{AA6039C1-FAD1-F03C-6698-AF3CD8C05951}"/>
                </a:ext>
              </a:extLst>
            </p:cNvPr>
            <p:cNvSpPr txBox="1"/>
            <p:nvPr/>
          </p:nvSpPr>
          <p:spPr>
            <a:xfrm>
              <a:off x="1171066" y="306805"/>
              <a:ext cx="14567487" cy="1394734"/>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B - EPI PARA PROTEÇÃO DOS OLHOS E FACE</a:t>
              </a:r>
            </a:p>
            <a:p>
              <a:pPr defTabSz="258089">
                <a:defRPr/>
              </a:pPr>
              <a:endParaRPr lang="zh-CN" altLang="en-US" sz="2258" b="1" dirty="0">
                <a:solidFill>
                  <a:prstClr val="white"/>
                </a:solidFill>
                <a:cs typeface="+mn-ea"/>
                <a:sym typeface="+mn-lt"/>
              </a:endParaRPr>
            </a:p>
          </p:txBody>
        </p:sp>
      </p:grpSp>
      <p:sp>
        <p:nvSpPr>
          <p:cNvPr id="38" name="矩形 19">
            <a:extLst>
              <a:ext uri="{FF2B5EF4-FFF2-40B4-BE49-F238E27FC236}">
                <a16:creationId xmlns:a16="http://schemas.microsoft.com/office/drawing/2014/main" id="{BFB91E1E-C590-5099-33EE-6AAC3A7B0469}"/>
              </a:ext>
            </a:extLst>
          </p:cNvPr>
          <p:cNvSpPr/>
          <p:nvPr/>
        </p:nvSpPr>
        <p:spPr>
          <a:xfrm>
            <a:off x="7691146" y="1273255"/>
            <a:ext cx="4185570" cy="5593315"/>
          </a:xfrm>
          <a:prstGeom prst="rect">
            <a:avLst/>
          </a:prstGeom>
          <a:gradFill flip="none" rotWithShape="1">
            <a:gsLst>
              <a:gs pos="0">
                <a:srgbClr val="27E4FA">
                  <a:alpha val="58000"/>
                </a:srgbClr>
              </a:gs>
              <a:gs pos="100000">
                <a:srgbClr val="27E4FA">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8118490" y="1829491"/>
            <a:ext cx="3579828" cy="4480842"/>
          </a:xfrm>
          <a:prstGeom prst="rect">
            <a:avLst/>
          </a:prstGeom>
          <a:noFill/>
        </p:spPr>
        <p:txBody>
          <a:bodyPr wrap="square" rtlCol="0">
            <a:spAutoFit/>
          </a:bodyPr>
          <a:lstStyle/>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O óculos com a lente amarela oferece proteção dos olhos do usuário contra impactos de partículas volantes e contra raios ultravioleta (U).</a:t>
            </a:r>
          </a:p>
          <a:p>
            <a:pPr defTabSz="479969">
              <a:lnSpc>
                <a:spcPct val="150000"/>
              </a:lnSpc>
              <a:defRPr/>
            </a:pPr>
            <a:endParaRPr lang="pt-BR" altLang="zh-CN" sz="1600" dirty="0">
              <a:solidFill>
                <a:schemeClr val="bg1"/>
              </a:solidFill>
              <a:effectLst>
                <a:outerShdw blurRad="38100" dist="38100" dir="2700000" algn="tl">
                  <a:srgbClr val="000000">
                    <a:alpha val="43137"/>
                  </a:srgbClr>
                </a:outerShdw>
              </a:effectLst>
              <a:cs typeface="+mn-ea"/>
              <a:sym typeface="+mn-lt"/>
            </a:endParaRPr>
          </a:p>
          <a:p>
            <a:pPr defTabSz="479969">
              <a:lnSpc>
                <a:spcPct val="150000"/>
              </a:lnSpc>
              <a:defRPr/>
            </a:pPr>
            <a:endParaRPr lang="pt-BR" altLang="zh-CN" sz="1600" dirty="0">
              <a:solidFill>
                <a:schemeClr val="bg1"/>
              </a:solidFill>
              <a:effectLst>
                <a:outerShdw blurRad="38100" dist="38100" dir="2700000" algn="tl">
                  <a:srgbClr val="000000">
                    <a:alpha val="43137"/>
                  </a:srgbClr>
                </a:outerShdw>
              </a:effectLst>
              <a:cs typeface="+mn-ea"/>
              <a:sym typeface="+mn-lt"/>
            </a:endParaRPr>
          </a:p>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Por aumentar a percepção de profundidade das cores, também funcionam bem em caso de nevoeiro e tempo nublado.</a:t>
            </a:r>
          </a:p>
          <a:p>
            <a:pPr defTabSz="479969">
              <a:lnSpc>
                <a:spcPct val="150000"/>
              </a:lnSpc>
              <a:defRPr/>
            </a:pPr>
            <a:endParaRPr lang="pt-BR" altLang="zh-CN" sz="1600" dirty="0">
              <a:solidFill>
                <a:schemeClr val="bg1"/>
              </a:solidFill>
              <a:effectLst>
                <a:outerShdw blurRad="38100" dist="38100" dir="2700000" algn="tl">
                  <a:srgbClr val="000000">
                    <a:alpha val="43137"/>
                  </a:srgbClr>
                </a:outerShdw>
              </a:effectLst>
              <a:cs typeface="+mn-ea"/>
              <a:sym typeface="+mn-lt"/>
            </a:endParaRPr>
          </a:p>
        </p:txBody>
      </p:sp>
      <p:pic>
        <p:nvPicPr>
          <p:cNvPr id="39" name="Imagem 38">
            <a:extLst>
              <a:ext uri="{FF2B5EF4-FFF2-40B4-BE49-F238E27FC236}">
                <a16:creationId xmlns:a16="http://schemas.microsoft.com/office/drawing/2014/main" id="{9F6E7ADB-9ED1-87A2-2B4B-A360F406FEA9}"/>
              </a:ext>
            </a:extLst>
          </p:cNvPr>
          <p:cNvPicPr>
            <a:picLocks noChangeAspect="1"/>
          </p:cNvPicPr>
          <p:nvPr/>
        </p:nvPicPr>
        <p:blipFill>
          <a:blip r:embed="rId4"/>
          <a:stretch>
            <a:fillRect/>
          </a:stretch>
        </p:blipFill>
        <p:spPr>
          <a:xfrm>
            <a:off x="2420786" y="4491884"/>
            <a:ext cx="2484903" cy="1987922"/>
          </a:xfrm>
          <a:prstGeom prst="roundRect">
            <a:avLst>
              <a:gd name="adj" fmla="val 22417"/>
            </a:avLst>
          </a:prstGeom>
          <a:effectLst>
            <a:glow rad="139700">
              <a:schemeClr val="accent1">
                <a:satMod val="175000"/>
                <a:alpha val="40000"/>
              </a:schemeClr>
            </a:glow>
          </a:effectLst>
        </p:spPr>
      </p:pic>
    </p:spTree>
    <p:extLst>
      <p:ext uri="{BB962C8B-B14F-4D97-AF65-F5344CB8AC3E}">
        <p14:creationId xmlns:p14="http://schemas.microsoft.com/office/powerpoint/2010/main" val="4262151119"/>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500" fill="hold"/>
                                        <p:tgtEl>
                                          <p:spTgt spid="37"/>
                                        </p:tgtEl>
                                        <p:attrNameLst>
                                          <p:attrName>ppt_x</p:attrName>
                                        </p:attrNameLst>
                                      </p:cBhvr>
                                      <p:tavLst>
                                        <p:tav tm="0">
                                          <p:val>
                                            <p:strVal val="1+#ppt_w/2"/>
                                          </p:val>
                                        </p:tav>
                                        <p:tav tm="100000">
                                          <p:val>
                                            <p:strVal val="#ppt_x"/>
                                          </p:val>
                                        </p:tav>
                                      </p:tavLst>
                                    </p:anim>
                                    <p:anim calcmode="lin" valueType="num">
                                      <p:cBhvr additive="base">
                                        <p:cTn id="8" dur="1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3">
            <a:duotone>
              <a:prstClr val="black"/>
              <a:schemeClr val="accent1">
                <a:tint val="45000"/>
                <a:satMod val="400000"/>
              </a:schemeClr>
            </a:duotone>
          </a:blip>
          <a:stretch>
            <a:fillRect/>
          </a:stretch>
        </p:blipFill>
        <p:spPr>
          <a:xfrm>
            <a:off x="0" y="0"/>
            <a:ext cx="12192000" cy="6858000"/>
          </a:xfrm>
          <a:prstGeom prst="rect">
            <a:avLst/>
          </a:prstGeom>
        </p:spPr>
      </p:pic>
      <p:sp>
        <p:nvSpPr>
          <p:cNvPr id="47" name="矩形 144">
            <a:extLst>
              <a:ext uri="{FF2B5EF4-FFF2-40B4-BE49-F238E27FC236}">
                <a16:creationId xmlns:a16="http://schemas.microsoft.com/office/drawing/2014/main" id="{9BCDFCAA-8EF9-E183-8246-2404918E0ED6}"/>
              </a:ext>
            </a:extLst>
          </p:cNvPr>
          <p:cNvSpPr/>
          <p:nvPr/>
        </p:nvSpPr>
        <p:spPr>
          <a:xfrm>
            <a:off x="791536" y="1142704"/>
            <a:ext cx="5468185" cy="1422954"/>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B.1 -  Óculos:</a:t>
            </a:r>
            <a:br>
              <a:rPr lang="pt-BR" altLang="zh-CN" sz="2000" b="1" dirty="0">
                <a:solidFill>
                  <a:schemeClr val="bg1"/>
                </a:solidFill>
                <a:cs typeface="+mn-ea"/>
                <a:sym typeface="+mn-lt"/>
              </a:rPr>
            </a:br>
            <a:r>
              <a:rPr lang="pt-BR" altLang="zh-CN" sz="2000" b="1" dirty="0">
                <a:solidFill>
                  <a:schemeClr val="bg1"/>
                </a:solidFill>
                <a:cs typeface="+mn-ea"/>
                <a:sym typeface="+mn-lt"/>
              </a:rPr>
              <a:t>d) </a:t>
            </a:r>
            <a:r>
              <a:rPr lang="pt-BR" altLang="zh-CN" sz="2000" dirty="0">
                <a:solidFill>
                  <a:schemeClr val="bg1"/>
                </a:solidFill>
                <a:cs typeface="+mn-ea"/>
                <a:sym typeface="+mn-lt"/>
              </a:rPr>
              <a:t>óculos para proteção dos olhos contra radiação infravermelha;</a:t>
            </a:r>
            <a:endParaRPr lang="zh-CN" altLang="en-US" sz="2000" dirty="0">
              <a:solidFill>
                <a:schemeClr val="bg1"/>
              </a:solidFill>
              <a:cs typeface="+mn-ea"/>
              <a:sym typeface="+mn-lt"/>
            </a:endParaRPr>
          </a:p>
        </p:txBody>
      </p:sp>
      <p:sp>
        <p:nvSpPr>
          <p:cNvPr id="37" name="矩形: 圆角 14">
            <a:hlinkClick r:id="rId4" action="ppaction://hlinksldjump"/>
            <a:extLst>
              <a:ext uri="{FF2B5EF4-FFF2-40B4-BE49-F238E27FC236}">
                <a16:creationId xmlns:a16="http://schemas.microsoft.com/office/drawing/2014/main" id="{78D105F1-6E50-7993-D1D0-AE4A04872A24}"/>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grpSp>
        <p:nvGrpSpPr>
          <p:cNvPr id="14" name="组合 8">
            <a:extLst>
              <a:ext uri="{FF2B5EF4-FFF2-40B4-BE49-F238E27FC236}">
                <a16:creationId xmlns:a16="http://schemas.microsoft.com/office/drawing/2014/main" id="{B37C6B2E-4421-0AA6-D1A4-2CC370B83312}"/>
              </a:ext>
            </a:extLst>
          </p:cNvPr>
          <p:cNvGrpSpPr/>
          <p:nvPr/>
        </p:nvGrpSpPr>
        <p:grpSpPr>
          <a:xfrm>
            <a:off x="852620" y="220500"/>
            <a:ext cx="8694151" cy="787267"/>
            <a:chOff x="335868" y="306805"/>
            <a:chExt cx="15402685" cy="1394734"/>
          </a:xfrm>
        </p:grpSpPr>
        <p:grpSp>
          <p:nvGrpSpPr>
            <p:cNvPr id="15" name="组合 5">
              <a:extLst>
                <a:ext uri="{FF2B5EF4-FFF2-40B4-BE49-F238E27FC236}">
                  <a16:creationId xmlns:a16="http://schemas.microsoft.com/office/drawing/2014/main" id="{A18F3730-7334-A2D0-3893-3BD6DE14171B}"/>
                </a:ext>
              </a:extLst>
            </p:cNvPr>
            <p:cNvGrpSpPr/>
            <p:nvPr/>
          </p:nvGrpSpPr>
          <p:grpSpPr>
            <a:xfrm>
              <a:off x="335868" y="399491"/>
              <a:ext cx="734442" cy="522514"/>
              <a:chOff x="92323" y="424702"/>
              <a:chExt cx="1148649" cy="817200"/>
            </a:xfrm>
          </p:grpSpPr>
          <p:sp>
            <p:nvSpPr>
              <p:cNvPr id="18" name="矩形: 圆角 3">
                <a:extLst>
                  <a:ext uri="{FF2B5EF4-FFF2-40B4-BE49-F238E27FC236}">
                    <a16:creationId xmlns:a16="http://schemas.microsoft.com/office/drawing/2014/main" id="{1BD60780-0DA1-3B5D-1422-ADBDBCEAD80C}"/>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20" name="矩形: 圆角 4">
                <a:extLst>
                  <a:ext uri="{FF2B5EF4-FFF2-40B4-BE49-F238E27FC236}">
                    <a16:creationId xmlns:a16="http://schemas.microsoft.com/office/drawing/2014/main" id="{6D0A18D1-0D9D-3F3F-CC9F-5DEA5FD287F1}"/>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16" name="文本框 7">
              <a:extLst>
                <a:ext uri="{FF2B5EF4-FFF2-40B4-BE49-F238E27FC236}">
                  <a16:creationId xmlns:a16="http://schemas.microsoft.com/office/drawing/2014/main" id="{AA6039C1-FAD1-F03C-6698-AF3CD8C05951}"/>
                </a:ext>
              </a:extLst>
            </p:cNvPr>
            <p:cNvSpPr txBox="1"/>
            <p:nvPr/>
          </p:nvSpPr>
          <p:spPr>
            <a:xfrm>
              <a:off x="1171066" y="306805"/>
              <a:ext cx="14567487" cy="1394734"/>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B - EPI PARA PROTEÇÃO DOS OLHOS E FACE</a:t>
              </a:r>
            </a:p>
            <a:p>
              <a:pPr defTabSz="258089">
                <a:defRPr/>
              </a:pPr>
              <a:endParaRPr lang="zh-CN" altLang="en-US" sz="2258" b="1" dirty="0">
                <a:solidFill>
                  <a:prstClr val="white"/>
                </a:solidFill>
                <a:cs typeface="+mn-ea"/>
                <a:sym typeface="+mn-lt"/>
              </a:endParaRPr>
            </a:p>
          </p:txBody>
        </p:sp>
      </p:grpSp>
      <p:sp>
        <p:nvSpPr>
          <p:cNvPr id="5" name="平行四边形 37">
            <a:extLst>
              <a:ext uri="{FF2B5EF4-FFF2-40B4-BE49-F238E27FC236}">
                <a16:creationId xmlns:a16="http://schemas.microsoft.com/office/drawing/2014/main" id="{EE4A2609-9DBA-3F09-8EF6-651CAEA11DC6}"/>
              </a:ext>
            </a:extLst>
          </p:cNvPr>
          <p:cNvSpPr/>
          <p:nvPr>
            <p:custDataLst>
              <p:tags r:id="rId1"/>
            </p:custDataLst>
          </p:nvPr>
        </p:nvSpPr>
        <p:spPr>
          <a:xfrm flipH="1" flipV="1">
            <a:off x="6391136" y="3603218"/>
            <a:ext cx="5889764" cy="3003515"/>
          </a:xfrm>
          <a:prstGeom prst="parallelogram">
            <a:avLst>
              <a:gd name="adj" fmla="val 29928"/>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nvGrpSpPr>
          <p:cNvPr id="6" name="组合 2">
            <a:extLst>
              <a:ext uri="{FF2B5EF4-FFF2-40B4-BE49-F238E27FC236}">
                <a16:creationId xmlns:a16="http://schemas.microsoft.com/office/drawing/2014/main" id="{5B588386-C45C-6241-52CC-1F54C78D255F}"/>
              </a:ext>
            </a:extLst>
          </p:cNvPr>
          <p:cNvGrpSpPr/>
          <p:nvPr/>
        </p:nvGrpSpPr>
        <p:grpSpPr>
          <a:xfrm>
            <a:off x="314464" y="3353789"/>
            <a:ext cx="3483076" cy="3176980"/>
            <a:chOff x="548721" y="1660009"/>
            <a:chExt cx="6073003" cy="5539304"/>
          </a:xfrm>
        </p:grpSpPr>
        <p:sp>
          <p:nvSpPr>
            <p:cNvPr id="7" name="平行四边形 29">
              <a:extLst>
                <a:ext uri="{FF2B5EF4-FFF2-40B4-BE49-F238E27FC236}">
                  <a16:creationId xmlns:a16="http://schemas.microsoft.com/office/drawing/2014/main" id="{3BD4E17F-584E-4C4D-9BC2-FA4CF67ED964}"/>
                </a:ext>
              </a:extLst>
            </p:cNvPr>
            <p:cNvSpPr/>
            <p:nvPr/>
          </p:nvSpPr>
          <p:spPr>
            <a:xfrm>
              <a:off x="548721" y="1660009"/>
              <a:ext cx="5810647" cy="4283592"/>
            </a:xfrm>
            <a:prstGeom prst="parallelogram">
              <a:avLst>
                <a:gd name="adj" fmla="val 41066"/>
              </a:avLst>
            </a:prstGeom>
            <a:gradFill>
              <a:gsLst>
                <a:gs pos="0">
                  <a:srgbClr val="00B0F0"/>
                </a:gs>
                <a:gs pos="100000">
                  <a:srgbClr val="344CF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8" name="平行四边形 30">
              <a:extLst>
                <a:ext uri="{FF2B5EF4-FFF2-40B4-BE49-F238E27FC236}">
                  <a16:creationId xmlns:a16="http://schemas.microsoft.com/office/drawing/2014/main" id="{3D7D35D4-D9F1-C5D8-0960-0427182DD783}"/>
                </a:ext>
              </a:extLst>
            </p:cNvPr>
            <p:cNvSpPr/>
            <p:nvPr/>
          </p:nvSpPr>
          <p:spPr>
            <a:xfrm>
              <a:off x="2867379" y="4431621"/>
              <a:ext cx="3754345" cy="2767692"/>
            </a:xfrm>
            <a:prstGeom prst="parallelogram">
              <a:avLst>
                <a:gd name="adj" fmla="val 41066"/>
              </a:avLst>
            </a:prstGeom>
            <a:gradFill>
              <a:gsLst>
                <a:gs pos="0">
                  <a:srgbClr val="00B0F0"/>
                </a:gs>
                <a:gs pos="100000">
                  <a:srgbClr val="344CF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sp>
        <p:nvSpPr>
          <p:cNvPr id="61" name="矩形 144">
            <a:extLst>
              <a:ext uri="{FF2B5EF4-FFF2-40B4-BE49-F238E27FC236}">
                <a16:creationId xmlns:a16="http://schemas.microsoft.com/office/drawing/2014/main" id="{F32CE336-1BB5-21EB-A5EA-FBB7E83B52DF}"/>
              </a:ext>
            </a:extLst>
          </p:cNvPr>
          <p:cNvSpPr/>
          <p:nvPr/>
        </p:nvSpPr>
        <p:spPr>
          <a:xfrm>
            <a:off x="7451688" y="3842357"/>
            <a:ext cx="3839919" cy="3003515"/>
          </a:xfrm>
          <a:prstGeom prst="rect">
            <a:avLst/>
          </a:prstGeom>
          <a:noFill/>
        </p:spPr>
        <p:txBody>
          <a:bodyPr wrap="square" rtlCol="0">
            <a:spAutoFit/>
          </a:bodyPr>
          <a:lstStyle/>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É a cor mais indicada para atividades em que um objeto precisa aparecer contra o fundo, pois é responsável por filtrar a luz azul e aumentar o contraste em ambientes com pouca luz, suavizando as tonalidades das cores.</a:t>
            </a:r>
          </a:p>
          <a:p>
            <a:pPr defTabSz="479969">
              <a:lnSpc>
                <a:spcPct val="150000"/>
              </a:lnSpc>
              <a:defRPr/>
            </a:pPr>
            <a:endParaRPr lang="pt-BR" altLang="zh-CN" sz="1600" dirty="0">
              <a:solidFill>
                <a:schemeClr val="bg1"/>
              </a:solidFill>
              <a:effectLst>
                <a:outerShdw blurRad="38100" dist="38100" dir="2700000" algn="tl">
                  <a:srgbClr val="000000">
                    <a:alpha val="43137"/>
                  </a:srgbClr>
                </a:outerShdw>
              </a:effectLst>
              <a:cs typeface="+mn-ea"/>
              <a:sym typeface="+mn-lt"/>
            </a:endParaRPr>
          </a:p>
        </p:txBody>
      </p:sp>
      <p:sp>
        <p:nvSpPr>
          <p:cNvPr id="34" name="矩形 144">
            <a:extLst>
              <a:ext uri="{FF2B5EF4-FFF2-40B4-BE49-F238E27FC236}">
                <a16:creationId xmlns:a16="http://schemas.microsoft.com/office/drawing/2014/main" id="{320419C4-E8A7-5E0E-AB7A-1A2F0E533F17}"/>
              </a:ext>
            </a:extLst>
          </p:cNvPr>
          <p:cNvSpPr/>
          <p:nvPr/>
        </p:nvSpPr>
        <p:spPr>
          <a:xfrm>
            <a:off x="8037617" y="2077031"/>
            <a:ext cx="3839919" cy="1526187"/>
          </a:xfrm>
          <a:prstGeom prst="rect">
            <a:avLst/>
          </a:prstGeom>
          <a:noFill/>
        </p:spPr>
        <p:txBody>
          <a:bodyPr wrap="square" rtlCol="0">
            <a:spAutoFit/>
          </a:bodyPr>
          <a:lstStyle/>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O óculos de proteção com a lente verde protege os olhos contra raio infravermelho</a:t>
            </a:r>
          </a:p>
          <a:p>
            <a:pPr defTabSz="479969">
              <a:lnSpc>
                <a:spcPct val="150000"/>
              </a:lnSpc>
              <a:defRPr/>
            </a:pPr>
            <a:endParaRPr lang="pt-BR" altLang="zh-CN" sz="1600" dirty="0">
              <a:solidFill>
                <a:schemeClr val="bg1"/>
              </a:solidFill>
              <a:effectLst>
                <a:outerShdw blurRad="38100" dist="38100" dir="2700000" algn="tl">
                  <a:srgbClr val="000000">
                    <a:alpha val="43137"/>
                  </a:srgbClr>
                </a:outerShdw>
              </a:effectLst>
              <a:cs typeface="+mn-ea"/>
              <a:sym typeface="+mn-lt"/>
            </a:endParaRPr>
          </a:p>
        </p:txBody>
      </p:sp>
      <p:pic>
        <p:nvPicPr>
          <p:cNvPr id="4" name="Imagem 3">
            <a:extLst>
              <a:ext uri="{FF2B5EF4-FFF2-40B4-BE49-F238E27FC236}">
                <a16:creationId xmlns:a16="http://schemas.microsoft.com/office/drawing/2014/main" id="{667E47C3-2E89-F13C-B1BD-9DA67DAAE648}"/>
              </a:ext>
            </a:extLst>
          </p:cNvPr>
          <p:cNvPicPr>
            <a:picLocks noChangeAspect="1"/>
          </p:cNvPicPr>
          <p:nvPr/>
        </p:nvPicPr>
        <p:blipFill>
          <a:blip r:embed="rId5"/>
          <a:stretch>
            <a:fillRect/>
          </a:stretch>
        </p:blipFill>
        <p:spPr>
          <a:xfrm>
            <a:off x="2475495" y="3732718"/>
            <a:ext cx="2343150" cy="1952625"/>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1755820361"/>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500" fill="hold"/>
                                        <p:tgtEl>
                                          <p:spTgt spid="37"/>
                                        </p:tgtEl>
                                        <p:attrNameLst>
                                          <p:attrName>ppt_x</p:attrName>
                                        </p:attrNameLst>
                                      </p:cBhvr>
                                      <p:tavLst>
                                        <p:tav tm="0">
                                          <p:val>
                                            <p:strVal val="1+#ppt_w/2"/>
                                          </p:val>
                                        </p:tav>
                                        <p:tav tm="100000">
                                          <p:val>
                                            <p:strVal val="#ppt_x"/>
                                          </p:val>
                                        </p:tav>
                                      </p:tavLst>
                                    </p:anim>
                                    <p:anim calcmode="lin" valueType="num">
                                      <p:cBhvr additive="base">
                                        <p:cTn id="8" dur="1500" fill="hold"/>
                                        <p:tgtEl>
                                          <p:spTgt spid="37"/>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2" presetClass="entr" presetSubtype="1"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sp>
        <p:nvSpPr>
          <p:cNvPr id="47" name="矩形 144">
            <a:extLst>
              <a:ext uri="{FF2B5EF4-FFF2-40B4-BE49-F238E27FC236}">
                <a16:creationId xmlns:a16="http://schemas.microsoft.com/office/drawing/2014/main" id="{9BCDFCAA-8EF9-E183-8246-2404918E0ED6}"/>
              </a:ext>
            </a:extLst>
          </p:cNvPr>
          <p:cNvSpPr/>
          <p:nvPr/>
        </p:nvSpPr>
        <p:spPr>
          <a:xfrm>
            <a:off x="791536" y="1142704"/>
            <a:ext cx="6345864" cy="1422954"/>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B.1 -  Óculos:</a:t>
            </a:r>
            <a:br>
              <a:rPr lang="pt-BR" altLang="zh-CN" sz="2000" b="1" dirty="0">
                <a:solidFill>
                  <a:schemeClr val="bg1"/>
                </a:solidFill>
                <a:cs typeface="+mn-ea"/>
                <a:sym typeface="+mn-lt"/>
              </a:rPr>
            </a:br>
            <a:r>
              <a:rPr lang="pt-BR" altLang="zh-CN" sz="2000" b="1" dirty="0">
                <a:solidFill>
                  <a:schemeClr val="bg1"/>
                </a:solidFill>
                <a:cs typeface="+mn-ea"/>
                <a:sym typeface="+mn-lt"/>
              </a:rPr>
              <a:t>e) </a:t>
            </a:r>
            <a:r>
              <a:rPr lang="pt-BR" altLang="zh-CN" sz="2000" dirty="0">
                <a:solidFill>
                  <a:schemeClr val="bg1"/>
                </a:solidFill>
                <a:cs typeface="+mn-ea"/>
                <a:sym typeface="+mn-lt"/>
              </a:rPr>
              <a:t>óculos de tela para proteção limitada dos olhos contra impactos de partículas volantes;</a:t>
            </a:r>
            <a:endParaRPr lang="zh-CN" altLang="en-US" sz="2000" dirty="0">
              <a:solidFill>
                <a:schemeClr val="bg1"/>
              </a:solidFill>
              <a:cs typeface="+mn-ea"/>
              <a:sym typeface="+mn-lt"/>
            </a:endParaRPr>
          </a:p>
        </p:txBody>
      </p:sp>
      <p:sp>
        <p:nvSpPr>
          <p:cNvPr id="37" name="矩形: 圆角 14">
            <a:hlinkClick r:id="rId3" action="ppaction://hlinksldjump"/>
            <a:extLst>
              <a:ext uri="{FF2B5EF4-FFF2-40B4-BE49-F238E27FC236}">
                <a16:creationId xmlns:a16="http://schemas.microsoft.com/office/drawing/2014/main" id="{78D105F1-6E50-7993-D1D0-AE4A04872A24}"/>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grpSp>
        <p:nvGrpSpPr>
          <p:cNvPr id="14" name="组合 8">
            <a:extLst>
              <a:ext uri="{FF2B5EF4-FFF2-40B4-BE49-F238E27FC236}">
                <a16:creationId xmlns:a16="http://schemas.microsoft.com/office/drawing/2014/main" id="{B37C6B2E-4421-0AA6-D1A4-2CC370B83312}"/>
              </a:ext>
            </a:extLst>
          </p:cNvPr>
          <p:cNvGrpSpPr/>
          <p:nvPr/>
        </p:nvGrpSpPr>
        <p:grpSpPr>
          <a:xfrm>
            <a:off x="852620" y="220500"/>
            <a:ext cx="8694151" cy="787267"/>
            <a:chOff x="335868" y="306805"/>
            <a:chExt cx="15402685" cy="1394734"/>
          </a:xfrm>
        </p:grpSpPr>
        <p:grpSp>
          <p:nvGrpSpPr>
            <p:cNvPr id="15" name="组合 5">
              <a:extLst>
                <a:ext uri="{FF2B5EF4-FFF2-40B4-BE49-F238E27FC236}">
                  <a16:creationId xmlns:a16="http://schemas.microsoft.com/office/drawing/2014/main" id="{A18F3730-7334-A2D0-3893-3BD6DE14171B}"/>
                </a:ext>
              </a:extLst>
            </p:cNvPr>
            <p:cNvGrpSpPr/>
            <p:nvPr/>
          </p:nvGrpSpPr>
          <p:grpSpPr>
            <a:xfrm>
              <a:off x="335868" y="399491"/>
              <a:ext cx="734442" cy="522514"/>
              <a:chOff x="92323" y="424702"/>
              <a:chExt cx="1148649" cy="817200"/>
            </a:xfrm>
          </p:grpSpPr>
          <p:sp>
            <p:nvSpPr>
              <p:cNvPr id="18" name="矩形: 圆角 3">
                <a:extLst>
                  <a:ext uri="{FF2B5EF4-FFF2-40B4-BE49-F238E27FC236}">
                    <a16:creationId xmlns:a16="http://schemas.microsoft.com/office/drawing/2014/main" id="{1BD60780-0DA1-3B5D-1422-ADBDBCEAD80C}"/>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20" name="矩形: 圆角 4">
                <a:extLst>
                  <a:ext uri="{FF2B5EF4-FFF2-40B4-BE49-F238E27FC236}">
                    <a16:creationId xmlns:a16="http://schemas.microsoft.com/office/drawing/2014/main" id="{6D0A18D1-0D9D-3F3F-CC9F-5DEA5FD287F1}"/>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16" name="文本框 7">
              <a:extLst>
                <a:ext uri="{FF2B5EF4-FFF2-40B4-BE49-F238E27FC236}">
                  <a16:creationId xmlns:a16="http://schemas.microsoft.com/office/drawing/2014/main" id="{AA6039C1-FAD1-F03C-6698-AF3CD8C05951}"/>
                </a:ext>
              </a:extLst>
            </p:cNvPr>
            <p:cNvSpPr txBox="1"/>
            <p:nvPr/>
          </p:nvSpPr>
          <p:spPr>
            <a:xfrm>
              <a:off x="1171066" y="306805"/>
              <a:ext cx="14567487" cy="1394734"/>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B - EPI PARA PROTEÇÃO DOS OLHOS E FACE</a:t>
              </a:r>
            </a:p>
            <a:p>
              <a:pPr defTabSz="258089">
                <a:defRPr/>
              </a:pPr>
              <a:endParaRPr lang="zh-CN" altLang="en-US" sz="2258" b="1" dirty="0">
                <a:solidFill>
                  <a:prstClr val="white"/>
                </a:solidFill>
                <a:cs typeface="+mn-ea"/>
                <a:sym typeface="+mn-lt"/>
              </a:endParaRPr>
            </a:p>
          </p:txBody>
        </p:sp>
      </p:grpSp>
      <p:sp>
        <p:nvSpPr>
          <p:cNvPr id="34" name="矩形 144">
            <a:extLst>
              <a:ext uri="{FF2B5EF4-FFF2-40B4-BE49-F238E27FC236}">
                <a16:creationId xmlns:a16="http://schemas.microsoft.com/office/drawing/2014/main" id="{320419C4-E8A7-5E0E-AB7A-1A2F0E533F17}"/>
              </a:ext>
            </a:extLst>
          </p:cNvPr>
          <p:cNvSpPr/>
          <p:nvPr/>
        </p:nvSpPr>
        <p:spPr>
          <a:xfrm>
            <a:off x="945263" y="4082190"/>
            <a:ext cx="3839919" cy="1895519"/>
          </a:xfrm>
          <a:prstGeom prst="rect">
            <a:avLst/>
          </a:prstGeom>
          <a:noFill/>
        </p:spPr>
        <p:txBody>
          <a:bodyPr wrap="square" rtlCol="0">
            <a:spAutoFit/>
          </a:bodyPr>
          <a:lstStyle/>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O óculos de tela oferece proteção dos olhos dos usuários contra impactos de partículas volantes, indicado para serviços de roçadeira e colheita de cítricos.</a:t>
            </a:r>
          </a:p>
        </p:txBody>
      </p:sp>
      <p:sp>
        <p:nvSpPr>
          <p:cNvPr id="2" name="任意多边形: 形状 9">
            <a:extLst>
              <a:ext uri="{FF2B5EF4-FFF2-40B4-BE49-F238E27FC236}">
                <a16:creationId xmlns:a16="http://schemas.microsoft.com/office/drawing/2014/main" id="{519B33CB-CB1E-22AC-E4EE-DCB6B0085D1F}"/>
              </a:ext>
            </a:extLst>
          </p:cNvPr>
          <p:cNvSpPr/>
          <p:nvPr/>
        </p:nvSpPr>
        <p:spPr>
          <a:xfrm>
            <a:off x="5439464" y="1937657"/>
            <a:ext cx="8799049" cy="4920343"/>
          </a:xfrm>
          <a:custGeom>
            <a:avLst/>
            <a:gdLst>
              <a:gd name="connsiteX0" fmla="*/ 3892952 w 7785904"/>
              <a:gd name="connsiteY0" fmla="*/ 0 h 4072359"/>
              <a:gd name="connsiteX1" fmla="*/ 7785904 w 7785904"/>
              <a:gd name="connsiteY1" fmla="*/ 3892952 h 4072359"/>
              <a:gd name="connsiteX2" fmla="*/ 7781368 w 7785904"/>
              <a:gd name="connsiteY2" fmla="*/ 4072359 h 4072359"/>
              <a:gd name="connsiteX3" fmla="*/ 4537 w 7785904"/>
              <a:gd name="connsiteY3" fmla="*/ 4072359 h 4072359"/>
              <a:gd name="connsiteX4" fmla="*/ 0 w 7785904"/>
              <a:gd name="connsiteY4" fmla="*/ 3892952 h 4072359"/>
              <a:gd name="connsiteX5" fmla="*/ 3892952 w 7785904"/>
              <a:gd name="connsiteY5" fmla="*/ 0 h 4072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5904" h="4072359">
                <a:moveTo>
                  <a:pt x="3892952" y="0"/>
                </a:moveTo>
                <a:cubicBezTo>
                  <a:pt x="6042970" y="0"/>
                  <a:pt x="7785904" y="1742934"/>
                  <a:pt x="7785904" y="3892952"/>
                </a:cubicBezTo>
                <a:lnTo>
                  <a:pt x="7781368" y="4072359"/>
                </a:lnTo>
                <a:lnTo>
                  <a:pt x="4537" y="4072359"/>
                </a:lnTo>
                <a:lnTo>
                  <a:pt x="0" y="3892952"/>
                </a:lnTo>
                <a:cubicBezTo>
                  <a:pt x="0" y="1742934"/>
                  <a:pt x="1742934" y="0"/>
                  <a:pt x="3892952" y="0"/>
                </a:cubicBezTo>
                <a:close/>
              </a:path>
            </a:pathLst>
          </a:custGeom>
          <a:gradFill flip="none" rotWithShape="1">
            <a:gsLst>
              <a:gs pos="0">
                <a:srgbClr val="00B0F0"/>
              </a:gs>
              <a:gs pos="100000">
                <a:srgbClr val="00B0F0">
                  <a:alpha val="0"/>
                </a:srgbClr>
              </a:gs>
            </a:gsLst>
            <a:lin ang="5400000" scaled="1"/>
            <a:tileRect/>
          </a:gradFill>
          <a:ln w="12700" cap="flat" cmpd="sng" algn="ctr">
            <a:noFill/>
            <a:prstDash val="solid"/>
            <a:miter lim="800000"/>
          </a:ln>
          <a:effectLst/>
        </p:spPr>
        <p:txBody>
          <a:bodyPr wrap="square" rtlCol="0" anchor="ctr">
            <a:noAutofit/>
          </a:bodyPr>
          <a:lstStyle/>
          <a:p>
            <a:pPr algn="ctr" defTabSz="959937"/>
            <a:endParaRPr lang="zh-CN" altLang="en-US" sz="2100" kern="0" dirty="0">
              <a:solidFill>
                <a:prstClr val="white"/>
              </a:solidFill>
              <a:cs typeface="+mn-ea"/>
              <a:sym typeface="+mn-lt"/>
            </a:endParaRPr>
          </a:p>
        </p:txBody>
      </p:sp>
      <p:sp>
        <p:nvSpPr>
          <p:cNvPr id="9" name="椭圆 28">
            <a:extLst>
              <a:ext uri="{FF2B5EF4-FFF2-40B4-BE49-F238E27FC236}">
                <a16:creationId xmlns:a16="http://schemas.microsoft.com/office/drawing/2014/main" id="{A8BA7ED1-90FC-EB91-5C74-8215128127D1}"/>
              </a:ext>
            </a:extLst>
          </p:cNvPr>
          <p:cNvSpPr>
            <a:spLocks/>
          </p:cNvSpPr>
          <p:nvPr/>
        </p:nvSpPr>
        <p:spPr>
          <a:xfrm>
            <a:off x="5189186" y="4503315"/>
            <a:ext cx="947524" cy="947524"/>
          </a:xfrm>
          <a:prstGeom prst="ellipse">
            <a:avLst/>
          </a:prstGeom>
          <a:gradFill flip="none" rotWithShape="1">
            <a:gsLst>
              <a:gs pos="1000">
                <a:srgbClr val="00B0F0"/>
              </a:gs>
              <a:gs pos="100000">
                <a:srgbClr val="0AEEFC">
                  <a:alpha val="0"/>
                </a:srgbClr>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prstClr val="white"/>
              </a:solidFill>
              <a:effectLst/>
              <a:uLnTx/>
              <a:uFillTx/>
              <a:cs typeface="+mn-ea"/>
              <a:sym typeface="+mn-lt"/>
            </a:endParaRPr>
          </a:p>
        </p:txBody>
      </p:sp>
      <p:sp>
        <p:nvSpPr>
          <p:cNvPr id="10" name="Freeform 112">
            <a:extLst>
              <a:ext uri="{FF2B5EF4-FFF2-40B4-BE49-F238E27FC236}">
                <a16:creationId xmlns:a16="http://schemas.microsoft.com/office/drawing/2014/main" id="{1B34F1FC-990A-05F0-CCFC-A25A313AD507}"/>
              </a:ext>
            </a:extLst>
          </p:cNvPr>
          <p:cNvSpPr>
            <a:spLocks/>
          </p:cNvSpPr>
          <p:nvPr/>
        </p:nvSpPr>
        <p:spPr bwMode="auto">
          <a:xfrm>
            <a:off x="5419723" y="4695918"/>
            <a:ext cx="486450" cy="562319"/>
          </a:xfrm>
          <a:custGeom>
            <a:avLst/>
            <a:gdLst>
              <a:gd name="T0" fmla="*/ 67915248 w 390"/>
              <a:gd name="T1" fmla="*/ 0 h 444"/>
              <a:gd name="T2" fmla="*/ 0 w 390"/>
              <a:gd name="T3" fmla="*/ 10756750 h 444"/>
              <a:gd name="T4" fmla="*/ 8661611 w 390"/>
              <a:gd name="T5" fmla="*/ 89909435 h 444"/>
              <a:gd name="T6" fmla="*/ 76576859 w 390"/>
              <a:gd name="T7" fmla="*/ 80979491 h 444"/>
              <a:gd name="T8" fmla="*/ 67915248 w 390"/>
              <a:gd name="T9" fmla="*/ 0 h 444"/>
              <a:gd name="T10" fmla="*/ 67915248 w 390"/>
              <a:gd name="T11" fmla="*/ 80979491 h 444"/>
              <a:gd name="T12" fmla="*/ 8661611 w 390"/>
              <a:gd name="T13" fmla="*/ 10756750 h 444"/>
              <a:gd name="T14" fmla="*/ 67915248 w 390"/>
              <a:gd name="T15" fmla="*/ 80979491 h 444"/>
              <a:gd name="T16" fmla="*/ 43505051 w 390"/>
              <a:gd name="T17" fmla="*/ 55812832 h 444"/>
              <a:gd name="T18" fmla="*/ 19094855 w 390"/>
              <a:gd name="T19" fmla="*/ 61292796 h 444"/>
              <a:gd name="T20" fmla="*/ 43505051 w 390"/>
              <a:gd name="T21" fmla="*/ 55812832 h 444"/>
              <a:gd name="T22" fmla="*/ 57482004 w 390"/>
              <a:gd name="T23" fmla="*/ 35923409 h 444"/>
              <a:gd name="T24" fmla="*/ 38387149 w 390"/>
              <a:gd name="T25" fmla="*/ 39779296 h 444"/>
              <a:gd name="T26" fmla="*/ 57482004 w 390"/>
              <a:gd name="T27" fmla="*/ 35923409 h 444"/>
              <a:gd name="T28" fmla="*/ 38387149 w 390"/>
              <a:gd name="T29" fmla="*/ 30646623 h 444"/>
              <a:gd name="T30" fmla="*/ 57482004 w 390"/>
              <a:gd name="T31" fmla="*/ 19889873 h 444"/>
              <a:gd name="T32" fmla="*/ 38387149 w 390"/>
              <a:gd name="T33" fmla="*/ 30646623 h 444"/>
              <a:gd name="T34" fmla="*/ 33071808 w 390"/>
              <a:gd name="T35" fmla="*/ 19889873 h 444"/>
              <a:gd name="T36" fmla="*/ 19094855 w 390"/>
              <a:gd name="T37" fmla="*/ 39779296 h 444"/>
              <a:gd name="T38" fmla="*/ 33071808 w 390"/>
              <a:gd name="T39" fmla="*/ 19889873 h 444"/>
              <a:gd name="T40" fmla="*/ 27756910 w 390"/>
              <a:gd name="T41" fmla="*/ 45056532 h 444"/>
              <a:gd name="T42" fmla="*/ 19094855 w 390"/>
              <a:gd name="T43" fmla="*/ 50536046 h 444"/>
              <a:gd name="T44" fmla="*/ 27756910 w 390"/>
              <a:gd name="T45" fmla="*/ 45056532 h 444"/>
              <a:gd name="T46" fmla="*/ 33071808 w 390"/>
              <a:gd name="T47" fmla="*/ 50536046 h 444"/>
              <a:gd name="T48" fmla="*/ 57482004 w 390"/>
              <a:gd name="T49" fmla="*/ 45056532 h 444"/>
              <a:gd name="T50" fmla="*/ 33071808 w 390"/>
              <a:gd name="T51" fmla="*/ 50536046 h 444"/>
              <a:gd name="T52" fmla="*/ 57482004 w 390"/>
              <a:gd name="T53" fmla="*/ 64743227 h 444"/>
              <a:gd name="T54" fmla="*/ 19094855 w 390"/>
              <a:gd name="T55" fmla="*/ 70222741 h 444"/>
              <a:gd name="T56" fmla="*/ 57482004 w 390"/>
              <a:gd name="T57" fmla="*/ 64743227 h 444"/>
              <a:gd name="T58" fmla="*/ 48820393 w 390"/>
              <a:gd name="T59" fmla="*/ 61292796 h 444"/>
              <a:gd name="T60" fmla="*/ 57482004 w 390"/>
              <a:gd name="T61" fmla="*/ 55812832 h 444"/>
              <a:gd name="T62" fmla="*/ 48820393 w 390"/>
              <a:gd name="T63" fmla="*/ 61292796 h 4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90" h="444">
                <a:moveTo>
                  <a:pt x="345" y="0"/>
                </a:moveTo>
                <a:lnTo>
                  <a:pt x="345" y="0"/>
                </a:lnTo>
                <a:cubicBezTo>
                  <a:pt x="44" y="0"/>
                  <a:pt x="44" y="0"/>
                  <a:pt x="44" y="0"/>
                </a:cubicBezTo>
                <a:cubicBezTo>
                  <a:pt x="17" y="0"/>
                  <a:pt x="0" y="27"/>
                  <a:pt x="0" y="53"/>
                </a:cubicBezTo>
                <a:cubicBezTo>
                  <a:pt x="0" y="399"/>
                  <a:pt x="0" y="399"/>
                  <a:pt x="0" y="399"/>
                </a:cubicBezTo>
                <a:cubicBezTo>
                  <a:pt x="0" y="425"/>
                  <a:pt x="17" y="443"/>
                  <a:pt x="44" y="443"/>
                </a:cubicBezTo>
                <a:cubicBezTo>
                  <a:pt x="345" y="443"/>
                  <a:pt x="345" y="443"/>
                  <a:pt x="345" y="443"/>
                </a:cubicBezTo>
                <a:cubicBezTo>
                  <a:pt x="372" y="443"/>
                  <a:pt x="389" y="425"/>
                  <a:pt x="389" y="399"/>
                </a:cubicBezTo>
                <a:cubicBezTo>
                  <a:pt x="389" y="53"/>
                  <a:pt x="389" y="53"/>
                  <a:pt x="389" y="53"/>
                </a:cubicBezTo>
                <a:cubicBezTo>
                  <a:pt x="389" y="27"/>
                  <a:pt x="372" y="0"/>
                  <a:pt x="345" y="0"/>
                </a:cubicBezTo>
                <a:close/>
                <a:moveTo>
                  <a:pt x="345" y="399"/>
                </a:moveTo>
                <a:lnTo>
                  <a:pt x="345" y="399"/>
                </a:lnTo>
                <a:cubicBezTo>
                  <a:pt x="44" y="399"/>
                  <a:pt x="44" y="399"/>
                  <a:pt x="44" y="399"/>
                </a:cubicBezTo>
                <a:cubicBezTo>
                  <a:pt x="44" y="53"/>
                  <a:pt x="44" y="53"/>
                  <a:pt x="44" y="53"/>
                </a:cubicBezTo>
                <a:cubicBezTo>
                  <a:pt x="345" y="53"/>
                  <a:pt x="345" y="53"/>
                  <a:pt x="345" y="53"/>
                </a:cubicBezTo>
                <a:lnTo>
                  <a:pt x="345" y="399"/>
                </a:lnTo>
                <a:close/>
                <a:moveTo>
                  <a:pt x="221" y="275"/>
                </a:moveTo>
                <a:lnTo>
                  <a:pt x="221" y="275"/>
                </a:lnTo>
                <a:cubicBezTo>
                  <a:pt x="97" y="275"/>
                  <a:pt x="97" y="275"/>
                  <a:pt x="97" y="275"/>
                </a:cubicBezTo>
                <a:cubicBezTo>
                  <a:pt x="97" y="302"/>
                  <a:pt x="97" y="302"/>
                  <a:pt x="97" y="302"/>
                </a:cubicBezTo>
                <a:cubicBezTo>
                  <a:pt x="221" y="302"/>
                  <a:pt x="221" y="302"/>
                  <a:pt x="221" y="302"/>
                </a:cubicBezTo>
                <a:lnTo>
                  <a:pt x="221" y="275"/>
                </a:lnTo>
                <a:close/>
                <a:moveTo>
                  <a:pt x="292" y="177"/>
                </a:moveTo>
                <a:lnTo>
                  <a:pt x="292" y="177"/>
                </a:lnTo>
                <a:cubicBezTo>
                  <a:pt x="195" y="177"/>
                  <a:pt x="195" y="177"/>
                  <a:pt x="195" y="177"/>
                </a:cubicBezTo>
                <a:cubicBezTo>
                  <a:pt x="195" y="196"/>
                  <a:pt x="195" y="196"/>
                  <a:pt x="195" y="196"/>
                </a:cubicBezTo>
                <a:cubicBezTo>
                  <a:pt x="292" y="196"/>
                  <a:pt x="292" y="196"/>
                  <a:pt x="292" y="196"/>
                </a:cubicBezTo>
                <a:lnTo>
                  <a:pt x="292" y="177"/>
                </a:lnTo>
                <a:close/>
                <a:moveTo>
                  <a:pt x="195" y="151"/>
                </a:moveTo>
                <a:lnTo>
                  <a:pt x="195" y="151"/>
                </a:lnTo>
                <a:cubicBezTo>
                  <a:pt x="292" y="151"/>
                  <a:pt x="292" y="151"/>
                  <a:pt x="292" y="151"/>
                </a:cubicBezTo>
                <a:cubicBezTo>
                  <a:pt x="292" y="98"/>
                  <a:pt x="292" y="98"/>
                  <a:pt x="292" y="98"/>
                </a:cubicBezTo>
                <a:cubicBezTo>
                  <a:pt x="195" y="98"/>
                  <a:pt x="195" y="98"/>
                  <a:pt x="195" y="98"/>
                </a:cubicBezTo>
                <a:lnTo>
                  <a:pt x="195" y="151"/>
                </a:lnTo>
                <a:close/>
                <a:moveTo>
                  <a:pt x="168" y="98"/>
                </a:moveTo>
                <a:lnTo>
                  <a:pt x="168" y="98"/>
                </a:lnTo>
                <a:cubicBezTo>
                  <a:pt x="97" y="98"/>
                  <a:pt x="97" y="98"/>
                  <a:pt x="97" y="98"/>
                </a:cubicBezTo>
                <a:cubicBezTo>
                  <a:pt x="97" y="196"/>
                  <a:pt x="97" y="196"/>
                  <a:pt x="97" y="196"/>
                </a:cubicBezTo>
                <a:cubicBezTo>
                  <a:pt x="168" y="196"/>
                  <a:pt x="168" y="196"/>
                  <a:pt x="168" y="196"/>
                </a:cubicBezTo>
                <a:lnTo>
                  <a:pt x="168" y="98"/>
                </a:lnTo>
                <a:close/>
                <a:moveTo>
                  <a:pt x="141" y="222"/>
                </a:moveTo>
                <a:lnTo>
                  <a:pt x="141" y="222"/>
                </a:lnTo>
                <a:cubicBezTo>
                  <a:pt x="97" y="222"/>
                  <a:pt x="97" y="222"/>
                  <a:pt x="97" y="222"/>
                </a:cubicBezTo>
                <a:cubicBezTo>
                  <a:pt x="97" y="249"/>
                  <a:pt x="97" y="249"/>
                  <a:pt x="97" y="249"/>
                </a:cubicBezTo>
                <a:cubicBezTo>
                  <a:pt x="141" y="249"/>
                  <a:pt x="141" y="249"/>
                  <a:pt x="141" y="249"/>
                </a:cubicBezTo>
                <a:lnTo>
                  <a:pt x="141" y="222"/>
                </a:lnTo>
                <a:close/>
                <a:moveTo>
                  <a:pt x="168" y="249"/>
                </a:moveTo>
                <a:lnTo>
                  <a:pt x="168" y="249"/>
                </a:lnTo>
                <a:cubicBezTo>
                  <a:pt x="292" y="249"/>
                  <a:pt x="292" y="249"/>
                  <a:pt x="292" y="249"/>
                </a:cubicBezTo>
                <a:cubicBezTo>
                  <a:pt x="292" y="222"/>
                  <a:pt x="292" y="222"/>
                  <a:pt x="292" y="222"/>
                </a:cubicBezTo>
                <a:cubicBezTo>
                  <a:pt x="168" y="222"/>
                  <a:pt x="168" y="222"/>
                  <a:pt x="168" y="222"/>
                </a:cubicBezTo>
                <a:lnTo>
                  <a:pt x="168" y="249"/>
                </a:lnTo>
                <a:close/>
                <a:moveTo>
                  <a:pt x="292" y="319"/>
                </a:moveTo>
                <a:lnTo>
                  <a:pt x="292" y="319"/>
                </a:lnTo>
                <a:cubicBezTo>
                  <a:pt x="97" y="319"/>
                  <a:pt x="97" y="319"/>
                  <a:pt x="97" y="319"/>
                </a:cubicBezTo>
                <a:cubicBezTo>
                  <a:pt x="97" y="346"/>
                  <a:pt x="97" y="346"/>
                  <a:pt x="97" y="346"/>
                </a:cubicBezTo>
                <a:cubicBezTo>
                  <a:pt x="292" y="346"/>
                  <a:pt x="292" y="346"/>
                  <a:pt x="292" y="346"/>
                </a:cubicBezTo>
                <a:lnTo>
                  <a:pt x="292" y="319"/>
                </a:lnTo>
                <a:close/>
                <a:moveTo>
                  <a:pt x="248" y="302"/>
                </a:moveTo>
                <a:lnTo>
                  <a:pt x="248" y="302"/>
                </a:lnTo>
                <a:cubicBezTo>
                  <a:pt x="292" y="302"/>
                  <a:pt x="292" y="302"/>
                  <a:pt x="292" y="302"/>
                </a:cubicBezTo>
                <a:cubicBezTo>
                  <a:pt x="292" y="275"/>
                  <a:pt x="292" y="275"/>
                  <a:pt x="292" y="275"/>
                </a:cubicBezTo>
                <a:cubicBezTo>
                  <a:pt x="248" y="275"/>
                  <a:pt x="248" y="275"/>
                  <a:pt x="248" y="275"/>
                </a:cubicBezTo>
                <a:lnTo>
                  <a:pt x="248" y="3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lIns="45720" tIns="22860" rIns="45720" bIns="2286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cs typeface="+mn-ea"/>
              <a:sym typeface="+mn-lt"/>
            </a:endParaRPr>
          </a:p>
        </p:txBody>
      </p:sp>
      <p:pic>
        <p:nvPicPr>
          <p:cNvPr id="11" name="Imagem 10">
            <a:extLst>
              <a:ext uri="{FF2B5EF4-FFF2-40B4-BE49-F238E27FC236}">
                <a16:creationId xmlns:a16="http://schemas.microsoft.com/office/drawing/2014/main" id="{E5F78936-EBAE-05EB-D1BE-87741D756887}"/>
              </a:ext>
            </a:extLst>
          </p:cNvPr>
          <p:cNvPicPr>
            <a:picLocks noChangeAspect="1"/>
          </p:cNvPicPr>
          <p:nvPr/>
        </p:nvPicPr>
        <p:blipFill>
          <a:blip r:embed="rId4"/>
          <a:stretch>
            <a:fillRect/>
          </a:stretch>
        </p:blipFill>
        <p:spPr>
          <a:xfrm>
            <a:off x="7586872" y="3238230"/>
            <a:ext cx="3169376" cy="3169376"/>
          </a:xfrm>
          <a:prstGeom prst="ellipse">
            <a:avLst/>
          </a:prstGeom>
          <a:effectLst>
            <a:glow rad="139700">
              <a:schemeClr val="accent1">
                <a:satMod val="175000"/>
                <a:alpha val="40000"/>
              </a:schemeClr>
            </a:glow>
          </a:effectLst>
        </p:spPr>
      </p:pic>
    </p:spTree>
    <p:extLst>
      <p:ext uri="{BB962C8B-B14F-4D97-AF65-F5344CB8AC3E}">
        <p14:creationId xmlns:p14="http://schemas.microsoft.com/office/powerpoint/2010/main" val="1988203461"/>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500" fill="hold"/>
                                        <p:tgtEl>
                                          <p:spTgt spid="37"/>
                                        </p:tgtEl>
                                        <p:attrNameLst>
                                          <p:attrName>ppt_x</p:attrName>
                                        </p:attrNameLst>
                                      </p:cBhvr>
                                      <p:tavLst>
                                        <p:tav tm="0">
                                          <p:val>
                                            <p:strVal val="1+#ppt_w/2"/>
                                          </p:val>
                                        </p:tav>
                                        <p:tav tm="100000">
                                          <p:val>
                                            <p:strVal val="#ppt_x"/>
                                          </p:val>
                                        </p:tav>
                                      </p:tavLst>
                                    </p:anim>
                                    <p:anim calcmode="lin" valueType="num">
                                      <p:cBhvr additive="base">
                                        <p:cTn id="8" dur="1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sp>
        <p:nvSpPr>
          <p:cNvPr id="47" name="矩形 144">
            <a:extLst>
              <a:ext uri="{FF2B5EF4-FFF2-40B4-BE49-F238E27FC236}">
                <a16:creationId xmlns:a16="http://schemas.microsoft.com/office/drawing/2014/main" id="{9BCDFCAA-8EF9-E183-8246-2404918E0ED6}"/>
              </a:ext>
            </a:extLst>
          </p:cNvPr>
          <p:cNvSpPr/>
          <p:nvPr/>
        </p:nvSpPr>
        <p:spPr>
          <a:xfrm>
            <a:off x="791536" y="1142704"/>
            <a:ext cx="5050464" cy="1422954"/>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B.2 -  Protetor facial:</a:t>
            </a:r>
            <a:br>
              <a:rPr lang="pt-BR" altLang="zh-CN" sz="2000" b="1" dirty="0">
                <a:solidFill>
                  <a:schemeClr val="bg1"/>
                </a:solidFill>
                <a:cs typeface="+mn-ea"/>
                <a:sym typeface="+mn-lt"/>
              </a:rPr>
            </a:br>
            <a:r>
              <a:rPr lang="pt-BR" altLang="zh-CN" sz="2000" b="1" dirty="0">
                <a:solidFill>
                  <a:schemeClr val="bg1"/>
                </a:solidFill>
                <a:cs typeface="+mn-ea"/>
                <a:sym typeface="+mn-lt"/>
              </a:rPr>
              <a:t>a) </a:t>
            </a:r>
            <a:r>
              <a:rPr lang="pt-BR" altLang="zh-CN" sz="2000" dirty="0">
                <a:solidFill>
                  <a:schemeClr val="bg1"/>
                </a:solidFill>
                <a:cs typeface="+mn-ea"/>
                <a:sym typeface="+mn-lt"/>
              </a:rPr>
              <a:t>protetor facial para proteção da face contra impactos de partículas volantes;</a:t>
            </a:r>
            <a:endParaRPr lang="zh-CN" altLang="en-US" sz="2000" dirty="0">
              <a:solidFill>
                <a:schemeClr val="bg1"/>
              </a:solidFill>
              <a:cs typeface="+mn-ea"/>
              <a:sym typeface="+mn-lt"/>
            </a:endParaRPr>
          </a:p>
        </p:txBody>
      </p:sp>
      <p:sp>
        <p:nvSpPr>
          <p:cNvPr id="37" name="矩形: 圆角 14">
            <a:hlinkClick r:id="rId3" action="ppaction://hlinksldjump"/>
            <a:extLst>
              <a:ext uri="{FF2B5EF4-FFF2-40B4-BE49-F238E27FC236}">
                <a16:creationId xmlns:a16="http://schemas.microsoft.com/office/drawing/2014/main" id="{78D105F1-6E50-7993-D1D0-AE4A04872A24}"/>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grpSp>
        <p:nvGrpSpPr>
          <p:cNvPr id="14" name="组合 8">
            <a:extLst>
              <a:ext uri="{FF2B5EF4-FFF2-40B4-BE49-F238E27FC236}">
                <a16:creationId xmlns:a16="http://schemas.microsoft.com/office/drawing/2014/main" id="{B37C6B2E-4421-0AA6-D1A4-2CC370B83312}"/>
              </a:ext>
            </a:extLst>
          </p:cNvPr>
          <p:cNvGrpSpPr/>
          <p:nvPr/>
        </p:nvGrpSpPr>
        <p:grpSpPr>
          <a:xfrm>
            <a:off x="852620" y="220500"/>
            <a:ext cx="8694151" cy="787267"/>
            <a:chOff x="335868" y="306805"/>
            <a:chExt cx="15402685" cy="1394734"/>
          </a:xfrm>
        </p:grpSpPr>
        <p:grpSp>
          <p:nvGrpSpPr>
            <p:cNvPr id="15" name="组合 5">
              <a:extLst>
                <a:ext uri="{FF2B5EF4-FFF2-40B4-BE49-F238E27FC236}">
                  <a16:creationId xmlns:a16="http://schemas.microsoft.com/office/drawing/2014/main" id="{A18F3730-7334-A2D0-3893-3BD6DE14171B}"/>
                </a:ext>
              </a:extLst>
            </p:cNvPr>
            <p:cNvGrpSpPr/>
            <p:nvPr/>
          </p:nvGrpSpPr>
          <p:grpSpPr>
            <a:xfrm>
              <a:off x="335868" y="399491"/>
              <a:ext cx="734442" cy="522514"/>
              <a:chOff x="92323" y="424702"/>
              <a:chExt cx="1148649" cy="817200"/>
            </a:xfrm>
          </p:grpSpPr>
          <p:sp>
            <p:nvSpPr>
              <p:cNvPr id="18" name="矩形: 圆角 3">
                <a:extLst>
                  <a:ext uri="{FF2B5EF4-FFF2-40B4-BE49-F238E27FC236}">
                    <a16:creationId xmlns:a16="http://schemas.microsoft.com/office/drawing/2014/main" id="{1BD60780-0DA1-3B5D-1422-ADBDBCEAD80C}"/>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20" name="矩形: 圆角 4">
                <a:extLst>
                  <a:ext uri="{FF2B5EF4-FFF2-40B4-BE49-F238E27FC236}">
                    <a16:creationId xmlns:a16="http://schemas.microsoft.com/office/drawing/2014/main" id="{6D0A18D1-0D9D-3F3F-CC9F-5DEA5FD287F1}"/>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16" name="文本框 7">
              <a:extLst>
                <a:ext uri="{FF2B5EF4-FFF2-40B4-BE49-F238E27FC236}">
                  <a16:creationId xmlns:a16="http://schemas.microsoft.com/office/drawing/2014/main" id="{AA6039C1-FAD1-F03C-6698-AF3CD8C05951}"/>
                </a:ext>
              </a:extLst>
            </p:cNvPr>
            <p:cNvSpPr txBox="1"/>
            <p:nvPr/>
          </p:nvSpPr>
          <p:spPr>
            <a:xfrm>
              <a:off x="1171066" y="306805"/>
              <a:ext cx="14567487" cy="1394734"/>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B - EPI PARA PROTEÇÃO DOS OLHOS E FACE</a:t>
              </a:r>
            </a:p>
            <a:p>
              <a:pPr defTabSz="258089">
                <a:defRPr/>
              </a:pPr>
              <a:endParaRPr lang="zh-CN" altLang="en-US" sz="2258" b="1" dirty="0">
                <a:solidFill>
                  <a:prstClr val="white"/>
                </a:solidFill>
                <a:cs typeface="+mn-ea"/>
                <a:sym typeface="+mn-lt"/>
              </a:endParaRPr>
            </a:p>
          </p:txBody>
        </p:sp>
      </p:grpSp>
      <p:sp>
        <p:nvSpPr>
          <p:cNvPr id="34" name="矩形 144">
            <a:extLst>
              <a:ext uri="{FF2B5EF4-FFF2-40B4-BE49-F238E27FC236}">
                <a16:creationId xmlns:a16="http://schemas.microsoft.com/office/drawing/2014/main" id="{320419C4-E8A7-5E0E-AB7A-1A2F0E533F17}"/>
              </a:ext>
            </a:extLst>
          </p:cNvPr>
          <p:cNvSpPr/>
          <p:nvPr/>
        </p:nvSpPr>
        <p:spPr>
          <a:xfrm>
            <a:off x="1828800" y="4132990"/>
            <a:ext cx="10157790" cy="2264851"/>
          </a:xfrm>
          <a:prstGeom prst="rect">
            <a:avLst/>
          </a:prstGeom>
          <a:noFill/>
        </p:spPr>
        <p:txBody>
          <a:bodyPr wrap="square" rtlCol="0">
            <a:spAutoFit/>
          </a:bodyPr>
          <a:lstStyle/>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Qualquer objeto que possa ir ao encontro do rosto do colaborador é chamado de partícula volante. Algumas dessas substâncias são fagulhas, respingos de produtos químicos, poeiras ou qualquer partícula pertinente à atividade que possa causar danos ao trabalhador.</a:t>
            </a:r>
          </a:p>
          <a:p>
            <a:pPr defTabSz="479969">
              <a:lnSpc>
                <a:spcPct val="150000"/>
              </a:lnSpc>
              <a:defRPr/>
            </a:pPr>
            <a:endParaRPr lang="pt-BR" altLang="zh-CN" sz="1600" dirty="0">
              <a:solidFill>
                <a:schemeClr val="bg1"/>
              </a:solidFill>
              <a:effectLst>
                <a:outerShdw blurRad="38100" dist="38100" dir="2700000" algn="tl">
                  <a:srgbClr val="000000">
                    <a:alpha val="43137"/>
                  </a:srgbClr>
                </a:outerShdw>
              </a:effectLst>
              <a:cs typeface="+mn-ea"/>
              <a:sym typeface="+mn-lt"/>
            </a:endParaRPr>
          </a:p>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O protetor facial oferece visibilidade irrestrita e proteção de alto impacto oferecendo proteção da face do usuário contra impactos de partículas volantes frontais</a:t>
            </a:r>
          </a:p>
        </p:txBody>
      </p:sp>
      <p:sp>
        <p:nvSpPr>
          <p:cNvPr id="4" name="椭圆 31">
            <a:extLst>
              <a:ext uri="{FF2B5EF4-FFF2-40B4-BE49-F238E27FC236}">
                <a16:creationId xmlns:a16="http://schemas.microsoft.com/office/drawing/2014/main" id="{FF7AC8B7-A871-3E65-653C-27D5C734757F}"/>
              </a:ext>
            </a:extLst>
          </p:cNvPr>
          <p:cNvSpPr/>
          <p:nvPr/>
        </p:nvSpPr>
        <p:spPr>
          <a:xfrm>
            <a:off x="838203" y="5536959"/>
            <a:ext cx="766514" cy="766514"/>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400" b="1" dirty="0">
                <a:solidFill>
                  <a:prstClr val="white"/>
                </a:solidFill>
                <a:cs typeface="+mn-ea"/>
                <a:sym typeface="+mn-lt"/>
              </a:rPr>
              <a:t>02</a:t>
            </a:r>
            <a:endParaRPr lang="zh-CN" altLang="en-US" sz="1400" b="1" dirty="0">
              <a:solidFill>
                <a:prstClr val="white"/>
              </a:solidFill>
              <a:cs typeface="+mn-ea"/>
              <a:sym typeface="+mn-lt"/>
            </a:endParaRPr>
          </a:p>
        </p:txBody>
      </p:sp>
      <p:sp>
        <p:nvSpPr>
          <p:cNvPr id="5" name="椭圆 33">
            <a:extLst>
              <a:ext uri="{FF2B5EF4-FFF2-40B4-BE49-F238E27FC236}">
                <a16:creationId xmlns:a16="http://schemas.microsoft.com/office/drawing/2014/main" id="{DA0D0D0D-8A02-333B-67D2-EE5A67AD3D17}"/>
              </a:ext>
            </a:extLst>
          </p:cNvPr>
          <p:cNvSpPr/>
          <p:nvPr/>
        </p:nvSpPr>
        <p:spPr>
          <a:xfrm>
            <a:off x="825384" y="4399036"/>
            <a:ext cx="766514" cy="766514"/>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400" b="1" dirty="0">
                <a:solidFill>
                  <a:prstClr val="white"/>
                </a:solidFill>
                <a:cs typeface="+mn-ea"/>
                <a:sym typeface="+mn-lt"/>
              </a:rPr>
              <a:t>01</a:t>
            </a:r>
            <a:endParaRPr lang="zh-CN" altLang="en-US" sz="1400" b="1" dirty="0">
              <a:solidFill>
                <a:prstClr val="white"/>
              </a:solidFill>
              <a:cs typeface="+mn-ea"/>
              <a:sym typeface="+mn-lt"/>
            </a:endParaRPr>
          </a:p>
        </p:txBody>
      </p:sp>
      <p:grpSp>
        <p:nvGrpSpPr>
          <p:cNvPr id="6" name="组合 1">
            <a:extLst>
              <a:ext uri="{FF2B5EF4-FFF2-40B4-BE49-F238E27FC236}">
                <a16:creationId xmlns:a16="http://schemas.microsoft.com/office/drawing/2014/main" id="{1DF61475-3154-401C-A5B7-AF4D8A058F99}"/>
              </a:ext>
            </a:extLst>
          </p:cNvPr>
          <p:cNvGrpSpPr/>
          <p:nvPr/>
        </p:nvGrpSpPr>
        <p:grpSpPr>
          <a:xfrm>
            <a:off x="7166053" y="589873"/>
            <a:ext cx="3581114" cy="3581112"/>
            <a:chOff x="7508783" y="298789"/>
            <a:chExt cx="6944636" cy="6944634"/>
          </a:xfrm>
        </p:grpSpPr>
        <p:sp>
          <p:nvSpPr>
            <p:cNvPr id="7" name="椭圆 9">
              <a:extLst>
                <a:ext uri="{FF2B5EF4-FFF2-40B4-BE49-F238E27FC236}">
                  <a16:creationId xmlns:a16="http://schemas.microsoft.com/office/drawing/2014/main" id="{1414F350-AB6A-7DC6-63AF-B1E701E5F8A9}"/>
                </a:ext>
              </a:extLst>
            </p:cNvPr>
            <p:cNvSpPr/>
            <p:nvPr/>
          </p:nvSpPr>
          <p:spPr>
            <a:xfrm>
              <a:off x="8172172" y="962178"/>
              <a:ext cx="5617855" cy="5617853"/>
            </a:xfrm>
            <a:prstGeom prst="ellipse">
              <a:avLst/>
            </a:prstGeom>
            <a:noFill/>
            <a:ln w="9525">
              <a:gradFill>
                <a:gsLst>
                  <a:gs pos="100000">
                    <a:srgbClr val="00B0F0"/>
                  </a:gs>
                  <a:gs pos="0">
                    <a:srgbClr val="00B0F0"/>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8" name="椭圆 10">
              <a:extLst>
                <a:ext uri="{FF2B5EF4-FFF2-40B4-BE49-F238E27FC236}">
                  <a16:creationId xmlns:a16="http://schemas.microsoft.com/office/drawing/2014/main" id="{638FF4B4-5D81-9297-48BE-1CB510A22EF9}"/>
                </a:ext>
              </a:extLst>
            </p:cNvPr>
            <p:cNvSpPr/>
            <p:nvPr/>
          </p:nvSpPr>
          <p:spPr>
            <a:xfrm>
              <a:off x="7508783" y="298789"/>
              <a:ext cx="6944636" cy="6944634"/>
            </a:xfrm>
            <a:prstGeom prst="ellipse">
              <a:avLst/>
            </a:prstGeom>
            <a:noFill/>
            <a:ln w="9525">
              <a:gradFill>
                <a:gsLst>
                  <a:gs pos="97000">
                    <a:srgbClr val="00FFFF">
                      <a:alpha val="0"/>
                    </a:srgbClr>
                  </a:gs>
                  <a:gs pos="0">
                    <a:srgbClr val="00FFFF">
                      <a:alpha val="0"/>
                    </a:srgbClr>
                  </a:gs>
                  <a:gs pos="49000">
                    <a:srgbClr val="00FFFF"/>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12" name="椭圆 11">
              <a:extLst>
                <a:ext uri="{FF2B5EF4-FFF2-40B4-BE49-F238E27FC236}">
                  <a16:creationId xmlns:a16="http://schemas.microsoft.com/office/drawing/2014/main" id="{70F7FD51-2D9F-386C-426E-FE7FEC9F7818}"/>
                </a:ext>
              </a:extLst>
            </p:cNvPr>
            <p:cNvSpPr/>
            <p:nvPr/>
          </p:nvSpPr>
          <p:spPr>
            <a:xfrm>
              <a:off x="8624363" y="1414368"/>
              <a:ext cx="4713473" cy="4713474"/>
            </a:xfrm>
            <a:prstGeom prst="ellipse">
              <a:avLst/>
            </a:prstGeom>
            <a:gradFill flip="none" rotWithShape="1">
              <a:gsLst>
                <a:gs pos="1000">
                  <a:srgbClr val="00B0F0"/>
                </a:gs>
                <a:gs pos="100000">
                  <a:srgbClr val="0AEEFC">
                    <a:alpha val="0"/>
                  </a:srgbClr>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white"/>
                </a:solidFill>
                <a:effectLst/>
                <a:uLnTx/>
                <a:uFillTx/>
                <a:cs typeface="+mn-ea"/>
                <a:sym typeface="+mn-lt"/>
              </a:endParaRPr>
            </a:p>
          </p:txBody>
        </p:sp>
      </p:grpSp>
      <p:pic>
        <p:nvPicPr>
          <p:cNvPr id="17" name="Imagem 16">
            <a:extLst>
              <a:ext uri="{FF2B5EF4-FFF2-40B4-BE49-F238E27FC236}">
                <a16:creationId xmlns:a16="http://schemas.microsoft.com/office/drawing/2014/main" id="{9EE89EE5-2630-955C-1F11-4B7248B51678}"/>
              </a:ext>
            </a:extLst>
          </p:cNvPr>
          <p:cNvPicPr>
            <a:picLocks noChangeAspect="1"/>
          </p:cNvPicPr>
          <p:nvPr/>
        </p:nvPicPr>
        <p:blipFill>
          <a:blip r:embed="rId4"/>
          <a:stretch>
            <a:fillRect/>
          </a:stretch>
        </p:blipFill>
        <p:spPr>
          <a:xfrm>
            <a:off x="7939020" y="1348287"/>
            <a:ext cx="2043180" cy="2043178"/>
          </a:xfrm>
          <a:prstGeom prst="ellipse">
            <a:avLst/>
          </a:prstGeom>
          <a:effectLst>
            <a:glow rad="228600">
              <a:schemeClr val="accent1">
                <a:satMod val="175000"/>
                <a:alpha val="40000"/>
              </a:schemeClr>
            </a:glow>
          </a:effectLst>
        </p:spPr>
      </p:pic>
    </p:spTree>
    <p:extLst>
      <p:ext uri="{BB962C8B-B14F-4D97-AF65-F5344CB8AC3E}">
        <p14:creationId xmlns:p14="http://schemas.microsoft.com/office/powerpoint/2010/main" val="2114085876"/>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500" fill="hold"/>
                                        <p:tgtEl>
                                          <p:spTgt spid="37"/>
                                        </p:tgtEl>
                                        <p:attrNameLst>
                                          <p:attrName>ppt_x</p:attrName>
                                        </p:attrNameLst>
                                      </p:cBhvr>
                                      <p:tavLst>
                                        <p:tav tm="0">
                                          <p:val>
                                            <p:strVal val="1+#ppt_w/2"/>
                                          </p:val>
                                        </p:tav>
                                        <p:tav tm="100000">
                                          <p:val>
                                            <p:strVal val="#ppt_x"/>
                                          </p:val>
                                        </p:tav>
                                      </p:tavLst>
                                    </p:anim>
                                    <p:anim calcmode="lin" valueType="num">
                                      <p:cBhvr additive="base">
                                        <p:cTn id="8" dur="1500" fill="hold"/>
                                        <p:tgtEl>
                                          <p:spTgt spid="37"/>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787267"/>
            <a:chOff x="335868" y="306805"/>
            <a:chExt cx="15402685" cy="1394734"/>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1394734"/>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B - EPI PARA PROTEÇÃO DOS OLHOS E FACE</a:t>
              </a:r>
            </a:p>
            <a:p>
              <a:pPr defTabSz="258089">
                <a:defRPr/>
              </a:pP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1278362" y="1315447"/>
            <a:ext cx="11450066" cy="961289"/>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B.2 -  Protetor facial:</a:t>
            </a:r>
            <a:br>
              <a:rPr lang="pt-BR" altLang="zh-CN" sz="2000" b="1" dirty="0">
                <a:solidFill>
                  <a:schemeClr val="bg1"/>
                </a:solidFill>
                <a:cs typeface="+mn-ea"/>
                <a:sym typeface="+mn-lt"/>
              </a:rPr>
            </a:br>
            <a:r>
              <a:rPr lang="pt-BR" altLang="zh-CN" sz="2000" b="1" dirty="0">
                <a:solidFill>
                  <a:schemeClr val="bg1"/>
                </a:solidFill>
                <a:cs typeface="+mn-ea"/>
                <a:sym typeface="+mn-lt"/>
              </a:rPr>
              <a:t>b) </a:t>
            </a:r>
            <a:r>
              <a:rPr lang="pt-BR" altLang="zh-CN" sz="2000" dirty="0">
                <a:solidFill>
                  <a:schemeClr val="bg1"/>
                </a:solidFill>
                <a:cs typeface="+mn-ea"/>
                <a:sym typeface="+mn-lt"/>
              </a:rPr>
              <a:t>protetor facial para proteção dos olhos contra luminosidade intensa;</a:t>
            </a:r>
            <a:endParaRPr lang="zh-CN" altLang="en-US" sz="2000" dirty="0">
              <a:solidFill>
                <a:schemeClr val="bg1"/>
              </a:solidFill>
              <a:cs typeface="+mn-ea"/>
              <a:sym typeface="+mn-lt"/>
            </a:endParaRPr>
          </a:p>
        </p:txBody>
      </p:sp>
      <p:sp>
        <p:nvSpPr>
          <p:cNvPr id="2" name="矩形: 圆角 9">
            <a:extLst>
              <a:ext uri="{FF2B5EF4-FFF2-40B4-BE49-F238E27FC236}">
                <a16:creationId xmlns:a16="http://schemas.microsoft.com/office/drawing/2014/main" id="{D1F41782-2CC9-A9BB-6782-31A4F23AB782}"/>
              </a:ext>
            </a:extLst>
          </p:cNvPr>
          <p:cNvSpPr/>
          <p:nvPr/>
        </p:nvSpPr>
        <p:spPr>
          <a:xfrm flipH="1">
            <a:off x="1324053" y="3842936"/>
            <a:ext cx="11891202" cy="2722825"/>
          </a:xfrm>
          <a:prstGeom prst="roundRect">
            <a:avLst>
              <a:gd name="adj" fmla="val 50000"/>
            </a:avLst>
          </a:prstGeom>
          <a:gradFill flip="none" rotWithShape="1">
            <a:gsLst>
              <a:gs pos="0">
                <a:srgbClr val="00B0F0"/>
              </a:gs>
              <a:gs pos="100000">
                <a:srgbClr val="26C0FF">
                  <a:alpha val="0"/>
                </a:srgbClr>
              </a:gs>
            </a:gsLst>
            <a:lin ang="10800000" scaled="0"/>
            <a:tileRect/>
          </a:gradFill>
          <a:ln>
            <a:noFill/>
          </a:ln>
        </p:spPr>
        <p:txBody>
          <a:bodyPr/>
          <a:lstStyle/>
          <a:p>
            <a:pPr defTabSz="1218565"/>
            <a:endParaRPr lang="zh-CN" altLang="en-US" dirty="0">
              <a:solidFill>
                <a:schemeClr val="tx1">
                  <a:lumMod val="65000"/>
                  <a:lumOff val="35000"/>
                </a:schemeClr>
              </a:solidFill>
              <a:cs typeface="+mn-ea"/>
              <a:sym typeface="+mn-lt"/>
            </a:endParaRPr>
          </a:p>
        </p:txBody>
      </p:sp>
      <p:sp>
        <p:nvSpPr>
          <p:cNvPr id="9" name="矩形 144">
            <a:extLst>
              <a:ext uri="{FF2B5EF4-FFF2-40B4-BE49-F238E27FC236}">
                <a16:creationId xmlns:a16="http://schemas.microsoft.com/office/drawing/2014/main" id="{93FAB267-9ED1-31A0-DA67-4DB4E93EFAF6}"/>
              </a:ext>
            </a:extLst>
          </p:cNvPr>
          <p:cNvSpPr/>
          <p:nvPr/>
        </p:nvSpPr>
        <p:spPr>
          <a:xfrm>
            <a:off x="5163709" y="4443181"/>
            <a:ext cx="5025320" cy="1705403"/>
          </a:xfrm>
          <a:prstGeom prst="rect">
            <a:avLst/>
          </a:prstGeom>
          <a:noFill/>
        </p:spPr>
        <p:txBody>
          <a:bodyPr wrap="square" rtlCol="0">
            <a:spAutoFit/>
          </a:bodyPr>
          <a:lstStyle/>
          <a:p>
            <a:pPr defTabSz="479969">
              <a:lnSpc>
                <a:spcPct val="150000"/>
              </a:lnSpc>
              <a:defRPr/>
            </a:pPr>
            <a:r>
              <a:rPr lang="pt-BR" altLang="zh-CN" dirty="0">
                <a:solidFill>
                  <a:schemeClr val="bg1"/>
                </a:solidFill>
                <a:effectLst>
                  <a:outerShdw blurRad="38100" dist="38100" dir="2700000" algn="tl">
                    <a:srgbClr val="000000">
                      <a:alpha val="43137"/>
                    </a:srgbClr>
                  </a:outerShdw>
                </a:effectLst>
                <a:cs typeface="+mn-ea"/>
                <a:sym typeface="+mn-lt"/>
              </a:rPr>
              <a:t>O protetor facial da cor cinza ou fume oferece proteção para impactos de partículas volantes, luminosidade intensa e riscos de origem térmica.</a:t>
            </a:r>
          </a:p>
        </p:txBody>
      </p:sp>
      <p:sp>
        <p:nvSpPr>
          <p:cNvPr id="14" name="矩形: 圆角 14">
            <a:extLst>
              <a:ext uri="{FF2B5EF4-FFF2-40B4-BE49-F238E27FC236}">
                <a16:creationId xmlns:a16="http://schemas.microsoft.com/office/drawing/2014/main" id="{3AA5A1F8-8E02-C7C0-FB2A-63737E20CA97}"/>
              </a:ext>
            </a:extLst>
          </p:cNvPr>
          <p:cNvSpPr/>
          <p:nvPr/>
        </p:nvSpPr>
        <p:spPr>
          <a:xfrm flipH="1">
            <a:off x="5191005" y="3193524"/>
            <a:ext cx="2160000" cy="540000"/>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01</a:t>
            </a:r>
            <a:endParaRPr lang="zh-CN" altLang="en-US" sz="2000" b="1" dirty="0">
              <a:effectLst>
                <a:outerShdw blurRad="38100" dist="38100" dir="2700000" algn="tl">
                  <a:srgbClr val="000000">
                    <a:alpha val="43137"/>
                  </a:srgbClr>
                </a:outerShdw>
              </a:effectLst>
              <a:cs typeface="+mn-ea"/>
              <a:sym typeface="+mn-lt"/>
            </a:endParaRPr>
          </a:p>
        </p:txBody>
      </p:sp>
      <p:sp>
        <p:nvSpPr>
          <p:cNvPr id="16" name="矩形: 圆角 14">
            <a:hlinkClick r:id="rId3" action="ppaction://hlinksldjump"/>
            <a:extLst>
              <a:ext uri="{FF2B5EF4-FFF2-40B4-BE49-F238E27FC236}">
                <a16:creationId xmlns:a16="http://schemas.microsoft.com/office/drawing/2014/main" id="{02875DA4-3066-A76B-8BF6-A47262A10B91}"/>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pic>
        <p:nvPicPr>
          <p:cNvPr id="11" name="Imagem 10">
            <a:extLst>
              <a:ext uri="{FF2B5EF4-FFF2-40B4-BE49-F238E27FC236}">
                <a16:creationId xmlns:a16="http://schemas.microsoft.com/office/drawing/2014/main" id="{BBB08051-80BE-CF22-511E-F11B74CC243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5015" r="45135"/>
                    </a14:imgEffect>
                  </a14:imgLayer>
                </a14:imgProps>
              </a:ext>
            </a:extLst>
          </a:blip>
          <a:srcRect r="49850"/>
          <a:stretch/>
        </p:blipFill>
        <p:spPr>
          <a:xfrm>
            <a:off x="1278362" y="3581167"/>
            <a:ext cx="2985806" cy="3251037"/>
          </a:xfrm>
          <a:prstGeom prst="rect">
            <a:avLst/>
          </a:prstGeom>
        </p:spPr>
      </p:pic>
    </p:spTree>
    <p:extLst>
      <p:ext uri="{BB962C8B-B14F-4D97-AF65-F5344CB8AC3E}">
        <p14:creationId xmlns:p14="http://schemas.microsoft.com/office/powerpoint/2010/main" val="3858648100"/>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1+#ppt_w/2"/>
                                          </p:val>
                                        </p:tav>
                                        <p:tav tm="100000">
                                          <p:val>
                                            <p:strVal val="#ppt_x"/>
                                          </p:val>
                                        </p:tav>
                                      </p:tavLst>
                                    </p:anim>
                                    <p:anim calcmode="lin" valueType="num">
                                      <p:cBhvr additive="base">
                                        <p:cTn id="8" dur="1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2" decel="10000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500" fill="hold"/>
                                        <p:tgtEl>
                                          <p:spTgt spid="14"/>
                                        </p:tgtEl>
                                        <p:attrNameLst>
                                          <p:attrName>ppt_x</p:attrName>
                                        </p:attrNameLst>
                                      </p:cBhvr>
                                      <p:tavLst>
                                        <p:tav tm="0">
                                          <p:val>
                                            <p:strVal val="1+#ppt_w/2"/>
                                          </p:val>
                                        </p:tav>
                                        <p:tav tm="100000">
                                          <p:val>
                                            <p:strVal val="#ppt_x"/>
                                          </p:val>
                                        </p:tav>
                                      </p:tavLst>
                                    </p:anim>
                                    <p:anim calcmode="lin" valueType="num">
                                      <p:cBhvr additive="base">
                                        <p:cTn id="13" dur="1500" fill="hold"/>
                                        <p:tgtEl>
                                          <p:spTgt spid="14"/>
                                        </p:tgtEl>
                                        <p:attrNameLst>
                                          <p:attrName>ppt_y</p:attrName>
                                        </p:attrNameLst>
                                      </p:cBhvr>
                                      <p:tavLst>
                                        <p:tav tm="0">
                                          <p:val>
                                            <p:strVal val="#ppt_y"/>
                                          </p:val>
                                        </p:tav>
                                        <p:tav tm="100000">
                                          <p:val>
                                            <p:strVal val="#ppt_y"/>
                                          </p:val>
                                        </p:tav>
                                      </p:tavLst>
                                    </p:anim>
                                  </p:childTnLst>
                                </p:cTn>
                              </p:par>
                            </p:childTnLst>
                          </p:cTn>
                        </p:par>
                        <p:par>
                          <p:cTn id="14" fill="hold">
                            <p:stCondLst>
                              <p:cond delay="3000"/>
                            </p:stCondLst>
                            <p:childTnLst>
                              <p:par>
                                <p:cTn id="15" presetID="2" presetClass="entr" presetSubtype="2" decel="100000"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1500" fill="hold"/>
                                        <p:tgtEl>
                                          <p:spTgt spid="16"/>
                                        </p:tgtEl>
                                        <p:attrNameLst>
                                          <p:attrName>ppt_x</p:attrName>
                                        </p:attrNameLst>
                                      </p:cBhvr>
                                      <p:tavLst>
                                        <p:tav tm="0">
                                          <p:val>
                                            <p:strVal val="1+#ppt_w/2"/>
                                          </p:val>
                                        </p:tav>
                                        <p:tav tm="100000">
                                          <p:val>
                                            <p:strVal val="#ppt_x"/>
                                          </p:val>
                                        </p:tav>
                                      </p:tavLst>
                                    </p:anim>
                                    <p:anim calcmode="lin" valueType="num">
                                      <p:cBhvr additive="base">
                                        <p:cTn id="18" dur="1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439800"/>
            <a:chOff x="335868" y="306805"/>
            <a:chExt cx="15402685" cy="779156"/>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B -  EPI PARA PROTEÇÃO DOS OLHOS E FACE</a:t>
              </a:r>
              <a:endParaRPr lang="zh-CN" altLang="en-US" sz="2258" b="1" dirty="0">
                <a:solidFill>
                  <a:prstClr val="white"/>
                </a:solidFill>
                <a:cs typeface="+mn-ea"/>
                <a:sym typeface="+mn-lt"/>
              </a:endParaRPr>
            </a:p>
          </p:txBody>
        </p:sp>
      </p:grpSp>
      <p:sp>
        <p:nvSpPr>
          <p:cNvPr id="17" name="椭圆 54">
            <a:extLst>
              <a:ext uri="{FF2B5EF4-FFF2-40B4-BE49-F238E27FC236}">
                <a16:creationId xmlns:a16="http://schemas.microsoft.com/office/drawing/2014/main" id="{21A9CBE4-2952-47E1-430A-4106CAE8C0A9}"/>
              </a:ext>
            </a:extLst>
          </p:cNvPr>
          <p:cNvSpPr/>
          <p:nvPr/>
        </p:nvSpPr>
        <p:spPr>
          <a:xfrm flipV="1">
            <a:off x="1891819" y="4013200"/>
            <a:ext cx="8675882" cy="7797232"/>
          </a:xfrm>
          <a:prstGeom prst="ellipse">
            <a:avLst/>
          </a:prstGeom>
          <a:gradFill flip="none" rotWithShape="1">
            <a:gsLst>
              <a:gs pos="51000">
                <a:srgbClr val="00B0F0">
                  <a:alpha val="0"/>
                </a:srgbClr>
              </a:gs>
              <a:gs pos="100000">
                <a:srgbClr val="00B0F0"/>
              </a:gs>
            </a:gsLst>
            <a:lin ang="5400000" scaled="1"/>
            <a:tileRect/>
          </a:gradFill>
          <a:ln w="12700" cap="flat" cmpd="sng" algn="ctr">
            <a:noFill/>
            <a:prstDash val="solid"/>
            <a:miter lim="800000"/>
          </a:ln>
          <a:effectLst/>
        </p:spPr>
        <p:txBody>
          <a:bodyPr rtlCol="0" anchor="ctr"/>
          <a:lstStyle/>
          <a:p>
            <a:pPr marL="0" marR="0" lvl="0" indent="0" algn="ctr" defTabSz="959937" eaLnBrk="1" fontAlgn="auto" latinLnBrk="0" hangingPunct="1">
              <a:lnSpc>
                <a:spcPct val="100000"/>
              </a:lnSpc>
              <a:spcBef>
                <a:spcPts val="0"/>
              </a:spcBef>
              <a:spcAft>
                <a:spcPts val="0"/>
              </a:spcAft>
              <a:buClrTx/>
              <a:buSzTx/>
              <a:buFontTx/>
              <a:buNone/>
              <a:tabLst/>
              <a:defRPr/>
            </a:pPr>
            <a:endParaRPr kumimoji="0" lang="zh-CN" altLang="en-US" sz="1890" b="0" i="0" u="none" strike="noStrike" kern="0" cap="none" spc="0" normalizeH="0" baseline="0" noProof="0" dirty="0">
              <a:ln>
                <a:noFill/>
              </a:ln>
              <a:solidFill>
                <a:prstClr val="white"/>
              </a:solidFill>
              <a:effectLst/>
              <a:uLnTx/>
              <a:uFillTx/>
              <a:cs typeface="+mn-ea"/>
              <a:sym typeface="+mn-lt"/>
            </a:endParaRPr>
          </a:p>
        </p:txBody>
      </p:sp>
      <p:grpSp>
        <p:nvGrpSpPr>
          <p:cNvPr id="18" name="组合 58">
            <a:extLst>
              <a:ext uri="{FF2B5EF4-FFF2-40B4-BE49-F238E27FC236}">
                <a16:creationId xmlns:a16="http://schemas.microsoft.com/office/drawing/2014/main" id="{946BB284-2718-A8A4-4A39-394A90724432}"/>
              </a:ext>
            </a:extLst>
          </p:cNvPr>
          <p:cNvGrpSpPr/>
          <p:nvPr/>
        </p:nvGrpSpPr>
        <p:grpSpPr>
          <a:xfrm>
            <a:off x="2524077" y="5562392"/>
            <a:ext cx="7411368" cy="1150499"/>
            <a:chOff x="4452471" y="5588000"/>
            <a:chExt cx="3287057" cy="567765"/>
          </a:xfrm>
        </p:grpSpPr>
        <p:sp>
          <p:nvSpPr>
            <p:cNvPr id="19" name="椭圆 60">
              <a:extLst>
                <a:ext uri="{FF2B5EF4-FFF2-40B4-BE49-F238E27FC236}">
                  <a16:creationId xmlns:a16="http://schemas.microsoft.com/office/drawing/2014/main" id="{470093FC-44CB-BB6B-3D95-863B5D035C1F}"/>
                </a:ext>
              </a:extLst>
            </p:cNvPr>
            <p:cNvSpPr/>
            <p:nvPr/>
          </p:nvSpPr>
          <p:spPr>
            <a:xfrm>
              <a:off x="4840940" y="5638799"/>
              <a:ext cx="2510118" cy="466165"/>
            </a:xfrm>
            <a:prstGeom prst="ellipse">
              <a:avLst/>
            </a:prstGeom>
            <a:gradFill>
              <a:gsLst>
                <a:gs pos="0">
                  <a:srgbClr val="00B0F0">
                    <a:alpha val="60000"/>
                  </a:srgbClr>
                </a:gs>
                <a:gs pos="100000">
                  <a:srgbClr val="00B0F0">
                    <a:alpha val="10000"/>
                  </a:srgbClr>
                </a:gs>
              </a:gsLst>
              <a:lin ang="16200000" scaled="1"/>
            </a:gradFill>
            <a:ln w="15875" cap="flat" cmpd="sng" algn="ctr">
              <a:noFill/>
              <a:prstDash val="solid"/>
              <a:miter lim="800000"/>
            </a:ln>
            <a:effectLst/>
            <a:scene3d>
              <a:camera prst="orthographicFront"/>
              <a:lightRig rig="threePt" dir="t"/>
            </a:scene3d>
          </p:spPr>
          <p:txBody>
            <a:bodyPr rot="0" spcFirstLastPara="0" vertOverflow="overflow" horzOverflow="overflow" vert="horz" wrap="square" lIns="95991" tIns="47995" rIns="95991" bIns="47995" numCol="1" spcCol="0" rtlCol="0" fromWordArt="0" anchor="ctr" anchorCtr="0" forceAA="0" compatLnSpc="1">
              <a:prstTxWarp prst="textNoShape">
                <a:avLst/>
              </a:prstTxWarp>
              <a:noAutofit/>
            </a:bodyPr>
            <a:lstStyle/>
            <a:p>
              <a:pPr marL="0" marR="0" lvl="0" indent="0" algn="ctr" defTabSz="959937"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dirty="0">
                <a:ln>
                  <a:noFill/>
                </a:ln>
                <a:solidFill>
                  <a:prstClr val="white"/>
                </a:solidFill>
                <a:effectLst/>
                <a:uLnTx/>
                <a:uFillTx/>
                <a:cs typeface="+mn-ea"/>
                <a:sym typeface="+mn-lt"/>
              </a:endParaRPr>
            </a:p>
          </p:txBody>
        </p:sp>
        <p:sp>
          <p:nvSpPr>
            <p:cNvPr id="20" name="椭圆 61">
              <a:extLst>
                <a:ext uri="{FF2B5EF4-FFF2-40B4-BE49-F238E27FC236}">
                  <a16:creationId xmlns:a16="http://schemas.microsoft.com/office/drawing/2014/main" id="{A5949AC0-797A-F3E4-88BC-B1791EC52257}"/>
                </a:ext>
              </a:extLst>
            </p:cNvPr>
            <p:cNvSpPr/>
            <p:nvPr/>
          </p:nvSpPr>
          <p:spPr>
            <a:xfrm>
              <a:off x="5350435" y="5668682"/>
              <a:ext cx="1491129" cy="310777"/>
            </a:xfrm>
            <a:prstGeom prst="ellipse">
              <a:avLst/>
            </a:prstGeom>
            <a:gradFill>
              <a:gsLst>
                <a:gs pos="0">
                  <a:srgbClr val="E6DCB1">
                    <a:alpha val="60000"/>
                  </a:srgbClr>
                </a:gs>
                <a:gs pos="100000">
                  <a:srgbClr val="E6DCB1">
                    <a:alpha val="10000"/>
                  </a:srgbClr>
                </a:gs>
              </a:gsLst>
              <a:lin ang="16200000" scaled="1"/>
            </a:gradFill>
            <a:ln w="15875" cap="flat" cmpd="sng" algn="ctr">
              <a:noFill/>
              <a:prstDash val="solid"/>
              <a:miter lim="800000"/>
            </a:ln>
            <a:effectLst/>
            <a:scene3d>
              <a:camera prst="orthographicFront"/>
              <a:lightRig rig="threePt" dir="t"/>
            </a:scene3d>
          </p:spPr>
          <p:txBody>
            <a:bodyPr rot="0" spcFirstLastPara="0" vertOverflow="overflow" horzOverflow="overflow" vert="horz" wrap="square" lIns="95991" tIns="47995" rIns="95991" bIns="47995" numCol="1" spcCol="0" rtlCol="0" fromWordArt="0" anchor="ctr" anchorCtr="0" forceAA="0" compatLnSpc="1">
              <a:prstTxWarp prst="textNoShape">
                <a:avLst/>
              </a:prstTxWarp>
              <a:noAutofit/>
            </a:bodyPr>
            <a:lstStyle/>
            <a:p>
              <a:pPr marL="0" marR="0" lvl="0" indent="0" algn="ctr" defTabSz="959937"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dirty="0">
                <a:ln>
                  <a:noFill/>
                </a:ln>
                <a:solidFill>
                  <a:prstClr val="white"/>
                </a:solidFill>
                <a:effectLst/>
                <a:uLnTx/>
                <a:uFillTx/>
                <a:cs typeface="+mn-ea"/>
                <a:sym typeface="+mn-lt"/>
              </a:endParaRPr>
            </a:p>
          </p:txBody>
        </p:sp>
        <p:sp>
          <p:nvSpPr>
            <p:cNvPr id="21" name="弧 7">
              <a:extLst>
                <a:ext uri="{FF2B5EF4-FFF2-40B4-BE49-F238E27FC236}">
                  <a16:creationId xmlns:a16="http://schemas.microsoft.com/office/drawing/2014/main" id="{B56A01D8-F9B5-626E-577C-77410AA0531F}"/>
                </a:ext>
              </a:extLst>
            </p:cNvPr>
            <p:cNvSpPr/>
            <p:nvPr/>
          </p:nvSpPr>
          <p:spPr>
            <a:xfrm>
              <a:off x="4452471" y="5588000"/>
              <a:ext cx="3287057" cy="567765"/>
            </a:xfrm>
            <a:prstGeom prst="arc">
              <a:avLst>
                <a:gd name="adj1" fmla="val 10237446"/>
                <a:gd name="adj2" fmla="val 618358"/>
              </a:avLst>
            </a:prstGeom>
            <a:noFill/>
            <a:ln w="19050" cap="flat" cmpd="sng" algn="ctr">
              <a:gradFill flip="none" rotWithShape="1">
                <a:gsLst>
                  <a:gs pos="0">
                    <a:srgbClr val="00B0F0"/>
                  </a:gs>
                  <a:gs pos="100000">
                    <a:srgbClr val="00B0F0">
                      <a:alpha val="0"/>
                    </a:srgbClr>
                  </a:gs>
                </a:gsLst>
                <a:lin ang="16200000" scaled="1"/>
                <a:tileRect/>
              </a:gradFill>
              <a:prstDash val="solid"/>
              <a:miter lim="800000"/>
            </a:ln>
            <a:effectLst/>
          </p:spPr>
          <p:txBody>
            <a:bodyPr rtlCol="0" anchor="ctr"/>
            <a:lstStyle/>
            <a:p>
              <a:pPr marL="0" marR="0" lvl="0" indent="0" algn="ctr" defTabSz="959937" eaLnBrk="1" fontAlgn="auto" latinLnBrk="0" hangingPunct="1">
                <a:lnSpc>
                  <a:spcPct val="100000"/>
                </a:lnSpc>
                <a:spcBef>
                  <a:spcPts val="0"/>
                </a:spcBef>
                <a:spcAft>
                  <a:spcPts val="0"/>
                </a:spcAft>
                <a:buClrTx/>
                <a:buSzTx/>
                <a:buFontTx/>
                <a:buNone/>
                <a:tabLst/>
                <a:defRPr/>
              </a:pPr>
              <a:endParaRPr kumimoji="1" lang="zh-CN" altLang="en-US" sz="2000" b="0" i="0" u="none" strike="noStrike" kern="0" cap="none" spc="0" normalizeH="0" baseline="0" noProof="0" dirty="0">
                <a:ln>
                  <a:noFill/>
                </a:ln>
                <a:solidFill>
                  <a:prstClr val="white"/>
                </a:solidFill>
                <a:effectLst/>
                <a:uLnTx/>
                <a:uFillTx/>
                <a:cs typeface="+mn-ea"/>
                <a:sym typeface="+mn-lt"/>
              </a:endParaRPr>
            </a:p>
          </p:txBody>
        </p:sp>
      </p:grpSp>
      <p:grpSp>
        <p:nvGrpSpPr>
          <p:cNvPr id="26" name="组合">
            <a:extLst>
              <a:ext uri="{FF2B5EF4-FFF2-40B4-BE49-F238E27FC236}">
                <a16:creationId xmlns:a16="http://schemas.microsoft.com/office/drawing/2014/main" id="{540D520A-5B70-3A86-2555-A8C277F03A8C}"/>
              </a:ext>
            </a:extLst>
          </p:cNvPr>
          <p:cNvGrpSpPr/>
          <p:nvPr/>
        </p:nvGrpSpPr>
        <p:grpSpPr>
          <a:xfrm>
            <a:off x="3030519" y="4635500"/>
            <a:ext cx="561960" cy="566367"/>
            <a:chOff x="2312894" y="4867835"/>
            <a:chExt cx="645459" cy="645459"/>
          </a:xfrm>
        </p:grpSpPr>
        <p:sp>
          <p:nvSpPr>
            <p:cNvPr id="27" name="圆形">
              <a:extLst>
                <a:ext uri="{FF2B5EF4-FFF2-40B4-BE49-F238E27FC236}">
                  <a16:creationId xmlns:a16="http://schemas.microsoft.com/office/drawing/2014/main" id="{1F2F8BFF-B3D6-50E0-B867-C9F5F3AD9839}"/>
                </a:ext>
              </a:extLst>
            </p:cNvPr>
            <p:cNvSpPr/>
            <p:nvPr/>
          </p:nvSpPr>
          <p:spPr>
            <a:xfrm>
              <a:off x="2312894" y="4867835"/>
              <a:ext cx="645459" cy="645459"/>
            </a:xfrm>
            <a:prstGeom prst="ellipse">
              <a:avLst/>
            </a:prstGeom>
            <a:solidFill>
              <a:srgbClr val="00B0F0"/>
            </a:solidFill>
            <a:ln w="12700" cap="flat" cmpd="sng" algn="ctr">
              <a:noFill/>
              <a:prstDash val="solid"/>
              <a:miter lim="800000"/>
            </a:ln>
            <a:effectLst>
              <a:outerShdw blurRad="762000" dist="254000" dir="5400000" algn="t" rotWithShape="0">
                <a:prstClr val="black">
                  <a:alpha val="40000"/>
                </a:prstClr>
              </a:outerShdw>
            </a:effectLst>
          </p:spPr>
          <p:txBody>
            <a:bodyPr rot="0" spcFirstLastPara="0" vertOverflow="overflow" horzOverflow="overflow" vert="horz" wrap="square" lIns="91440" tIns="45720" rIns="36000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zh-CN" altLang="en-US" b="1" i="0" u="none" strike="noStrike" kern="1200" cap="none" spc="0" normalizeH="0" baseline="0" noProof="0" dirty="0">
                <a:ln>
                  <a:noFill/>
                </a:ln>
                <a:solidFill>
                  <a:schemeClr val="tx1">
                    <a:lumMod val="75000"/>
                    <a:lumOff val="25000"/>
                  </a:schemeClr>
                </a:solidFill>
                <a:effectLst/>
                <a:uLnTx/>
                <a:uFillTx/>
                <a:cs typeface="+mn-ea"/>
                <a:sym typeface="+mn-lt"/>
              </a:endParaRPr>
            </a:p>
          </p:txBody>
        </p:sp>
        <p:sp>
          <p:nvSpPr>
            <p:cNvPr id="28" name="图标">
              <a:extLst>
                <a:ext uri="{FF2B5EF4-FFF2-40B4-BE49-F238E27FC236}">
                  <a16:creationId xmlns:a16="http://schemas.microsoft.com/office/drawing/2014/main" id="{26801A77-4664-EAEA-FE67-D52F01E43067}"/>
                </a:ext>
              </a:extLst>
            </p:cNvPr>
            <p:cNvSpPr/>
            <p:nvPr/>
          </p:nvSpPr>
          <p:spPr>
            <a:xfrm>
              <a:off x="2483220" y="5062250"/>
              <a:ext cx="304804" cy="256627"/>
            </a:xfrm>
            <a:custGeom>
              <a:avLst/>
              <a:gdLst>
                <a:gd name="connsiteX0" fmla="*/ 54158 w 604539"/>
                <a:gd name="connsiteY0" fmla="*/ 287695 h 508988"/>
                <a:gd name="connsiteX1" fmla="*/ 242194 w 604539"/>
                <a:gd name="connsiteY1" fmla="*/ 287695 h 508988"/>
                <a:gd name="connsiteX2" fmla="*/ 264990 w 604539"/>
                <a:gd name="connsiteY2" fmla="*/ 306729 h 508988"/>
                <a:gd name="connsiteX3" fmla="*/ 295264 w 604539"/>
                <a:gd name="connsiteY3" fmla="*/ 478149 h 508988"/>
                <a:gd name="connsiteX4" fmla="*/ 296591 w 604539"/>
                <a:gd name="connsiteY4" fmla="*/ 485739 h 508988"/>
                <a:gd name="connsiteX5" fmla="*/ 273433 w 604539"/>
                <a:gd name="connsiteY5" fmla="*/ 508988 h 508988"/>
                <a:gd name="connsiteX6" fmla="*/ 273071 w 604539"/>
                <a:gd name="connsiteY6" fmla="*/ 508988 h 508988"/>
                <a:gd name="connsiteX7" fmla="*/ 23160 w 604539"/>
                <a:gd name="connsiteY7" fmla="*/ 508988 h 508988"/>
                <a:gd name="connsiteX8" fmla="*/ 5430 w 604539"/>
                <a:gd name="connsiteY8" fmla="*/ 500676 h 508988"/>
                <a:gd name="connsiteX9" fmla="*/ 364 w 604539"/>
                <a:gd name="connsiteY9" fmla="*/ 481763 h 508988"/>
                <a:gd name="connsiteX10" fmla="*/ 31241 w 604539"/>
                <a:gd name="connsiteY10" fmla="*/ 306729 h 508988"/>
                <a:gd name="connsiteX11" fmla="*/ 54158 w 604539"/>
                <a:gd name="connsiteY11" fmla="*/ 287695 h 508988"/>
                <a:gd name="connsiteX12" fmla="*/ 362106 w 604539"/>
                <a:gd name="connsiteY12" fmla="*/ 287554 h 508988"/>
                <a:gd name="connsiteX13" fmla="*/ 550142 w 604539"/>
                <a:gd name="connsiteY13" fmla="*/ 287554 h 508988"/>
                <a:gd name="connsiteX14" fmla="*/ 572938 w 604539"/>
                <a:gd name="connsiteY14" fmla="*/ 306710 h 508988"/>
                <a:gd name="connsiteX15" fmla="*/ 603212 w 604539"/>
                <a:gd name="connsiteY15" fmla="*/ 478147 h 508988"/>
                <a:gd name="connsiteX16" fmla="*/ 604539 w 604539"/>
                <a:gd name="connsiteY16" fmla="*/ 485736 h 508988"/>
                <a:gd name="connsiteX17" fmla="*/ 581381 w 604539"/>
                <a:gd name="connsiteY17" fmla="*/ 508988 h 508988"/>
                <a:gd name="connsiteX18" fmla="*/ 581019 w 604539"/>
                <a:gd name="connsiteY18" fmla="*/ 508988 h 508988"/>
                <a:gd name="connsiteX19" fmla="*/ 331108 w 604539"/>
                <a:gd name="connsiteY19" fmla="*/ 508988 h 508988"/>
                <a:gd name="connsiteX20" fmla="*/ 313378 w 604539"/>
                <a:gd name="connsiteY20" fmla="*/ 500675 h 508988"/>
                <a:gd name="connsiteX21" fmla="*/ 308312 w 604539"/>
                <a:gd name="connsiteY21" fmla="*/ 481761 h 508988"/>
                <a:gd name="connsiteX22" fmla="*/ 339189 w 604539"/>
                <a:gd name="connsiteY22" fmla="*/ 306710 h 508988"/>
                <a:gd name="connsiteX23" fmla="*/ 362106 w 604539"/>
                <a:gd name="connsiteY23" fmla="*/ 287554 h 508988"/>
                <a:gd name="connsiteX24" fmla="*/ 208081 w 604539"/>
                <a:gd name="connsiteY24" fmla="*/ 54053 h 508988"/>
                <a:gd name="connsiteX25" fmla="*/ 396118 w 604539"/>
                <a:gd name="connsiteY25" fmla="*/ 54053 h 508988"/>
                <a:gd name="connsiteX26" fmla="*/ 419034 w 604539"/>
                <a:gd name="connsiteY26" fmla="*/ 73201 h 508988"/>
                <a:gd name="connsiteX27" fmla="*/ 449308 w 604539"/>
                <a:gd name="connsiteY27" fmla="*/ 244446 h 508988"/>
                <a:gd name="connsiteX28" fmla="*/ 450635 w 604539"/>
                <a:gd name="connsiteY28" fmla="*/ 252154 h 508988"/>
                <a:gd name="connsiteX29" fmla="*/ 427357 w 604539"/>
                <a:gd name="connsiteY29" fmla="*/ 275275 h 508988"/>
                <a:gd name="connsiteX30" fmla="*/ 427115 w 604539"/>
                <a:gd name="connsiteY30" fmla="*/ 275275 h 508988"/>
                <a:gd name="connsiteX31" fmla="*/ 177204 w 604539"/>
                <a:gd name="connsiteY31" fmla="*/ 275275 h 508988"/>
                <a:gd name="connsiteX32" fmla="*/ 159353 w 604539"/>
                <a:gd name="connsiteY32" fmla="*/ 266966 h 508988"/>
                <a:gd name="connsiteX33" fmla="*/ 154288 w 604539"/>
                <a:gd name="connsiteY33" fmla="*/ 248059 h 508988"/>
                <a:gd name="connsiteX34" fmla="*/ 185285 w 604539"/>
                <a:gd name="connsiteY34" fmla="*/ 73201 h 508988"/>
                <a:gd name="connsiteX35" fmla="*/ 208081 w 604539"/>
                <a:gd name="connsiteY35" fmla="*/ 54053 h 508988"/>
                <a:gd name="connsiteX36" fmla="*/ 518273 w 604539"/>
                <a:gd name="connsiteY36" fmla="*/ 0 h 508988"/>
                <a:gd name="connsiteX37" fmla="*/ 541548 w 604539"/>
                <a:gd name="connsiteY37" fmla="*/ 23244 h 508988"/>
                <a:gd name="connsiteX38" fmla="*/ 541548 w 604539"/>
                <a:gd name="connsiteY38" fmla="*/ 54075 h 508988"/>
                <a:gd name="connsiteX39" fmla="*/ 572422 w 604539"/>
                <a:gd name="connsiteY39" fmla="*/ 54075 h 508988"/>
                <a:gd name="connsiteX40" fmla="*/ 595577 w 604539"/>
                <a:gd name="connsiteY40" fmla="*/ 77199 h 508988"/>
                <a:gd name="connsiteX41" fmla="*/ 572422 w 604539"/>
                <a:gd name="connsiteY41" fmla="*/ 100322 h 508988"/>
                <a:gd name="connsiteX42" fmla="*/ 541548 w 604539"/>
                <a:gd name="connsiteY42" fmla="*/ 100322 h 508988"/>
                <a:gd name="connsiteX43" fmla="*/ 541548 w 604539"/>
                <a:gd name="connsiteY43" fmla="*/ 131274 h 508988"/>
                <a:gd name="connsiteX44" fmla="*/ 518273 w 604539"/>
                <a:gd name="connsiteY44" fmla="*/ 154397 h 508988"/>
                <a:gd name="connsiteX45" fmla="*/ 495117 w 604539"/>
                <a:gd name="connsiteY45" fmla="*/ 131274 h 508988"/>
                <a:gd name="connsiteX46" fmla="*/ 495117 w 604539"/>
                <a:gd name="connsiteY46" fmla="*/ 100322 h 508988"/>
                <a:gd name="connsiteX47" fmla="*/ 464244 w 604539"/>
                <a:gd name="connsiteY47" fmla="*/ 100322 h 508988"/>
                <a:gd name="connsiteX48" fmla="*/ 440968 w 604539"/>
                <a:gd name="connsiteY48" fmla="*/ 77199 h 508988"/>
                <a:gd name="connsiteX49" fmla="*/ 464244 w 604539"/>
                <a:gd name="connsiteY49" fmla="*/ 54075 h 508988"/>
                <a:gd name="connsiteX50" fmla="*/ 495117 w 604539"/>
                <a:gd name="connsiteY50" fmla="*/ 54075 h 508988"/>
                <a:gd name="connsiteX51" fmla="*/ 495117 w 604539"/>
                <a:gd name="connsiteY51" fmla="*/ 23244 h 508988"/>
                <a:gd name="connsiteX52" fmla="*/ 518273 w 604539"/>
                <a:gd name="connsiteY52" fmla="*/ 0 h 50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4539" h="508988">
                  <a:moveTo>
                    <a:pt x="54158" y="287695"/>
                  </a:moveTo>
                  <a:lnTo>
                    <a:pt x="242194" y="287695"/>
                  </a:lnTo>
                  <a:cubicBezTo>
                    <a:pt x="253411" y="287695"/>
                    <a:pt x="263060" y="295766"/>
                    <a:pt x="264990" y="306729"/>
                  </a:cubicBezTo>
                  <a:lnTo>
                    <a:pt x="295264" y="478149"/>
                  </a:lnTo>
                  <a:cubicBezTo>
                    <a:pt x="296109" y="480559"/>
                    <a:pt x="296591" y="483088"/>
                    <a:pt x="296591" y="485739"/>
                  </a:cubicBezTo>
                  <a:cubicBezTo>
                    <a:pt x="296591" y="498628"/>
                    <a:pt x="286218" y="508988"/>
                    <a:pt x="273433" y="508988"/>
                  </a:cubicBezTo>
                  <a:lnTo>
                    <a:pt x="273071" y="508988"/>
                  </a:lnTo>
                  <a:lnTo>
                    <a:pt x="23160" y="508988"/>
                  </a:lnTo>
                  <a:cubicBezTo>
                    <a:pt x="16285" y="508988"/>
                    <a:pt x="9772" y="505977"/>
                    <a:pt x="5430" y="500676"/>
                  </a:cubicBezTo>
                  <a:cubicBezTo>
                    <a:pt x="967" y="495496"/>
                    <a:pt x="-842" y="488509"/>
                    <a:pt x="364" y="481763"/>
                  </a:cubicBezTo>
                  <a:lnTo>
                    <a:pt x="31241" y="306729"/>
                  </a:lnTo>
                  <a:cubicBezTo>
                    <a:pt x="33171" y="295766"/>
                    <a:pt x="42820" y="287695"/>
                    <a:pt x="54158" y="287695"/>
                  </a:cubicBezTo>
                  <a:close/>
                  <a:moveTo>
                    <a:pt x="362106" y="287554"/>
                  </a:moveTo>
                  <a:lnTo>
                    <a:pt x="550142" y="287554"/>
                  </a:lnTo>
                  <a:cubicBezTo>
                    <a:pt x="561359" y="287554"/>
                    <a:pt x="571008" y="295747"/>
                    <a:pt x="572938" y="306710"/>
                  </a:cubicBezTo>
                  <a:lnTo>
                    <a:pt x="603212" y="478147"/>
                  </a:lnTo>
                  <a:cubicBezTo>
                    <a:pt x="604057" y="480556"/>
                    <a:pt x="604539" y="483086"/>
                    <a:pt x="604539" y="485736"/>
                  </a:cubicBezTo>
                  <a:cubicBezTo>
                    <a:pt x="604539" y="498627"/>
                    <a:pt x="594166" y="508988"/>
                    <a:pt x="581381" y="508988"/>
                  </a:cubicBezTo>
                  <a:lnTo>
                    <a:pt x="581019" y="508988"/>
                  </a:lnTo>
                  <a:lnTo>
                    <a:pt x="331108" y="508988"/>
                  </a:lnTo>
                  <a:cubicBezTo>
                    <a:pt x="324233" y="508988"/>
                    <a:pt x="317720" y="505976"/>
                    <a:pt x="313378" y="500675"/>
                  </a:cubicBezTo>
                  <a:cubicBezTo>
                    <a:pt x="308915" y="495495"/>
                    <a:pt x="307106" y="488507"/>
                    <a:pt x="308312" y="481761"/>
                  </a:cubicBezTo>
                  <a:lnTo>
                    <a:pt x="339189" y="306710"/>
                  </a:lnTo>
                  <a:cubicBezTo>
                    <a:pt x="341119" y="295747"/>
                    <a:pt x="350768" y="287554"/>
                    <a:pt x="362106" y="287554"/>
                  </a:cubicBezTo>
                  <a:close/>
                  <a:moveTo>
                    <a:pt x="208081" y="54053"/>
                  </a:moveTo>
                  <a:lnTo>
                    <a:pt x="396118" y="54053"/>
                  </a:lnTo>
                  <a:cubicBezTo>
                    <a:pt x="407455" y="54053"/>
                    <a:pt x="417104" y="62122"/>
                    <a:pt x="419034" y="73201"/>
                  </a:cubicBezTo>
                  <a:lnTo>
                    <a:pt x="449308" y="244446"/>
                  </a:lnTo>
                  <a:cubicBezTo>
                    <a:pt x="450153" y="246855"/>
                    <a:pt x="450635" y="249504"/>
                    <a:pt x="450635" y="252154"/>
                  </a:cubicBezTo>
                  <a:cubicBezTo>
                    <a:pt x="450635" y="264919"/>
                    <a:pt x="440262" y="275275"/>
                    <a:pt x="427357" y="275275"/>
                  </a:cubicBezTo>
                  <a:lnTo>
                    <a:pt x="427115" y="275275"/>
                  </a:lnTo>
                  <a:lnTo>
                    <a:pt x="177204" y="275275"/>
                  </a:lnTo>
                  <a:cubicBezTo>
                    <a:pt x="170329" y="275275"/>
                    <a:pt x="163816" y="272265"/>
                    <a:pt x="159353" y="266966"/>
                  </a:cubicBezTo>
                  <a:cubicBezTo>
                    <a:pt x="155011" y="261788"/>
                    <a:pt x="153202" y="254803"/>
                    <a:pt x="154288" y="248059"/>
                  </a:cubicBezTo>
                  <a:lnTo>
                    <a:pt x="185285" y="73201"/>
                  </a:lnTo>
                  <a:cubicBezTo>
                    <a:pt x="187215" y="62122"/>
                    <a:pt x="196864" y="54053"/>
                    <a:pt x="208081" y="54053"/>
                  </a:cubicBezTo>
                  <a:close/>
                  <a:moveTo>
                    <a:pt x="518273" y="0"/>
                  </a:moveTo>
                  <a:cubicBezTo>
                    <a:pt x="531177" y="0"/>
                    <a:pt x="541548" y="10358"/>
                    <a:pt x="541548" y="23244"/>
                  </a:cubicBezTo>
                  <a:lnTo>
                    <a:pt x="541548" y="54075"/>
                  </a:lnTo>
                  <a:lnTo>
                    <a:pt x="572422" y="54075"/>
                  </a:lnTo>
                  <a:cubicBezTo>
                    <a:pt x="585205" y="54075"/>
                    <a:pt x="595577" y="64433"/>
                    <a:pt x="595577" y="77199"/>
                  </a:cubicBezTo>
                  <a:cubicBezTo>
                    <a:pt x="595577" y="89965"/>
                    <a:pt x="585205" y="100322"/>
                    <a:pt x="572422" y="100322"/>
                  </a:cubicBezTo>
                  <a:lnTo>
                    <a:pt x="541548" y="100322"/>
                  </a:lnTo>
                  <a:lnTo>
                    <a:pt x="541548" y="131274"/>
                  </a:lnTo>
                  <a:cubicBezTo>
                    <a:pt x="541548" y="144040"/>
                    <a:pt x="531177" y="154397"/>
                    <a:pt x="518273" y="154397"/>
                  </a:cubicBezTo>
                  <a:cubicBezTo>
                    <a:pt x="505489" y="154397"/>
                    <a:pt x="495117" y="144040"/>
                    <a:pt x="495117" y="131274"/>
                  </a:cubicBezTo>
                  <a:lnTo>
                    <a:pt x="495117" y="100322"/>
                  </a:lnTo>
                  <a:lnTo>
                    <a:pt x="464244" y="100322"/>
                  </a:lnTo>
                  <a:cubicBezTo>
                    <a:pt x="451340" y="100322"/>
                    <a:pt x="440968" y="89965"/>
                    <a:pt x="440968" y="77199"/>
                  </a:cubicBezTo>
                  <a:cubicBezTo>
                    <a:pt x="440968" y="64433"/>
                    <a:pt x="451340" y="54075"/>
                    <a:pt x="464244" y="54075"/>
                  </a:cubicBezTo>
                  <a:lnTo>
                    <a:pt x="495117" y="54075"/>
                  </a:lnTo>
                  <a:lnTo>
                    <a:pt x="495117" y="23244"/>
                  </a:lnTo>
                  <a:cubicBezTo>
                    <a:pt x="495117" y="10358"/>
                    <a:pt x="505489" y="0"/>
                    <a:pt x="518273" y="0"/>
                  </a:cubicBezTo>
                  <a:close/>
                </a:path>
              </a:pathLst>
            </a:custGeom>
            <a:solidFill>
              <a:sysClr val="window" lastClr="FFFFFF"/>
            </a:solidFill>
            <a:ln w="12700" cap="flat" cmpd="sng" algn="ctr">
              <a:noFill/>
              <a:prstDash val="solid"/>
              <a:miter lim="800000"/>
            </a:ln>
            <a:effectLst>
              <a:outerShdw blurRad="762000" dist="254000" dir="5400000" algn="t" rotWithShape="0">
                <a:prstClr val="black">
                  <a:alpha val="40000"/>
                </a:prstClr>
              </a:outerShdw>
            </a:effectLst>
          </p:spPr>
          <p:txBody>
            <a:bodyPr rot="0" spcFirstLastPara="0" vertOverflow="overflow" horzOverflow="overflow" vert="horz" wrap="square" lIns="91440" tIns="45720" rIns="36000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zh-CN" altLang="en-US" b="1" i="0" u="none" strike="noStrike" kern="1200" cap="none" spc="0" normalizeH="0" baseline="0" noProof="0" dirty="0">
                <a:ln>
                  <a:noFill/>
                </a:ln>
                <a:solidFill>
                  <a:schemeClr val="tx1">
                    <a:lumMod val="75000"/>
                    <a:lumOff val="25000"/>
                  </a:schemeClr>
                </a:solidFill>
                <a:effectLst/>
                <a:uLnTx/>
                <a:uFillTx/>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361128" y="2493118"/>
            <a:ext cx="2950369" cy="2346283"/>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B.2 -  Protetor facial:</a:t>
            </a:r>
            <a:br>
              <a:rPr lang="pt-BR" altLang="zh-CN" sz="2000" b="1" dirty="0">
                <a:solidFill>
                  <a:schemeClr val="bg1"/>
                </a:solidFill>
                <a:cs typeface="+mn-ea"/>
                <a:sym typeface="+mn-lt"/>
              </a:rPr>
            </a:br>
            <a:r>
              <a:rPr lang="pt-BR" altLang="zh-CN" sz="2000" b="1" dirty="0">
                <a:solidFill>
                  <a:schemeClr val="bg1"/>
                </a:solidFill>
                <a:cs typeface="+mn-ea"/>
                <a:sym typeface="+mn-lt"/>
              </a:rPr>
              <a:t>c) </a:t>
            </a:r>
            <a:r>
              <a:rPr lang="pt-BR" altLang="zh-CN" sz="2000" dirty="0">
                <a:solidFill>
                  <a:schemeClr val="bg1"/>
                </a:solidFill>
                <a:cs typeface="+mn-ea"/>
                <a:sym typeface="+mn-lt"/>
              </a:rPr>
              <a:t>protetor facial para proteção da face contra radiação infravermelha;</a:t>
            </a:r>
            <a:endParaRPr lang="zh-CN" altLang="en-US" sz="20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4177783" y="1205129"/>
            <a:ext cx="4407277" cy="2264851"/>
          </a:xfrm>
          <a:prstGeom prst="rect">
            <a:avLst/>
          </a:prstGeom>
          <a:noFill/>
        </p:spPr>
        <p:txBody>
          <a:bodyPr wrap="square" rtlCol="0">
            <a:spAutoFit/>
          </a:bodyPr>
          <a:lstStyle/>
          <a:p>
            <a:pPr defTabSz="479969">
              <a:lnSpc>
                <a:spcPct val="150000"/>
              </a:lnSpc>
              <a:defRPr/>
            </a:pPr>
            <a:r>
              <a:rPr lang="pt-BR" altLang="zh-CN" sz="1600" dirty="0">
                <a:solidFill>
                  <a:schemeClr val="bg1"/>
                </a:solidFill>
                <a:cs typeface="+mn-ea"/>
                <a:sym typeface="+mn-lt"/>
              </a:rPr>
              <a:t>Em trabalhos que envolvam fornos e micro-ondas, por exemplo, são liberadas radiações infravermelhas. Embora seja uma radiação não ionizante (isto é, que age superficialmente onde os raios incidem), pode causar lesões na pele e nos olhos.</a:t>
            </a:r>
          </a:p>
        </p:txBody>
      </p:sp>
      <p:sp>
        <p:nvSpPr>
          <p:cNvPr id="62" name="矩形 144">
            <a:extLst>
              <a:ext uri="{FF2B5EF4-FFF2-40B4-BE49-F238E27FC236}">
                <a16:creationId xmlns:a16="http://schemas.microsoft.com/office/drawing/2014/main" id="{47D729E4-044E-8F4D-4824-1AF942E5CBAF}"/>
              </a:ext>
            </a:extLst>
          </p:cNvPr>
          <p:cNvSpPr/>
          <p:nvPr/>
        </p:nvSpPr>
        <p:spPr>
          <a:xfrm>
            <a:off x="9221010" y="2792699"/>
            <a:ext cx="2703424" cy="1526187"/>
          </a:xfrm>
          <a:prstGeom prst="rect">
            <a:avLst/>
          </a:prstGeom>
          <a:noFill/>
        </p:spPr>
        <p:txBody>
          <a:bodyPr wrap="square" rtlCol="0">
            <a:spAutoFit/>
          </a:bodyPr>
          <a:lstStyle/>
          <a:p>
            <a:pPr defTabSz="479969">
              <a:lnSpc>
                <a:spcPct val="150000"/>
              </a:lnSpc>
              <a:defRPr/>
            </a:pPr>
            <a:r>
              <a:rPr lang="pt-BR" altLang="zh-CN" sz="1600" dirty="0">
                <a:solidFill>
                  <a:schemeClr val="bg1"/>
                </a:solidFill>
                <a:cs typeface="+mn-ea"/>
                <a:sym typeface="+mn-lt"/>
              </a:rPr>
              <a:t>O protetor facial com a lente verde protege a face contra raios infravermelhos.</a:t>
            </a:r>
          </a:p>
        </p:txBody>
      </p:sp>
      <p:sp>
        <p:nvSpPr>
          <p:cNvPr id="2" name="矩形: 圆角 14">
            <a:hlinkClick r:id="rId3" action="ppaction://hlinksldjump"/>
            <a:extLst>
              <a:ext uri="{FF2B5EF4-FFF2-40B4-BE49-F238E27FC236}">
                <a16:creationId xmlns:a16="http://schemas.microsoft.com/office/drawing/2014/main" id="{6CCF6978-474A-A778-493C-146FFE935440}"/>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pic>
        <p:nvPicPr>
          <p:cNvPr id="9" name="Imagem 8">
            <a:extLst>
              <a:ext uri="{FF2B5EF4-FFF2-40B4-BE49-F238E27FC236}">
                <a16:creationId xmlns:a16="http://schemas.microsoft.com/office/drawing/2014/main" id="{8B78C61D-33EA-E0D6-4864-C13977A4C6D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33" b="89778" l="9778" r="89778">
                        <a14:foregroundMark x1="37333" y1="12000" x2="39173" y2="11373"/>
                        <a14:foregroundMark x1="64514" y1="9298" x2="68000" y2="11111"/>
                        <a14:foregroundMark x1="46657" y1="4889" x2="57333" y2="4889"/>
                        <a14:backgroundMark x1="65778" y1="13778" x2="53531" y2="10862"/>
                        <a14:backgroundMark x1="49333" y1="10667" x2="46667" y2="8889"/>
                        <a14:backgroundMark x1="46222" y1="12444" x2="39556" y2="12000"/>
                        <a14:backgroundMark x1="64889" y1="13333" x2="60444" y2="8444"/>
                        <a14:backgroundMark x1="65778" y1="12000" x2="60889" y2="8889"/>
                      </a14:backgroundRemoval>
                    </a14:imgEffect>
                  </a14:imgLayer>
                </a14:imgProps>
              </a:ext>
            </a:extLst>
          </a:blip>
          <a:stretch>
            <a:fillRect/>
          </a:stretch>
        </p:blipFill>
        <p:spPr>
          <a:xfrm>
            <a:off x="4911904" y="3611193"/>
            <a:ext cx="2815957" cy="2815957"/>
          </a:xfrm>
          <a:prstGeom prst="roundRect">
            <a:avLst>
              <a:gd name="adj" fmla="val 10741"/>
            </a:avLst>
          </a:prstGeom>
          <a:noFill/>
          <a:effectLst>
            <a:glow rad="139700">
              <a:schemeClr val="accent1">
                <a:satMod val="175000"/>
                <a:alpha val="40000"/>
              </a:schemeClr>
            </a:glow>
          </a:effectLst>
        </p:spPr>
      </p:pic>
    </p:spTree>
    <p:extLst>
      <p:ext uri="{BB962C8B-B14F-4D97-AF65-F5344CB8AC3E}">
        <p14:creationId xmlns:p14="http://schemas.microsoft.com/office/powerpoint/2010/main" val="3981696627"/>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par>
                          <p:cTn id="17" fill="hold">
                            <p:stCondLst>
                              <p:cond delay="3000"/>
                            </p:stCondLst>
                            <p:childTnLst>
                              <p:par>
                                <p:cTn id="18" presetID="2" presetClass="entr" presetSubtype="2" decel="10000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1500" fill="hold"/>
                                        <p:tgtEl>
                                          <p:spTgt spid="2"/>
                                        </p:tgtEl>
                                        <p:attrNameLst>
                                          <p:attrName>ppt_x</p:attrName>
                                        </p:attrNameLst>
                                      </p:cBhvr>
                                      <p:tavLst>
                                        <p:tav tm="0">
                                          <p:val>
                                            <p:strVal val="1+#ppt_w/2"/>
                                          </p:val>
                                        </p:tav>
                                        <p:tav tm="100000">
                                          <p:val>
                                            <p:strVal val="#ppt_x"/>
                                          </p:val>
                                        </p:tav>
                                      </p:tavLst>
                                    </p:anim>
                                    <p:anim calcmode="lin" valueType="num">
                                      <p:cBhvr additive="base">
                                        <p:cTn id="21"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sp>
        <p:nvSpPr>
          <p:cNvPr id="47" name="矩形 144">
            <a:extLst>
              <a:ext uri="{FF2B5EF4-FFF2-40B4-BE49-F238E27FC236}">
                <a16:creationId xmlns:a16="http://schemas.microsoft.com/office/drawing/2014/main" id="{9BCDFCAA-8EF9-E183-8246-2404918E0ED6}"/>
              </a:ext>
            </a:extLst>
          </p:cNvPr>
          <p:cNvSpPr/>
          <p:nvPr/>
        </p:nvSpPr>
        <p:spPr>
          <a:xfrm>
            <a:off x="791536" y="1142704"/>
            <a:ext cx="5468185" cy="1422954"/>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B.2 -  Protetor Facial:</a:t>
            </a:r>
            <a:br>
              <a:rPr lang="pt-BR" altLang="zh-CN" sz="2000" b="1" dirty="0">
                <a:solidFill>
                  <a:schemeClr val="bg1"/>
                </a:solidFill>
                <a:cs typeface="+mn-ea"/>
                <a:sym typeface="+mn-lt"/>
              </a:rPr>
            </a:br>
            <a:r>
              <a:rPr lang="pt-BR" altLang="zh-CN" sz="2000" b="1" dirty="0">
                <a:solidFill>
                  <a:schemeClr val="bg1"/>
                </a:solidFill>
                <a:cs typeface="+mn-ea"/>
                <a:sym typeface="+mn-lt"/>
              </a:rPr>
              <a:t>d) </a:t>
            </a:r>
            <a:r>
              <a:rPr lang="pt-BR" altLang="zh-CN" sz="2000" dirty="0">
                <a:solidFill>
                  <a:schemeClr val="bg1"/>
                </a:solidFill>
                <a:cs typeface="+mn-ea"/>
                <a:sym typeface="+mn-lt"/>
              </a:rPr>
              <a:t>protetor facial para proteção da face contra radiação ultravioleta;</a:t>
            </a:r>
            <a:endParaRPr lang="zh-CN" altLang="en-US" sz="2000" dirty="0">
              <a:solidFill>
                <a:schemeClr val="bg1"/>
              </a:solidFill>
              <a:cs typeface="+mn-ea"/>
              <a:sym typeface="+mn-lt"/>
            </a:endParaRPr>
          </a:p>
        </p:txBody>
      </p:sp>
      <p:grpSp>
        <p:nvGrpSpPr>
          <p:cNvPr id="33" name="Agrupar 32">
            <a:extLst>
              <a:ext uri="{FF2B5EF4-FFF2-40B4-BE49-F238E27FC236}">
                <a16:creationId xmlns:a16="http://schemas.microsoft.com/office/drawing/2014/main" id="{4CC87D51-AF76-F951-B8C3-E9249EB1747D}"/>
              </a:ext>
            </a:extLst>
          </p:cNvPr>
          <p:cNvGrpSpPr/>
          <p:nvPr/>
        </p:nvGrpSpPr>
        <p:grpSpPr>
          <a:xfrm>
            <a:off x="486902" y="4292343"/>
            <a:ext cx="6392869" cy="2353727"/>
            <a:chOff x="2805559" y="1861055"/>
            <a:chExt cx="15988406" cy="3821288"/>
          </a:xfrm>
        </p:grpSpPr>
        <p:sp>
          <p:nvSpPr>
            <p:cNvPr id="2" name="椭圆 6">
              <a:extLst>
                <a:ext uri="{FF2B5EF4-FFF2-40B4-BE49-F238E27FC236}">
                  <a16:creationId xmlns:a16="http://schemas.microsoft.com/office/drawing/2014/main" id="{52B7FE4F-1E68-9AAA-E7E3-E14C481BE9ED}"/>
                </a:ext>
              </a:extLst>
            </p:cNvPr>
            <p:cNvSpPr/>
            <p:nvPr/>
          </p:nvSpPr>
          <p:spPr>
            <a:xfrm>
              <a:off x="2805559" y="3164682"/>
              <a:ext cx="15988406" cy="2517661"/>
            </a:xfrm>
            <a:prstGeom prst="ellipse">
              <a:avLst/>
            </a:prstGeom>
            <a:noFill/>
            <a:ln w="9525" cap="flat" cmpd="sng" algn="ctr">
              <a:gradFill flip="none" rotWithShape="1">
                <a:gsLst>
                  <a:gs pos="51000">
                    <a:srgbClr val="0DE1FE"/>
                  </a:gs>
                  <a:gs pos="100000">
                    <a:srgbClr val="0DE1FE">
                      <a:alpha val="0"/>
                    </a:srgbClr>
                  </a:gs>
                  <a:gs pos="0">
                    <a:srgbClr val="0DE1FE">
                      <a:alpha val="0"/>
                    </a:srgbClr>
                  </a:gs>
                </a:gsLst>
                <a:lin ang="5400000" scaled="0"/>
                <a:tileRect/>
              </a:gra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dirty="0">
                <a:solidFill>
                  <a:prstClr val="white"/>
                </a:solidFill>
                <a:cs typeface="+mn-ea"/>
                <a:sym typeface="+mn-lt"/>
              </a:endParaRPr>
            </a:p>
          </p:txBody>
        </p:sp>
        <p:sp>
          <p:nvSpPr>
            <p:cNvPr id="9" name="椭圆 9">
              <a:extLst>
                <a:ext uri="{FF2B5EF4-FFF2-40B4-BE49-F238E27FC236}">
                  <a16:creationId xmlns:a16="http://schemas.microsoft.com/office/drawing/2014/main" id="{909C03D8-B1EC-4671-2E9F-A1A5224E7E61}"/>
                </a:ext>
              </a:extLst>
            </p:cNvPr>
            <p:cNvSpPr/>
            <p:nvPr/>
          </p:nvSpPr>
          <p:spPr>
            <a:xfrm>
              <a:off x="3671927" y="2839064"/>
              <a:ext cx="14255668" cy="2309588"/>
            </a:xfrm>
            <a:prstGeom prst="ellipse">
              <a:avLst/>
            </a:prstGeom>
            <a:noFill/>
            <a:ln w="9525" cap="flat" cmpd="sng" algn="ctr">
              <a:gradFill flip="none" rotWithShape="1">
                <a:gsLst>
                  <a:gs pos="51000">
                    <a:srgbClr val="0DE1FE"/>
                  </a:gs>
                  <a:gs pos="100000">
                    <a:srgbClr val="0DE1FE">
                      <a:alpha val="0"/>
                    </a:srgbClr>
                  </a:gs>
                  <a:gs pos="0">
                    <a:srgbClr val="0DE1FE">
                      <a:alpha val="0"/>
                    </a:srgbClr>
                  </a:gs>
                </a:gsLst>
                <a:lin ang="5400000" scaled="0"/>
                <a:tileRect/>
              </a:gra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dirty="0">
                <a:solidFill>
                  <a:prstClr val="white"/>
                </a:solidFill>
                <a:cs typeface="+mn-ea"/>
                <a:sym typeface="+mn-lt"/>
              </a:endParaRPr>
            </a:p>
          </p:txBody>
        </p:sp>
        <p:grpSp>
          <p:nvGrpSpPr>
            <p:cNvPr id="10" name="组合 10">
              <a:extLst>
                <a:ext uri="{FF2B5EF4-FFF2-40B4-BE49-F238E27FC236}">
                  <a16:creationId xmlns:a16="http://schemas.microsoft.com/office/drawing/2014/main" id="{AD5158A0-94DF-546E-6512-B0EA90AEAA91}"/>
                </a:ext>
              </a:extLst>
            </p:cNvPr>
            <p:cNvGrpSpPr/>
            <p:nvPr/>
          </p:nvGrpSpPr>
          <p:grpSpPr>
            <a:xfrm>
              <a:off x="3857124" y="2623055"/>
              <a:ext cx="82192" cy="1800457"/>
              <a:chOff x="571349" y="4064644"/>
              <a:chExt cx="82192" cy="1800457"/>
            </a:xfrm>
          </p:grpSpPr>
          <p:cxnSp>
            <p:nvCxnSpPr>
              <p:cNvPr id="11" name="直接连接符 11">
                <a:extLst>
                  <a:ext uri="{FF2B5EF4-FFF2-40B4-BE49-F238E27FC236}">
                    <a16:creationId xmlns:a16="http://schemas.microsoft.com/office/drawing/2014/main" id="{37D8FBD0-40B6-31F4-CB5F-35D66AB4CA91}"/>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12" name="椭圆 12">
                <a:extLst>
                  <a:ext uri="{FF2B5EF4-FFF2-40B4-BE49-F238E27FC236}">
                    <a16:creationId xmlns:a16="http://schemas.microsoft.com/office/drawing/2014/main" id="{AB5F7452-F344-38D8-4107-E637B0B3DAEE}"/>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13" name="组合 13">
              <a:extLst>
                <a:ext uri="{FF2B5EF4-FFF2-40B4-BE49-F238E27FC236}">
                  <a16:creationId xmlns:a16="http://schemas.microsoft.com/office/drawing/2014/main" id="{99F568C0-5BEC-88E7-1256-34E9FEBA435C}"/>
                </a:ext>
              </a:extLst>
            </p:cNvPr>
            <p:cNvGrpSpPr/>
            <p:nvPr/>
          </p:nvGrpSpPr>
          <p:grpSpPr>
            <a:xfrm>
              <a:off x="6752724" y="1861055"/>
              <a:ext cx="82192" cy="1800457"/>
              <a:chOff x="571349" y="4064644"/>
              <a:chExt cx="82192" cy="1800457"/>
            </a:xfrm>
          </p:grpSpPr>
          <p:cxnSp>
            <p:nvCxnSpPr>
              <p:cNvPr id="17" name="直接连接符 14">
                <a:extLst>
                  <a:ext uri="{FF2B5EF4-FFF2-40B4-BE49-F238E27FC236}">
                    <a16:creationId xmlns:a16="http://schemas.microsoft.com/office/drawing/2014/main" id="{320EA0F7-62B7-CC28-3178-5CF8F53AAFA4}"/>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19" name="椭圆 15">
                <a:extLst>
                  <a:ext uri="{FF2B5EF4-FFF2-40B4-BE49-F238E27FC236}">
                    <a16:creationId xmlns:a16="http://schemas.microsoft.com/office/drawing/2014/main" id="{4F3E339F-6E58-C84E-46CF-E78238327E16}"/>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21" name="组合 16">
              <a:extLst>
                <a:ext uri="{FF2B5EF4-FFF2-40B4-BE49-F238E27FC236}">
                  <a16:creationId xmlns:a16="http://schemas.microsoft.com/office/drawing/2014/main" id="{BD8A6F73-0993-A7DC-421A-0D1201767DC0}"/>
                </a:ext>
              </a:extLst>
            </p:cNvPr>
            <p:cNvGrpSpPr/>
            <p:nvPr/>
          </p:nvGrpSpPr>
          <p:grpSpPr>
            <a:xfrm>
              <a:off x="5154245" y="3798712"/>
              <a:ext cx="82192" cy="1800457"/>
              <a:chOff x="571349" y="4064644"/>
              <a:chExt cx="82192" cy="1800457"/>
            </a:xfrm>
          </p:grpSpPr>
          <p:cxnSp>
            <p:nvCxnSpPr>
              <p:cNvPr id="22" name="直接连接符 17">
                <a:extLst>
                  <a:ext uri="{FF2B5EF4-FFF2-40B4-BE49-F238E27FC236}">
                    <a16:creationId xmlns:a16="http://schemas.microsoft.com/office/drawing/2014/main" id="{E432501F-BADA-1DF0-AA31-367BE33E70D7}"/>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23" name="椭圆 18">
                <a:extLst>
                  <a:ext uri="{FF2B5EF4-FFF2-40B4-BE49-F238E27FC236}">
                    <a16:creationId xmlns:a16="http://schemas.microsoft.com/office/drawing/2014/main" id="{CC7DA5AC-0958-68AC-09B2-E5BBF538B55A}"/>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24" name="组合 19">
              <a:extLst>
                <a:ext uri="{FF2B5EF4-FFF2-40B4-BE49-F238E27FC236}">
                  <a16:creationId xmlns:a16="http://schemas.microsoft.com/office/drawing/2014/main" id="{A3C1865A-3F72-20E0-167F-E00D756901F4}"/>
                </a:ext>
              </a:extLst>
            </p:cNvPr>
            <p:cNvGrpSpPr/>
            <p:nvPr/>
          </p:nvGrpSpPr>
          <p:grpSpPr>
            <a:xfrm>
              <a:off x="14831068" y="2623055"/>
              <a:ext cx="82192" cy="1800457"/>
              <a:chOff x="571349" y="4064644"/>
              <a:chExt cx="82192" cy="1800457"/>
            </a:xfrm>
          </p:grpSpPr>
          <p:cxnSp>
            <p:nvCxnSpPr>
              <p:cNvPr id="25" name="直接连接符 20">
                <a:extLst>
                  <a:ext uri="{FF2B5EF4-FFF2-40B4-BE49-F238E27FC236}">
                    <a16:creationId xmlns:a16="http://schemas.microsoft.com/office/drawing/2014/main" id="{0ADF1799-7D37-DFF7-0B72-3EE09AF189D6}"/>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26" name="椭圆 21">
                <a:extLst>
                  <a:ext uri="{FF2B5EF4-FFF2-40B4-BE49-F238E27FC236}">
                    <a16:creationId xmlns:a16="http://schemas.microsoft.com/office/drawing/2014/main" id="{EE2A5BE1-C073-262E-919F-C892402BBAFC}"/>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27" name="组合 22">
              <a:extLst>
                <a:ext uri="{FF2B5EF4-FFF2-40B4-BE49-F238E27FC236}">
                  <a16:creationId xmlns:a16="http://schemas.microsoft.com/office/drawing/2014/main" id="{94178FC7-D847-8BAB-1561-A0C9B60AC120}"/>
                </a:ext>
              </a:extLst>
            </p:cNvPr>
            <p:cNvGrpSpPr/>
            <p:nvPr/>
          </p:nvGrpSpPr>
          <p:grpSpPr>
            <a:xfrm>
              <a:off x="17486038" y="1861055"/>
              <a:ext cx="82192" cy="1800457"/>
              <a:chOff x="571349" y="4064644"/>
              <a:chExt cx="82192" cy="1800457"/>
            </a:xfrm>
          </p:grpSpPr>
          <p:cxnSp>
            <p:nvCxnSpPr>
              <p:cNvPr id="28" name="直接连接符 23">
                <a:extLst>
                  <a:ext uri="{FF2B5EF4-FFF2-40B4-BE49-F238E27FC236}">
                    <a16:creationId xmlns:a16="http://schemas.microsoft.com/office/drawing/2014/main" id="{1744975E-DC6D-370E-3A47-A4E44FD54DA9}"/>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29" name="椭圆 24">
                <a:extLst>
                  <a:ext uri="{FF2B5EF4-FFF2-40B4-BE49-F238E27FC236}">
                    <a16:creationId xmlns:a16="http://schemas.microsoft.com/office/drawing/2014/main" id="{0EE8A153-EB7C-9A2C-BCEA-60214C21F893}"/>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30" name="组合 25">
              <a:extLst>
                <a:ext uri="{FF2B5EF4-FFF2-40B4-BE49-F238E27FC236}">
                  <a16:creationId xmlns:a16="http://schemas.microsoft.com/office/drawing/2014/main" id="{40AED7F0-79DB-1120-9C71-EA55A82ABC29}"/>
                </a:ext>
              </a:extLst>
            </p:cNvPr>
            <p:cNvGrpSpPr/>
            <p:nvPr/>
          </p:nvGrpSpPr>
          <p:grpSpPr>
            <a:xfrm>
              <a:off x="16441009" y="3798712"/>
              <a:ext cx="82192" cy="1800457"/>
              <a:chOff x="571349" y="4064644"/>
              <a:chExt cx="82192" cy="1800457"/>
            </a:xfrm>
          </p:grpSpPr>
          <p:cxnSp>
            <p:nvCxnSpPr>
              <p:cNvPr id="31" name="直接连接符 26">
                <a:extLst>
                  <a:ext uri="{FF2B5EF4-FFF2-40B4-BE49-F238E27FC236}">
                    <a16:creationId xmlns:a16="http://schemas.microsoft.com/office/drawing/2014/main" id="{BB395496-805E-BD1E-0E93-834710FE8EF4}"/>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32" name="椭圆 27">
                <a:extLst>
                  <a:ext uri="{FF2B5EF4-FFF2-40B4-BE49-F238E27FC236}">
                    <a16:creationId xmlns:a16="http://schemas.microsoft.com/office/drawing/2014/main" id="{AE905A7C-C0CD-F1E8-6C50-A985314E9B50}"/>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sp>
        <p:nvSpPr>
          <p:cNvPr id="37" name="矩形: 圆角 14">
            <a:hlinkClick r:id="rId3" action="ppaction://hlinksldjump"/>
            <a:extLst>
              <a:ext uri="{FF2B5EF4-FFF2-40B4-BE49-F238E27FC236}">
                <a16:creationId xmlns:a16="http://schemas.microsoft.com/office/drawing/2014/main" id="{78D105F1-6E50-7993-D1D0-AE4A04872A24}"/>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grpSp>
        <p:nvGrpSpPr>
          <p:cNvPr id="14" name="组合 8">
            <a:extLst>
              <a:ext uri="{FF2B5EF4-FFF2-40B4-BE49-F238E27FC236}">
                <a16:creationId xmlns:a16="http://schemas.microsoft.com/office/drawing/2014/main" id="{B37C6B2E-4421-0AA6-D1A4-2CC370B83312}"/>
              </a:ext>
            </a:extLst>
          </p:cNvPr>
          <p:cNvGrpSpPr/>
          <p:nvPr/>
        </p:nvGrpSpPr>
        <p:grpSpPr>
          <a:xfrm>
            <a:off x="852620" y="220500"/>
            <a:ext cx="8694151" cy="787267"/>
            <a:chOff x="335868" y="306805"/>
            <a:chExt cx="15402685" cy="1394734"/>
          </a:xfrm>
        </p:grpSpPr>
        <p:grpSp>
          <p:nvGrpSpPr>
            <p:cNvPr id="15" name="组合 5">
              <a:extLst>
                <a:ext uri="{FF2B5EF4-FFF2-40B4-BE49-F238E27FC236}">
                  <a16:creationId xmlns:a16="http://schemas.microsoft.com/office/drawing/2014/main" id="{A18F3730-7334-A2D0-3893-3BD6DE14171B}"/>
                </a:ext>
              </a:extLst>
            </p:cNvPr>
            <p:cNvGrpSpPr/>
            <p:nvPr/>
          </p:nvGrpSpPr>
          <p:grpSpPr>
            <a:xfrm>
              <a:off x="335868" y="399491"/>
              <a:ext cx="734442" cy="522514"/>
              <a:chOff x="92323" y="424702"/>
              <a:chExt cx="1148649" cy="817200"/>
            </a:xfrm>
          </p:grpSpPr>
          <p:sp>
            <p:nvSpPr>
              <p:cNvPr id="18" name="矩形: 圆角 3">
                <a:extLst>
                  <a:ext uri="{FF2B5EF4-FFF2-40B4-BE49-F238E27FC236}">
                    <a16:creationId xmlns:a16="http://schemas.microsoft.com/office/drawing/2014/main" id="{1BD60780-0DA1-3B5D-1422-ADBDBCEAD80C}"/>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20" name="矩形: 圆角 4">
                <a:extLst>
                  <a:ext uri="{FF2B5EF4-FFF2-40B4-BE49-F238E27FC236}">
                    <a16:creationId xmlns:a16="http://schemas.microsoft.com/office/drawing/2014/main" id="{6D0A18D1-0D9D-3F3F-CC9F-5DEA5FD287F1}"/>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16" name="文本框 7">
              <a:extLst>
                <a:ext uri="{FF2B5EF4-FFF2-40B4-BE49-F238E27FC236}">
                  <a16:creationId xmlns:a16="http://schemas.microsoft.com/office/drawing/2014/main" id="{AA6039C1-FAD1-F03C-6698-AF3CD8C05951}"/>
                </a:ext>
              </a:extLst>
            </p:cNvPr>
            <p:cNvSpPr txBox="1"/>
            <p:nvPr/>
          </p:nvSpPr>
          <p:spPr>
            <a:xfrm>
              <a:off x="1171066" y="306805"/>
              <a:ext cx="14567487" cy="1394734"/>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B - EPI PARA PROTEÇÃO DOS OLHOS E FACE</a:t>
              </a:r>
            </a:p>
            <a:p>
              <a:pPr defTabSz="258089">
                <a:defRPr/>
              </a:pPr>
              <a:endParaRPr lang="zh-CN" altLang="en-US" sz="2258" b="1" dirty="0">
                <a:solidFill>
                  <a:prstClr val="white"/>
                </a:solidFill>
                <a:cs typeface="+mn-ea"/>
                <a:sym typeface="+mn-lt"/>
              </a:endParaRPr>
            </a:p>
          </p:txBody>
        </p:sp>
      </p:grpSp>
      <p:sp>
        <p:nvSpPr>
          <p:cNvPr id="38" name="矩形 19">
            <a:extLst>
              <a:ext uri="{FF2B5EF4-FFF2-40B4-BE49-F238E27FC236}">
                <a16:creationId xmlns:a16="http://schemas.microsoft.com/office/drawing/2014/main" id="{BFB91E1E-C590-5099-33EE-6AAC3A7B0469}"/>
              </a:ext>
            </a:extLst>
          </p:cNvPr>
          <p:cNvSpPr/>
          <p:nvPr/>
        </p:nvSpPr>
        <p:spPr>
          <a:xfrm>
            <a:off x="7691145" y="2743713"/>
            <a:ext cx="4525321" cy="3344171"/>
          </a:xfrm>
          <a:prstGeom prst="rect">
            <a:avLst/>
          </a:prstGeom>
          <a:gradFill flip="none" rotWithShape="1">
            <a:gsLst>
              <a:gs pos="0">
                <a:srgbClr val="27E4FA">
                  <a:alpha val="58000"/>
                </a:srgbClr>
              </a:gs>
              <a:gs pos="100000">
                <a:srgbClr val="27E4FA">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7829959" y="2765663"/>
            <a:ext cx="3868359" cy="3372846"/>
          </a:xfrm>
          <a:prstGeom prst="rect">
            <a:avLst/>
          </a:prstGeom>
          <a:noFill/>
        </p:spPr>
        <p:txBody>
          <a:bodyPr wrap="square" rtlCol="0">
            <a:spAutoFit/>
          </a:bodyPr>
          <a:lstStyle/>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O protetor facial amarelo ou âmbar filtra a luz visível cor azul, aumentando o contraste e a percepção de profundidade. Indicado para tarefas em ambientes onde se necessita a ampliação da acuidade visual e oferece proteção contra radiação ultravioleta</a:t>
            </a:r>
          </a:p>
          <a:p>
            <a:pPr defTabSz="479969">
              <a:lnSpc>
                <a:spcPct val="150000"/>
              </a:lnSpc>
              <a:defRPr/>
            </a:pPr>
            <a:endParaRPr lang="pt-BR" altLang="zh-CN" sz="1600" dirty="0">
              <a:solidFill>
                <a:schemeClr val="bg1"/>
              </a:solidFill>
              <a:effectLst>
                <a:outerShdw blurRad="38100" dist="38100" dir="2700000" algn="tl">
                  <a:srgbClr val="000000">
                    <a:alpha val="43137"/>
                  </a:srgbClr>
                </a:outerShdw>
              </a:effectLst>
              <a:cs typeface="+mn-ea"/>
              <a:sym typeface="+mn-lt"/>
            </a:endParaRPr>
          </a:p>
        </p:txBody>
      </p:sp>
      <p:pic>
        <p:nvPicPr>
          <p:cNvPr id="4" name="Imagem 3">
            <a:extLst>
              <a:ext uri="{FF2B5EF4-FFF2-40B4-BE49-F238E27FC236}">
                <a16:creationId xmlns:a16="http://schemas.microsoft.com/office/drawing/2014/main" id="{105A8C4E-9255-D112-22C0-A3E89BEE2FE0}"/>
              </a:ext>
            </a:extLst>
          </p:cNvPr>
          <p:cNvPicPr>
            <a:picLocks noChangeAspect="1"/>
          </p:cNvPicPr>
          <p:nvPr/>
        </p:nvPicPr>
        <p:blipFill>
          <a:blip r:embed="rId4"/>
          <a:stretch>
            <a:fillRect/>
          </a:stretch>
        </p:blipFill>
        <p:spPr>
          <a:xfrm>
            <a:off x="2526351" y="3417896"/>
            <a:ext cx="2368229" cy="2930976"/>
          </a:xfrm>
          <a:prstGeom prst="roundRect">
            <a:avLst>
              <a:gd name="adj" fmla="val 22417"/>
            </a:avLst>
          </a:prstGeom>
          <a:effectLst>
            <a:glow rad="139700">
              <a:schemeClr val="accent1">
                <a:satMod val="175000"/>
                <a:alpha val="40000"/>
              </a:schemeClr>
            </a:glow>
          </a:effectLst>
        </p:spPr>
      </p:pic>
    </p:spTree>
    <p:extLst>
      <p:ext uri="{BB962C8B-B14F-4D97-AF65-F5344CB8AC3E}">
        <p14:creationId xmlns:p14="http://schemas.microsoft.com/office/powerpoint/2010/main" val="2824237309"/>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500" fill="hold"/>
                                        <p:tgtEl>
                                          <p:spTgt spid="37"/>
                                        </p:tgtEl>
                                        <p:attrNameLst>
                                          <p:attrName>ppt_x</p:attrName>
                                        </p:attrNameLst>
                                      </p:cBhvr>
                                      <p:tavLst>
                                        <p:tav tm="0">
                                          <p:val>
                                            <p:strVal val="1+#ppt_w/2"/>
                                          </p:val>
                                        </p:tav>
                                        <p:tav tm="100000">
                                          <p:val>
                                            <p:strVal val="#ppt_x"/>
                                          </p:val>
                                        </p:tav>
                                      </p:tavLst>
                                    </p:anim>
                                    <p:anim calcmode="lin" valueType="num">
                                      <p:cBhvr additive="base">
                                        <p:cTn id="8" dur="1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3">
            <a:duotone>
              <a:prstClr val="black"/>
              <a:schemeClr val="accent1">
                <a:tint val="45000"/>
                <a:satMod val="400000"/>
              </a:schemeClr>
            </a:duotone>
          </a:blip>
          <a:stretch>
            <a:fillRect/>
          </a:stretch>
        </p:blipFill>
        <p:spPr>
          <a:xfrm>
            <a:off x="0" y="0"/>
            <a:ext cx="12192000" cy="6858000"/>
          </a:xfrm>
          <a:prstGeom prst="rect">
            <a:avLst/>
          </a:prstGeom>
        </p:spPr>
      </p:pic>
      <p:sp>
        <p:nvSpPr>
          <p:cNvPr id="47" name="矩形 144">
            <a:extLst>
              <a:ext uri="{FF2B5EF4-FFF2-40B4-BE49-F238E27FC236}">
                <a16:creationId xmlns:a16="http://schemas.microsoft.com/office/drawing/2014/main" id="{9BCDFCAA-8EF9-E183-8246-2404918E0ED6}"/>
              </a:ext>
            </a:extLst>
          </p:cNvPr>
          <p:cNvSpPr/>
          <p:nvPr/>
        </p:nvSpPr>
        <p:spPr>
          <a:xfrm>
            <a:off x="791536" y="1142704"/>
            <a:ext cx="5468185" cy="1422954"/>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B.2 -  Protetor facial:</a:t>
            </a:r>
            <a:br>
              <a:rPr lang="pt-BR" altLang="zh-CN" sz="2000" b="1" dirty="0">
                <a:solidFill>
                  <a:schemeClr val="bg1"/>
                </a:solidFill>
                <a:cs typeface="+mn-ea"/>
                <a:sym typeface="+mn-lt"/>
              </a:rPr>
            </a:br>
            <a:r>
              <a:rPr lang="pt-BR" altLang="zh-CN" sz="2000" b="1" dirty="0">
                <a:solidFill>
                  <a:schemeClr val="bg1"/>
                </a:solidFill>
                <a:cs typeface="+mn-ea"/>
                <a:sym typeface="+mn-lt"/>
              </a:rPr>
              <a:t>e) </a:t>
            </a:r>
            <a:r>
              <a:rPr lang="pt-BR" altLang="zh-CN" sz="2000" dirty="0">
                <a:solidFill>
                  <a:schemeClr val="bg1"/>
                </a:solidFill>
                <a:cs typeface="+mn-ea"/>
                <a:sym typeface="+mn-lt"/>
              </a:rPr>
              <a:t>protetor facial para proteção da face contra agentes térmicos.</a:t>
            </a:r>
            <a:endParaRPr lang="zh-CN" altLang="en-US" sz="2000" dirty="0">
              <a:solidFill>
                <a:schemeClr val="bg1"/>
              </a:solidFill>
              <a:cs typeface="+mn-ea"/>
              <a:sym typeface="+mn-lt"/>
            </a:endParaRPr>
          </a:p>
        </p:txBody>
      </p:sp>
      <p:sp>
        <p:nvSpPr>
          <p:cNvPr id="37" name="矩形: 圆角 14">
            <a:hlinkClick r:id="rId4" action="ppaction://hlinksldjump"/>
            <a:extLst>
              <a:ext uri="{FF2B5EF4-FFF2-40B4-BE49-F238E27FC236}">
                <a16:creationId xmlns:a16="http://schemas.microsoft.com/office/drawing/2014/main" id="{78D105F1-6E50-7993-D1D0-AE4A04872A24}"/>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grpSp>
        <p:nvGrpSpPr>
          <p:cNvPr id="14" name="组合 8">
            <a:extLst>
              <a:ext uri="{FF2B5EF4-FFF2-40B4-BE49-F238E27FC236}">
                <a16:creationId xmlns:a16="http://schemas.microsoft.com/office/drawing/2014/main" id="{B37C6B2E-4421-0AA6-D1A4-2CC370B83312}"/>
              </a:ext>
            </a:extLst>
          </p:cNvPr>
          <p:cNvGrpSpPr/>
          <p:nvPr/>
        </p:nvGrpSpPr>
        <p:grpSpPr>
          <a:xfrm>
            <a:off x="852620" y="220500"/>
            <a:ext cx="8694151" cy="787267"/>
            <a:chOff x="335868" y="306805"/>
            <a:chExt cx="15402685" cy="1394734"/>
          </a:xfrm>
        </p:grpSpPr>
        <p:grpSp>
          <p:nvGrpSpPr>
            <p:cNvPr id="15" name="组合 5">
              <a:extLst>
                <a:ext uri="{FF2B5EF4-FFF2-40B4-BE49-F238E27FC236}">
                  <a16:creationId xmlns:a16="http://schemas.microsoft.com/office/drawing/2014/main" id="{A18F3730-7334-A2D0-3893-3BD6DE14171B}"/>
                </a:ext>
              </a:extLst>
            </p:cNvPr>
            <p:cNvGrpSpPr/>
            <p:nvPr/>
          </p:nvGrpSpPr>
          <p:grpSpPr>
            <a:xfrm>
              <a:off x="335868" y="399491"/>
              <a:ext cx="734442" cy="522514"/>
              <a:chOff x="92323" y="424702"/>
              <a:chExt cx="1148649" cy="817200"/>
            </a:xfrm>
          </p:grpSpPr>
          <p:sp>
            <p:nvSpPr>
              <p:cNvPr id="18" name="矩形: 圆角 3">
                <a:extLst>
                  <a:ext uri="{FF2B5EF4-FFF2-40B4-BE49-F238E27FC236}">
                    <a16:creationId xmlns:a16="http://schemas.microsoft.com/office/drawing/2014/main" id="{1BD60780-0DA1-3B5D-1422-ADBDBCEAD80C}"/>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20" name="矩形: 圆角 4">
                <a:extLst>
                  <a:ext uri="{FF2B5EF4-FFF2-40B4-BE49-F238E27FC236}">
                    <a16:creationId xmlns:a16="http://schemas.microsoft.com/office/drawing/2014/main" id="{6D0A18D1-0D9D-3F3F-CC9F-5DEA5FD287F1}"/>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16" name="文本框 7">
              <a:extLst>
                <a:ext uri="{FF2B5EF4-FFF2-40B4-BE49-F238E27FC236}">
                  <a16:creationId xmlns:a16="http://schemas.microsoft.com/office/drawing/2014/main" id="{AA6039C1-FAD1-F03C-6698-AF3CD8C05951}"/>
                </a:ext>
              </a:extLst>
            </p:cNvPr>
            <p:cNvSpPr txBox="1"/>
            <p:nvPr/>
          </p:nvSpPr>
          <p:spPr>
            <a:xfrm>
              <a:off x="1171066" y="306805"/>
              <a:ext cx="14567487" cy="1394734"/>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B - EPI PARA PROTEÇÃO DOS OLHOS E FACE</a:t>
              </a:r>
            </a:p>
            <a:p>
              <a:pPr defTabSz="258089">
                <a:defRPr/>
              </a:pPr>
              <a:endParaRPr lang="zh-CN" altLang="en-US" sz="2258" b="1" dirty="0">
                <a:solidFill>
                  <a:prstClr val="white"/>
                </a:solidFill>
                <a:cs typeface="+mn-ea"/>
                <a:sym typeface="+mn-lt"/>
              </a:endParaRPr>
            </a:p>
          </p:txBody>
        </p:sp>
      </p:grpSp>
      <p:sp>
        <p:nvSpPr>
          <p:cNvPr id="5" name="平行四边形 37">
            <a:extLst>
              <a:ext uri="{FF2B5EF4-FFF2-40B4-BE49-F238E27FC236}">
                <a16:creationId xmlns:a16="http://schemas.microsoft.com/office/drawing/2014/main" id="{EE4A2609-9DBA-3F09-8EF6-651CAEA11DC6}"/>
              </a:ext>
            </a:extLst>
          </p:cNvPr>
          <p:cNvSpPr/>
          <p:nvPr>
            <p:custDataLst>
              <p:tags r:id="rId1"/>
            </p:custDataLst>
          </p:nvPr>
        </p:nvSpPr>
        <p:spPr>
          <a:xfrm flipH="1" flipV="1">
            <a:off x="818580" y="3459834"/>
            <a:ext cx="5158607" cy="2264850"/>
          </a:xfrm>
          <a:prstGeom prst="parallelogram">
            <a:avLst>
              <a:gd name="adj" fmla="val 29928"/>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nvGrpSpPr>
          <p:cNvPr id="6" name="组合 2">
            <a:extLst>
              <a:ext uri="{FF2B5EF4-FFF2-40B4-BE49-F238E27FC236}">
                <a16:creationId xmlns:a16="http://schemas.microsoft.com/office/drawing/2014/main" id="{5B588386-C45C-6241-52CC-1F54C78D255F}"/>
              </a:ext>
            </a:extLst>
          </p:cNvPr>
          <p:cNvGrpSpPr/>
          <p:nvPr/>
        </p:nvGrpSpPr>
        <p:grpSpPr>
          <a:xfrm>
            <a:off x="6998292" y="2787732"/>
            <a:ext cx="3483076" cy="3176980"/>
            <a:chOff x="548721" y="1660009"/>
            <a:chExt cx="6073003" cy="5539304"/>
          </a:xfrm>
        </p:grpSpPr>
        <p:sp>
          <p:nvSpPr>
            <p:cNvPr id="7" name="平行四边形 29">
              <a:extLst>
                <a:ext uri="{FF2B5EF4-FFF2-40B4-BE49-F238E27FC236}">
                  <a16:creationId xmlns:a16="http://schemas.microsoft.com/office/drawing/2014/main" id="{3BD4E17F-584E-4C4D-9BC2-FA4CF67ED964}"/>
                </a:ext>
              </a:extLst>
            </p:cNvPr>
            <p:cNvSpPr/>
            <p:nvPr/>
          </p:nvSpPr>
          <p:spPr>
            <a:xfrm>
              <a:off x="548721" y="1660009"/>
              <a:ext cx="5810647" cy="4283592"/>
            </a:xfrm>
            <a:prstGeom prst="parallelogram">
              <a:avLst>
                <a:gd name="adj" fmla="val 41066"/>
              </a:avLst>
            </a:prstGeom>
            <a:gradFill>
              <a:gsLst>
                <a:gs pos="0">
                  <a:srgbClr val="00B0F0"/>
                </a:gs>
                <a:gs pos="100000">
                  <a:srgbClr val="344CF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8" name="平行四边形 30">
              <a:extLst>
                <a:ext uri="{FF2B5EF4-FFF2-40B4-BE49-F238E27FC236}">
                  <a16:creationId xmlns:a16="http://schemas.microsoft.com/office/drawing/2014/main" id="{3D7D35D4-D9F1-C5D8-0960-0427182DD783}"/>
                </a:ext>
              </a:extLst>
            </p:cNvPr>
            <p:cNvSpPr/>
            <p:nvPr/>
          </p:nvSpPr>
          <p:spPr>
            <a:xfrm>
              <a:off x="2867379" y="4431621"/>
              <a:ext cx="3754345" cy="2767692"/>
            </a:xfrm>
            <a:prstGeom prst="parallelogram">
              <a:avLst>
                <a:gd name="adj" fmla="val 41066"/>
              </a:avLst>
            </a:prstGeom>
            <a:gradFill>
              <a:gsLst>
                <a:gs pos="0">
                  <a:srgbClr val="00B0F0"/>
                </a:gs>
                <a:gs pos="100000">
                  <a:srgbClr val="344CF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sp>
        <p:nvSpPr>
          <p:cNvPr id="61" name="矩形 144">
            <a:extLst>
              <a:ext uri="{FF2B5EF4-FFF2-40B4-BE49-F238E27FC236}">
                <a16:creationId xmlns:a16="http://schemas.microsoft.com/office/drawing/2014/main" id="{F32CE336-1BB5-21EB-A5EA-FBB7E83B52DF}"/>
              </a:ext>
            </a:extLst>
          </p:cNvPr>
          <p:cNvSpPr/>
          <p:nvPr/>
        </p:nvSpPr>
        <p:spPr>
          <a:xfrm>
            <a:off x="1656202" y="3590289"/>
            <a:ext cx="3839919" cy="2264851"/>
          </a:xfrm>
          <a:prstGeom prst="rect">
            <a:avLst/>
          </a:prstGeom>
          <a:noFill/>
        </p:spPr>
        <p:txBody>
          <a:bodyPr wrap="square" rtlCol="0">
            <a:spAutoFit/>
          </a:bodyPr>
          <a:lstStyle/>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Protetor facial na cor cinza  é projetado para proteger a face de impactos de partículas volantes, luminosidade intensa e riscos de origem térmica.</a:t>
            </a:r>
          </a:p>
          <a:p>
            <a:pPr defTabSz="479969">
              <a:lnSpc>
                <a:spcPct val="150000"/>
              </a:lnSpc>
              <a:defRPr/>
            </a:pPr>
            <a:endParaRPr lang="pt-BR" altLang="zh-CN" sz="1600" dirty="0">
              <a:solidFill>
                <a:schemeClr val="bg1"/>
              </a:solidFill>
              <a:effectLst>
                <a:outerShdw blurRad="38100" dist="38100" dir="2700000" algn="tl">
                  <a:srgbClr val="000000">
                    <a:alpha val="43137"/>
                  </a:srgbClr>
                </a:outerShdw>
              </a:effectLst>
              <a:cs typeface="+mn-ea"/>
              <a:sym typeface="+mn-lt"/>
            </a:endParaRPr>
          </a:p>
        </p:txBody>
      </p:sp>
      <p:pic>
        <p:nvPicPr>
          <p:cNvPr id="2" name="Imagem 1">
            <a:extLst>
              <a:ext uri="{FF2B5EF4-FFF2-40B4-BE49-F238E27FC236}">
                <a16:creationId xmlns:a16="http://schemas.microsoft.com/office/drawing/2014/main" id="{552EEA20-845A-7264-4891-A713C7E9F301}"/>
              </a:ext>
            </a:extLst>
          </p:cNvPr>
          <p:cNvPicPr>
            <a:picLocks noChangeAspect="1"/>
          </p:cNvPicPr>
          <p:nvPr/>
        </p:nvPicPr>
        <p:blipFill>
          <a:blip r:embed="rId5"/>
          <a:stretch>
            <a:fillRect/>
          </a:stretch>
        </p:blipFill>
        <p:spPr>
          <a:xfrm>
            <a:off x="8839301" y="2787732"/>
            <a:ext cx="2436222" cy="2906856"/>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1375679380"/>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500" fill="hold"/>
                                        <p:tgtEl>
                                          <p:spTgt spid="37"/>
                                        </p:tgtEl>
                                        <p:attrNameLst>
                                          <p:attrName>ppt_x</p:attrName>
                                        </p:attrNameLst>
                                      </p:cBhvr>
                                      <p:tavLst>
                                        <p:tav tm="0">
                                          <p:val>
                                            <p:strVal val="1+#ppt_w/2"/>
                                          </p:val>
                                        </p:tav>
                                        <p:tav tm="100000">
                                          <p:val>
                                            <p:strVal val="#ppt_x"/>
                                          </p:val>
                                        </p:tav>
                                      </p:tavLst>
                                    </p:anim>
                                    <p:anim calcmode="lin" valueType="num">
                                      <p:cBhvr additive="base">
                                        <p:cTn id="8" dur="1500" fill="hold"/>
                                        <p:tgtEl>
                                          <p:spTgt spid="37"/>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2" presetClass="entr" presetSubtype="1"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sp>
        <p:nvSpPr>
          <p:cNvPr id="1032" name="椭圆 9">
            <a:extLst>
              <a:ext uri="{FF2B5EF4-FFF2-40B4-BE49-F238E27FC236}">
                <a16:creationId xmlns:a16="http://schemas.microsoft.com/office/drawing/2014/main" id="{491D7C57-82EE-62A3-746B-6A3CA04A1B7C}"/>
              </a:ext>
            </a:extLst>
          </p:cNvPr>
          <p:cNvSpPr/>
          <p:nvPr/>
        </p:nvSpPr>
        <p:spPr>
          <a:xfrm>
            <a:off x="5372910" y="5946980"/>
            <a:ext cx="1201676" cy="1164915"/>
          </a:xfrm>
          <a:prstGeom prst="ellipse">
            <a:avLst/>
          </a:prstGeom>
          <a:noFill/>
          <a:ln w="9525">
            <a:gradFill>
              <a:gsLst>
                <a:gs pos="100000">
                  <a:srgbClr val="00B0F0"/>
                </a:gs>
                <a:gs pos="0">
                  <a:srgbClr val="00B0F0"/>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1033" name="椭圆 10">
            <a:extLst>
              <a:ext uri="{FF2B5EF4-FFF2-40B4-BE49-F238E27FC236}">
                <a16:creationId xmlns:a16="http://schemas.microsoft.com/office/drawing/2014/main" id="{D28A35E9-8E3B-1BBA-E83D-00D06BBA3B0D}"/>
              </a:ext>
            </a:extLst>
          </p:cNvPr>
          <p:cNvSpPr/>
          <p:nvPr/>
        </p:nvSpPr>
        <p:spPr>
          <a:xfrm>
            <a:off x="5231009" y="5809420"/>
            <a:ext cx="1485478" cy="1440036"/>
          </a:xfrm>
          <a:prstGeom prst="ellipse">
            <a:avLst/>
          </a:prstGeom>
          <a:noFill/>
          <a:ln w="9525">
            <a:gradFill>
              <a:gsLst>
                <a:gs pos="97000">
                  <a:srgbClr val="00FFFF">
                    <a:alpha val="0"/>
                  </a:srgbClr>
                </a:gs>
                <a:gs pos="0">
                  <a:srgbClr val="00FFFF">
                    <a:alpha val="0"/>
                  </a:srgbClr>
                </a:gs>
                <a:gs pos="49000">
                  <a:srgbClr val="00FFFF"/>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1034" name="椭圆 11">
            <a:extLst>
              <a:ext uri="{FF2B5EF4-FFF2-40B4-BE49-F238E27FC236}">
                <a16:creationId xmlns:a16="http://schemas.microsoft.com/office/drawing/2014/main" id="{12D75779-0DE7-74EA-C0BC-33EDECA49A73}"/>
              </a:ext>
            </a:extLst>
          </p:cNvPr>
          <p:cNvSpPr/>
          <p:nvPr/>
        </p:nvSpPr>
        <p:spPr>
          <a:xfrm>
            <a:off x="5469635" y="6040746"/>
            <a:ext cx="1008226" cy="977384"/>
          </a:xfrm>
          <a:prstGeom prst="ellipse">
            <a:avLst/>
          </a:prstGeom>
          <a:gradFill flip="none" rotWithShape="1">
            <a:gsLst>
              <a:gs pos="1000">
                <a:srgbClr val="00B0F0"/>
              </a:gs>
              <a:gs pos="100000">
                <a:srgbClr val="0AEEFC">
                  <a:alpha val="0"/>
                </a:srgbClr>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white"/>
              </a:solidFill>
              <a:effectLst/>
              <a:uLnTx/>
              <a:uFillTx/>
              <a:cs typeface="+mn-ea"/>
              <a:sym typeface="+mn-lt"/>
            </a:endParaRPr>
          </a:p>
        </p:txBody>
      </p:sp>
      <p:grpSp>
        <p:nvGrpSpPr>
          <p:cNvPr id="5" name="组合 5">
            <a:extLst>
              <a:ext uri="{FF2B5EF4-FFF2-40B4-BE49-F238E27FC236}">
                <a16:creationId xmlns:a16="http://schemas.microsoft.com/office/drawing/2014/main" id="{5283038E-D97B-400A-2CCA-9348C590C83A}"/>
              </a:ext>
            </a:extLst>
          </p:cNvPr>
          <p:cNvGrpSpPr/>
          <p:nvPr/>
        </p:nvGrpSpPr>
        <p:grpSpPr>
          <a:xfrm>
            <a:off x="619670" y="272817"/>
            <a:ext cx="414561" cy="294937"/>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091104" y="220500"/>
            <a:ext cx="1946846" cy="439800"/>
          </a:xfrm>
          <a:prstGeom prst="rect">
            <a:avLst/>
          </a:prstGeom>
          <a:noFill/>
        </p:spPr>
        <p:txBody>
          <a:bodyPr wrap="square" rtlCol="0">
            <a:spAutoFit/>
          </a:bodyPr>
          <a:lstStyle/>
          <a:p>
            <a:pPr defTabSz="258089">
              <a:defRPr/>
            </a:pPr>
            <a:r>
              <a:rPr lang="en-US" altLang="zh-CN" sz="2258" b="1" dirty="0" err="1">
                <a:solidFill>
                  <a:prstClr val="white"/>
                </a:solidFill>
                <a:cs typeface="+mn-ea"/>
                <a:sym typeface="+mn-lt"/>
              </a:rPr>
              <a:t>Índice</a:t>
            </a:r>
            <a:endParaRPr lang="zh-CN" altLang="en-US" sz="2258" b="1" dirty="0">
              <a:solidFill>
                <a:prstClr val="white"/>
              </a:solidFill>
              <a:cs typeface="+mn-ea"/>
              <a:sym typeface="+mn-lt"/>
            </a:endParaRPr>
          </a:p>
        </p:txBody>
      </p:sp>
      <p:grpSp>
        <p:nvGrpSpPr>
          <p:cNvPr id="10" name="组合 25">
            <a:extLst>
              <a:ext uri="{FF2B5EF4-FFF2-40B4-BE49-F238E27FC236}">
                <a16:creationId xmlns:a16="http://schemas.microsoft.com/office/drawing/2014/main" id="{E0F6F4C4-76D3-0134-0911-16ED116A43C8}"/>
              </a:ext>
            </a:extLst>
          </p:cNvPr>
          <p:cNvGrpSpPr/>
          <p:nvPr/>
        </p:nvGrpSpPr>
        <p:grpSpPr>
          <a:xfrm>
            <a:off x="218507" y="1007289"/>
            <a:ext cx="4850204" cy="1240430"/>
            <a:chOff x="1938448" y="2079814"/>
            <a:chExt cx="6367351" cy="1618910"/>
          </a:xfrm>
        </p:grpSpPr>
        <p:sp>
          <p:nvSpPr>
            <p:cNvPr id="11" name="矩形: 圆角 26">
              <a:hlinkClick r:id="rId3" action="ppaction://hlinksldjump"/>
              <a:extLst>
                <a:ext uri="{FF2B5EF4-FFF2-40B4-BE49-F238E27FC236}">
                  <a16:creationId xmlns:a16="http://schemas.microsoft.com/office/drawing/2014/main" id="{0D4CE93B-F6E9-AB58-B7E9-46729465C84A}"/>
                </a:ext>
              </a:extLst>
            </p:cNvPr>
            <p:cNvSpPr/>
            <p:nvPr/>
          </p:nvSpPr>
          <p:spPr>
            <a:xfrm flipH="1">
              <a:off x="1938448" y="2079814"/>
              <a:ext cx="6367351" cy="1569424"/>
            </a:xfrm>
            <a:prstGeom prst="roundRect">
              <a:avLst>
                <a:gd name="adj" fmla="val 35654"/>
              </a:avLst>
            </a:prstGeom>
            <a:gradFill flip="none" rotWithShape="1">
              <a:gsLst>
                <a:gs pos="100000">
                  <a:srgbClr val="26C0FF">
                    <a:alpha val="73000"/>
                  </a:srgbClr>
                </a:gs>
                <a:gs pos="0">
                  <a:srgbClr val="26C0FF">
                    <a:alpha val="20000"/>
                  </a:srgbClr>
                </a:gs>
              </a:gsLst>
              <a:lin ang="0" scaled="0"/>
              <a:tileRect/>
            </a:gradFill>
            <a:ln>
              <a:noFill/>
            </a:ln>
          </p:spPr>
          <p:txBody>
            <a:bodyPr/>
            <a:lstStyle/>
            <a:p>
              <a:pPr defTabSz="1218565"/>
              <a:endParaRPr lang="zh-CN" altLang="en-US" dirty="0">
                <a:solidFill>
                  <a:schemeClr val="tx1">
                    <a:lumMod val="65000"/>
                    <a:lumOff val="35000"/>
                  </a:schemeClr>
                </a:solidFill>
                <a:cs typeface="+mn-ea"/>
                <a:sym typeface="+mn-lt"/>
              </a:endParaRPr>
            </a:p>
          </p:txBody>
        </p:sp>
        <p:sp>
          <p:nvSpPr>
            <p:cNvPr id="12" name="文本框 27">
              <a:hlinkClick r:id="rId3" action="ppaction://hlinksldjump"/>
              <a:extLst>
                <a:ext uri="{FF2B5EF4-FFF2-40B4-BE49-F238E27FC236}">
                  <a16:creationId xmlns:a16="http://schemas.microsoft.com/office/drawing/2014/main" id="{217824F6-163B-6383-E14D-27DE4617CDE1}"/>
                </a:ext>
              </a:extLst>
            </p:cNvPr>
            <p:cNvSpPr txBox="1"/>
            <p:nvPr/>
          </p:nvSpPr>
          <p:spPr>
            <a:xfrm>
              <a:off x="2575445" y="2373162"/>
              <a:ext cx="2781850" cy="1325562"/>
            </a:xfrm>
            <a:prstGeom prst="rect">
              <a:avLst/>
            </a:prstGeom>
            <a:noFill/>
          </p:spPr>
          <p:txBody>
            <a:bodyPr wrap="square" lIns="0" tIns="0" rIns="0" bIns="0" rtlCol="0">
              <a:spAutoFit/>
            </a:bodyPr>
            <a:lstStyle/>
            <a:p>
              <a:pPr lvl="0" hangingPunct="0">
                <a:defRPr/>
              </a:pPr>
              <a:r>
                <a:rPr lang="en-US" altLang="zh-CN" b="1" dirty="0">
                  <a:solidFill>
                    <a:schemeClr val="bg1"/>
                  </a:solidFill>
                  <a:cs typeface="+mn-ea"/>
                  <a:sym typeface="+mn-lt"/>
                </a:rPr>
                <a:t>A</a:t>
              </a:r>
            </a:p>
            <a:p>
              <a:pPr lvl="0" hangingPunct="0">
                <a:defRPr/>
              </a:pPr>
              <a:r>
                <a:rPr lang="pt-BR" altLang="zh-CN" sz="1600" dirty="0">
                  <a:solidFill>
                    <a:prstClr val="white"/>
                  </a:solidFill>
                  <a:cs typeface="+mn-ea"/>
                  <a:sym typeface="+mn-lt"/>
                </a:rPr>
                <a:t>EPI PARA PROTEÇÃO DA CABEÇA</a:t>
              </a:r>
              <a:br>
                <a:rPr lang="pt-BR" altLang="zh-CN" sz="1600" dirty="0">
                  <a:solidFill>
                    <a:prstClr val="white"/>
                  </a:solidFill>
                  <a:cs typeface="+mn-ea"/>
                  <a:sym typeface="+mn-lt"/>
                </a:rPr>
              </a:br>
              <a:endParaRPr lang="en-US" altLang="zh-CN" sz="1600" dirty="0">
                <a:solidFill>
                  <a:prstClr val="white"/>
                </a:solidFill>
                <a:cs typeface="+mn-ea"/>
                <a:sym typeface="+mn-lt"/>
              </a:endParaRPr>
            </a:p>
          </p:txBody>
        </p:sp>
      </p:grpSp>
      <p:pic>
        <p:nvPicPr>
          <p:cNvPr id="13" name="Imagem 12">
            <a:hlinkClick r:id="rId3" action="ppaction://hlinksldjump"/>
            <a:extLst>
              <a:ext uri="{FF2B5EF4-FFF2-40B4-BE49-F238E27FC236}">
                <a16:creationId xmlns:a16="http://schemas.microsoft.com/office/drawing/2014/main" id="{8FEE9E1C-C703-A427-B650-DB88AB3CBF01}"/>
              </a:ext>
            </a:extLst>
          </p:cNvPr>
          <p:cNvPicPr>
            <a:picLocks noChangeAspect="1"/>
          </p:cNvPicPr>
          <p:nvPr/>
        </p:nvPicPr>
        <p:blipFill>
          <a:blip r:embed="rId4"/>
          <a:stretch>
            <a:fillRect/>
          </a:stretch>
        </p:blipFill>
        <p:spPr>
          <a:xfrm>
            <a:off x="3689758" y="1097720"/>
            <a:ext cx="1277360" cy="1015663"/>
          </a:xfrm>
          <a:prstGeom prst="roundRect">
            <a:avLst>
              <a:gd name="adj" fmla="val 35190"/>
            </a:avLst>
          </a:prstGeom>
        </p:spPr>
      </p:pic>
      <p:sp>
        <p:nvSpPr>
          <p:cNvPr id="38" name="矩形: 圆角 26">
            <a:hlinkClick r:id="rId5" action="ppaction://hlinksldjump"/>
            <a:extLst>
              <a:ext uri="{FF2B5EF4-FFF2-40B4-BE49-F238E27FC236}">
                <a16:creationId xmlns:a16="http://schemas.microsoft.com/office/drawing/2014/main" id="{09B0972A-4E22-D3B9-7B75-329DCF120FAE}"/>
              </a:ext>
            </a:extLst>
          </p:cNvPr>
          <p:cNvSpPr/>
          <p:nvPr/>
        </p:nvSpPr>
        <p:spPr>
          <a:xfrm flipH="1">
            <a:off x="218507" y="2430208"/>
            <a:ext cx="4850204" cy="1202513"/>
          </a:xfrm>
          <a:prstGeom prst="roundRect">
            <a:avLst>
              <a:gd name="adj" fmla="val 35654"/>
            </a:avLst>
          </a:prstGeom>
          <a:gradFill flip="none" rotWithShape="1">
            <a:gsLst>
              <a:gs pos="100000">
                <a:srgbClr val="26C0FF">
                  <a:alpha val="73000"/>
                </a:srgbClr>
              </a:gs>
              <a:gs pos="0">
                <a:srgbClr val="26C0FF">
                  <a:alpha val="20000"/>
                </a:srgbClr>
              </a:gs>
            </a:gsLst>
            <a:lin ang="0" scaled="0"/>
            <a:tileRect/>
          </a:gradFill>
          <a:ln>
            <a:noFill/>
          </a:ln>
        </p:spPr>
        <p:txBody>
          <a:bodyPr/>
          <a:lstStyle/>
          <a:p>
            <a:pPr defTabSz="1218565"/>
            <a:endParaRPr lang="zh-CN" altLang="en-US" dirty="0">
              <a:solidFill>
                <a:schemeClr val="tx1">
                  <a:lumMod val="65000"/>
                  <a:lumOff val="35000"/>
                </a:schemeClr>
              </a:solidFill>
              <a:cs typeface="+mn-ea"/>
              <a:sym typeface="+mn-lt"/>
            </a:endParaRPr>
          </a:p>
        </p:txBody>
      </p:sp>
      <p:sp>
        <p:nvSpPr>
          <p:cNvPr id="39" name="文本框 27">
            <a:hlinkClick r:id="rId5" action="ppaction://hlinksldjump"/>
            <a:extLst>
              <a:ext uri="{FF2B5EF4-FFF2-40B4-BE49-F238E27FC236}">
                <a16:creationId xmlns:a16="http://schemas.microsoft.com/office/drawing/2014/main" id="{0897CD9B-673A-9187-0C27-845577111A95}"/>
              </a:ext>
            </a:extLst>
          </p:cNvPr>
          <p:cNvSpPr txBox="1"/>
          <p:nvPr/>
        </p:nvSpPr>
        <p:spPr>
          <a:xfrm>
            <a:off x="703727" y="2654975"/>
            <a:ext cx="2119019" cy="769441"/>
          </a:xfrm>
          <a:prstGeom prst="rect">
            <a:avLst/>
          </a:prstGeom>
          <a:noFill/>
        </p:spPr>
        <p:txBody>
          <a:bodyPr wrap="square" lIns="0" tIns="0" rIns="0" bIns="0" rtlCol="0">
            <a:spAutoFit/>
          </a:bodyPr>
          <a:lstStyle/>
          <a:p>
            <a:pPr lvl="0" hangingPunct="0">
              <a:defRPr/>
            </a:pPr>
            <a:r>
              <a:rPr lang="en-US" altLang="zh-CN" b="1" dirty="0">
                <a:solidFill>
                  <a:schemeClr val="bg1"/>
                </a:solidFill>
                <a:cs typeface="+mn-ea"/>
                <a:sym typeface="+mn-lt"/>
              </a:rPr>
              <a:t>B</a:t>
            </a:r>
          </a:p>
          <a:p>
            <a:pPr lvl="0" hangingPunct="0">
              <a:defRPr/>
            </a:pPr>
            <a:r>
              <a:rPr lang="pt-BR" altLang="zh-CN" sz="1600" dirty="0">
                <a:solidFill>
                  <a:prstClr val="white"/>
                </a:solidFill>
                <a:cs typeface="+mn-ea"/>
                <a:sym typeface="+mn-lt"/>
              </a:rPr>
              <a:t>EPI PARA PROTEÇÃO DOS OLHOS E FACE</a:t>
            </a:r>
          </a:p>
        </p:txBody>
      </p:sp>
      <p:grpSp>
        <p:nvGrpSpPr>
          <p:cNvPr id="41" name="组合 25">
            <a:extLst>
              <a:ext uri="{FF2B5EF4-FFF2-40B4-BE49-F238E27FC236}">
                <a16:creationId xmlns:a16="http://schemas.microsoft.com/office/drawing/2014/main" id="{9C8FE972-8185-9202-CB00-1C6C7C06A2FF}"/>
              </a:ext>
            </a:extLst>
          </p:cNvPr>
          <p:cNvGrpSpPr/>
          <p:nvPr/>
        </p:nvGrpSpPr>
        <p:grpSpPr>
          <a:xfrm>
            <a:off x="218506" y="3873633"/>
            <a:ext cx="4850204" cy="1202513"/>
            <a:chOff x="1938448" y="2079814"/>
            <a:chExt cx="6367351" cy="1569424"/>
          </a:xfrm>
        </p:grpSpPr>
        <p:sp>
          <p:nvSpPr>
            <p:cNvPr id="43" name="矩形: 圆角 26">
              <a:hlinkClick r:id="rId6" action="ppaction://hlinksldjump"/>
              <a:extLst>
                <a:ext uri="{FF2B5EF4-FFF2-40B4-BE49-F238E27FC236}">
                  <a16:creationId xmlns:a16="http://schemas.microsoft.com/office/drawing/2014/main" id="{34913254-30D7-7655-746E-A319BC682EBF}"/>
                </a:ext>
              </a:extLst>
            </p:cNvPr>
            <p:cNvSpPr/>
            <p:nvPr/>
          </p:nvSpPr>
          <p:spPr>
            <a:xfrm flipH="1">
              <a:off x="1938448" y="2079814"/>
              <a:ext cx="6367351" cy="1569424"/>
            </a:xfrm>
            <a:prstGeom prst="roundRect">
              <a:avLst>
                <a:gd name="adj" fmla="val 35654"/>
              </a:avLst>
            </a:prstGeom>
            <a:gradFill flip="none" rotWithShape="1">
              <a:gsLst>
                <a:gs pos="100000">
                  <a:srgbClr val="26C0FF">
                    <a:alpha val="73000"/>
                  </a:srgbClr>
                </a:gs>
                <a:gs pos="0">
                  <a:srgbClr val="26C0FF">
                    <a:alpha val="20000"/>
                  </a:srgbClr>
                </a:gs>
              </a:gsLst>
              <a:lin ang="0" scaled="0"/>
              <a:tileRect/>
            </a:gradFill>
            <a:ln>
              <a:noFill/>
            </a:ln>
          </p:spPr>
          <p:txBody>
            <a:bodyPr/>
            <a:lstStyle/>
            <a:p>
              <a:pPr defTabSz="1218565"/>
              <a:endParaRPr lang="zh-CN" altLang="en-US" dirty="0">
                <a:solidFill>
                  <a:schemeClr val="tx1">
                    <a:lumMod val="65000"/>
                    <a:lumOff val="35000"/>
                  </a:schemeClr>
                </a:solidFill>
                <a:cs typeface="+mn-ea"/>
                <a:sym typeface="+mn-lt"/>
              </a:endParaRPr>
            </a:p>
          </p:txBody>
        </p:sp>
        <p:sp>
          <p:nvSpPr>
            <p:cNvPr id="44" name="文本框 27">
              <a:hlinkClick r:id="rId6" action="ppaction://hlinksldjump"/>
              <a:extLst>
                <a:ext uri="{FF2B5EF4-FFF2-40B4-BE49-F238E27FC236}">
                  <a16:creationId xmlns:a16="http://schemas.microsoft.com/office/drawing/2014/main" id="{C7E7D954-325E-C29B-858F-8AF1819E74C6}"/>
                </a:ext>
              </a:extLst>
            </p:cNvPr>
            <p:cNvSpPr txBox="1"/>
            <p:nvPr/>
          </p:nvSpPr>
          <p:spPr>
            <a:xfrm>
              <a:off x="2575445" y="2373162"/>
              <a:ext cx="2781850" cy="1004213"/>
            </a:xfrm>
            <a:prstGeom prst="rect">
              <a:avLst/>
            </a:prstGeom>
            <a:noFill/>
          </p:spPr>
          <p:txBody>
            <a:bodyPr wrap="square" lIns="0" tIns="0" rIns="0" bIns="0" rtlCol="0">
              <a:spAutoFit/>
            </a:bodyPr>
            <a:lstStyle/>
            <a:p>
              <a:pPr lvl="0" hangingPunct="0">
                <a:defRPr/>
              </a:pPr>
              <a:r>
                <a:rPr lang="en-US" altLang="zh-CN" b="1" dirty="0">
                  <a:solidFill>
                    <a:schemeClr val="bg1"/>
                  </a:solidFill>
                  <a:cs typeface="+mn-ea"/>
                  <a:sym typeface="+mn-lt"/>
                </a:rPr>
                <a:t>C</a:t>
              </a:r>
            </a:p>
            <a:p>
              <a:pPr lvl="0" hangingPunct="0">
                <a:defRPr/>
              </a:pPr>
              <a:r>
                <a:rPr lang="pt-BR" altLang="zh-CN" sz="1600" dirty="0">
                  <a:solidFill>
                    <a:prstClr val="white"/>
                  </a:solidFill>
                  <a:cs typeface="+mn-ea"/>
                  <a:sym typeface="+mn-lt"/>
                </a:rPr>
                <a:t>EPI PARA PROTEÇÃO AUDITIVA</a:t>
              </a:r>
              <a:endParaRPr lang="en-US" altLang="zh-CN" sz="1600" dirty="0">
                <a:solidFill>
                  <a:prstClr val="white"/>
                </a:solidFill>
                <a:cs typeface="+mn-ea"/>
                <a:sym typeface="+mn-lt"/>
              </a:endParaRPr>
            </a:p>
          </p:txBody>
        </p:sp>
      </p:grpSp>
      <p:grpSp>
        <p:nvGrpSpPr>
          <p:cNvPr id="46" name="组合 25">
            <a:extLst>
              <a:ext uri="{FF2B5EF4-FFF2-40B4-BE49-F238E27FC236}">
                <a16:creationId xmlns:a16="http://schemas.microsoft.com/office/drawing/2014/main" id="{76C8C031-1812-60C8-E96D-EB97DE271622}"/>
              </a:ext>
            </a:extLst>
          </p:cNvPr>
          <p:cNvGrpSpPr/>
          <p:nvPr/>
        </p:nvGrpSpPr>
        <p:grpSpPr>
          <a:xfrm>
            <a:off x="218506" y="5274780"/>
            <a:ext cx="4850204" cy="1202513"/>
            <a:chOff x="1938448" y="2079814"/>
            <a:chExt cx="6367351" cy="1569424"/>
          </a:xfrm>
        </p:grpSpPr>
        <p:sp>
          <p:nvSpPr>
            <p:cNvPr id="48" name="矩形: 圆角 26">
              <a:hlinkClick r:id="rId7" action="ppaction://hlinksldjump"/>
              <a:extLst>
                <a:ext uri="{FF2B5EF4-FFF2-40B4-BE49-F238E27FC236}">
                  <a16:creationId xmlns:a16="http://schemas.microsoft.com/office/drawing/2014/main" id="{059CA94D-5356-1F90-88D0-4505845277E7}"/>
                </a:ext>
              </a:extLst>
            </p:cNvPr>
            <p:cNvSpPr/>
            <p:nvPr/>
          </p:nvSpPr>
          <p:spPr>
            <a:xfrm flipH="1">
              <a:off x="1938448" y="2079814"/>
              <a:ext cx="6367351" cy="1569424"/>
            </a:xfrm>
            <a:prstGeom prst="roundRect">
              <a:avLst>
                <a:gd name="adj" fmla="val 35654"/>
              </a:avLst>
            </a:prstGeom>
            <a:gradFill flip="none" rotWithShape="1">
              <a:gsLst>
                <a:gs pos="100000">
                  <a:srgbClr val="26C0FF">
                    <a:alpha val="73000"/>
                  </a:srgbClr>
                </a:gs>
                <a:gs pos="0">
                  <a:srgbClr val="26C0FF">
                    <a:alpha val="20000"/>
                  </a:srgbClr>
                </a:gs>
              </a:gsLst>
              <a:lin ang="0" scaled="0"/>
              <a:tileRect/>
            </a:gradFill>
            <a:ln>
              <a:noFill/>
            </a:ln>
          </p:spPr>
          <p:txBody>
            <a:bodyPr/>
            <a:lstStyle/>
            <a:p>
              <a:pPr defTabSz="1218565"/>
              <a:endParaRPr lang="zh-CN" altLang="en-US" dirty="0">
                <a:solidFill>
                  <a:schemeClr val="tx1">
                    <a:lumMod val="65000"/>
                    <a:lumOff val="35000"/>
                  </a:schemeClr>
                </a:solidFill>
                <a:cs typeface="+mn-ea"/>
                <a:sym typeface="+mn-lt"/>
              </a:endParaRPr>
            </a:p>
          </p:txBody>
        </p:sp>
        <p:sp>
          <p:nvSpPr>
            <p:cNvPr id="49" name="文本框 27">
              <a:hlinkClick r:id="rId7" action="ppaction://hlinksldjump"/>
              <a:extLst>
                <a:ext uri="{FF2B5EF4-FFF2-40B4-BE49-F238E27FC236}">
                  <a16:creationId xmlns:a16="http://schemas.microsoft.com/office/drawing/2014/main" id="{4A98870E-A6C7-BEEC-F5B3-DF4BEBD9C55D}"/>
                </a:ext>
              </a:extLst>
            </p:cNvPr>
            <p:cNvSpPr txBox="1"/>
            <p:nvPr/>
          </p:nvSpPr>
          <p:spPr>
            <a:xfrm>
              <a:off x="2575445" y="2373162"/>
              <a:ext cx="2781850" cy="1004213"/>
            </a:xfrm>
            <a:prstGeom prst="rect">
              <a:avLst/>
            </a:prstGeom>
            <a:noFill/>
          </p:spPr>
          <p:txBody>
            <a:bodyPr wrap="square" lIns="0" tIns="0" rIns="0" bIns="0" rtlCol="0">
              <a:spAutoFit/>
            </a:bodyPr>
            <a:lstStyle/>
            <a:p>
              <a:pPr lvl="0" hangingPunct="0">
                <a:defRPr/>
              </a:pPr>
              <a:r>
                <a:rPr lang="en-US" altLang="zh-CN" b="1" dirty="0">
                  <a:solidFill>
                    <a:schemeClr val="bg1"/>
                  </a:solidFill>
                  <a:cs typeface="+mn-ea"/>
                  <a:sym typeface="+mn-lt"/>
                </a:rPr>
                <a:t>D</a:t>
              </a:r>
            </a:p>
            <a:p>
              <a:pPr lvl="0" hangingPunct="0">
                <a:defRPr/>
              </a:pPr>
              <a:r>
                <a:rPr lang="pt-BR" altLang="zh-CN" sz="1600" dirty="0">
                  <a:solidFill>
                    <a:prstClr val="white"/>
                  </a:solidFill>
                  <a:cs typeface="+mn-ea"/>
                  <a:sym typeface="+mn-lt"/>
                </a:rPr>
                <a:t>EPI PARA PROTEÇÃO RESPIRATÓRIA</a:t>
              </a:r>
            </a:p>
          </p:txBody>
        </p:sp>
      </p:grpSp>
      <p:grpSp>
        <p:nvGrpSpPr>
          <p:cNvPr id="51" name="组合 25">
            <a:extLst>
              <a:ext uri="{FF2B5EF4-FFF2-40B4-BE49-F238E27FC236}">
                <a16:creationId xmlns:a16="http://schemas.microsoft.com/office/drawing/2014/main" id="{D13A5A5C-1FA5-08B4-83DD-B14E3CB29EED}"/>
              </a:ext>
            </a:extLst>
          </p:cNvPr>
          <p:cNvGrpSpPr/>
          <p:nvPr/>
        </p:nvGrpSpPr>
        <p:grpSpPr>
          <a:xfrm>
            <a:off x="7120050" y="235129"/>
            <a:ext cx="4850204" cy="1202513"/>
            <a:chOff x="1938448" y="2079814"/>
            <a:chExt cx="6367351" cy="1569424"/>
          </a:xfrm>
        </p:grpSpPr>
        <p:sp>
          <p:nvSpPr>
            <p:cNvPr id="53" name="矩形: 圆角 26">
              <a:hlinkClick r:id="rId8" action="ppaction://hlinksldjump"/>
              <a:extLst>
                <a:ext uri="{FF2B5EF4-FFF2-40B4-BE49-F238E27FC236}">
                  <a16:creationId xmlns:a16="http://schemas.microsoft.com/office/drawing/2014/main" id="{07A56E59-2933-6034-0AB3-F3AEC12AA727}"/>
                </a:ext>
              </a:extLst>
            </p:cNvPr>
            <p:cNvSpPr/>
            <p:nvPr/>
          </p:nvSpPr>
          <p:spPr>
            <a:xfrm flipH="1">
              <a:off x="1938448" y="2079814"/>
              <a:ext cx="6367351" cy="1569424"/>
            </a:xfrm>
            <a:prstGeom prst="roundRect">
              <a:avLst>
                <a:gd name="adj" fmla="val 35654"/>
              </a:avLst>
            </a:prstGeom>
            <a:gradFill flip="none" rotWithShape="1">
              <a:gsLst>
                <a:gs pos="100000">
                  <a:srgbClr val="26C0FF">
                    <a:alpha val="73000"/>
                  </a:srgbClr>
                </a:gs>
                <a:gs pos="0">
                  <a:srgbClr val="26C0FF">
                    <a:alpha val="20000"/>
                  </a:srgbClr>
                </a:gs>
              </a:gsLst>
              <a:lin ang="0" scaled="0"/>
              <a:tileRect/>
            </a:gradFill>
            <a:ln>
              <a:noFill/>
            </a:ln>
          </p:spPr>
          <p:txBody>
            <a:bodyPr/>
            <a:lstStyle/>
            <a:p>
              <a:pPr defTabSz="1218565"/>
              <a:endParaRPr lang="zh-CN" altLang="en-US" dirty="0">
                <a:solidFill>
                  <a:schemeClr val="tx1">
                    <a:lumMod val="65000"/>
                    <a:lumOff val="35000"/>
                  </a:schemeClr>
                </a:solidFill>
                <a:cs typeface="+mn-ea"/>
                <a:sym typeface="+mn-lt"/>
              </a:endParaRPr>
            </a:p>
          </p:txBody>
        </p:sp>
        <p:sp>
          <p:nvSpPr>
            <p:cNvPr id="54" name="文本框 27">
              <a:hlinkClick r:id="rId8" action="ppaction://hlinksldjump"/>
              <a:extLst>
                <a:ext uri="{FF2B5EF4-FFF2-40B4-BE49-F238E27FC236}">
                  <a16:creationId xmlns:a16="http://schemas.microsoft.com/office/drawing/2014/main" id="{7DB20434-1E14-DA55-09A3-59C5F22A33D0}"/>
                </a:ext>
              </a:extLst>
            </p:cNvPr>
            <p:cNvSpPr txBox="1"/>
            <p:nvPr/>
          </p:nvSpPr>
          <p:spPr>
            <a:xfrm>
              <a:off x="2575445" y="2373162"/>
              <a:ext cx="2781850" cy="1004213"/>
            </a:xfrm>
            <a:prstGeom prst="rect">
              <a:avLst/>
            </a:prstGeom>
            <a:noFill/>
          </p:spPr>
          <p:txBody>
            <a:bodyPr wrap="square" lIns="0" tIns="0" rIns="0" bIns="0" rtlCol="0">
              <a:spAutoFit/>
            </a:bodyPr>
            <a:lstStyle/>
            <a:p>
              <a:pPr lvl="0" hangingPunct="0">
                <a:defRPr/>
              </a:pPr>
              <a:r>
                <a:rPr lang="en-US" altLang="zh-CN" b="1" dirty="0">
                  <a:solidFill>
                    <a:schemeClr val="bg1"/>
                  </a:solidFill>
                  <a:cs typeface="+mn-ea"/>
                  <a:sym typeface="+mn-lt"/>
                </a:rPr>
                <a:t>E</a:t>
              </a:r>
            </a:p>
            <a:p>
              <a:pPr lvl="0" hangingPunct="0">
                <a:defRPr/>
              </a:pPr>
              <a:r>
                <a:rPr lang="pt-BR" altLang="zh-CN" sz="1600" dirty="0">
                  <a:solidFill>
                    <a:prstClr val="white"/>
                  </a:solidFill>
                  <a:cs typeface="+mn-ea"/>
                  <a:sym typeface="+mn-lt"/>
                </a:rPr>
                <a:t>EPI PARA PROTEÇÃO DO TRONCO</a:t>
              </a:r>
              <a:endParaRPr lang="en-US" altLang="zh-CN" sz="1600" dirty="0">
                <a:solidFill>
                  <a:prstClr val="white"/>
                </a:solidFill>
                <a:cs typeface="+mn-ea"/>
                <a:sym typeface="+mn-lt"/>
              </a:endParaRPr>
            </a:p>
          </p:txBody>
        </p:sp>
      </p:grpSp>
      <p:grpSp>
        <p:nvGrpSpPr>
          <p:cNvPr id="56" name="组合 25">
            <a:extLst>
              <a:ext uri="{FF2B5EF4-FFF2-40B4-BE49-F238E27FC236}">
                <a16:creationId xmlns:a16="http://schemas.microsoft.com/office/drawing/2014/main" id="{4FE8B105-6BEF-1319-D0A3-62A92C9F5EE3}"/>
              </a:ext>
            </a:extLst>
          </p:cNvPr>
          <p:cNvGrpSpPr/>
          <p:nvPr/>
        </p:nvGrpSpPr>
        <p:grpSpPr>
          <a:xfrm>
            <a:off x="7120050" y="1538302"/>
            <a:ext cx="4850204" cy="1240430"/>
            <a:chOff x="1938448" y="2079814"/>
            <a:chExt cx="6367351" cy="1618910"/>
          </a:xfrm>
        </p:grpSpPr>
        <p:sp>
          <p:nvSpPr>
            <p:cNvPr id="58" name="矩形: 圆角 26">
              <a:hlinkClick r:id="rId9" action="ppaction://hlinksldjump"/>
              <a:extLst>
                <a:ext uri="{FF2B5EF4-FFF2-40B4-BE49-F238E27FC236}">
                  <a16:creationId xmlns:a16="http://schemas.microsoft.com/office/drawing/2014/main" id="{6ECC3259-BC57-0650-9BBC-184D7642506A}"/>
                </a:ext>
              </a:extLst>
            </p:cNvPr>
            <p:cNvSpPr/>
            <p:nvPr/>
          </p:nvSpPr>
          <p:spPr>
            <a:xfrm flipH="1">
              <a:off x="1938448" y="2079814"/>
              <a:ext cx="6367351" cy="1569424"/>
            </a:xfrm>
            <a:prstGeom prst="roundRect">
              <a:avLst>
                <a:gd name="adj" fmla="val 35654"/>
              </a:avLst>
            </a:prstGeom>
            <a:gradFill flip="none" rotWithShape="1">
              <a:gsLst>
                <a:gs pos="100000">
                  <a:srgbClr val="26C0FF">
                    <a:alpha val="73000"/>
                  </a:srgbClr>
                </a:gs>
                <a:gs pos="0">
                  <a:srgbClr val="26C0FF">
                    <a:alpha val="20000"/>
                  </a:srgbClr>
                </a:gs>
              </a:gsLst>
              <a:lin ang="0" scaled="0"/>
              <a:tileRect/>
            </a:gradFill>
            <a:ln>
              <a:noFill/>
            </a:ln>
          </p:spPr>
          <p:txBody>
            <a:bodyPr/>
            <a:lstStyle/>
            <a:p>
              <a:pPr defTabSz="1218565"/>
              <a:endParaRPr lang="zh-CN" altLang="en-US" dirty="0">
                <a:solidFill>
                  <a:schemeClr val="tx1">
                    <a:lumMod val="65000"/>
                    <a:lumOff val="35000"/>
                  </a:schemeClr>
                </a:solidFill>
                <a:cs typeface="+mn-ea"/>
                <a:sym typeface="+mn-lt"/>
              </a:endParaRPr>
            </a:p>
          </p:txBody>
        </p:sp>
        <p:sp>
          <p:nvSpPr>
            <p:cNvPr id="59" name="文本框 27">
              <a:hlinkClick r:id="rId9" action="ppaction://hlinksldjump"/>
              <a:extLst>
                <a:ext uri="{FF2B5EF4-FFF2-40B4-BE49-F238E27FC236}">
                  <a16:creationId xmlns:a16="http://schemas.microsoft.com/office/drawing/2014/main" id="{6EA99CB1-914E-4798-6CF0-EADAF9C25D9F}"/>
                </a:ext>
              </a:extLst>
            </p:cNvPr>
            <p:cNvSpPr txBox="1"/>
            <p:nvPr/>
          </p:nvSpPr>
          <p:spPr>
            <a:xfrm>
              <a:off x="2575445" y="2373162"/>
              <a:ext cx="3706358" cy="1325562"/>
            </a:xfrm>
            <a:prstGeom prst="rect">
              <a:avLst/>
            </a:prstGeom>
            <a:noFill/>
          </p:spPr>
          <p:txBody>
            <a:bodyPr wrap="square" lIns="0" tIns="0" rIns="0" bIns="0" rtlCol="0">
              <a:spAutoFit/>
            </a:bodyPr>
            <a:lstStyle/>
            <a:p>
              <a:pPr lvl="0" hangingPunct="0">
                <a:defRPr/>
              </a:pPr>
              <a:r>
                <a:rPr lang="en-US" altLang="zh-CN" b="1" dirty="0">
                  <a:solidFill>
                    <a:schemeClr val="bg1"/>
                  </a:solidFill>
                  <a:cs typeface="+mn-ea"/>
                  <a:sym typeface="+mn-lt"/>
                </a:rPr>
                <a:t>F</a:t>
              </a:r>
            </a:p>
            <a:p>
              <a:pPr lvl="0" hangingPunct="0">
                <a:defRPr/>
              </a:pPr>
              <a:r>
                <a:rPr lang="pt-BR" altLang="zh-CN" sz="1600" dirty="0">
                  <a:solidFill>
                    <a:prstClr val="white"/>
                  </a:solidFill>
                  <a:cs typeface="+mn-ea"/>
                  <a:sym typeface="+mn-lt"/>
                </a:rPr>
                <a:t>EPI PARA PROTEÇÃO DOS MEMBROS SUPERIORES</a:t>
              </a:r>
              <a:br>
                <a:rPr lang="pt-BR" altLang="zh-CN" sz="1600" dirty="0">
                  <a:solidFill>
                    <a:prstClr val="white"/>
                  </a:solidFill>
                  <a:cs typeface="+mn-ea"/>
                  <a:sym typeface="+mn-lt"/>
                </a:rPr>
              </a:br>
              <a:endParaRPr lang="en-US" altLang="zh-CN" sz="1600" dirty="0">
                <a:solidFill>
                  <a:prstClr val="white"/>
                </a:solidFill>
                <a:cs typeface="+mn-ea"/>
                <a:sym typeface="+mn-lt"/>
              </a:endParaRPr>
            </a:p>
          </p:txBody>
        </p:sp>
      </p:grpSp>
      <p:grpSp>
        <p:nvGrpSpPr>
          <p:cNvPr id="61" name="组合 25">
            <a:extLst>
              <a:ext uri="{FF2B5EF4-FFF2-40B4-BE49-F238E27FC236}">
                <a16:creationId xmlns:a16="http://schemas.microsoft.com/office/drawing/2014/main" id="{15B0B5D4-4432-3DD2-7B35-1B212F3BF451}"/>
              </a:ext>
            </a:extLst>
          </p:cNvPr>
          <p:cNvGrpSpPr/>
          <p:nvPr/>
        </p:nvGrpSpPr>
        <p:grpSpPr>
          <a:xfrm>
            <a:off x="7120049" y="2829327"/>
            <a:ext cx="4850204" cy="1240430"/>
            <a:chOff x="1938448" y="2079814"/>
            <a:chExt cx="6367351" cy="1618910"/>
          </a:xfrm>
        </p:grpSpPr>
        <p:sp>
          <p:nvSpPr>
            <p:cNvPr id="63" name="矩形: 圆角 26">
              <a:hlinkClick r:id="rId10" action="ppaction://hlinksldjump"/>
              <a:extLst>
                <a:ext uri="{FF2B5EF4-FFF2-40B4-BE49-F238E27FC236}">
                  <a16:creationId xmlns:a16="http://schemas.microsoft.com/office/drawing/2014/main" id="{52427C03-56C5-855E-EFE7-B9C5DEEE4F75}"/>
                </a:ext>
              </a:extLst>
            </p:cNvPr>
            <p:cNvSpPr/>
            <p:nvPr/>
          </p:nvSpPr>
          <p:spPr>
            <a:xfrm flipH="1">
              <a:off x="1938448" y="2079814"/>
              <a:ext cx="6367351" cy="1569424"/>
            </a:xfrm>
            <a:prstGeom prst="roundRect">
              <a:avLst>
                <a:gd name="adj" fmla="val 35654"/>
              </a:avLst>
            </a:prstGeom>
            <a:gradFill flip="none" rotWithShape="1">
              <a:gsLst>
                <a:gs pos="100000">
                  <a:srgbClr val="26C0FF">
                    <a:alpha val="73000"/>
                  </a:srgbClr>
                </a:gs>
                <a:gs pos="0">
                  <a:srgbClr val="26C0FF">
                    <a:alpha val="20000"/>
                  </a:srgbClr>
                </a:gs>
              </a:gsLst>
              <a:lin ang="0" scaled="0"/>
              <a:tileRect/>
            </a:gradFill>
            <a:ln>
              <a:noFill/>
            </a:ln>
          </p:spPr>
          <p:txBody>
            <a:bodyPr/>
            <a:lstStyle/>
            <a:p>
              <a:pPr defTabSz="1218565"/>
              <a:endParaRPr lang="zh-CN" altLang="en-US" dirty="0">
                <a:solidFill>
                  <a:schemeClr val="tx1">
                    <a:lumMod val="65000"/>
                    <a:lumOff val="35000"/>
                  </a:schemeClr>
                </a:solidFill>
                <a:cs typeface="+mn-ea"/>
                <a:sym typeface="+mn-lt"/>
              </a:endParaRPr>
            </a:p>
          </p:txBody>
        </p:sp>
        <p:sp>
          <p:nvSpPr>
            <p:cNvPr id="1024" name="文本框 27">
              <a:hlinkClick r:id="rId10" action="ppaction://hlinksldjump"/>
              <a:extLst>
                <a:ext uri="{FF2B5EF4-FFF2-40B4-BE49-F238E27FC236}">
                  <a16:creationId xmlns:a16="http://schemas.microsoft.com/office/drawing/2014/main" id="{ABB96775-647C-2ED2-6999-EE23EFCC5EB6}"/>
                </a:ext>
              </a:extLst>
            </p:cNvPr>
            <p:cNvSpPr txBox="1"/>
            <p:nvPr/>
          </p:nvSpPr>
          <p:spPr>
            <a:xfrm>
              <a:off x="2575445" y="2373162"/>
              <a:ext cx="3507620" cy="1325562"/>
            </a:xfrm>
            <a:prstGeom prst="rect">
              <a:avLst/>
            </a:prstGeom>
            <a:noFill/>
          </p:spPr>
          <p:txBody>
            <a:bodyPr wrap="square" lIns="0" tIns="0" rIns="0" bIns="0" rtlCol="0">
              <a:spAutoFit/>
            </a:bodyPr>
            <a:lstStyle/>
            <a:p>
              <a:pPr lvl="0" hangingPunct="0">
                <a:defRPr/>
              </a:pPr>
              <a:r>
                <a:rPr lang="en-US" altLang="zh-CN" b="1" dirty="0">
                  <a:solidFill>
                    <a:schemeClr val="bg1"/>
                  </a:solidFill>
                  <a:cs typeface="+mn-ea"/>
                  <a:sym typeface="+mn-lt"/>
                </a:rPr>
                <a:t>G</a:t>
              </a:r>
            </a:p>
            <a:p>
              <a:pPr lvl="0" hangingPunct="0">
                <a:defRPr/>
              </a:pPr>
              <a:r>
                <a:rPr lang="pt-BR" altLang="zh-CN" sz="1600" dirty="0">
                  <a:solidFill>
                    <a:prstClr val="white"/>
                  </a:solidFill>
                  <a:cs typeface="+mn-ea"/>
                  <a:sym typeface="+mn-lt"/>
                </a:rPr>
                <a:t>EPI PARA PROTEÇÃO DOS MEMBROS INFERIORES</a:t>
              </a:r>
              <a:br>
                <a:rPr lang="pt-BR" altLang="zh-CN" sz="1600" dirty="0">
                  <a:solidFill>
                    <a:prstClr val="white"/>
                  </a:solidFill>
                  <a:cs typeface="+mn-ea"/>
                  <a:sym typeface="+mn-lt"/>
                </a:rPr>
              </a:br>
              <a:endParaRPr lang="en-US" altLang="zh-CN" sz="1600" dirty="0">
                <a:solidFill>
                  <a:prstClr val="white"/>
                </a:solidFill>
                <a:cs typeface="+mn-ea"/>
                <a:sym typeface="+mn-lt"/>
              </a:endParaRPr>
            </a:p>
          </p:txBody>
        </p:sp>
      </p:grpSp>
      <p:grpSp>
        <p:nvGrpSpPr>
          <p:cNvPr id="1027" name="组合 25">
            <a:extLst>
              <a:ext uri="{FF2B5EF4-FFF2-40B4-BE49-F238E27FC236}">
                <a16:creationId xmlns:a16="http://schemas.microsoft.com/office/drawing/2014/main" id="{931152E6-2E06-066F-D899-B79D2A2357CC}"/>
              </a:ext>
            </a:extLst>
          </p:cNvPr>
          <p:cNvGrpSpPr/>
          <p:nvPr/>
        </p:nvGrpSpPr>
        <p:grpSpPr>
          <a:xfrm>
            <a:off x="7120049" y="4121615"/>
            <a:ext cx="4850204" cy="1202513"/>
            <a:chOff x="1938448" y="2079814"/>
            <a:chExt cx="6367351" cy="1569424"/>
          </a:xfrm>
        </p:grpSpPr>
        <p:sp>
          <p:nvSpPr>
            <p:cNvPr id="1029" name="矩形: 圆角 26">
              <a:hlinkClick r:id="rId11" action="ppaction://hlinksldjump"/>
              <a:extLst>
                <a:ext uri="{FF2B5EF4-FFF2-40B4-BE49-F238E27FC236}">
                  <a16:creationId xmlns:a16="http://schemas.microsoft.com/office/drawing/2014/main" id="{BF69E13E-A0AE-573C-0C95-2B6A557B9C9A}"/>
                </a:ext>
              </a:extLst>
            </p:cNvPr>
            <p:cNvSpPr/>
            <p:nvPr/>
          </p:nvSpPr>
          <p:spPr>
            <a:xfrm flipH="1">
              <a:off x="1938448" y="2079814"/>
              <a:ext cx="6367351" cy="1569424"/>
            </a:xfrm>
            <a:prstGeom prst="roundRect">
              <a:avLst>
                <a:gd name="adj" fmla="val 35654"/>
              </a:avLst>
            </a:prstGeom>
            <a:gradFill flip="none" rotWithShape="1">
              <a:gsLst>
                <a:gs pos="100000">
                  <a:srgbClr val="26C0FF">
                    <a:alpha val="73000"/>
                  </a:srgbClr>
                </a:gs>
                <a:gs pos="0">
                  <a:srgbClr val="26C0FF">
                    <a:alpha val="20000"/>
                  </a:srgbClr>
                </a:gs>
              </a:gsLst>
              <a:lin ang="0" scaled="0"/>
              <a:tileRect/>
            </a:gradFill>
            <a:ln>
              <a:noFill/>
            </a:ln>
          </p:spPr>
          <p:txBody>
            <a:bodyPr/>
            <a:lstStyle/>
            <a:p>
              <a:pPr defTabSz="1218565"/>
              <a:endParaRPr lang="zh-CN" altLang="en-US" dirty="0">
                <a:solidFill>
                  <a:schemeClr val="tx1">
                    <a:lumMod val="65000"/>
                    <a:lumOff val="35000"/>
                  </a:schemeClr>
                </a:solidFill>
                <a:cs typeface="+mn-ea"/>
                <a:sym typeface="+mn-lt"/>
              </a:endParaRPr>
            </a:p>
          </p:txBody>
        </p:sp>
        <p:sp>
          <p:nvSpPr>
            <p:cNvPr id="1030" name="文本框 27">
              <a:hlinkClick r:id="rId11" action="ppaction://hlinksldjump"/>
              <a:extLst>
                <a:ext uri="{FF2B5EF4-FFF2-40B4-BE49-F238E27FC236}">
                  <a16:creationId xmlns:a16="http://schemas.microsoft.com/office/drawing/2014/main" id="{1505529D-9F84-A88F-FEA3-BC769B833E43}"/>
                </a:ext>
              </a:extLst>
            </p:cNvPr>
            <p:cNvSpPr txBox="1"/>
            <p:nvPr/>
          </p:nvSpPr>
          <p:spPr>
            <a:xfrm>
              <a:off x="2575445" y="2373162"/>
              <a:ext cx="3507620" cy="1004213"/>
            </a:xfrm>
            <a:prstGeom prst="rect">
              <a:avLst/>
            </a:prstGeom>
            <a:noFill/>
          </p:spPr>
          <p:txBody>
            <a:bodyPr wrap="square" lIns="0" tIns="0" rIns="0" bIns="0" rtlCol="0">
              <a:spAutoFit/>
            </a:bodyPr>
            <a:lstStyle/>
            <a:p>
              <a:pPr lvl="0" hangingPunct="0">
                <a:defRPr/>
              </a:pPr>
              <a:r>
                <a:rPr lang="en-US" altLang="zh-CN" b="1" dirty="0">
                  <a:solidFill>
                    <a:schemeClr val="bg1"/>
                  </a:solidFill>
                  <a:cs typeface="+mn-ea"/>
                  <a:sym typeface="+mn-lt"/>
                </a:rPr>
                <a:t>H</a:t>
              </a:r>
            </a:p>
            <a:p>
              <a:pPr lvl="0" hangingPunct="0">
                <a:defRPr/>
              </a:pPr>
              <a:r>
                <a:rPr lang="pt-BR" altLang="zh-CN" sz="1600" dirty="0">
                  <a:solidFill>
                    <a:prstClr val="white"/>
                  </a:solidFill>
                  <a:cs typeface="+mn-ea"/>
                  <a:sym typeface="+mn-lt"/>
                </a:rPr>
                <a:t>EPI PARA PROTEÇÃO DO CORPO INTEIRO</a:t>
              </a:r>
            </a:p>
          </p:txBody>
        </p:sp>
      </p:grpSp>
      <p:pic>
        <p:nvPicPr>
          <p:cNvPr id="19" name="Picture 2" descr="IOP Assessoria">
            <a:extLst>
              <a:ext uri="{FF2B5EF4-FFF2-40B4-BE49-F238E27FC236}">
                <a16:creationId xmlns:a16="http://schemas.microsoft.com/office/drawing/2014/main" id="{237D2EEA-8098-4B68-4FA5-181BD06C059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13164" y="5434230"/>
            <a:ext cx="1877624" cy="1432339"/>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a:hlinkClick r:id="rId5" action="ppaction://hlinksldjump"/>
            <a:extLst>
              <a:ext uri="{FF2B5EF4-FFF2-40B4-BE49-F238E27FC236}">
                <a16:creationId xmlns:a16="http://schemas.microsoft.com/office/drawing/2014/main" id="{916EAAE8-3018-57D6-5E91-A5589C2DB09F}"/>
              </a:ext>
            </a:extLst>
          </p:cNvPr>
          <p:cNvPicPr>
            <a:picLocks noChangeAspect="1"/>
          </p:cNvPicPr>
          <p:nvPr/>
        </p:nvPicPr>
        <p:blipFill>
          <a:blip r:embed="rId13"/>
          <a:stretch>
            <a:fillRect/>
          </a:stretch>
        </p:blipFill>
        <p:spPr>
          <a:xfrm>
            <a:off x="3926281" y="2533706"/>
            <a:ext cx="997474" cy="1015663"/>
          </a:xfrm>
          <a:prstGeom prst="roundRect">
            <a:avLst>
              <a:gd name="adj" fmla="val 35190"/>
            </a:avLst>
          </a:prstGeom>
        </p:spPr>
      </p:pic>
      <p:pic>
        <p:nvPicPr>
          <p:cNvPr id="4" name="Imagem 3">
            <a:hlinkClick r:id="rId6" action="ppaction://hlinksldjump"/>
            <a:extLst>
              <a:ext uri="{FF2B5EF4-FFF2-40B4-BE49-F238E27FC236}">
                <a16:creationId xmlns:a16="http://schemas.microsoft.com/office/drawing/2014/main" id="{8C32DD93-07D5-8A59-01E1-C4012CDA83F4}"/>
              </a:ext>
            </a:extLst>
          </p:cNvPr>
          <p:cNvPicPr>
            <a:picLocks noChangeAspect="1"/>
          </p:cNvPicPr>
          <p:nvPr/>
        </p:nvPicPr>
        <p:blipFill>
          <a:blip r:embed="rId14"/>
          <a:stretch>
            <a:fillRect/>
          </a:stretch>
        </p:blipFill>
        <p:spPr>
          <a:xfrm>
            <a:off x="3417039" y="3988163"/>
            <a:ext cx="1561360" cy="981403"/>
          </a:xfrm>
          <a:prstGeom prst="roundRect">
            <a:avLst>
              <a:gd name="adj" fmla="val 35190"/>
            </a:avLst>
          </a:prstGeom>
        </p:spPr>
      </p:pic>
      <p:pic>
        <p:nvPicPr>
          <p:cNvPr id="9" name="Imagem 8">
            <a:hlinkClick r:id="rId7" action="ppaction://hlinksldjump"/>
            <a:extLst>
              <a:ext uri="{FF2B5EF4-FFF2-40B4-BE49-F238E27FC236}">
                <a16:creationId xmlns:a16="http://schemas.microsoft.com/office/drawing/2014/main" id="{6CBFC6C6-4AEB-4B9A-4AA8-F15BF36265C2}"/>
              </a:ext>
            </a:extLst>
          </p:cNvPr>
          <p:cNvPicPr>
            <a:picLocks noChangeAspect="1"/>
          </p:cNvPicPr>
          <p:nvPr/>
        </p:nvPicPr>
        <p:blipFill>
          <a:blip r:embed="rId15"/>
          <a:stretch>
            <a:fillRect/>
          </a:stretch>
        </p:blipFill>
        <p:spPr>
          <a:xfrm>
            <a:off x="3583232" y="5369761"/>
            <a:ext cx="1356113" cy="1029012"/>
          </a:xfrm>
          <a:prstGeom prst="roundRect">
            <a:avLst>
              <a:gd name="adj" fmla="val 35190"/>
            </a:avLst>
          </a:prstGeom>
        </p:spPr>
      </p:pic>
      <p:pic>
        <p:nvPicPr>
          <p:cNvPr id="14" name="Imagem 13">
            <a:hlinkClick r:id="rId8" action="ppaction://hlinksldjump"/>
            <a:extLst>
              <a:ext uri="{FF2B5EF4-FFF2-40B4-BE49-F238E27FC236}">
                <a16:creationId xmlns:a16="http://schemas.microsoft.com/office/drawing/2014/main" id="{7E452B1B-4179-8765-DD04-8BE14EADBCC8}"/>
              </a:ext>
            </a:extLst>
          </p:cNvPr>
          <p:cNvPicPr>
            <a:picLocks noChangeAspect="1"/>
          </p:cNvPicPr>
          <p:nvPr/>
        </p:nvPicPr>
        <p:blipFill rotWithShape="1">
          <a:blip r:embed="rId16"/>
          <a:srcRect r="46428" b="24955"/>
          <a:stretch/>
        </p:blipFill>
        <p:spPr>
          <a:xfrm>
            <a:off x="10678887" y="306544"/>
            <a:ext cx="1211735" cy="1077498"/>
          </a:xfrm>
          <a:prstGeom prst="roundRect">
            <a:avLst>
              <a:gd name="adj" fmla="val 35190"/>
            </a:avLst>
          </a:prstGeom>
        </p:spPr>
      </p:pic>
      <p:pic>
        <p:nvPicPr>
          <p:cNvPr id="15" name="Imagem 14">
            <a:hlinkClick r:id="rId9" action="ppaction://hlinksldjump"/>
            <a:extLst>
              <a:ext uri="{FF2B5EF4-FFF2-40B4-BE49-F238E27FC236}">
                <a16:creationId xmlns:a16="http://schemas.microsoft.com/office/drawing/2014/main" id="{F17E0FC5-44EC-7804-5524-F9C68C4BFAD7}"/>
              </a:ext>
            </a:extLst>
          </p:cNvPr>
          <p:cNvPicPr>
            <a:picLocks noChangeAspect="1"/>
          </p:cNvPicPr>
          <p:nvPr/>
        </p:nvPicPr>
        <p:blipFill>
          <a:blip r:embed="rId17"/>
          <a:stretch>
            <a:fillRect/>
          </a:stretch>
        </p:blipFill>
        <p:spPr>
          <a:xfrm>
            <a:off x="10406743" y="1631683"/>
            <a:ext cx="1470308" cy="1024432"/>
          </a:xfrm>
          <a:prstGeom prst="roundRect">
            <a:avLst>
              <a:gd name="adj" fmla="val 35190"/>
            </a:avLst>
          </a:prstGeom>
        </p:spPr>
      </p:pic>
      <p:pic>
        <p:nvPicPr>
          <p:cNvPr id="16" name="Imagem 15">
            <a:hlinkClick r:id="rId10" action="ppaction://hlinksldjump"/>
            <a:extLst>
              <a:ext uri="{FF2B5EF4-FFF2-40B4-BE49-F238E27FC236}">
                <a16:creationId xmlns:a16="http://schemas.microsoft.com/office/drawing/2014/main" id="{14CC4B11-2A8F-CC3A-669A-34E34B7E5456}"/>
              </a:ext>
            </a:extLst>
          </p:cNvPr>
          <p:cNvPicPr>
            <a:picLocks noChangeAspect="1"/>
          </p:cNvPicPr>
          <p:nvPr/>
        </p:nvPicPr>
        <p:blipFill>
          <a:blip r:embed="rId18"/>
          <a:stretch>
            <a:fillRect/>
          </a:stretch>
        </p:blipFill>
        <p:spPr>
          <a:xfrm>
            <a:off x="10678887" y="2909904"/>
            <a:ext cx="1203269" cy="1025517"/>
          </a:xfrm>
          <a:prstGeom prst="roundRect">
            <a:avLst>
              <a:gd name="adj" fmla="val 35190"/>
            </a:avLst>
          </a:prstGeom>
        </p:spPr>
      </p:pic>
      <p:pic>
        <p:nvPicPr>
          <p:cNvPr id="17" name="Imagem 16">
            <a:hlinkClick r:id="rId11" action="ppaction://hlinksldjump"/>
            <a:extLst>
              <a:ext uri="{FF2B5EF4-FFF2-40B4-BE49-F238E27FC236}">
                <a16:creationId xmlns:a16="http://schemas.microsoft.com/office/drawing/2014/main" id="{E7A73937-8FD7-DCD2-BC0E-26B721A1E4FA}"/>
              </a:ext>
            </a:extLst>
          </p:cNvPr>
          <p:cNvPicPr>
            <a:picLocks noChangeAspect="1"/>
          </p:cNvPicPr>
          <p:nvPr/>
        </p:nvPicPr>
        <p:blipFill>
          <a:blip r:embed="rId19"/>
          <a:stretch>
            <a:fillRect/>
          </a:stretch>
        </p:blipFill>
        <p:spPr>
          <a:xfrm>
            <a:off x="11092544" y="4194099"/>
            <a:ext cx="797464" cy="1064713"/>
          </a:xfrm>
          <a:prstGeom prst="roundRect">
            <a:avLst>
              <a:gd name="adj" fmla="val 42417"/>
            </a:avLst>
          </a:prstGeom>
        </p:spPr>
      </p:pic>
      <p:grpSp>
        <p:nvGrpSpPr>
          <p:cNvPr id="18" name="组合 25">
            <a:extLst>
              <a:ext uri="{FF2B5EF4-FFF2-40B4-BE49-F238E27FC236}">
                <a16:creationId xmlns:a16="http://schemas.microsoft.com/office/drawing/2014/main" id="{6B4B8D12-678E-7FBA-71D0-39D2F64BB177}"/>
              </a:ext>
            </a:extLst>
          </p:cNvPr>
          <p:cNvGrpSpPr/>
          <p:nvPr/>
        </p:nvGrpSpPr>
        <p:grpSpPr>
          <a:xfrm>
            <a:off x="7120049" y="5440952"/>
            <a:ext cx="4850204" cy="1202513"/>
            <a:chOff x="1938448" y="2079814"/>
            <a:chExt cx="6367351" cy="1569424"/>
          </a:xfrm>
        </p:grpSpPr>
        <p:sp>
          <p:nvSpPr>
            <p:cNvPr id="20" name="矩形: 圆角 26">
              <a:hlinkClick r:id="rId20" action="ppaction://hlinksldjump"/>
              <a:extLst>
                <a:ext uri="{FF2B5EF4-FFF2-40B4-BE49-F238E27FC236}">
                  <a16:creationId xmlns:a16="http://schemas.microsoft.com/office/drawing/2014/main" id="{A1FBF532-5A24-6C2E-841B-0710D5D39C47}"/>
                </a:ext>
              </a:extLst>
            </p:cNvPr>
            <p:cNvSpPr/>
            <p:nvPr/>
          </p:nvSpPr>
          <p:spPr>
            <a:xfrm flipH="1">
              <a:off x="1938448" y="2079814"/>
              <a:ext cx="6367351" cy="1569424"/>
            </a:xfrm>
            <a:prstGeom prst="roundRect">
              <a:avLst>
                <a:gd name="adj" fmla="val 35654"/>
              </a:avLst>
            </a:prstGeom>
            <a:gradFill flip="none" rotWithShape="1">
              <a:gsLst>
                <a:gs pos="100000">
                  <a:srgbClr val="26C0FF">
                    <a:alpha val="73000"/>
                  </a:srgbClr>
                </a:gs>
                <a:gs pos="0">
                  <a:srgbClr val="26C0FF">
                    <a:alpha val="20000"/>
                  </a:srgbClr>
                </a:gs>
              </a:gsLst>
              <a:lin ang="0" scaled="0"/>
              <a:tileRect/>
            </a:gradFill>
            <a:ln>
              <a:noFill/>
            </a:ln>
          </p:spPr>
          <p:txBody>
            <a:bodyPr/>
            <a:lstStyle/>
            <a:p>
              <a:pPr defTabSz="1218565"/>
              <a:endParaRPr lang="zh-CN" altLang="en-US" dirty="0">
                <a:solidFill>
                  <a:schemeClr val="tx1">
                    <a:lumMod val="65000"/>
                    <a:lumOff val="35000"/>
                  </a:schemeClr>
                </a:solidFill>
                <a:cs typeface="+mn-ea"/>
                <a:sym typeface="+mn-lt"/>
              </a:endParaRPr>
            </a:p>
          </p:txBody>
        </p:sp>
        <p:sp>
          <p:nvSpPr>
            <p:cNvPr id="21" name="文本框 27">
              <a:hlinkClick r:id="rId20" action="ppaction://hlinksldjump"/>
              <a:extLst>
                <a:ext uri="{FF2B5EF4-FFF2-40B4-BE49-F238E27FC236}">
                  <a16:creationId xmlns:a16="http://schemas.microsoft.com/office/drawing/2014/main" id="{53149E87-EA3C-F0DB-2ED1-BDDC10BB66C5}"/>
                </a:ext>
              </a:extLst>
            </p:cNvPr>
            <p:cNvSpPr txBox="1"/>
            <p:nvPr/>
          </p:nvSpPr>
          <p:spPr>
            <a:xfrm>
              <a:off x="2575444" y="2373162"/>
              <a:ext cx="3677778" cy="1004213"/>
            </a:xfrm>
            <a:prstGeom prst="rect">
              <a:avLst/>
            </a:prstGeom>
            <a:noFill/>
          </p:spPr>
          <p:txBody>
            <a:bodyPr wrap="square" lIns="0" tIns="0" rIns="0" bIns="0" rtlCol="0">
              <a:spAutoFit/>
            </a:bodyPr>
            <a:lstStyle/>
            <a:p>
              <a:pPr lvl="0" hangingPunct="0">
                <a:defRPr/>
              </a:pPr>
              <a:r>
                <a:rPr lang="en-US" altLang="zh-CN" b="1" dirty="0">
                  <a:solidFill>
                    <a:schemeClr val="bg1"/>
                  </a:solidFill>
                  <a:cs typeface="+mn-ea"/>
                  <a:sym typeface="+mn-lt"/>
                </a:rPr>
                <a:t>I</a:t>
              </a:r>
            </a:p>
            <a:p>
              <a:pPr lvl="0" hangingPunct="0">
                <a:defRPr/>
              </a:pPr>
              <a:r>
                <a:rPr lang="pt-BR" altLang="zh-CN" sz="1600" dirty="0">
                  <a:solidFill>
                    <a:prstClr val="white"/>
                  </a:solidFill>
                  <a:cs typeface="+mn-ea"/>
                  <a:sym typeface="+mn-lt"/>
                </a:rPr>
                <a:t>EPI PARA PROTEÇÃO CONTRA QUEDAS</a:t>
              </a:r>
            </a:p>
          </p:txBody>
        </p:sp>
      </p:grpSp>
      <p:pic>
        <p:nvPicPr>
          <p:cNvPr id="23" name="Imagem 22">
            <a:hlinkClick r:id="rId20" action="ppaction://hlinksldjump"/>
            <a:extLst>
              <a:ext uri="{FF2B5EF4-FFF2-40B4-BE49-F238E27FC236}">
                <a16:creationId xmlns:a16="http://schemas.microsoft.com/office/drawing/2014/main" id="{7352BEC4-9BCA-977B-E516-25CE86040CD1}"/>
              </a:ext>
            </a:extLst>
          </p:cNvPr>
          <p:cNvPicPr>
            <a:picLocks noChangeAspect="1"/>
          </p:cNvPicPr>
          <p:nvPr/>
        </p:nvPicPr>
        <p:blipFill>
          <a:blip r:embed="rId21"/>
          <a:stretch>
            <a:fillRect/>
          </a:stretch>
        </p:blipFill>
        <p:spPr>
          <a:xfrm>
            <a:off x="10650674" y="5524813"/>
            <a:ext cx="1241600" cy="1026643"/>
          </a:xfrm>
          <a:prstGeom prst="roundRect">
            <a:avLst>
              <a:gd name="adj" fmla="val 35190"/>
            </a:avLst>
          </a:prstGeom>
        </p:spPr>
      </p:pic>
    </p:spTree>
    <p:extLst>
      <p:ext uri="{BB962C8B-B14F-4D97-AF65-F5344CB8AC3E}">
        <p14:creationId xmlns:p14="http://schemas.microsoft.com/office/powerpoint/2010/main" val="3338089659"/>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sp>
        <p:nvSpPr>
          <p:cNvPr id="47" name="矩形 144">
            <a:extLst>
              <a:ext uri="{FF2B5EF4-FFF2-40B4-BE49-F238E27FC236}">
                <a16:creationId xmlns:a16="http://schemas.microsoft.com/office/drawing/2014/main" id="{9BCDFCAA-8EF9-E183-8246-2404918E0ED6}"/>
              </a:ext>
            </a:extLst>
          </p:cNvPr>
          <p:cNvSpPr/>
          <p:nvPr/>
        </p:nvSpPr>
        <p:spPr>
          <a:xfrm>
            <a:off x="791536" y="1142704"/>
            <a:ext cx="5050464" cy="2346283"/>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B.3 -  </a:t>
            </a:r>
            <a:r>
              <a:rPr lang="pt-BR" altLang="zh-CN" sz="2000" dirty="0">
                <a:solidFill>
                  <a:schemeClr val="bg1"/>
                </a:solidFill>
                <a:cs typeface="+mn-ea"/>
                <a:sym typeface="+mn-lt"/>
              </a:rPr>
              <a:t>Máscara de solda para proteção dos olhos e face contra impactos de partículas volantes, radiação ultravioleta, radiação infravermelha e luminosidade intensa.</a:t>
            </a:r>
            <a:endParaRPr lang="zh-CN" altLang="en-US" sz="2000" dirty="0">
              <a:solidFill>
                <a:schemeClr val="bg1"/>
              </a:solidFill>
              <a:cs typeface="+mn-ea"/>
              <a:sym typeface="+mn-lt"/>
            </a:endParaRPr>
          </a:p>
        </p:txBody>
      </p:sp>
      <p:sp>
        <p:nvSpPr>
          <p:cNvPr id="37" name="矩形: 圆角 14">
            <a:hlinkClick r:id="rId3" action="ppaction://hlinksldjump"/>
            <a:extLst>
              <a:ext uri="{FF2B5EF4-FFF2-40B4-BE49-F238E27FC236}">
                <a16:creationId xmlns:a16="http://schemas.microsoft.com/office/drawing/2014/main" id="{78D105F1-6E50-7993-D1D0-AE4A04872A24}"/>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grpSp>
        <p:nvGrpSpPr>
          <p:cNvPr id="14" name="组合 8">
            <a:extLst>
              <a:ext uri="{FF2B5EF4-FFF2-40B4-BE49-F238E27FC236}">
                <a16:creationId xmlns:a16="http://schemas.microsoft.com/office/drawing/2014/main" id="{B37C6B2E-4421-0AA6-D1A4-2CC370B83312}"/>
              </a:ext>
            </a:extLst>
          </p:cNvPr>
          <p:cNvGrpSpPr/>
          <p:nvPr/>
        </p:nvGrpSpPr>
        <p:grpSpPr>
          <a:xfrm>
            <a:off x="852620" y="220500"/>
            <a:ext cx="8694151" cy="787267"/>
            <a:chOff x="335868" y="306805"/>
            <a:chExt cx="15402685" cy="1394734"/>
          </a:xfrm>
        </p:grpSpPr>
        <p:grpSp>
          <p:nvGrpSpPr>
            <p:cNvPr id="15" name="组合 5">
              <a:extLst>
                <a:ext uri="{FF2B5EF4-FFF2-40B4-BE49-F238E27FC236}">
                  <a16:creationId xmlns:a16="http://schemas.microsoft.com/office/drawing/2014/main" id="{A18F3730-7334-A2D0-3893-3BD6DE14171B}"/>
                </a:ext>
              </a:extLst>
            </p:cNvPr>
            <p:cNvGrpSpPr/>
            <p:nvPr/>
          </p:nvGrpSpPr>
          <p:grpSpPr>
            <a:xfrm>
              <a:off x="335868" y="399491"/>
              <a:ext cx="734442" cy="522514"/>
              <a:chOff x="92323" y="424702"/>
              <a:chExt cx="1148649" cy="817200"/>
            </a:xfrm>
          </p:grpSpPr>
          <p:sp>
            <p:nvSpPr>
              <p:cNvPr id="18" name="矩形: 圆角 3">
                <a:extLst>
                  <a:ext uri="{FF2B5EF4-FFF2-40B4-BE49-F238E27FC236}">
                    <a16:creationId xmlns:a16="http://schemas.microsoft.com/office/drawing/2014/main" id="{1BD60780-0DA1-3B5D-1422-ADBDBCEAD80C}"/>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20" name="矩形: 圆角 4">
                <a:extLst>
                  <a:ext uri="{FF2B5EF4-FFF2-40B4-BE49-F238E27FC236}">
                    <a16:creationId xmlns:a16="http://schemas.microsoft.com/office/drawing/2014/main" id="{6D0A18D1-0D9D-3F3F-CC9F-5DEA5FD287F1}"/>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16" name="文本框 7">
              <a:extLst>
                <a:ext uri="{FF2B5EF4-FFF2-40B4-BE49-F238E27FC236}">
                  <a16:creationId xmlns:a16="http://schemas.microsoft.com/office/drawing/2014/main" id="{AA6039C1-FAD1-F03C-6698-AF3CD8C05951}"/>
                </a:ext>
              </a:extLst>
            </p:cNvPr>
            <p:cNvSpPr txBox="1"/>
            <p:nvPr/>
          </p:nvSpPr>
          <p:spPr>
            <a:xfrm>
              <a:off x="1171066" y="306805"/>
              <a:ext cx="14567487" cy="1394734"/>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B - EPI PARA PROTEÇÃO DOS OLHOS E FACE</a:t>
              </a:r>
            </a:p>
            <a:p>
              <a:pPr defTabSz="258089">
                <a:defRPr/>
              </a:pPr>
              <a:endParaRPr lang="zh-CN" altLang="en-US" sz="2258" b="1" dirty="0">
                <a:solidFill>
                  <a:prstClr val="white"/>
                </a:solidFill>
                <a:cs typeface="+mn-ea"/>
                <a:sym typeface="+mn-lt"/>
              </a:endParaRPr>
            </a:p>
          </p:txBody>
        </p:sp>
      </p:grpSp>
      <p:sp>
        <p:nvSpPr>
          <p:cNvPr id="34" name="矩形 144">
            <a:extLst>
              <a:ext uri="{FF2B5EF4-FFF2-40B4-BE49-F238E27FC236}">
                <a16:creationId xmlns:a16="http://schemas.microsoft.com/office/drawing/2014/main" id="{320419C4-E8A7-5E0E-AB7A-1A2F0E533F17}"/>
              </a:ext>
            </a:extLst>
          </p:cNvPr>
          <p:cNvSpPr/>
          <p:nvPr/>
        </p:nvSpPr>
        <p:spPr>
          <a:xfrm>
            <a:off x="1828800" y="4132990"/>
            <a:ext cx="3892420" cy="1895519"/>
          </a:xfrm>
          <a:prstGeom prst="rect">
            <a:avLst/>
          </a:prstGeom>
          <a:noFill/>
        </p:spPr>
        <p:txBody>
          <a:bodyPr wrap="square" rtlCol="0">
            <a:spAutoFit/>
          </a:bodyPr>
          <a:lstStyle/>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A máscara de solda para proteção dos olhos e face contra impactos de partículas volantes, radiação ultravioleta, radiação infravermelha e luminosidade intensa.</a:t>
            </a:r>
          </a:p>
        </p:txBody>
      </p:sp>
      <p:sp>
        <p:nvSpPr>
          <p:cNvPr id="5" name="椭圆 33">
            <a:extLst>
              <a:ext uri="{FF2B5EF4-FFF2-40B4-BE49-F238E27FC236}">
                <a16:creationId xmlns:a16="http://schemas.microsoft.com/office/drawing/2014/main" id="{DA0D0D0D-8A02-333B-67D2-EE5A67AD3D17}"/>
              </a:ext>
            </a:extLst>
          </p:cNvPr>
          <p:cNvSpPr/>
          <p:nvPr/>
        </p:nvSpPr>
        <p:spPr>
          <a:xfrm>
            <a:off x="825384" y="4703836"/>
            <a:ext cx="766514" cy="766514"/>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400" b="1" dirty="0">
                <a:solidFill>
                  <a:prstClr val="white"/>
                </a:solidFill>
                <a:cs typeface="+mn-ea"/>
                <a:sym typeface="+mn-lt"/>
              </a:rPr>
              <a:t>01</a:t>
            </a:r>
            <a:endParaRPr lang="zh-CN" altLang="en-US" sz="1400" b="1" dirty="0">
              <a:solidFill>
                <a:prstClr val="white"/>
              </a:solidFill>
              <a:cs typeface="+mn-ea"/>
              <a:sym typeface="+mn-lt"/>
            </a:endParaRPr>
          </a:p>
        </p:txBody>
      </p:sp>
      <p:grpSp>
        <p:nvGrpSpPr>
          <p:cNvPr id="6" name="组合 1">
            <a:extLst>
              <a:ext uri="{FF2B5EF4-FFF2-40B4-BE49-F238E27FC236}">
                <a16:creationId xmlns:a16="http://schemas.microsoft.com/office/drawing/2014/main" id="{1DF61475-3154-401C-A5B7-AF4D8A058F99}"/>
              </a:ext>
            </a:extLst>
          </p:cNvPr>
          <p:cNvGrpSpPr/>
          <p:nvPr/>
        </p:nvGrpSpPr>
        <p:grpSpPr>
          <a:xfrm>
            <a:off x="7166053" y="2077364"/>
            <a:ext cx="3581114" cy="3581112"/>
            <a:chOff x="7508783" y="298789"/>
            <a:chExt cx="6944636" cy="6944634"/>
          </a:xfrm>
        </p:grpSpPr>
        <p:sp>
          <p:nvSpPr>
            <p:cNvPr id="7" name="椭圆 9">
              <a:extLst>
                <a:ext uri="{FF2B5EF4-FFF2-40B4-BE49-F238E27FC236}">
                  <a16:creationId xmlns:a16="http://schemas.microsoft.com/office/drawing/2014/main" id="{1414F350-AB6A-7DC6-63AF-B1E701E5F8A9}"/>
                </a:ext>
              </a:extLst>
            </p:cNvPr>
            <p:cNvSpPr/>
            <p:nvPr/>
          </p:nvSpPr>
          <p:spPr>
            <a:xfrm>
              <a:off x="8172172" y="962178"/>
              <a:ext cx="5617855" cy="5617853"/>
            </a:xfrm>
            <a:prstGeom prst="ellipse">
              <a:avLst/>
            </a:prstGeom>
            <a:noFill/>
            <a:ln w="9525">
              <a:gradFill>
                <a:gsLst>
                  <a:gs pos="100000">
                    <a:srgbClr val="00B0F0"/>
                  </a:gs>
                  <a:gs pos="0">
                    <a:srgbClr val="00B0F0"/>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8" name="椭圆 10">
              <a:extLst>
                <a:ext uri="{FF2B5EF4-FFF2-40B4-BE49-F238E27FC236}">
                  <a16:creationId xmlns:a16="http://schemas.microsoft.com/office/drawing/2014/main" id="{638FF4B4-5D81-9297-48BE-1CB510A22EF9}"/>
                </a:ext>
              </a:extLst>
            </p:cNvPr>
            <p:cNvSpPr/>
            <p:nvPr/>
          </p:nvSpPr>
          <p:spPr>
            <a:xfrm>
              <a:off x="7508783" y="298789"/>
              <a:ext cx="6944636" cy="6944634"/>
            </a:xfrm>
            <a:prstGeom prst="ellipse">
              <a:avLst/>
            </a:prstGeom>
            <a:noFill/>
            <a:ln w="9525">
              <a:gradFill>
                <a:gsLst>
                  <a:gs pos="97000">
                    <a:srgbClr val="00FFFF">
                      <a:alpha val="0"/>
                    </a:srgbClr>
                  </a:gs>
                  <a:gs pos="0">
                    <a:srgbClr val="00FFFF">
                      <a:alpha val="0"/>
                    </a:srgbClr>
                  </a:gs>
                  <a:gs pos="49000">
                    <a:srgbClr val="00FFFF"/>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12" name="椭圆 11">
              <a:extLst>
                <a:ext uri="{FF2B5EF4-FFF2-40B4-BE49-F238E27FC236}">
                  <a16:creationId xmlns:a16="http://schemas.microsoft.com/office/drawing/2014/main" id="{70F7FD51-2D9F-386C-426E-FE7FEC9F7818}"/>
                </a:ext>
              </a:extLst>
            </p:cNvPr>
            <p:cNvSpPr/>
            <p:nvPr/>
          </p:nvSpPr>
          <p:spPr>
            <a:xfrm>
              <a:off x="8624363" y="1414368"/>
              <a:ext cx="4713473" cy="4713474"/>
            </a:xfrm>
            <a:prstGeom prst="ellipse">
              <a:avLst/>
            </a:prstGeom>
            <a:gradFill flip="none" rotWithShape="1">
              <a:gsLst>
                <a:gs pos="1000">
                  <a:srgbClr val="00B0F0"/>
                </a:gs>
                <a:gs pos="100000">
                  <a:srgbClr val="0AEEFC">
                    <a:alpha val="0"/>
                  </a:srgbClr>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white"/>
                </a:solidFill>
                <a:effectLst/>
                <a:uLnTx/>
                <a:uFillTx/>
                <a:cs typeface="+mn-ea"/>
                <a:sym typeface="+mn-lt"/>
              </a:endParaRPr>
            </a:p>
          </p:txBody>
        </p:sp>
      </p:grpSp>
      <p:pic>
        <p:nvPicPr>
          <p:cNvPr id="2" name="Imagem 1">
            <a:extLst>
              <a:ext uri="{FF2B5EF4-FFF2-40B4-BE49-F238E27FC236}">
                <a16:creationId xmlns:a16="http://schemas.microsoft.com/office/drawing/2014/main" id="{347F592F-D350-39B4-6DBA-FE07038AC10F}"/>
              </a:ext>
            </a:extLst>
          </p:cNvPr>
          <p:cNvPicPr>
            <a:picLocks noChangeAspect="1"/>
          </p:cNvPicPr>
          <p:nvPr/>
        </p:nvPicPr>
        <p:blipFill>
          <a:blip r:embed="rId4"/>
          <a:stretch>
            <a:fillRect/>
          </a:stretch>
        </p:blipFill>
        <p:spPr>
          <a:xfrm>
            <a:off x="7946575" y="2817379"/>
            <a:ext cx="2035840" cy="2048534"/>
          </a:xfrm>
          <a:prstGeom prst="ellipse">
            <a:avLst/>
          </a:prstGeom>
          <a:effectLst>
            <a:glow rad="228600">
              <a:schemeClr val="accent1">
                <a:satMod val="175000"/>
                <a:alpha val="40000"/>
              </a:schemeClr>
            </a:glow>
          </a:effectLst>
        </p:spPr>
      </p:pic>
    </p:spTree>
    <p:extLst>
      <p:ext uri="{BB962C8B-B14F-4D97-AF65-F5344CB8AC3E}">
        <p14:creationId xmlns:p14="http://schemas.microsoft.com/office/powerpoint/2010/main" val="1547490335"/>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500" fill="hold"/>
                                        <p:tgtEl>
                                          <p:spTgt spid="37"/>
                                        </p:tgtEl>
                                        <p:attrNameLst>
                                          <p:attrName>ppt_x</p:attrName>
                                        </p:attrNameLst>
                                      </p:cBhvr>
                                      <p:tavLst>
                                        <p:tav tm="0">
                                          <p:val>
                                            <p:strVal val="1+#ppt_w/2"/>
                                          </p:val>
                                        </p:tav>
                                        <p:tav tm="100000">
                                          <p:val>
                                            <p:strVal val="#ppt_x"/>
                                          </p:val>
                                        </p:tav>
                                      </p:tavLst>
                                    </p:anim>
                                    <p:anim calcmode="lin" valueType="num">
                                      <p:cBhvr additive="base">
                                        <p:cTn id="8" dur="1500" fill="hold"/>
                                        <p:tgtEl>
                                          <p:spTgt spid="37"/>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descr="背景图案&#10;&#10;描述已自动生成">
            <a:extLst>
              <a:ext uri="{FF2B5EF4-FFF2-40B4-BE49-F238E27FC236}">
                <a16:creationId xmlns:a16="http://schemas.microsoft.com/office/drawing/2014/main" id="{1698420D-ACE4-A1DE-2738-1D4867C06492}"/>
              </a:ext>
            </a:extLst>
          </p:cNvPr>
          <p:cNvPicPr>
            <a:picLocks noChangeAspect="1"/>
          </p:cNvPicPr>
          <p:nvPr/>
        </p:nvPicPr>
        <p:blipFill rotWithShape="1">
          <a:blip r:embed="rId7" cstate="screen">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8800"/>
                    </a14:imgEffect>
                    <a14:imgEffect>
                      <a14:saturation sat="300000"/>
                    </a14:imgEffect>
                  </a14:imgLayer>
                </a14:imgProps>
              </a:ext>
              <a:ext uri="{28A0092B-C50C-407E-A947-70E740481C1C}">
                <a14:useLocalDpi xmlns:a14="http://schemas.microsoft.com/office/drawing/2010/main"/>
              </a:ext>
            </a:extLst>
          </a:blip>
          <a:srcRect r="22428" b="18572"/>
          <a:stretch/>
        </p:blipFill>
        <p:spPr>
          <a:xfrm>
            <a:off x="0" y="0"/>
            <a:ext cx="12192000" cy="6858000"/>
          </a:xfrm>
          <a:prstGeom prst="rect">
            <a:avLst/>
          </a:prstGeom>
        </p:spPr>
      </p:pic>
      <p:grpSp>
        <p:nvGrpSpPr>
          <p:cNvPr id="3" name="组合 2">
            <a:extLst>
              <a:ext uri="{FF2B5EF4-FFF2-40B4-BE49-F238E27FC236}">
                <a16:creationId xmlns:a16="http://schemas.microsoft.com/office/drawing/2014/main" id="{C3DF5C86-A7BF-4C33-99CD-847B7CD23903}"/>
              </a:ext>
            </a:extLst>
          </p:cNvPr>
          <p:cNvGrpSpPr/>
          <p:nvPr/>
        </p:nvGrpSpPr>
        <p:grpSpPr>
          <a:xfrm>
            <a:off x="309730" y="2334153"/>
            <a:ext cx="3427948" cy="3126698"/>
            <a:chOff x="548721" y="1660009"/>
            <a:chExt cx="6073003" cy="5539304"/>
          </a:xfrm>
        </p:grpSpPr>
        <p:sp>
          <p:nvSpPr>
            <p:cNvPr id="30" name="平行四边形 29">
              <a:extLst>
                <a:ext uri="{FF2B5EF4-FFF2-40B4-BE49-F238E27FC236}">
                  <a16:creationId xmlns:a16="http://schemas.microsoft.com/office/drawing/2014/main" id="{A34C9100-DD4C-4AED-9A20-F505B5CC3263}"/>
                </a:ext>
              </a:extLst>
            </p:cNvPr>
            <p:cNvSpPr/>
            <p:nvPr/>
          </p:nvSpPr>
          <p:spPr>
            <a:xfrm>
              <a:off x="548721" y="1660009"/>
              <a:ext cx="5810647" cy="4283592"/>
            </a:xfrm>
            <a:prstGeom prst="parallelogram">
              <a:avLst>
                <a:gd name="adj" fmla="val 41066"/>
              </a:avLst>
            </a:prstGeom>
            <a:gradFill>
              <a:gsLst>
                <a:gs pos="0">
                  <a:srgbClr val="00B0F0"/>
                </a:gs>
                <a:gs pos="100000">
                  <a:srgbClr val="344CF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6" dirty="0">
                <a:cs typeface="+mn-ea"/>
                <a:sym typeface="+mn-lt"/>
              </a:endParaRPr>
            </a:p>
          </p:txBody>
        </p:sp>
        <p:sp>
          <p:nvSpPr>
            <p:cNvPr id="31" name="平行四边形 30">
              <a:extLst>
                <a:ext uri="{FF2B5EF4-FFF2-40B4-BE49-F238E27FC236}">
                  <a16:creationId xmlns:a16="http://schemas.microsoft.com/office/drawing/2014/main" id="{2C8CE132-F521-4C79-AEA0-A9C1B301EAE1}"/>
                </a:ext>
              </a:extLst>
            </p:cNvPr>
            <p:cNvSpPr/>
            <p:nvPr/>
          </p:nvSpPr>
          <p:spPr>
            <a:xfrm>
              <a:off x="2867379" y="4431621"/>
              <a:ext cx="3754345" cy="2767692"/>
            </a:xfrm>
            <a:prstGeom prst="parallelogram">
              <a:avLst>
                <a:gd name="adj" fmla="val 41066"/>
              </a:avLst>
            </a:prstGeom>
            <a:gradFill>
              <a:gsLst>
                <a:gs pos="0">
                  <a:srgbClr val="00B0F0"/>
                </a:gs>
                <a:gs pos="100000">
                  <a:srgbClr val="344CF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6" dirty="0">
                <a:cs typeface="+mn-ea"/>
                <a:sym typeface="+mn-lt"/>
              </a:endParaRPr>
            </a:p>
          </p:txBody>
        </p:sp>
      </p:grpSp>
      <p:grpSp>
        <p:nvGrpSpPr>
          <p:cNvPr id="34" name="组合 33">
            <a:extLst>
              <a:ext uri="{FF2B5EF4-FFF2-40B4-BE49-F238E27FC236}">
                <a16:creationId xmlns:a16="http://schemas.microsoft.com/office/drawing/2014/main" id="{BD84AF62-55A4-4C0C-9B3D-3AC57B31AF75}"/>
              </a:ext>
            </a:extLst>
          </p:cNvPr>
          <p:cNvGrpSpPr/>
          <p:nvPr/>
        </p:nvGrpSpPr>
        <p:grpSpPr>
          <a:xfrm>
            <a:off x="9376973" y="3897140"/>
            <a:ext cx="1717210" cy="223661"/>
            <a:chOff x="16786801" y="5346279"/>
            <a:chExt cx="3042235" cy="396241"/>
          </a:xfrm>
        </p:grpSpPr>
        <p:sp>
          <p:nvSpPr>
            <p:cNvPr id="35" name="平行四边形 34">
              <a:extLst>
                <a:ext uri="{FF2B5EF4-FFF2-40B4-BE49-F238E27FC236}">
                  <a16:creationId xmlns:a16="http://schemas.microsoft.com/office/drawing/2014/main" id="{A5D2730D-77F2-4BC5-B88B-FBBE36D99356}"/>
                </a:ext>
              </a:extLst>
            </p:cNvPr>
            <p:cNvSpPr/>
            <p:nvPr>
              <p:custDataLst>
                <p:tags r:id="rId3"/>
              </p:custDataLst>
            </p:nvPr>
          </p:nvSpPr>
          <p:spPr>
            <a:xfrm>
              <a:off x="17625001" y="5346279"/>
              <a:ext cx="2204035" cy="258321"/>
            </a:xfrm>
            <a:prstGeom prst="parallelogram">
              <a:avLst>
                <a:gd name="adj" fmla="val 33801"/>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258089">
                <a:defRPr/>
              </a:pPr>
              <a:endParaRPr lang="zh-CN" altLang="en-US" sz="1016" dirty="0">
                <a:solidFill>
                  <a:prstClr val="white"/>
                </a:solidFill>
                <a:cs typeface="+mn-ea"/>
                <a:sym typeface="+mn-lt"/>
              </a:endParaRPr>
            </a:p>
          </p:txBody>
        </p:sp>
        <p:sp>
          <p:nvSpPr>
            <p:cNvPr id="36" name="平行四边形 35">
              <a:extLst>
                <a:ext uri="{FF2B5EF4-FFF2-40B4-BE49-F238E27FC236}">
                  <a16:creationId xmlns:a16="http://schemas.microsoft.com/office/drawing/2014/main" id="{8824F6FA-5984-4975-B4DD-ECE8C31F68D4}"/>
                </a:ext>
              </a:extLst>
            </p:cNvPr>
            <p:cNvSpPr/>
            <p:nvPr>
              <p:custDataLst>
                <p:tags r:id="rId4"/>
              </p:custDataLst>
            </p:nvPr>
          </p:nvSpPr>
          <p:spPr>
            <a:xfrm>
              <a:off x="16786801" y="5651080"/>
              <a:ext cx="2204035" cy="91440"/>
            </a:xfrm>
            <a:prstGeom prst="parallelogram">
              <a:avLst>
                <a:gd name="adj" fmla="val 33801"/>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258089">
                <a:defRPr/>
              </a:pPr>
              <a:endParaRPr lang="zh-CN" altLang="en-US" sz="1016" dirty="0">
                <a:solidFill>
                  <a:prstClr val="white"/>
                </a:solidFill>
                <a:cs typeface="+mn-ea"/>
                <a:sym typeface="+mn-lt"/>
              </a:endParaRPr>
            </a:p>
          </p:txBody>
        </p:sp>
      </p:grpSp>
      <p:grpSp>
        <p:nvGrpSpPr>
          <p:cNvPr id="37" name="组合 36">
            <a:extLst>
              <a:ext uri="{FF2B5EF4-FFF2-40B4-BE49-F238E27FC236}">
                <a16:creationId xmlns:a16="http://schemas.microsoft.com/office/drawing/2014/main" id="{5B005CAE-E1EB-4475-AA0F-DF183A8D5000}"/>
              </a:ext>
            </a:extLst>
          </p:cNvPr>
          <p:cNvGrpSpPr/>
          <p:nvPr/>
        </p:nvGrpSpPr>
        <p:grpSpPr>
          <a:xfrm>
            <a:off x="4587240" y="1324232"/>
            <a:ext cx="6735544" cy="2168867"/>
            <a:chOff x="10082392" y="1905242"/>
            <a:chExt cx="3612981" cy="2409795"/>
          </a:xfrm>
        </p:grpSpPr>
        <p:sp>
          <p:nvSpPr>
            <p:cNvPr id="38" name="平行四边形 37">
              <a:extLst>
                <a:ext uri="{FF2B5EF4-FFF2-40B4-BE49-F238E27FC236}">
                  <a16:creationId xmlns:a16="http://schemas.microsoft.com/office/drawing/2014/main" id="{A1F9CB4F-A013-4395-A823-1247817A73DA}"/>
                </a:ext>
              </a:extLst>
            </p:cNvPr>
            <p:cNvSpPr/>
            <p:nvPr>
              <p:custDataLst>
                <p:tags r:id="rId1"/>
              </p:custDataLst>
            </p:nvPr>
          </p:nvSpPr>
          <p:spPr>
            <a:xfrm flipH="1" flipV="1">
              <a:off x="10082392" y="1905242"/>
              <a:ext cx="3612981" cy="2409795"/>
            </a:xfrm>
            <a:prstGeom prst="parallelogram">
              <a:avLst>
                <a:gd name="adj" fmla="val 29928"/>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258089">
                <a:defRPr/>
              </a:pPr>
              <a:endParaRPr lang="zh-CN" altLang="en-US" sz="1016" dirty="0">
                <a:solidFill>
                  <a:prstClr val="white"/>
                </a:solidFill>
                <a:cs typeface="+mn-ea"/>
                <a:sym typeface="+mn-lt"/>
              </a:endParaRPr>
            </a:p>
          </p:txBody>
        </p:sp>
        <p:sp>
          <p:nvSpPr>
            <p:cNvPr id="39" name="文本框 38">
              <a:extLst>
                <a:ext uri="{FF2B5EF4-FFF2-40B4-BE49-F238E27FC236}">
                  <a16:creationId xmlns:a16="http://schemas.microsoft.com/office/drawing/2014/main" id="{A2600C08-4D1B-4549-936A-64EB0BD20D18}"/>
                </a:ext>
              </a:extLst>
            </p:cNvPr>
            <p:cNvSpPr txBox="1"/>
            <p:nvPr>
              <p:custDataLst>
                <p:tags r:id="rId2"/>
              </p:custDataLst>
            </p:nvPr>
          </p:nvSpPr>
          <p:spPr>
            <a:xfrm>
              <a:off x="10505625" y="2138610"/>
              <a:ext cx="2630308" cy="1915009"/>
            </a:xfrm>
            <a:prstGeom prst="rect">
              <a:avLst/>
            </a:prstGeom>
            <a:noFill/>
            <a:effectLst>
              <a:glow rad="203200">
                <a:srgbClr val="FF0000">
                  <a:alpha val="69000"/>
                </a:srgbClr>
              </a:glow>
            </a:effectLst>
          </p:spPr>
          <p:txBody>
            <a:bodyPr wrap="square" lIns="0" tIns="0" rIns="0" bIns="0" rtlCol="0">
              <a:spAutoFit/>
            </a:bodyPr>
            <a:lstStyle/>
            <a:p>
              <a:pPr defTabSz="258089">
                <a:defRPr/>
              </a:pPr>
              <a:r>
                <a:rPr lang="pt-BR" altLang="zh-CN" sz="2800" b="1" dirty="0">
                  <a:solidFill>
                    <a:schemeClr val="bg1"/>
                  </a:solidFill>
                  <a:effectLst>
                    <a:glow rad="12700">
                      <a:srgbClr val="FF0000">
                        <a:alpha val="53000"/>
                      </a:srgbClr>
                    </a:glow>
                    <a:outerShdw blurRad="38100" dist="38100" dir="2700000" algn="tl">
                      <a:srgbClr val="000000">
                        <a:alpha val="43137"/>
                      </a:srgbClr>
                    </a:outerShdw>
                  </a:effectLst>
                  <a:cs typeface="+mn-ea"/>
                  <a:sym typeface="+mn-lt"/>
                </a:rPr>
                <a:t>C</a:t>
              </a:r>
            </a:p>
            <a:p>
              <a:pPr defTabSz="258089">
                <a:defRPr/>
              </a:pPr>
              <a:endParaRPr lang="pt-BR" altLang="zh-CN" sz="2800" b="1" dirty="0">
                <a:solidFill>
                  <a:schemeClr val="bg1"/>
                </a:solidFill>
                <a:effectLst>
                  <a:glow rad="12700">
                    <a:srgbClr val="FF0000">
                      <a:alpha val="53000"/>
                    </a:srgbClr>
                  </a:glow>
                </a:effectLst>
                <a:cs typeface="+mn-ea"/>
                <a:sym typeface="+mn-lt"/>
              </a:endParaRPr>
            </a:p>
            <a:p>
              <a:pPr defTabSz="258089">
                <a:defRPr/>
              </a:pPr>
              <a:r>
                <a:rPr lang="pt-BR" altLang="zh-CN" sz="2800" dirty="0">
                  <a:solidFill>
                    <a:schemeClr val="bg1"/>
                  </a:solidFill>
                  <a:effectLst>
                    <a:glow rad="12700">
                      <a:srgbClr val="FF0000">
                        <a:alpha val="53000"/>
                      </a:srgbClr>
                    </a:glow>
                  </a:effectLst>
                  <a:cs typeface="+mn-ea"/>
                  <a:sym typeface="+mn-lt"/>
                </a:rPr>
                <a:t>EPI PARA PROTEÇÃO AUDITIVA</a:t>
              </a:r>
            </a:p>
          </p:txBody>
        </p:sp>
      </p:grpSp>
      <p:pic>
        <p:nvPicPr>
          <p:cNvPr id="2" name="Picture 2" descr="IOP Assessoria">
            <a:extLst>
              <a:ext uri="{FF2B5EF4-FFF2-40B4-BE49-F238E27FC236}">
                <a16:creationId xmlns:a16="http://schemas.microsoft.com/office/drawing/2014/main" id="{F04B5EC4-6DB5-CEC1-D745-15F45C85F4F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9619" y="2806602"/>
            <a:ext cx="5310899" cy="4051398"/>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圆角 14">
            <a:hlinkClick r:id="rId10" action="ppaction://hlinksldjump"/>
            <a:extLst>
              <a:ext uri="{FF2B5EF4-FFF2-40B4-BE49-F238E27FC236}">
                <a16:creationId xmlns:a16="http://schemas.microsoft.com/office/drawing/2014/main" id="{83BA3FD9-73F9-5B18-87BA-8CD88C0F6722}"/>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spTree>
    <p:extLst>
      <p:ext uri="{BB962C8B-B14F-4D97-AF65-F5344CB8AC3E}">
        <p14:creationId xmlns:p14="http://schemas.microsoft.com/office/powerpoint/2010/main" val="4216640967"/>
      </p:ext>
    </p:extLst>
  </p:cSld>
  <p:clrMapOvr>
    <a:masterClrMapping/>
  </p:clrMapOvr>
  <mc:AlternateContent xmlns:mc="http://schemas.openxmlformats.org/markup-compatibility/2006" xmlns:p14="http://schemas.microsoft.com/office/powerpoint/2010/main">
    <mc:Choice Requires="p14">
      <p:transition spd="slow" p14:dur="2500" advTm="5555000">
        <p:checker/>
      </p:transition>
    </mc:Choice>
    <mc:Fallback xmlns="">
      <p:transition spd="slow" advTm="5555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 presetClass="entr" presetSubtype="2" decel="100000"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1500" fill="hold"/>
                                        <p:tgtEl>
                                          <p:spTgt spid="37"/>
                                        </p:tgtEl>
                                        <p:attrNameLst>
                                          <p:attrName>ppt_x</p:attrName>
                                        </p:attrNameLst>
                                      </p:cBhvr>
                                      <p:tavLst>
                                        <p:tav tm="0">
                                          <p:val>
                                            <p:strVal val="1+#ppt_w/2"/>
                                          </p:val>
                                        </p:tav>
                                        <p:tav tm="100000">
                                          <p:val>
                                            <p:strVal val="#ppt_x"/>
                                          </p:val>
                                        </p:tav>
                                      </p:tavLst>
                                    </p:anim>
                                    <p:anim calcmode="lin" valueType="num">
                                      <p:cBhvr additive="base">
                                        <p:cTn id="12" dur="1500" fill="hold"/>
                                        <p:tgtEl>
                                          <p:spTgt spid="37"/>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1500" fill="hold"/>
                                        <p:tgtEl>
                                          <p:spTgt spid="34"/>
                                        </p:tgtEl>
                                        <p:attrNameLst>
                                          <p:attrName>ppt_x</p:attrName>
                                        </p:attrNameLst>
                                      </p:cBhvr>
                                      <p:tavLst>
                                        <p:tav tm="0">
                                          <p:val>
                                            <p:strVal val="0-#ppt_w/2"/>
                                          </p:val>
                                        </p:tav>
                                        <p:tav tm="100000">
                                          <p:val>
                                            <p:strVal val="#ppt_x"/>
                                          </p:val>
                                        </p:tav>
                                      </p:tavLst>
                                    </p:anim>
                                    <p:anim calcmode="lin" valueType="num">
                                      <p:cBhvr additive="base">
                                        <p:cTn id="16" dur="1500" fill="hold"/>
                                        <p:tgtEl>
                                          <p:spTgt spid="34"/>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2" presetClass="entr" presetSubtype="2" decel="10000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1500" fill="hold"/>
                                        <p:tgtEl>
                                          <p:spTgt spid="4"/>
                                        </p:tgtEl>
                                        <p:attrNameLst>
                                          <p:attrName>ppt_x</p:attrName>
                                        </p:attrNameLst>
                                      </p:cBhvr>
                                      <p:tavLst>
                                        <p:tav tm="0">
                                          <p:val>
                                            <p:strVal val="1+#ppt_w/2"/>
                                          </p:val>
                                        </p:tav>
                                        <p:tav tm="100000">
                                          <p:val>
                                            <p:strVal val="#ppt_x"/>
                                          </p:val>
                                        </p:tav>
                                      </p:tavLst>
                                    </p:anim>
                                    <p:anim calcmode="lin" valueType="num">
                                      <p:cBhvr additive="base">
                                        <p:cTn id="21"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3">
            <a:duotone>
              <a:prstClr val="black"/>
              <a:schemeClr val="accent1">
                <a:tint val="45000"/>
                <a:satMod val="400000"/>
              </a:schemeClr>
            </a:duotone>
          </a:blip>
          <a:stretch>
            <a:fillRect/>
          </a:stretch>
        </p:blipFill>
        <p:spPr>
          <a:xfrm>
            <a:off x="0" y="0"/>
            <a:ext cx="12192000" cy="6858000"/>
          </a:xfrm>
          <a:prstGeom prst="rect">
            <a:avLst/>
          </a:prstGeom>
        </p:spPr>
      </p:pic>
      <p:sp>
        <p:nvSpPr>
          <p:cNvPr id="47" name="矩形 144">
            <a:extLst>
              <a:ext uri="{FF2B5EF4-FFF2-40B4-BE49-F238E27FC236}">
                <a16:creationId xmlns:a16="http://schemas.microsoft.com/office/drawing/2014/main" id="{9BCDFCAA-8EF9-E183-8246-2404918E0ED6}"/>
              </a:ext>
            </a:extLst>
          </p:cNvPr>
          <p:cNvSpPr/>
          <p:nvPr/>
        </p:nvSpPr>
        <p:spPr>
          <a:xfrm>
            <a:off x="765773" y="921242"/>
            <a:ext cx="6875143" cy="1884618"/>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C.1 - Protetor auditivo:</a:t>
            </a:r>
            <a:br>
              <a:rPr lang="pt-BR" altLang="zh-CN" sz="2000" b="1" dirty="0">
                <a:solidFill>
                  <a:schemeClr val="bg1"/>
                </a:solidFill>
                <a:cs typeface="+mn-ea"/>
                <a:sym typeface="+mn-lt"/>
              </a:rPr>
            </a:br>
            <a:r>
              <a:rPr lang="pt-BR" altLang="zh-CN" sz="2000" b="1" dirty="0">
                <a:solidFill>
                  <a:schemeClr val="bg1"/>
                </a:solidFill>
                <a:cs typeface="+mn-ea"/>
                <a:sym typeface="+mn-lt"/>
              </a:rPr>
              <a:t>a) </a:t>
            </a:r>
            <a:r>
              <a:rPr lang="pt-BR" altLang="zh-CN" sz="2000" dirty="0">
                <a:solidFill>
                  <a:schemeClr val="bg1"/>
                </a:solidFill>
                <a:cs typeface="+mn-ea"/>
                <a:sym typeface="+mn-lt"/>
              </a:rPr>
              <a:t>protetor auditivo </a:t>
            </a:r>
            <a:r>
              <a:rPr lang="pt-BR" altLang="zh-CN" sz="2000" dirty="0" err="1">
                <a:solidFill>
                  <a:schemeClr val="bg1"/>
                </a:solidFill>
                <a:cs typeface="+mn-ea"/>
                <a:sym typeface="+mn-lt"/>
              </a:rPr>
              <a:t>circum-auricular</a:t>
            </a:r>
            <a:r>
              <a:rPr lang="pt-BR" altLang="zh-CN" sz="2000" dirty="0">
                <a:solidFill>
                  <a:schemeClr val="bg1"/>
                </a:solidFill>
                <a:cs typeface="+mn-ea"/>
                <a:sym typeface="+mn-lt"/>
              </a:rPr>
              <a:t> para proteção do sistema auditivo contra níveis de pressão sonora superiores ao estabelecido na NR-15, Anexos nº 1 e 2;</a:t>
            </a:r>
            <a:endParaRPr lang="zh-CN" altLang="en-US" sz="2000" dirty="0">
              <a:solidFill>
                <a:schemeClr val="bg1"/>
              </a:solidFill>
              <a:cs typeface="+mn-ea"/>
              <a:sym typeface="+mn-lt"/>
            </a:endParaRPr>
          </a:p>
        </p:txBody>
      </p:sp>
      <p:grpSp>
        <p:nvGrpSpPr>
          <p:cNvPr id="33" name="Agrupar 32">
            <a:extLst>
              <a:ext uri="{FF2B5EF4-FFF2-40B4-BE49-F238E27FC236}">
                <a16:creationId xmlns:a16="http://schemas.microsoft.com/office/drawing/2014/main" id="{4CC87D51-AF76-F951-B8C3-E9249EB1747D}"/>
              </a:ext>
            </a:extLst>
          </p:cNvPr>
          <p:cNvGrpSpPr/>
          <p:nvPr/>
        </p:nvGrpSpPr>
        <p:grpSpPr>
          <a:xfrm>
            <a:off x="486902" y="4292343"/>
            <a:ext cx="6392869" cy="2353727"/>
            <a:chOff x="2805559" y="1861055"/>
            <a:chExt cx="15988406" cy="3821288"/>
          </a:xfrm>
        </p:grpSpPr>
        <p:sp>
          <p:nvSpPr>
            <p:cNvPr id="2" name="椭圆 6">
              <a:extLst>
                <a:ext uri="{FF2B5EF4-FFF2-40B4-BE49-F238E27FC236}">
                  <a16:creationId xmlns:a16="http://schemas.microsoft.com/office/drawing/2014/main" id="{52B7FE4F-1E68-9AAA-E7E3-E14C481BE9ED}"/>
                </a:ext>
              </a:extLst>
            </p:cNvPr>
            <p:cNvSpPr/>
            <p:nvPr/>
          </p:nvSpPr>
          <p:spPr>
            <a:xfrm>
              <a:off x="2805559" y="3164682"/>
              <a:ext cx="15988406" cy="2517661"/>
            </a:xfrm>
            <a:prstGeom prst="ellipse">
              <a:avLst/>
            </a:prstGeom>
            <a:noFill/>
            <a:ln w="9525" cap="flat" cmpd="sng" algn="ctr">
              <a:gradFill flip="none" rotWithShape="1">
                <a:gsLst>
                  <a:gs pos="51000">
                    <a:srgbClr val="0DE1FE"/>
                  </a:gs>
                  <a:gs pos="100000">
                    <a:srgbClr val="0DE1FE">
                      <a:alpha val="0"/>
                    </a:srgbClr>
                  </a:gs>
                  <a:gs pos="0">
                    <a:srgbClr val="0DE1FE">
                      <a:alpha val="0"/>
                    </a:srgbClr>
                  </a:gs>
                </a:gsLst>
                <a:lin ang="5400000" scaled="0"/>
                <a:tileRect/>
              </a:gra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dirty="0">
                <a:solidFill>
                  <a:prstClr val="white"/>
                </a:solidFill>
                <a:cs typeface="+mn-ea"/>
                <a:sym typeface="+mn-lt"/>
              </a:endParaRPr>
            </a:p>
          </p:txBody>
        </p:sp>
        <p:sp>
          <p:nvSpPr>
            <p:cNvPr id="9" name="椭圆 9">
              <a:extLst>
                <a:ext uri="{FF2B5EF4-FFF2-40B4-BE49-F238E27FC236}">
                  <a16:creationId xmlns:a16="http://schemas.microsoft.com/office/drawing/2014/main" id="{909C03D8-B1EC-4671-2E9F-A1A5224E7E61}"/>
                </a:ext>
              </a:extLst>
            </p:cNvPr>
            <p:cNvSpPr/>
            <p:nvPr/>
          </p:nvSpPr>
          <p:spPr>
            <a:xfrm>
              <a:off x="3671927" y="2839064"/>
              <a:ext cx="14255668" cy="2309588"/>
            </a:xfrm>
            <a:prstGeom prst="ellipse">
              <a:avLst/>
            </a:prstGeom>
            <a:noFill/>
            <a:ln w="9525" cap="flat" cmpd="sng" algn="ctr">
              <a:gradFill flip="none" rotWithShape="1">
                <a:gsLst>
                  <a:gs pos="51000">
                    <a:srgbClr val="0DE1FE"/>
                  </a:gs>
                  <a:gs pos="100000">
                    <a:srgbClr val="0DE1FE">
                      <a:alpha val="0"/>
                    </a:srgbClr>
                  </a:gs>
                  <a:gs pos="0">
                    <a:srgbClr val="0DE1FE">
                      <a:alpha val="0"/>
                    </a:srgbClr>
                  </a:gs>
                </a:gsLst>
                <a:lin ang="5400000" scaled="0"/>
                <a:tileRect/>
              </a:gra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dirty="0">
                <a:solidFill>
                  <a:prstClr val="white"/>
                </a:solidFill>
                <a:cs typeface="+mn-ea"/>
                <a:sym typeface="+mn-lt"/>
              </a:endParaRPr>
            </a:p>
          </p:txBody>
        </p:sp>
        <p:grpSp>
          <p:nvGrpSpPr>
            <p:cNvPr id="10" name="组合 10">
              <a:extLst>
                <a:ext uri="{FF2B5EF4-FFF2-40B4-BE49-F238E27FC236}">
                  <a16:creationId xmlns:a16="http://schemas.microsoft.com/office/drawing/2014/main" id="{AD5158A0-94DF-546E-6512-B0EA90AEAA91}"/>
                </a:ext>
              </a:extLst>
            </p:cNvPr>
            <p:cNvGrpSpPr/>
            <p:nvPr/>
          </p:nvGrpSpPr>
          <p:grpSpPr>
            <a:xfrm>
              <a:off x="3857124" y="2623055"/>
              <a:ext cx="82192" cy="1800457"/>
              <a:chOff x="571349" y="4064644"/>
              <a:chExt cx="82192" cy="1800457"/>
            </a:xfrm>
          </p:grpSpPr>
          <p:cxnSp>
            <p:nvCxnSpPr>
              <p:cNvPr id="11" name="直接连接符 11">
                <a:extLst>
                  <a:ext uri="{FF2B5EF4-FFF2-40B4-BE49-F238E27FC236}">
                    <a16:creationId xmlns:a16="http://schemas.microsoft.com/office/drawing/2014/main" id="{37D8FBD0-40B6-31F4-CB5F-35D66AB4CA91}"/>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12" name="椭圆 12">
                <a:extLst>
                  <a:ext uri="{FF2B5EF4-FFF2-40B4-BE49-F238E27FC236}">
                    <a16:creationId xmlns:a16="http://schemas.microsoft.com/office/drawing/2014/main" id="{AB5F7452-F344-38D8-4107-E637B0B3DAEE}"/>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13" name="组合 13">
              <a:extLst>
                <a:ext uri="{FF2B5EF4-FFF2-40B4-BE49-F238E27FC236}">
                  <a16:creationId xmlns:a16="http://schemas.microsoft.com/office/drawing/2014/main" id="{99F568C0-5BEC-88E7-1256-34E9FEBA435C}"/>
                </a:ext>
              </a:extLst>
            </p:cNvPr>
            <p:cNvGrpSpPr/>
            <p:nvPr/>
          </p:nvGrpSpPr>
          <p:grpSpPr>
            <a:xfrm>
              <a:off x="6752724" y="1861055"/>
              <a:ext cx="82192" cy="1800457"/>
              <a:chOff x="571349" y="4064644"/>
              <a:chExt cx="82192" cy="1800457"/>
            </a:xfrm>
          </p:grpSpPr>
          <p:cxnSp>
            <p:nvCxnSpPr>
              <p:cNvPr id="17" name="直接连接符 14">
                <a:extLst>
                  <a:ext uri="{FF2B5EF4-FFF2-40B4-BE49-F238E27FC236}">
                    <a16:creationId xmlns:a16="http://schemas.microsoft.com/office/drawing/2014/main" id="{320EA0F7-62B7-CC28-3178-5CF8F53AAFA4}"/>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19" name="椭圆 15">
                <a:extLst>
                  <a:ext uri="{FF2B5EF4-FFF2-40B4-BE49-F238E27FC236}">
                    <a16:creationId xmlns:a16="http://schemas.microsoft.com/office/drawing/2014/main" id="{4F3E339F-6E58-C84E-46CF-E78238327E16}"/>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21" name="组合 16">
              <a:extLst>
                <a:ext uri="{FF2B5EF4-FFF2-40B4-BE49-F238E27FC236}">
                  <a16:creationId xmlns:a16="http://schemas.microsoft.com/office/drawing/2014/main" id="{BD8A6F73-0993-A7DC-421A-0D1201767DC0}"/>
                </a:ext>
              </a:extLst>
            </p:cNvPr>
            <p:cNvGrpSpPr/>
            <p:nvPr/>
          </p:nvGrpSpPr>
          <p:grpSpPr>
            <a:xfrm>
              <a:off x="5154245" y="3798712"/>
              <a:ext cx="82192" cy="1800457"/>
              <a:chOff x="571349" y="4064644"/>
              <a:chExt cx="82192" cy="1800457"/>
            </a:xfrm>
          </p:grpSpPr>
          <p:cxnSp>
            <p:nvCxnSpPr>
              <p:cNvPr id="22" name="直接连接符 17">
                <a:extLst>
                  <a:ext uri="{FF2B5EF4-FFF2-40B4-BE49-F238E27FC236}">
                    <a16:creationId xmlns:a16="http://schemas.microsoft.com/office/drawing/2014/main" id="{E432501F-BADA-1DF0-AA31-367BE33E70D7}"/>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23" name="椭圆 18">
                <a:extLst>
                  <a:ext uri="{FF2B5EF4-FFF2-40B4-BE49-F238E27FC236}">
                    <a16:creationId xmlns:a16="http://schemas.microsoft.com/office/drawing/2014/main" id="{CC7DA5AC-0958-68AC-09B2-E5BBF538B55A}"/>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24" name="组合 19">
              <a:extLst>
                <a:ext uri="{FF2B5EF4-FFF2-40B4-BE49-F238E27FC236}">
                  <a16:creationId xmlns:a16="http://schemas.microsoft.com/office/drawing/2014/main" id="{A3C1865A-3F72-20E0-167F-E00D756901F4}"/>
                </a:ext>
              </a:extLst>
            </p:cNvPr>
            <p:cNvGrpSpPr/>
            <p:nvPr/>
          </p:nvGrpSpPr>
          <p:grpSpPr>
            <a:xfrm>
              <a:off x="14831068" y="2623055"/>
              <a:ext cx="82192" cy="1800457"/>
              <a:chOff x="571349" y="4064644"/>
              <a:chExt cx="82192" cy="1800457"/>
            </a:xfrm>
          </p:grpSpPr>
          <p:cxnSp>
            <p:nvCxnSpPr>
              <p:cNvPr id="25" name="直接连接符 20">
                <a:extLst>
                  <a:ext uri="{FF2B5EF4-FFF2-40B4-BE49-F238E27FC236}">
                    <a16:creationId xmlns:a16="http://schemas.microsoft.com/office/drawing/2014/main" id="{0ADF1799-7D37-DFF7-0B72-3EE09AF189D6}"/>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26" name="椭圆 21">
                <a:extLst>
                  <a:ext uri="{FF2B5EF4-FFF2-40B4-BE49-F238E27FC236}">
                    <a16:creationId xmlns:a16="http://schemas.microsoft.com/office/drawing/2014/main" id="{EE2A5BE1-C073-262E-919F-C892402BBAFC}"/>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27" name="组合 22">
              <a:extLst>
                <a:ext uri="{FF2B5EF4-FFF2-40B4-BE49-F238E27FC236}">
                  <a16:creationId xmlns:a16="http://schemas.microsoft.com/office/drawing/2014/main" id="{94178FC7-D847-8BAB-1561-A0C9B60AC120}"/>
                </a:ext>
              </a:extLst>
            </p:cNvPr>
            <p:cNvGrpSpPr/>
            <p:nvPr/>
          </p:nvGrpSpPr>
          <p:grpSpPr>
            <a:xfrm>
              <a:off x="17486038" y="1861055"/>
              <a:ext cx="82192" cy="1800457"/>
              <a:chOff x="571349" y="4064644"/>
              <a:chExt cx="82192" cy="1800457"/>
            </a:xfrm>
          </p:grpSpPr>
          <p:cxnSp>
            <p:nvCxnSpPr>
              <p:cNvPr id="28" name="直接连接符 23">
                <a:extLst>
                  <a:ext uri="{FF2B5EF4-FFF2-40B4-BE49-F238E27FC236}">
                    <a16:creationId xmlns:a16="http://schemas.microsoft.com/office/drawing/2014/main" id="{1744975E-DC6D-370E-3A47-A4E44FD54DA9}"/>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29" name="椭圆 24">
                <a:extLst>
                  <a:ext uri="{FF2B5EF4-FFF2-40B4-BE49-F238E27FC236}">
                    <a16:creationId xmlns:a16="http://schemas.microsoft.com/office/drawing/2014/main" id="{0EE8A153-EB7C-9A2C-BCEA-60214C21F893}"/>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30" name="组合 25">
              <a:extLst>
                <a:ext uri="{FF2B5EF4-FFF2-40B4-BE49-F238E27FC236}">
                  <a16:creationId xmlns:a16="http://schemas.microsoft.com/office/drawing/2014/main" id="{40AED7F0-79DB-1120-9C71-EA55A82ABC29}"/>
                </a:ext>
              </a:extLst>
            </p:cNvPr>
            <p:cNvGrpSpPr/>
            <p:nvPr/>
          </p:nvGrpSpPr>
          <p:grpSpPr>
            <a:xfrm>
              <a:off x="16441009" y="3798712"/>
              <a:ext cx="82192" cy="1800457"/>
              <a:chOff x="571349" y="4064644"/>
              <a:chExt cx="82192" cy="1800457"/>
            </a:xfrm>
          </p:grpSpPr>
          <p:cxnSp>
            <p:nvCxnSpPr>
              <p:cNvPr id="31" name="直接连接符 26">
                <a:extLst>
                  <a:ext uri="{FF2B5EF4-FFF2-40B4-BE49-F238E27FC236}">
                    <a16:creationId xmlns:a16="http://schemas.microsoft.com/office/drawing/2014/main" id="{BB395496-805E-BD1E-0E93-834710FE8EF4}"/>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32" name="椭圆 27">
                <a:extLst>
                  <a:ext uri="{FF2B5EF4-FFF2-40B4-BE49-F238E27FC236}">
                    <a16:creationId xmlns:a16="http://schemas.microsoft.com/office/drawing/2014/main" id="{AE905A7C-C0CD-F1E8-6C50-A985314E9B50}"/>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sp>
        <p:nvSpPr>
          <p:cNvPr id="37" name="矩形: 圆角 14">
            <a:hlinkClick r:id="rId4" action="ppaction://hlinksldjump"/>
            <a:extLst>
              <a:ext uri="{FF2B5EF4-FFF2-40B4-BE49-F238E27FC236}">
                <a16:creationId xmlns:a16="http://schemas.microsoft.com/office/drawing/2014/main" id="{78D105F1-6E50-7993-D1D0-AE4A04872A24}"/>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grpSp>
        <p:nvGrpSpPr>
          <p:cNvPr id="14" name="组合 8">
            <a:extLst>
              <a:ext uri="{FF2B5EF4-FFF2-40B4-BE49-F238E27FC236}">
                <a16:creationId xmlns:a16="http://schemas.microsoft.com/office/drawing/2014/main" id="{B37C6B2E-4421-0AA6-D1A4-2CC370B83312}"/>
              </a:ext>
            </a:extLst>
          </p:cNvPr>
          <p:cNvGrpSpPr/>
          <p:nvPr/>
        </p:nvGrpSpPr>
        <p:grpSpPr>
          <a:xfrm>
            <a:off x="852620" y="220500"/>
            <a:ext cx="8694151" cy="439800"/>
            <a:chOff x="335868" y="306805"/>
            <a:chExt cx="15402685" cy="779156"/>
          </a:xfrm>
        </p:grpSpPr>
        <p:grpSp>
          <p:nvGrpSpPr>
            <p:cNvPr id="15" name="组合 5">
              <a:extLst>
                <a:ext uri="{FF2B5EF4-FFF2-40B4-BE49-F238E27FC236}">
                  <a16:creationId xmlns:a16="http://schemas.microsoft.com/office/drawing/2014/main" id="{A18F3730-7334-A2D0-3893-3BD6DE14171B}"/>
                </a:ext>
              </a:extLst>
            </p:cNvPr>
            <p:cNvGrpSpPr/>
            <p:nvPr/>
          </p:nvGrpSpPr>
          <p:grpSpPr>
            <a:xfrm>
              <a:off x="335868" y="399491"/>
              <a:ext cx="734442" cy="522514"/>
              <a:chOff x="92323" y="424702"/>
              <a:chExt cx="1148649" cy="817200"/>
            </a:xfrm>
          </p:grpSpPr>
          <p:sp>
            <p:nvSpPr>
              <p:cNvPr id="18" name="矩形: 圆角 3">
                <a:extLst>
                  <a:ext uri="{FF2B5EF4-FFF2-40B4-BE49-F238E27FC236}">
                    <a16:creationId xmlns:a16="http://schemas.microsoft.com/office/drawing/2014/main" id="{1BD60780-0DA1-3B5D-1422-ADBDBCEAD80C}"/>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20" name="矩形: 圆角 4">
                <a:extLst>
                  <a:ext uri="{FF2B5EF4-FFF2-40B4-BE49-F238E27FC236}">
                    <a16:creationId xmlns:a16="http://schemas.microsoft.com/office/drawing/2014/main" id="{6D0A18D1-0D9D-3F3F-CC9F-5DEA5FD287F1}"/>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16" name="文本框 7">
              <a:extLst>
                <a:ext uri="{FF2B5EF4-FFF2-40B4-BE49-F238E27FC236}">
                  <a16:creationId xmlns:a16="http://schemas.microsoft.com/office/drawing/2014/main" id="{AA6039C1-FAD1-F03C-6698-AF3CD8C05951}"/>
                </a:ext>
              </a:extLst>
            </p:cNvPr>
            <p:cNvSpPr txBox="1"/>
            <p:nvPr/>
          </p:nvSpPr>
          <p:spPr>
            <a:xfrm>
              <a:off x="1171066" y="306805"/>
              <a:ext cx="14567487"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C - EPI PARA PROTEÇÃO AUDITIVA</a:t>
              </a:r>
              <a:endParaRPr lang="zh-CN" altLang="en-US" sz="2258" b="1" dirty="0">
                <a:solidFill>
                  <a:prstClr val="white"/>
                </a:solidFill>
                <a:cs typeface="+mn-ea"/>
                <a:sym typeface="+mn-lt"/>
              </a:endParaRPr>
            </a:p>
          </p:txBody>
        </p:sp>
      </p:grpSp>
      <p:sp>
        <p:nvSpPr>
          <p:cNvPr id="5" name="平行四边形 37">
            <a:extLst>
              <a:ext uri="{FF2B5EF4-FFF2-40B4-BE49-F238E27FC236}">
                <a16:creationId xmlns:a16="http://schemas.microsoft.com/office/drawing/2014/main" id="{A94C5F1E-15B6-C124-D277-02EEC53F1EEF}"/>
              </a:ext>
            </a:extLst>
          </p:cNvPr>
          <p:cNvSpPr/>
          <p:nvPr>
            <p:custDataLst>
              <p:tags r:id="rId1"/>
            </p:custDataLst>
          </p:nvPr>
        </p:nvSpPr>
        <p:spPr>
          <a:xfrm flipH="1" flipV="1">
            <a:off x="7280420" y="2641205"/>
            <a:ext cx="5339913" cy="4216793"/>
          </a:xfrm>
          <a:prstGeom prst="parallelogram">
            <a:avLst>
              <a:gd name="adj" fmla="val 16504"/>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8091986" y="2756569"/>
            <a:ext cx="3868359" cy="4111510"/>
          </a:xfrm>
          <a:prstGeom prst="rect">
            <a:avLst/>
          </a:prstGeom>
          <a:noFill/>
        </p:spPr>
        <p:txBody>
          <a:bodyPr wrap="square" rtlCol="0">
            <a:spAutoFit/>
          </a:bodyPr>
          <a:lstStyle/>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Também conhecidos como Concha, são formados por um arco plástico ligado a duas conchas plásticas revestidas internamente por espuma, que ficam sobre as orelhas. </a:t>
            </a:r>
          </a:p>
          <a:p>
            <a:pPr defTabSz="479969">
              <a:lnSpc>
                <a:spcPct val="150000"/>
              </a:lnSpc>
              <a:defRPr/>
            </a:pPr>
            <a:endParaRPr lang="pt-BR" altLang="zh-CN" sz="1600" dirty="0">
              <a:solidFill>
                <a:schemeClr val="bg1"/>
              </a:solidFill>
              <a:effectLst>
                <a:outerShdw blurRad="38100" dist="38100" dir="2700000" algn="tl">
                  <a:srgbClr val="000000">
                    <a:alpha val="43137"/>
                  </a:srgbClr>
                </a:outerShdw>
              </a:effectLst>
              <a:cs typeface="+mn-ea"/>
              <a:sym typeface="+mn-lt"/>
            </a:endParaRPr>
          </a:p>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Possuem as almofadas externas para ajuste confortável da concha à cabeça do usuário, ao redor da orelha</a:t>
            </a:r>
          </a:p>
          <a:p>
            <a:pPr defTabSz="479969">
              <a:lnSpc>
                <a:spcPct val="150000"/>
              </a:lnSpc>
              <a:defRPr/>
            </a:pPr>
            <a:endParaRPr lang="pt-BR" altLang="zh-CN" sz="1600" dirty="0">
              <a:solidFill>
                <a:schemeClr val="bg1"/>
              </a:solidFill>
              <a:effectLst>
                <a:outerShdw blurRad="38100" dist="38100" dir="2700000" algn="tl">
                  <a:srgbClr val="000000">
                    <a:alpha val="43137"/>
                  </a:srgbClr>
                </a:outerShdw>
              </a:effectLst>
              <a:cs typeface="+mn-ea"/>
              <a:sym typeface="+mn-lt"/>
            </a:endParaRPr>
          </a:p>
        </p:txBody>
      </p:sp>
      <p:pic>
        <p:nvPicPr>
          <p:cNvPr id="6" name="Imagem 5">
            <a:extLst>
              <a:ext uri="{FF2B5EF4-FFF2-40B4-BE49-F238E27FC236}">
                <a16:creationId xmlns:a16="http://schemas.microsoft.com/office/drawing/2014/main" id="{3E3C0975-8EE0-67B9-B23B-F72B253DA66F}"/>
              </a:ext>
            </a:extLst>
          </p:cNvPr>
          <p:cNvPicPr>
            <a:picLocks noChangeAspect="1"/>
          </p:cNvPicPr>
          <p:nvPr/>
        </p:nvPicPr>
        <p:blipFill>
          <a:blip r:embed="rId5"/>
          <a:stretch>
            <a:fillRect/>
          </a:stretch>
        </p:blipFill>
        <p:spPr>
          <a:xfrm>
            <a:off x="2731070" y="4100308"/>
            <a:ext cx="1817098" cy="2217035"/>
          </a:xfrm>
          <a:prstGeom prst="roundRect">
            <a:avLst>
              <a:gd name="adj" fmla="val 22417"/>
            </a:avLst>
          </a:prstGeom>
          <a:effectLst>
            <a:glow rad="139700">
              <a:schemeClr val="accent1">
                <a:satMod val="175000"/>
                <a:alpha val="40000"/>
              </a:schemeClr>
            </a:glow>
          </a:effectLst>
        </p:spPr>
      </p:pic>
    </p:spTree>
    <p:extLst>
      <p:ext uri="{BB962C8B-B14F-4D97-AF65-F5344CB8AC3E}">
        <p14:creationId xmlns:p14="http://schemas.microsoft.com/office/powerpoint/2010/main" val="1951381998"/>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500" fill="hold"/>
                                        <p:tgtEl>
                                          <p:spTgt spid="37"/>
                                        </p:tgtEl>
                                        <p:attrNameLst>
                                          <p:attrName>ppt_x</p:attrName>
                                        </p:attrNameLst>
                                      </p:cBhvr>
                                      <p:tavLst>
                                        <p:tav tm="0">
                                          <p:val>
                                            <p:strVal val="1+#ppt_w/2"/>
                                          </p:val>
                                        </p:tav>
                                        <p:tav tm="100000">
                                          <p:val>
                                            <p:strVal val="#ppt_x"/>
                                          </p:val>
                                        </p:tav>
                                      </p:tavLst>
                                    </p:anim>
                                    <p:anim calcmode="lin" valueType="num">
                                      <p:cBhvr additive="base">
                                        <p:cTn id="8" dur="1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787267"/>
            <a:chOff x="335868" y="306805"/>
            <a:chExt cx="15402685" cy="1394733"/>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1394733"/>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C - EPI PARA PROTEÇÃO AUDITIVA</a:t>
              </a:r>
              <a:br>
                <a:rPr lang="pt-BR" altLang="zh-CN" sz="2258" b="1" dirty="0">
                  <a:solidFill>
                    <a:prstClr val="white"/>
                  </a:solidFill>
                  <a:cs typeface="+mn-ea"/>
                  <a:sym typeface="+mn-lt"/>
                </a:rPr>
              </a:br>
              <a:endParaRPr lang="zh-CN" altLang="en-US" sz="2258" b="1" dirty="0">
                <a:solidFill>
                  <a:prstClr val="white"/>
                </a:solidFill>
                <a:cs typeface="+mn-ea"/>
                <a:sym typeface="+mn-lt"/>
              </a:endParaRPr>
            </a:p>
          </p:txBody>
        </p:sp>
      </p:grpSp>
      <p:sp>
        <p:nvSpPr>
          <p:cNvPr id="17" name="椭圆 54">
            <a:extLst>
              <a:ext uri="{FF2B5EF4-FFF2-40B4-BE49-F238E27FC236}">
                <a16:creationId xmlns:a16="http://schemas.microsoft.com/office/drawing/2014/main" id="{21A9CBE4-2952-47E1-430A-4106CAE8C0A9}"/>
              </a:ext>
            </a:extLst>
          </p:cNvPr>
          <p:cNvSpPr/>
          <p:nvPr/>
        </p:nvSpPr>
        <p:spPr>
          <a:xfrm flipV="1">
            <a:off x="1891819" y="4013200"/>
            <a:ext cx="8675882" cy="7797232"/>
          </a:xfrm>
          <a:prstGeom prst="ellipse">
            <a:avLst/>
          </a:prstGeom>
          <a:gradFill flip="none" rotWithShape="1">
            <a:gsLst>
              <a:gs pos="51000">
                <a:srgbClr val="00B0F0">
                  <a:alpha val="0"/>
                </a:srgbClr>
              </a:gs>
              <a:gs pos="100000">
                <a:srgbClr val="00B0F0"/>
              </a:gs>
            </a:gsLst>
            <a:lin ang="5400000" scaled="1"/>
            <a:tileRect/>
          </a:gradFill>
          <a:ln w="12700" cap="flat" cmpd="sng" algn="ctr">
            <a:noFill/>
            <a:prstDash val="solid"/>
            <a:miter lim="800000"/>
          </a:ln>
          <a:effectLst/>
        </p:spPr>
        <p:txBody>
          <a:bodyPr rtlCol="0" anchor="ctr"/>
          <a:lstStyle/>
          <a:p>
            <a:pPr marL="0" marR="0" lvl="0" indent="0" algn="ctr" defTabSz="959937" eaLnBrk="1" fontAlgn="auto" latinLnBrk="0" hangingPunct="1">
              <a:lnSpc>
                <a:spcPct val="100000"/>
              </a:lnSpc>
              <a:spcBef>
                <a:spcPts val="0"/>
              </a:spcBef>
              <a:spcAft>
                <a:spcPts val="0"/>
              </a:spcAft>
              <a:buClrTx/>
              <a:buSzTx/>
              <a:buFontTx/>
              <a:buNone/>
              <a:tabLst/>
              <a:defRPr/>
            </a:pPr>
            <a:endParaRPr kumimoji="0" lang="zh-CN" altLang="en-US" sz="1890" b="0" i="0" u="none" strike="noStrike" kern="0" cap="none" spc="0" normalizeH="0" baseline="0" noProof="0" dirty="0">
              <a:ln>
                <a:noFill/>
              </a:ln>
              <a:solidFill>
                <a:prstClr val="white"/>
              </a:solidFill>
              <a:effectLst/>
              <a:uLnTx/>
              <a:uFillTx/>
              <a:cs typeface="+mn-ea"/>
              <a:sym typeface="+mn-lt"/>
            </a:endParaRPr>
          </a:p>
        </p:txBody>
      </p:sp>
      <p:grpSp>
        <p:nvGrpSpPr>
          <p:cNvPr id="18" name="组合 58">
            <a:extLst>
              <a:ext uri="{FF2B5EF4-FFF2-40B4-BE49-F238E27FC236}">
                <a16:creationId xmlns:a16="http://schemas.microsoft.com/office/drawing/2014/main" id="{946BB284-2718-A8A4-4A39-394A90724432}"/>
              </a:ext>
            </a:extLst>
          </p:cNvPr>
          <p:cNvGrpSpPr/>
          <p:nvPr/>
        </p:nvGrpSpPr>
        <p:grpSpPr>
          <a:xfrm>
            <a:off x="2524077" y="5562392"/>
            <a:ext cx="7411368" cy="1150499"/>
            <a:chOff x="4452471" y="5588000"/>
            <a:chExt cx="3287057" cy="567765"/>
          </a:xfrm>
        </p:grpSpPr>
        <p:sp>
          <p:nvSpPr>
            <p:cNvPr id="19" name="椭圆 60">
              <a:extLst>
                <a:ext uri="{FF2B5EF4-FFF2-40B4-BE49-F238E27FC236}">
                  <a16:creationId xmlns:a16="http://schemas.microsoft.com/office/drawing/2014/main" id="{470093FC-44CB-BB6B-3D95-863B5D035C1F}"/>
                </a:ext>
              </a:extLst>
            </p:cNvPr>
            <p:cNvSpPr/>
            <p:nvPr/>
          </p:nvSpPr>
          <p:spPr>
            <a:xfrm>
              <a:off x="4840940" y="5638799"/>
              <a:ext cx="2510118" cy="466165"/>
            </a:xfrm>
            <a:prstGeom prst="ellipse">
              <a:avLst/>
            </a:prstGeom>
            <a:gradFill>
              <a:gsLst>
                <a:gs pos="0">
                  <a:srgbClr val="00B0F0">
                    <a:alpha val="60000"/>
                  </a:srgbClr>
                </a:gs>
                <a:gs pos="100000">
                  <a:srgbClr val="00B0F0">
                    <a:alpha val="10000"/>
                  </a:srgbClr>
                </a:gs>
              </a:gsLst>
              <a:lin ang="16200000" scaled="1"/>
            </a:gradFill>
            <a:ln w="15875" cap="flat" cmpd="sng" algn="ctr">
              <a:noFill/>
              <a:prstDash val="solid"/>
              <a:miter lim="800000"/>
            </a:ln>
            <a:effectLst/>
            <a:scene3d>
              <a:camera prst="orthographicFront"/>
              <a:lightRig rig="threePt" dir="t"/>
            </a:scene3d>
          </p:spPr>
          <p:txBody>
            <a:bodyPr rot="0" spcFirstLastPara="0" vertOverflow="overflow" horzOverflow="overflow" vert="horz" wrap="square" lIns="95991" tIns="47995" rIns="95991" bIns="47995" numCol="1" spcCol="0" rtlCol="0" fromWordArt="0" anchor="ctr" anchorCtr="0" forceAA="0" compatLnSpc="1">
              <a:prstTxWarp prst="textNoShape">
                <a:avLst/>
              </a:prstTxWarp>
              <a:noAutofit/>
            </a:bodyPr>
            <a:lstStyle/>
            <a:p>
              <a:pPr marL="0" marR="0" lvl="0" indent="0" algn="ctr" defTabSz="959937"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dirty="0">
                <a:ln>
                  <a:noFill/>
                </a:ln>
                <a:solidFill>
                  <a:prstClr val="white"/>
                </a:solidFill>
                <a:effectLst/>
                <a:uLnTx/>
                <a:uFillTx/>
                <a:cs typeface="+mn-ea"/>
                <a:sym typeface="+mn-lt"/>
              </a:endParaRPr>
            </a:p>
          </p:txBody>
        </p:sp>
        <p:sp>
          <p:nvSpPr>
            <p:cNvPr id="20" name="椭圆 61">
              <a:extLst>
                <a:ext uri="{FF2B5EF4-FFF2-40B4-BE49-F238E27FC236}">
                  <a16:creationId xmlns:a16="http://schemas.microsoft.com/office/drawing/2014/main" id="{A5949AC0-797A-F3E4-88BC-B1791EC52257}"/>
                </a:ext>
              </a:extLst>
            </p:cNvPr>
            <p:cNvSpPr/>
            <p:nvPr/>
          </p:nvSpPr>
          <p:spPr>
            <a:xfrm>
              <a:off x="5350435" y="5668682"/>
              <a:ext cx="1491129" cy="310777"/>
            </a:xfrm>
            <a:prstGeom prst="ellipse">
              <a:avLst/>
            </a:prstGeom>
            <a:gradFill>
              <a:gsLst>
                <a:gs pos="0">
                  <a:srgbClr val="E6DCB1">
                    <a:alpha val="60000"/>
                  </a:srgbClr>
                </a:gs>
                <a:gs pos="100000">
                  <a:srgbClr val="E6DCB1">
                    <a:alpha val="10000"/>
                  </a:srgbClr>
                </a:gs>
              </a:gsLst>
              <a:lin ang="16200000" scaled="1"/>
            </a:gradFill>
            <a:ln w="15875" cap="flat" cmpd="sng" algn="ctr">
              <a:noFill/>
              <a:prstDash val="solid"/>
              <a:miter lim="800000"/>
            </a:ln>
            <a:effectLst/>
            <a:scene3d>
              <a:camera prst="orthographicFront"/>
              <a:lightRig rig="threePt" dir="t"/>
            </a:scene3d>
          </p:spPr>
          <p:txBody>
            <a:bodyPr rot="0" spcFirstLastPara="0" vertOverflow="overflow" horzOverflow="overflow" vert="horz" wrap="square" lIns="95991" tIns="47995" rIns="95991" bIns="47995" numCol="1" spcCol="0" rtlCol="0" fromWordArt="0" anchor="ctr" anchorCtr="0" forceAA="0" compatLnSpc="1">
              <a:prstTxWarp prst="textNoShape">
                <a:avLst/>
              </a:prstTxWarp>
              <a:noAutofit/>
            </a:bodyPr>
            <a:lstStyle/>
            <a:p>
              <a:pPr marL="0" marR="0" lvl="0" indent="0" algn="ctr" defTabSz="959937"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dirty="0">
                <a:ln>
                  <a:noFill/>
                </a:ln>
                <a:solidFill>
                  <a:prstClr val="white"/>
                </a:solidFill>
                <a:effectLst/>
                <a:uLnTx/>
                <a:uFillTx/>
                <a:cs typeface="+mn-ea"/>
                <a:sym typeface="+mn-lt"/>
              </a:endParaRPr>
            </a:p>
          </p:txBody>
        </p:sp>
        <p:sp>
          <p:nvSpPr>
            <p:cNvPr id="21" name="弧 7">
              <a:extLst>
                <a:ext uri="{FF2B5EF4-FFF2-40B4-BE49-F238E27FC236}">
                  <a16:creationId xmlns:a16="http://schemas.microsoft.com/office/drawing/2014/main" id="{B56A01D8-F9B5-626E-577C-77410AA0531F}"/>
                </a:ext>
              </a:extLst>
            </p:cNvPr>
            <p:cNvSpPr/>
            <p:nvPr/>
          </p:nvSpPr>
          <p:spPr>
            <a:xfrm>
              <a:off x="4452471" y="5588000"/>
              <a:ext cx="3287057" cy="567765"/>
            </a:xfrm>
            <a:prstGeom prst="arc">
              <a:avLst>
                <a:gd name="adj1" fmla="val 10237446"/>
                <a:gd name="adj2" fmla="val 618358"/>
              </a:avLst>
            </a:prstGeom>
            <a:noFill/>
            <a:ln w="19050" cap="flat" cmpd="sng" algn="ctr">
              <a:gradFill flip="none" rotWithShape="1">
                <a:gsLst>
                  <a:gs pos="0">
                    <a:srgbClr val="00B0F0"/>
                  </a:gs>
                  <a:gs pos="100000">
                    <a:srgbClr val="00B0F0">
                      <a:alpha val="0"/>
                    </a:srgbClr>
                  </a:gs>
                </a:gsLst>
                <a:lin ang="16200000" scaled="1"/>
                <a:tileRect/>
              </a:gradFill>
              <a:prstDash val="solid"/>
              <a:miter lim="800000"/>
            </a:ln>
            <a:effectLst/>
          </p:spPr>
          <p:txBody>
            <a:bodyPr rtlCol="0" anchor="ctr"/>
            <a:lstStyle/>
            <a:p>
              <a:pPr marL="0" marR="0" lvl="0" indent="0" algn="ctr" defTabSz="959937" eaLnBrk="1" fontAlgn="auto" latinLnBrk="0" hangingPunct="1">
                <a:lnSpc>
                  <a:spcPct val="100000"/>
                </a:lnSpc>
                <a:spcBef>
                  <a:spcPts val="0"/>
                </a:spcBef>
                <a:spcAft>
                  <a:spcPts val="0"/>
                </a:spcAft>
                <a:buClrTx/>
                <a:buSzTx/>
                <a:buFontTx/>
                <a:buNone/>
                <a:tabLst/>
                <a:defRPr/>
              </a:pPr>
              <a:endParaRPr kumimoji="1" lang="zh-CN" altLang="en-US" sz="2000" b="0" i="0" u="none" strike="noStrike" kern="0" cap="none" spc="0" normalizeH="0" baseline="0" noProof="0" dirty="0">
                <a:ln>
                  <a:noFill/>
                </a:ln>
                <a:solidFill>
                  <a:prstClr val="white"/>
                </a:solidFill>
                <a:effectLst/>
                <a:uLnTx/>
                <a:uFillTx/>
                <a:cs typeface="+mn-ea"/>
                <a:sym typeface="+mn-lt"/>
              </a:endParaRPr>
            </a:p>
          </p:txBody>
        </p:sp>
      </p:grpSp>
      <p:grpSp>
        <p:nvGrpSpPr>
          <p:cNvPr id="26" name="组合">
            <a:extLst>
              <a:ext uri="{FF2B5EF4-FFF2-40B4-BE49-F238E27FC236}">
                <a16:creationId xmlns:a16="http://schemas.microsoft.com/office/drawing/2014/main" id="{540D520A-5B70-3A86-2555-A8C277F03A8C}"/>
              </a:ext>
            </a:extLst>
          </p:cNvPr>
          <p:cNvGrpSpPr/>
          <p:nvPr/>
        </p:nvGrpSpPr>
        <p:grpSpPr>
          <a:xfrm>
            <a:off x="5948780" y="3731936"/>
            <a:ext cx="561960" cy="566367"/>
            <a:chOff x="2312894" y="4867835"/>
            <a:chExt cx="645459" cy="645459"/>
          </a:xfrm>
        </p:grpSpPr>
        <p:sp>
          <p:nvSpPr>
            <p:cNvPr id="27" name="圆形">
              <a:extLst>
                <a:ext uri="{FF2B5EF4-FFF2-40B4-BE49-F238E27FC236}">
                  <a16:creationId xmlns:a16="http://schemas.microsoft.com/office/drawing/2014/main" id="{1F2F8BFF-B3D6-50E0-B867-C9F5F3AD9839}"/>
                </a:ext>
              </a:extLst>
            </p:cNvPr>
            <p:cNvSpPr/>
            <p:nvPr/>
          </p:nvSpPr>
          <p:spPr>
            <a:xfrm>
              <a:off x="2312894" y="4867835"/>
              <a:ext cx="645459" cy="645459"/>
            </a:xfrm>
            <a:prstGeom prst="ellipse">
              <a:avLst/>
            </a:prstGeom>
            <a:solidFill>
              <a:srgbClr val="00B0F0"/>
            </a:solidFill>
            <a:ln w="12700" cap="flat" cmpd="sng" algn="ctr">
              <a:noFill/>
              <a:prstDash val="solid"/>
              <a:miter lim="800000"/>
            </a:ln>
            <a:effectLst>
              <a:outerShdw blurRad="762000" dist="254000" dir="5400000" algn="t" rotWithShape="0">
                <a:prstClr val="black">
                  <a:alpha val="40000"/>
                </a:prstClr>
              </a:outerShdw>
            </a:effectLst>
          </p:spPr>
          <p:txBody>
            <a:bodyPr rot="0" spcFirstLastPara="0" vertOverflow="overflow" horzOverflow="overflow" vert="horz" wrap="square" lIns="91440" tIns="45720" rIns="36000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zh-CN" altLang="en-US" b="1" i="0" u="none" strike="noStrike" kern="1200" cap="none" spc="0" normalizeH="0" baseline="0" noProof="0" dirty="0">
                <a:ln>
                  <a:noFill/>
                </a:ln>
                <a:solidFill>
                  <a:schemeClr val="tx1">
                    <a:lumMod val="75000"/>
                    <a:lumOff val="25000"/>
                  </a:schemeClr>
                </a:solidFill>
                <a:effectLst/>
                <a:uLnTx/>
                <a:uFillTx/>
                <a:cs typeface="+mn-ea"/>
                <a:sym typeface="+mn-lt"/>
              </a:endParaRPr>
            </a:p>
          </p:txBody>
        </p:sp>
        <p:sp>
          <p:nvSpPr>
            <p:cNvPr id="28" name="图标">
              <a:extLst>
                <a:ext uri="{FF2B5EF4-FFF2-40B4-BE49-F238E27FC236}">
                  <a16:creationId xmlns:a16="http://schemas.microsoft.com/office/drawing/2014/main" id="{26801A77-4664-EAEA-FE67-D52F01E43067}"/>
                </a:ext>
              </a:extLst>
            </p:cNvPr>
            <p:cNvSpPr/>
            <p:nvPr/>
          </p:nvSpPr>
          <p:spPr>
            <a:xfrm>
              <a:off x="2483220" y="5062250"/>
              <a:ext cx="304804" cy="256627"/>
            </a:xfrm>
            <a:custGeom>
              <a:avLst/>
              <a:gdLst>
                <a:gd name="connsiteX0" fmla="*/ 54158 w 604539"/>
                <a:gd name="connsiteY0" fmla="*/ 287695 h 508988"/>
                <a:gd name="connsiteX1" fmla="*/ 242194 w 604539"/>
                <a:gd name="connsiteY1" fmla="*/ 287695 h 508988"/>
                <a:gd name="connsiteX2" fmla="*/ 264990 w 604539"/>
                <a:gd name="connsiteY2" fmla="*/ 306729 h 508988"/>
                <a:gd name="connsiteX3" fmla="*/ 295264 w 604539"/>
                <a:gd name="connsiteY3" fmla="*/ 478149 h 508988"/>
                <a:gd name="connsiteX4" fmla="*/ 296591 w 604539"/>
                <a:gd name="connsiteY4" fmla="*/ 485739 h 508988"/>
                <a:gd name="connsiteX5" fmla="*/ 273433 w 604539"/>
                <a:gd name="connsiteY5" fmla="*/ 508988 h 508988"/>
                <a:gd name="connsiteX6" fmla="*/ 273071 w 604539"/>
                <a:gd name="connsiteY6" fmla="*/ 508988 h 508988"/>
                <a:gd name="connsiteX7" fmla="*/ 23160 w 604539"/>
                <a:gd name="connsiteY7" fmla="*/ 508988 h 508988"/>
                <a:gd name="connsiteX8" fmla="*/ 5430 w 604539"/>
                <a:gd name="connsiteY8" fmla="*/ 500676 h 508988"/>
                <a:gd name="connsiteX9" fmla="*/ 364 w 604539"/>
                <a:gd name="connsiteY9" fmla="*/ 481763 h 508988"/>
                <a:gd name="connsiteX10" fmla="*/ 31241 w 604539"/>
                <a:gd name="connsiteY10" fmla="*/ 306729 h 508988"/>
                <a:gd name="connsiteX11" fmla="*/ 54158 w 604539"/>
                <a:gd name="connsiteY11" fmla="*/ 287695 h 508988"/>
                <a:gd name="connsiteX12" fmla="*/ 362106 w 604539"/>
                <a:gd name="connsiteY12" fmla="*/ 287554 h 508988"/>
                <a:gd name="connsiteX13" fmla="*/ 550142 w 604539"/>
                <a:gd name="connsiteY13" fmla="*/ 287554 h 508988"/>
                <a:gd name="connsiteX14" fmla="*/ 572938 w 604539"/>
                <a:gd name="connsiteY14" fmla="*/ 306710 h 508988"/>
                <a:gd name="connsiteX15" fmla="*/ 603212 w 604539"/>
                <a:gd name="connsiteY15" fmla="*/ 478147 h 508988"/>
                <a:gd name="connsiteX16" fmla="*/ 604539 w 604539"/>
                <a:gd name="connsiteY16" fmla="*/ 485736 h 508988"/>
                <a:gd name="connsiteX17" fmla="*/ 581381 w 604539"/>
                <a:gd name="connsiteY17" fmla="*/ 508988 h 508988"/>
                <a:gd name="connsiteX18" fmla="*/ 581019 w 604539"/>
                <a:gd name="connsiteY18" fmla="*/ 508988 h 508988"/>
                <a:gd name="connsiteX19" fmla="*/ 331108 w 604539"/>
                <a:gd name="connsiteY19" fmla="*/ 508988 h 508988"/>
                <a:gd name="connsiteX20" fmla="*/ 313378 w 604539"/>
                <a:gd name="connsiteY20" fmla="*/ 500675 h 508988"/>
                <a:gd name="connsiteX21" fmla="*/ 308312 w 604539"/>
                <a:gd name="connsiteY21" fmla="*/ 481761 h 508988"/>
                <a:gd name="connsiteX22" fmla="*/ 339189 w 604539"/>
                <a:gd name="connsiteY22" fmla="*/ 306710 h 508988"/>
                <a:gd name="connsiteX23" fmla="*/ 362106 w 604539"/>
                <a:gd name="connsiteY23" fmla="*/ 287554 h 508988"/>
                <a:gd name="connsiteX24" fmla="*/ 208081 w 604539"/>
                <a:gd name="connsiteY24" fmla="*/ 54053 h 508988"/>
                <a:gd name="connsiteX25" fmla="*/ 396118 w 604539"/>
                <a:gd name="connsiteY25" fmla="*/ 54053 h 508988"/>
                <a:gd name="connsiteX26" fmla="*/ 419034 w 604539"/>
                <a:gd name="connsiteY26" fmla="*/ 73201 h 508988"/>
                <a:gd name="connsiteX27" fmla="*/ 449308 w 604539"/>
                <a:gd name="connsiteY27" fmla="*/ 244446 h 508988"/>
                <a:gd name="connsiteX28" fmla="*/ 450635 w 604539"/>
                <a:gd name="connsiteY28" fmla="*/ 252154 h 508988"/>
                <a:gd name="connsiteX29" fmla="*/ 427357 w 604539"/>
                <a:gd name="connsiteY29" fmla="*/ 275275 h 508988"/>
                <a:gd name="connsiteX30" fmla="*/ 427115 w 604539"/>
                <a:gd name="connsiteY30" fmla="*/ 275275 h 508988"/>
                <a:gd name="connsiteX31" fmla="*/ 177204 w 604539"/>
                <a:gd name="connsiteY31" fmla="*/ 275275 h 508988"/>
                <a:gd name="connsiteX32" fmla="*/ 159353 w 604539"/>
                <a:gd name="connsiteY32" fmla="*/ 266966 h 508988"/>
                <a:gd name="connsiteX33" fmla="*/ 154288 w 604539"/>
                <a:gd name="connsiteY33" fmla="*/ 248059 h 508988"/>
                <a:gd name="connsiteX34" fmla="*/ 185285 w 604539"/>
                <a:gd name="connsiteY34" fmla="*/ 73201 h 508988"/>
                <a:gd name="connsiteX35" fmla="*/ 208081 w 604539"/>
                <a:gd name="connsiteY35" fmla="*/ 54053 h 508988"/>
                <a:gd name="connsiteX36" fmla="*/ 518273 w 604539"/>
                <a:gd name="connsiteY36" fmla="*/ 0 h 508988"/>
                <a:gd name="connsiteX37" fmla="*/ 541548 w 604539"/>
                <a:gd name="connsiteY37" fmla="*/ 23244 h 508988"/>
                <a:gd name="connsiteX38" fmla="*/ 541548 w 604539"/>
                <a:gd name="connsiteY38" fmla="*/ 54075 h 508988"/>
                <a:gd name="connsiteX39" fmla="*/ 572422 w 604539"/>
                <a:gd name="connsiteY39" fmla="*/ 54075 h 508988"/>
                <a:gd name="connsiteX40" fmla="*/ 595577 w 604539"/>
                <a:gd name="connsiteY40" fmla="*/ 77199 h 508988"/>
                <a:gd name="connsiteX41" fmla="*/ 572422 w 604539"/>
                <a:gd name="connsiteY41" fmla="*/ 100322 h 508988"/>
                <a:gd name="connsiteX42" fmla="*/ 541548 w 604539"/>
                <a:gd name="connsiteY42" fmla="*/ 100322 h 508988"/>
                <a:gd name="connsiteX43" fmla="*/ 541548 w 604539"/>
                <a:gd name="connsiteY43" fmla="*/ 131274 h 508988"/>
                <a:gd name="connsiteX44" fmla="*/ 518273 w 604539"/>
                <a:gd name="connsiteY44" fmla="*/ 154397 h 508988"/>
                <a:gd name="connsiteX45" fmla="*/ 495117 w 604539"/>
                <a:gd name="connsiteY45" fmla="*/ 131274 h 508988"/>
                <a:gd name="connsiteX46" fmla="*/ 495117 w 604539"/>
                <a:gd name="connsiteY46" fmla="*/ 100322 h 508988"/>
                <a:gd name="connsiteX47" fmla="*/ 464244 w 604539"/>
                <a:gd name="connsiteY47" fmla="*/ 100322 h 508988"/>
                <a:gd name="connsiteX48" fmla="*/ 440968 w 604539"/>
                <a:gd name="connsiteY48" fmla="*/ 77199 h 508988"/>
                <a:gd name="connsiteX49" fmla="*/ 464244 w 604539"/>
                <a:gd name="connsiteY49" fmla="*/ 54075 h 508988"/>
                <a:gd name="connsiteX50" fmla="*/ 495117 w 604539"/>
                <a:gd name="connsiteY50" fmla="*/ 54075 h 508988"/>
                <a:gd name="connsiteX51" fmla="*/ 495117 w 604539"/>
                <a:gd name="connsiteY51" fmla="*/ 23244 h 508988"/>
                <a:gd name="connsiteX52" fmla="*/ 518273 w 604539"/>
                <a:gd name="connsiteY52" fmla="*/ 0 h 50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4539" h="508988">
                  <a:moveTo>
                    <a:pt x="54158" y="287695"/>
                  </a:moveTo>
                  <a:lnTo>
                    <a:pt x="242194" y="287695"/>
                  </a:lnTo>
                  <a:cubicBezTo>
                    <a:pt x="253411" y="287695"/>
                    <a:pt x="263060" y="295766"/>
                    <a:pt x="264990" y="306729"/>
                  </a:cubicBezTo>
                  <a:lnTo>
                    <a:pt x="295264" y="478149"/>
                  </a:lnTo>
                  <a:cubicBezTo>
                    <a:pt x="296109" y="480559"/>
                    <a:pt x="296591" y="483088"/>
                    <a:pt x="296591" y="485739"/>
                  </a:cubicBezTo>
                  <a:cubicBezTo>
                    <a:pt x="296591" y="498628"/>
                    <a:pt x="286218" y="508988"/>
                    <a:pt x="273433" y="508988"/>
                  </a:cubicBezTo>
                  <a:lnTo>
                    <a:pt x="273071" y="508988"/>
                  </a:lnTo>
                  <a:lnTo>
                    <a:pt x="23160" y="508988"/>
                  </a:lnTo>
                  <a:cubicBezTo>
                    <a:pt x="16285" y="508988"/>
                    <a:pt x="9772" y="505977"/>
                    <a:pt x="5430" y="500676"/>
                  </a:cubicBezTo>
                  <a:cubicBezTo>
                    <a:pt x="967" y="495496"/>
                    <a:pt x="-842" y="488509"/>
                    <a:pt x="364" y="481763"/>
                  </a:cubicBezTo>
                  <a:lnTo>
                    <a:pt x="31241" y="306729"/>
                  </a:lnTo>
                  <a:cubicBezTo>
                    <a:pt x="33171" y="295766"/>
                    <a:pt x="42820" y="287695"/>
                    <a:pt x="54158" y="287695"/>
                  </a:cubicBezTo>
                  <a:close/>
                  <a:moveTo>
                    <a:pt x="362106" y="287554"/>
                  </a:moveTo>
                  <a:lnTo>
                    <a:pt x="550142" y="287554"/>
                  </a:lnTo>
                  <a:cubicBezTo>
                    <a:pt x="561359" y="287554"/>
                    <a:pt x="571008" y="295747"/>
                    <a:pt x="572938" y="306710"/>
                  </a:cubicBezTo>
                  <a:lnTo>
                    <a:pt x="603212" y="478147"/>
                  </a:lnTo>
                  <a:cubicBezTo>
                    <a:pt x="604057" y="480556"/>
                    <a:pt x="604539" y="483086"/>
                    <a:pt x="604539" y="485736"/>
                  </a:cubicBezTo>
                  <a:cubicBezTo>
                    <a:pt x="604539" y="498627"/>
                    <a:pt x="594166" y="508988"/>
                    <a:pt x="581381" y="508988"/>
                  </a:cubicBezTo>
                  <a:lnTo>
                    <a:pt x="581019" y="508988"/>
                  </a:lnTo>
                  <a:lnTo>
                    <a:pt x="331108" y="508988"/>
                  </a:lnTo>
                  <a:cubicBezTo>
                    <a:pt x="324233" y="508988"/>
                    <a:pt x="317720" y="505976"/>
                    <a:pt x="313378" y="500675"/>
                  </a:cubicBezTo>
                  <a:cubicBezTo>
                    <a:pt x="308915" y="495495"/>
                    <a:pt x="307106" y="488507"/>
                    <a:pt x="308312" y="481761"/>
                  </a:cubicBezTo>
                  <a:lnTo>
                    <a:pt x="339189" y="306710"/>
                  </a:lnTo>
                  <a:cubicBezTo>
                    <a:pt x="341119" y="295747"/>
                    <a:pt x="350768" y="287554"/>
                    <a:pt x="362106" y="287554"/>
                  </a:cubicBezTo>
                  <a:close/>
                  <a:moveTo>
                    <a:pt x="208081" y="54053"/>
                  </a:moveTo>
                  <a:lnTo>
                    <a:pt x="396118" y="54053"/>
                  </a:lnTo>
                  <a:cubicBezTo>
                    <a:pt x="407455" y="54053"/>
                    <a:pt x="417104" y="62122"/>
                    <a:pt x="419034" y="73201"/>
                  </a:cubicBezTo>
                  <a:lnTo>
                    <a:pt x="449308" y="244446"/>
                  </a:lnTo>
                  <a:cubicBezTo>
                    <a:pt x="450153" y="246855"/>
                    <a:pt x="450635" y="249504"/>
                    <a:pt x="450635" y="252154"/>
                  </a:cubicBezTo>
                  <a:cubicBezTo>
                    <a:pt x="450635" y="264919"/>
                    <a:pt x="440262" y="275275"/>
                    <a:pt x="427357" y="275275"/>
                  </a:cubicBezTo>
                  <a:lnTo>
                    <a:pt x="427115" y="275275"/>
                  </a:lnTo>
                  <a:lnTo>
                    <a:pt x="177204" y="275275"/>
                  </a:lnTo>
                  <a:cubicBezTo>
                    <a:pt x="170329" y="275275"/>
                    <a:pt x="163816" y="272265"/>
                    <a:pt x="159353" y="266966"/>
                  </a:cubicBezTo>
                  <a:cubicBezTo>
                    <a:pt x="155011" y="261788"/>
                    <a:pt x="153202" y="254803"/>
                    <a:pt x="154288" y="248059"/>
                  </a:cubicBezTo>
                  <a:lnTo>
                    <a:pt x="185285" y="73201"/>
                  </a:lnTo>
                  <a:cubicBezTo>
                    <a:pt x="187215" y="62122"/>
                    <a:pt x="196864" y="54053"/>
                    <a:pt x="208081" y="54053"/>
                  </a:cubicBezTo>
                  <a:close/>
                  <a:moveTo>
                    <a:pt x="518273" y="0"/>
                  </a:moveTo>
                  <a:cubicBezTo>
                    <a:pt x="531177" y="0"/>
                    <a:pt x="541548" y="10358"/>
                    <a:pt x="541548" y="23244"/>
                  </a:cubicBezTo>
                  <a:lnTo>
                    <a:pt x="541548" y="54075"/>
                  </a:lnTo>
                  <a:lnTo>
                    <a:pt x="572422" y="54075"/>
                  </a:lnTo>
                  <a:cubicBezTo>
                    <a:pt x="585205" y="54075"/>
                    <a:pt x="595577" y="64433"/>
                    <a:pt x="595577" y="77199"/>
                  </a:cubicBezTo>
                  <a:cubicBezTo>
                    <a:pt x="595577" y="89965"/>
                    <a:pt x="585205" y="100322"/>
                    <a:pt x="572422" y="100322"/>
                  </a:cubicBezTo>
                  <a:lnTo>
                    <a:pt x="541548" y="100322"/>
                  </a:lnTo>
                  <a:lnTo>
                    <a:pt x="541548" y="131274"/>
                  </a:lnTo>
                  <a:cubicBezTo>
                    <a:pt x="541548" y="144040"/>
                    <a:pt x="531177" y="154397"/>
                    <a:pt x="518273" y="154397"/>
                  </a:cubicBezTo>
                  <a:cubicBezTo>
                    <a:pt x="505489" y="154397"/>
                    <a:pt x="495117" y="144040"/>
                    <a:pt x="495117" y="131274"/>
                  </a:cubicBezTo>
                  <a:lnTo>
                    <a:pt x="495117" y="100322"/>
                  </a:lnTo>
                  <a:lnTo>
                    <a:pt x="464244" y="100322"/>
                  </a:lnTo>
                  <a:cubicBezTo>
                    <a:pt x="451340" y="100322"/>
                    <a:pt x="440968" y="89965"/>
                    <a:pt x="440968" y="77199"/>
                  </a:cubicBezTo>
                  <a:cubicBezTo>
                    <a:pt x="440968" y="64433"/>
                    <a:pt x="451340" y="54075"/>
                    <a:pt x="464244" y="54075"/>
                  </a:cubicBezTo>
                  <a:lnTo>
                    <a:pt x="495117" y="54075"/>
                  </a:lnTo>
                  <a:lnTo>
                    <a:pt x="495117" y="23244"/>
                  </a:lnTo>
                  <a:cubicBezTo>
                    <a:pt x="495117" y="10358"/>
                    <a:pt x="505489" y="0"/>
                    <a:pt x="518273" y="0"/>
                  </a:cubicBezTo>
                  <a:close/>
                </a:path>
              </a:pathLst>
            </a:custGeom>
            <a:solidFill>
              <a:sysClr val="window" lastClr="FFFFFF"/>
            </a:solidFill>
            <a:ln w="12700" cap="flat" cmpd="sng" algn="ctr">
              <a:noFill/>
              <a:prstDash val="solid"/>
              <a:miter lim="800000"/>
            </a:ln>
            <a:effectLst>
              <a:outerShdw blurRad="762000" dist="254000" dir="5400000" algn="t" rotWithShape="0">
                <a:prstClr val="black">
                  <a:alpha val="40000"/>
                </a:prstClr>
              </a:outerShdw>
            </a:effectLst>
          </p:spPr>
          <p:txBody>
            <a:bodyPr rot="0" spcFirstLastPara="0" vertOverflow="overflow" horzOverflow="overflow" vert="horz" wrap="square" lIns="91440" tIns="45720" rIns="36000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zh-CN" altLang="en-US" b="1" i="0" u="none" strike="noStrike" kern="1200" cap="none" spc="0" normalizeH="0" baseline="0" noProof="0" dirty="0">
                <a:ln>
                  <a:noFill/>
                </a:ln>
                <a:solidFill>
                  <a:schemeClr val="tx1">
                    <a:lumMod val="75000"/>
                    <a:lumOff val="25000"/>
                  </a:schemeClr>
                </a:solidFill>
                <a:effectLst/>
                <a:uLnTx/>
                <a:uFillTx/>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281504" y="1804168"/>
            <a:ext cx="2950369" cy="3003515"/>
          </a:xfrm>
          <a:prstGeom prst="rect">
            <a:avLst/>
          </a:prstGeom>
          <a:noFill/>
        </p:spPr>
        <p:txBody>
          <a:bodyPr wrap="square" rtlCol="0">
            <a:spAutoFit/>
          </a:bodyPr>
          <a:lstStyle/>
          <a:p>
            <a:pPr defTabSz="479969">
              <a:lnSpc>
                <a:spcPct val="150000"/>
              </a:lnSpc>
              <a:defRPr/>
            </a:pPr>
            <a:r>
              <a:rPr lang="pt-BR" altLang="zh-CN" sz="1600" b="1" dirty="0">
                <a:solidFill>
                  <a:schemeClr val="bg1"/>
                </a:solidFill>
                <a:cs typeface="+mn-ea"/>
                <a:sym typeface="+mn-lt"/>
              </a:rPr>
              <a:t>C.1 - Protetor auditivo:</a:t>
            </a:r>
            <a:br>
              <a:rPr lang="pt-BR" altLang="zh-CN" sz="1600" b="1" dirty="0">
                <a:solidFill>
                  <a:schemeClr val="bg1"/>
                </a:solidFill>
                <a:cs typeface="+mn-ea"/>
                <a:sym typeface="+mn-lt"/>
              </a:rPr>
            </a:br>
            <a:r>
              <a:rPr lang="pt-BR" altLang="zh-CN" sz="1600" b="1" dirty="0">
                <a:solidFill>
                  <a:schemeClr val="bg1"/>
                </a:solidFill>
                <a:cs typeface="+mn-ea"/>
                <a:sym typeface="+mn-lt"/>
              </a:rPr>
              <a:t>b) </a:t>
            </a:r>
            <a:r>
              <a:rPr lang="pt-BR" altLang="zh-CN" sz="1600" dirty="0">
                <a:solidFill>
                  <a:schemeClr val="bg1"/>
                </a:solidFill>
                <a:cs typeface="+mn-ea"/>
                <a:sym typeface="+mn-lt"/>
              </a:rPr>
              <a:t>protetor auditivo de inserção para proteção do sistema auditivo contra níveis de pressão</a:t>
            </a:r>
            <a:br>
              <a:rPr lang="pt-BR" altLang="zh-CN" sz="1600" dirty="0">
                <a:solidFill>
                  <a:schemeClr val="bg1"/>
                </a:solidFill>
                <a:cs typeface="+mn-ea"/>
                <a:sym typeface="+mn-lt"/>
              </a:rPr>
            </a:br>
            <a:r>
              <a:rPr lang="pt-BR" altLang="zh-CN" sz="1600" dirty="0">
                <a:solidFill>
                  <a:schemeClr val="bg1"/>
                </a:solidFill>
                <a:cs typeface="+mn-ea"/>
                <a:sym typeface="+mn-lt"/>
              </a:rPr>
              <a:t>sonora superiores ao estabelecido na NR-15, Anexos nº 1 e 2;</a:t>
            </a:r>
            <a:endParaRPr lang="zh-CN" altLang="en-US" sz="16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4522288" y="1327203"/>
            <a:ext cx="3976904" cy="2316403"/>
          </a:xfrm>
          <a:prstGeom prst="rect">
            <a:avLst/>
          </a:prstGeom>
          <a:noFill/>
        </p:spPr>
        <p:txBody>
          <a:bodyPr wrap="square" rtlCol="0">
            <a:spAutoFit/>
          </a:bodyPr>
          <a:lstStyle/>
          <a:p>
            <a:pPr defTabSz="479969">
              <a:lnSpc>
                <a:spcPct val="150000"/>
              </a:lnSpc>
              <a:defRPr/>
            </a:pPr>
            <a:r>
              <a:rPr lang="pt-BR" altLang="zh-CN" sz="1400" dirty="0">
                <a:solidFill>
                  <a:schemeClr val="bg1"/>
                </a:solidFill>
                <a:cs typeface="+mn-ea"/>
                <a:sym typeface="+mn-lt"/>
              </a:rPr>
              <a:t>Protetores Auditivos de Inserção </a:t>
            </a:r>
            <a:r>
              <a:rPr lang="pt-BR" altLang="zh-CN" sz="1400" dirty="0" err="1">
                <a:solidFill>
                  <a:schemeClr val="bg1"/>
                </a:solidFill>
                <a:cs typeface="+mn-ea"/>
                <a:sym typeface="+mn-lt"/>
              </a:rPr>
              <a:t>Pré</a:t>
            </a:r>
            <a:r>
              <a:rPr lang="pt-BR" altLang="zh-CN" sz="1400" dirty="0">
                <a:solidFill>
                  <a:schemeClr val="bg1"/>
                </a:solidFill>
                <a:cs typeface="+mn-ea"/>
                <a:sym typeface="+mn-lt"/>
              </a:rPr>
              <a:t>–Moldados:  São aqueles cujo formato é definido por  três flanges flexíveis. Podem ser de diferentes materiais: borracha, silicone, PVC.</a:t>
            </a:r>
          </a:p>
          <a:p>
            <a:pPr defTabSz="479969">
              <a:lnSpc>
                <a:spcPct val="150000"/>
              </a:lnSpc>
              <a:defRPr/>
            </a:pPr>
            <a:r>
              <a:rPr lang="pt-BR" altLang="zh-CN" sz="1400" dirty="0">
                <a:solidFill>
                  <a:schemeClr val="bg1"/>
                </a:solidFill>
                <a:cs typeface="+mn-ea"/>
                <a:sym typeface="+mn-lt"/>
              </a:rPr>
              <a:t>É encontrado nos tamanhos P, M, G e tamanho único.</a:t>
            </a:r>
          </a:p>
        </p:txBody>
      </p:sp>
      <p:sp>
        <p:nvSpPr>
          <p:cNvPr id="62" name="矩形 144">
            <a:extLst>
              <a:ext uri="{FF2B5EF4-FFF2-40B4-BE49-F238E27FC236}">
                <a16:creationId xmlns:a16="http://schemas.microsoft.com/office/drawing/2014/main" id="{47D729E4-044E-8F4D-4824-1AF942E5CBAF}"/>
              </a:ext>
            </a:extLst>
          </p:cNvPr>
          <p:cNvSpPr/>
          <p:nvPr/>
        </p:nvSpPr>
        <p:spPr>
          <a:xfrm>
            <a:off x="8647484" y="2227950"/>
            <a:ext cx="3564696" cy="2316403"/>
          </a:xfrm>
          <a:prstGeom prst="rect">
            <a:avLst/>
          </a:prstGeom>
          <a:noFill/>
        </p:spPr>
        <p:txBody>
          <a:bodyPr wrap="square" rtlCol="0">
            <a:spAutoFit/>
          </a:bodyPr>
          <a:lstStyle/>
          <a:p>
            <a:pPr defTabSz="479969">
              <a:lnSpc>
                <a:spcPct val="150000"/>
              </a:lnSpc>
              <a:defRPr/>
            </a:pPr>
            <a:r>
              <a:rPr lang="pt-BR" altLang="zh-CN" sz="1400" dirty="0">
                <a:solidFill>
                  <a:schemeClr val="bg1"/>
                </a:solidFill>
                <a:cs typeface="+mn-ea"/>
                <a:sym typeface="+mn-lt"/>
              </a:rPr>
              <a:t>Protetor auditivo de inserção moldável: São feitos em espuma moldável, com superfície lisa, que evita irritações no conduto auditivo. Contornam-se ao canal auditivo do usuário, independentemente do tamanho ou formato do canal auditivo.</a:t>
            </a:r>
          </a:p>
        </p:txBody>
      </p:sp>
      <p:sp>
        <p:nvSpPr>
          <p:cNvPr id="2" name="矩形: 圆角 14">
            <a:hlinkClick r:id="rId3" action="ppaction://hlinksldjump"/>
            <a:extLst>
              <a:ext uri="{FF2B5EF4-FFF2-40B4-BE49-F238E27FC236}">
                <a16:creationId xmlns:a16="http://schemas.microsoft.com/office/drawing/2014/main" id="{6CCF6978-474A-A778-493C-146FFE935440}"/>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grpSp>
        <p:nvGrpSpPr>
          <p:cNvPr id="10" name="组合">
            <a:extLst>
              <a:ext uri="{FF2B5EF4-FFF2-40B4-BE49-F238E27FC236}">
                <a16:creationId xmlns:a16="http://schemas.microsoft.com/office/drawing/2014/main" id="{C8354630-24CD-D90B-D275-7071430503A8}"/>
              </a:ext>
            </a:extLst>
          </p:cNvPr>
          <p:cNvGrpSpPr/>
          <p:nvPr/>
        </p:nvGrpSpPr>
        <p:grpSpPr>
          <a:xfrm>
            <a:off x="8984811" y="4774366"/>
            <a:ext cx="561960" cy="566367"/>
            <a:chOff x="2312894" y="4867835"/>
            <a:chExt cx="645459" cy="645459"/>
          </a:xfrm>
        </p:grpSpPr>
        <p:sp>
          <p:nvSpPr>
            <p:cNvPr id="11" name="圆形">
              <a:extLst>
                <a:ext uri="{FF2B5EF4-FFF2-40B4-BE49-F238E27FC236}">
                  <a16:creationId xmlns:a16="http://schemas.microsoft.com/office/drawing/2014/main" id="{A1E781F7-41EA-38CB-46F2-A064619E7D84}"/>
                </a:ext>
              </a:extLst>
            </p:cNvPr>
            <p:cNvSpPr/>
            <p:nvPr/>
          </p:nvSpPr>
          <p:spPr>
            <a:xfrm>
              <a:off x="2312894" y="4867835"/>
              <a:ext cx="645459" cy="645459"/>
            </a:xfrm>
            <a:prstGeom prst="ellipse">
              <a:avLst/>
            </a:prstGeom>
            <a:solidFill>
              <a:srgbClr val="00B0F0"/>
            </a:solidFill>
            <a:ln w="12700" cap="flat" cmpd="sng" algn="ctr">
              <a:noFill/>
              <a:prstDash val="solid"/>
              <a:miter lim="800000"/>
            </a:ln>
            <a:effectLst>
              <a:outerShdw blurRad="762000" dist="254000" dir="5400000" algn="t" rotWithShape="0">
                <a:prstClr val="black">
                  <a:alpha val="40000"/>
                </a:prstClr>
              </a:outerShdw>
            </a:effectLst>
          </p:spPr>
          <p:txBody>
            <a:bodyPr rot="0" spcFirstLastPara="0" vertOverflow="overflow" horzOverflow="overflow" vert="horz" wrap="square" lIns="91440" tIns="45720" rIns="36000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zh-CN" altLang="en-US" b="1" i="0" u="none" strike="noStrike" kern="1200" cap="none" spc="0" normalizeH="0" baseline="0" noProof="0" dirty="0">
                <a:ln>
                  <a:noFill/>
                </a:ln>
                <a:solidFill>
                  <a:schemeClr val="tx1">
                    <a:lumMod val="75000"/>
                    <a:lumOff val="25000"/>
                  </a:schemeClr>
                </a:solidFill>
                <a:effectLst/>
                <a:uLnTx/>
                <a:uFillTx/>
                <a:cs typeface="+mn-ea"/>
                <a:sym typeface="+mn-lt"/>
              </a:endParaRPr>
            </a:p>
          </p:txBody>
        </p:sp>
        <p:sp>
          <p:nvSpPr>
            <p:cNvPr id="12" name="图标">
              <a:extLst>
                <a:ext uri="{FF2B5EF4-FFF2-40B4-BE49-F238E27FC236}">
                  <a16:creationId xmlns:a16="http://schemas.microsoft.com/office/drawing/2014/main" id="{FB2E44CC-F7A6-2995-8D8B-E96AAD5325A2}"/>
                </a:ext>
              </a:extLst>
            </p:cNvPr>
            <p:cNvSpPr/>
            <p:nvPr/>
          </p:nvSpPr>
          <p:spPr>
            <a:xfrm>
              <a:off x="2483220" y="5062250"/>
              <a:ext cx="304804" cy="256627"/>
            </a:xfrm>
            <a:custGeom>
              <a:avLst/>
              <a:gdLst>
                <a:gd name="connsiteX0" fmla="*/ 54158 w 604539"/>
                <a:gd name="connsiteY0" fmla="*/ 287695 h 508988"/>
                <a:gd name="connsiteX1" fmla="*/ 242194 w 604539"/>
                <a:gd name="connsiteY1" fmla="*/ 287695 h 508988"/>
                <a:gd name="connsiteX2" fmla="*/ 264990 w 604539"/>
                <a:gd name="connsiteY2" fmla="*/ 306729 h 508988"/>
                <a:gd name="connsiteX3" fmla="*/ 295264 w 604539"/>
                <a:gd name="connsiteY3" fmla="*/ 478149 h 508988"/>
                <a:gd name="connsiteX4" fmla="*/ 296591 w 604539"/>
                <a:gd name="connsiteY4" fmla="*/ 485739 h 508988"/>
                <a:gd name="connsiteX5" fmla="*/ 273433 w 604539"/>
                <a:gd name="connsiteY5" fmla="*/ 508988 h 508988"/>
                <a:gd name="connsiteX6" fmla="*/ 273071 w 604539"/>
                <a:gd name="connsiteY6" fmla="*/ 508988 h 508988"/>
                <a:gd name="connsiteX7" fmla="*/ 23160 w 604539"/>
                <a:gd name="connsiteY7" fmla="*/ 508988 h 508988"/>
                <a:gd name="connsiteX8" fmla="*/ 5430 w 604539"/>
                <a:gd name="connsiteY8" fmla="*/ 500676 h 508988"/>
                <a:gd name="connsiteX9" fmla="*/ 364 w 604539"/>
                <a:gd name="connsiteY9" fmla="*/ 481763 h 508988"/>
                <a:gd name="connsiteX10" fmla="*/ 31241 w 604539"/>
                <a:gd name="connsiteY10" fmla="*/ 306729 h 508988"/>
                <a:gd name="connsiteX11" fmla="*/ 54158 w 604539"/>
                <a:gd name="connsiteY11" fmla="*/ 287695 h 508988"/>
                <a:gd name="connsiteX12" fmla="*/ 362106 w 604539"/>
                <a:gd name="connsiteY12" fmla="*/ 287554 h 508988"/>
                <a:gd name="connsiteX13" fmla="*/ 550142 w 604539"/>
                <a:gd name="connsiteY13" fmla="*/ 287554 h 508988"/>
                <a:gd name="connsiteX14" fmla="*/ 572938 w 604539"/>
                <a:gd name="connsiteY14" fmla="*/ 306710 h 508988"/>
                <a:gd name="connsiteX15" fmla="*/ 603212 w 604539"/>
                <a:gd name="connsiteY15" fmla="*/ 478147 h 508988"/>
                <a:gd name="connsiteX16" fmla="*/ 604539 w 604539"/>
                <a:gd name="connsiteY16" fmla="*/ 485736 h 508988"/>
                <a:gd name="connsiteX17" fmla="*/ 581381 w 604539"/>
                <a:gd name="connsiteY17" fmla="*/ 508988 h 508988"/>
                <a:gd name="connsiteX18" fmla="*/ 581019 w 604539"/>
                <a:gd name="connsiteY18" fmla="*/ 508988 h 508988"/>
                <a:gd name="connsiteX19" fmla="*/ 331108 w 604539"/>
                <a:gd name="connsiteY19" fmla="*/ 508988 h 508988"/>
                <a:gd name="connsiteX20" fmla="*/ 313378 w 604539"/>
                <a:gd name="connsiteY20" fmla="*/ 500675 h 508988"/>
                <a:gd name="connsiteX21" fmla="*/ 308312 w 604539"/>
                <a:gd name="connsiteY21" fmla="*/ 481761 h 508988"/>
                <a:gd name="connsiteX22" fmla="*/ 339189 w 604539"/>
                <a:gd name="connsiteY22" fmla="*/ 306710 h 508988"/>
                <a:gd name="connsiteX23" fmla="*/ 362106 w 604539"/>
                <a:gd name="connsiteY23" fmla="*/ 287554 h 508988"/>
                <a:gd name="connsiteX24" fmla="*/ 208081 w 604539"/>
                <a:gd name="connsiteY24" fmla="*/ 54053 h 508988"/>
                <a:gd name="connsiteX25" fmla="*/ 396118 w 604539"/>
                <a:gd name="connsiteY25" fmla="*/ 54053 h 508988"/>
                <a:gd name="connsiteX26" fmla="*/ 419034 w 604539"/>
                <a:gd name="connsiteY26" fmla="*/ 73201 h 508988"/>
                <a:gd name="connsiteX27" fmla="*/ 449308 w 604539"/>
                <a:gd name="connsiteY27" fmla="*/ 244446 h 508988"/>
                <a:gd name="connsiteX28" fmla="*/ 450635 w 604539"/>
                <a:gd name="connsiteY28" fmla="*/ 252154 h 508988"/>
                <a:gd name="connsiteX29" fmla="*/ 427357 w 604539"/>
                <a:gd name="connsiteY29" fmla="*/ 275275 h 508988"/>
                <a:gd name="connsiteX30" fmla="*/ 427115 w 604539"/>
                <a:gd name="connsiteY30" fmla="*/ 275275 h 508988"/>
                <a:gd name="connsiteX31" fmla="*/ 177204 w 604539"/>
                <a:gd name="connsiteY31" fmla="*/ 275275 h 508988"/>
                <a:gd name="connsiteX32" fmla="*/ 159353 w 604539"/>
                <a:gd name="connsiteY32" fmla="*/ 266966 h 508988"/>
                <a:gd name="connsiteX33" fmla="*/ 154288 w 604539"/>
                <a:gd name="connsiteY33" fmla="*/ 248059 h 508988"/>
                <a:gd name="connsiteX34" fmla="*/ 185285 w 604539"/>
                <a:gd name="connsiteY34" fmla="*/ 73201 h 508988"/>
                <a:gd name="connsiteX35" fmla="*/ 208081 w 604539"/>
                <a:gd name="connsiteY35" fmla="*/ 54053 h 508988"/>
                <a:gd name="connsiteX36" fmla="*/ 518273 w 604539"/>
                <a:gd name="connsiteY36" fmla="*/ 0 h 508988"/>
                <a:gd name="connsiteX37" fmla="*/ 541548 w 604539"/>
                <a:gd name="connsiteY37" fmla="*/ 23244 h 508988"/>
                <a:gd name="connsiteX38" fmla="*/ 541548 w 604539"/>
                <a:gd name="connsiteY38" fmla="*/ 54075 h 508988"/>
                <a:gd name="connsiteX39" fmla="*/ 572422 w 604539"/>
                <a:gd name="connsiteY39" fmla="*/ 54075 h 508988"/>
                <a:gd name="connsiteX40" fmla="*/ 595577 w 604539"/>
                <a:gd name="connsiteY40" fmla="*/ 77199 h 508988"/>
                <a:gd name="connsiteX41" fmla="*/ 572422 w 604539"/>
                <a:gd name="connsiteY41" fmla="*/ 100322 h 508988"/>
                <a:gd name="connsiteX42" fmla="*/ 541548 w 604539"/>
                <a:gd name="connsiteY42" fmla="*/ 100322 h 508988"/>
                <a:gd name="connsiteX43" fmla="*/ 541548 w 604539"/>
                <a:gd name="connsiteY43" fmla="*/ 131274 h 508988"/>
                <a:gd name="connsiteX44" fmla="*/ 518273 w 604539"/>
                <a:gd name="connsiteY44" fmla="*/ 154397 h 508988"/>
                <a:gd name="connsiteX45" fmla="*/ 495117 w 604539"/>
                <a:gd name="connsiteY45" fmla="*/ 131274 h 508988"/>
                <a:gd name="connsiteX46" fmla="*/ 495117 w 604539"/>
                <a:gd name="connsiteY46" fmla="*/ 100322 h 508988"/>
                <a:gd name="connsiteX47" fmla="*/ 464244 w 604539"/>
                <a:gd name="connsiteY47" fmla="*/ 100322 h 508988"/>
                <a:gd name="connsiteX48" fmla="*/ 440968 w 604539"/>
                <a:gd name="connsiteY48" fmla="*/ 77199 h 508988"/>
                <a:gd name="connsiteX49" fmla="*/ 464244 w 604539"/>
                <a:gd name="connsiteY49" fmla="*/ 54075 h 508988"/>
                <a:gd name="connsiteX50" fmla="*/ 495117 w 604539"/>
                <a:gd name="connsiteY50" fmla="*/ 54075 h 508988"/>
                <a:gd name="connsiteX51" fmla="*/ 495117 w 604539"/>
                <a:gd name="connsiteY51" fmla="*/ 23244 h 508988"/>
                <a:gd name="connsiteX52" fmla="*/ 518273 w 604539"/>
                <a:gd name="connsiteY52" fmla="*/ 0 h 50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4539" h="508988">
                  <a:moveTo>
                    <a:pt x="54158" y="287695"/>
                  </a:moveTo>
                  <a:lnTo>
                    <a:pt x="242194" y="287695"/>
                  </a:lnTo>
                  <a:cubicBezTo>
                    <a:pt x="253411" y="287695"/>
                    <a:pt x="263060" y="295766"/>
                    <a:pt x="264990" y="306729"/>
                  </a:cubicBezTo>
                  <a:lnTo>
                    <a:pt x="295264" y="478149"/>
                  </a:lnTo>
                  <a:cubicBezTo>
                    <a:pt x="296109" y="480559"/>
                    <a:pt x="296591" y="483088"/>
                    <a:pt x="296591" y="485739"/>
                  </a:cubicBezTo>
                  <a:cubicBezTo>
                    <a:pt x="296591" y="498628"/>
                    <a:pt x="286218" y="508988"/>
                    <a:pt x="273433" y="508988"/>
                  </a:cubicBezTo>
                  <a:lnTo>
                    <a:pt x="273071" y="508988"/>
                  </a:lnTo>
                  <a:lnTo>
                    <a:pt x="23160" y="508988"/>
                  </a:lnTo>
                  <a:cubicBezTo>
                    <a:pt x="16285" y="508988"/>
                    <a:pt x="9772" y="505977"/>
                    <a:pt x="5430" y="500676"/>
                  </a:cubicBezTo>
                  <a:cubicBezTo>
                    <a:pt x="967" y="495496"/>
                    <a:pt x="-842" y="488509"/>
                    <a:pt x="364" y="481763"/>
                  </a:cubicBezTo>
                  <a:lnTo>
                    <a:pt x="31241" y="306729"/>
                  </a:lnTo>
                  <a:cubicBezTo>
                    <a:pt x="33171" y="295766"/>
                    <a:pt x="42820" y="287695"/>
                    <a:pt x="54158" y="287695"/>
                  </a:cubicBezTo>
                  <a:close/>
                  <a:moveTo>
                    <a:pt x="362106" y="287554"/>
                  </a:moveTo>
                  <a:lnTo>
                    <a:pt x="550142" y="287554"/>
                  </a:lnTo>
                  <a:cubicBezTo>
                    <a:pt x="561359" y="287554"/>
                    <a:pt x="571008" y="295747"/>
                    <a:pt x="572938" y="306710"/>
                  </a:cubicBezTo>
                  <a:lnTo>
                    <a:pt x="603212" y="478147"/>
                  </a:lnTo>
                  <a:cubicBezTo>
                    <a:pt x="604057" y="480556"/>
                    <a:pt x="604539" y="483086"/>
                    <a:pt x="604539" y="485736"/>
                  </a:cubicBezTo>
                  <a:cubicBezTo>
                    <a:pt x="604539" y="498627"/>
                    <a:pt x="594166" y="508988"/>
                    <a:pt x="581381" y="508988"/>
                  </a:cubicBezTo>
                  <a:lnTo>
                    <a:pt x="581019" y="508988"/>
                  </a:lnTo>
                  <a:lnTo>
                    <a:pt x="331108" y="508988"/>
                  </a:lnTo>
                  <a:cubicBezTo>
                    <a:pt x="324233" y="508988"/>
                    <a:pt x="317720" y="505976"/>
                    <a:pt x="313378" y="500675"/>
                  </a:cubicBezTo>
                  <a:cubicBezTo>
                    <a:pt x="308915" y="495495"/>
                    <a:pt x="307106" y="488507"/>
                    <a:pt x="308312" y="481761"/>
                  </a:cubicBezTo>
                  <a:lnTo>
                    <a:pt x="339189" y="306710"/>
                  </a:lnTo>
                  <a:cubicBezTo>
                    <a:pt x="341119" y="295747"/>
                    <a:pt x="350768" y="287554"/>
                    <a:pt x="362106" y="287554"/>
                  </a:cubicBezTo>
                  <a:close/>
                  <a:moveTo>
                    <a:pt x="208081" y="54053"/>
                  </a:moveTo>
                  <a:lnTo>
                    <a:pt x="396118" y="54053"/>
                  </a:lnTo>
                  <a:cubicBezTo>
                    <a:pt x="407455" y="54053"/>
                    <a:pt x="417104" y="62122"/>
                    <a:pt x="419034" y="73201"/>
                  </a:cubicBezTo>
                  <a:lnTo>
                    <a:pt x="449308" y="244446"/>
                  </a:lnTo>
                  <a:cubicBezTo>
                    <a:pt x="450153" y="246855"/>
                    <a:pt x="450635" y="249504"/>
                    <a:pt x="450635" y="252154"/>
                  </a:cubicBezTo>
                  <a:cubicBezTo>
                    <a:pt x="450635" y="264919"/>
                    <a:pt x="440262" y="275275"/>
                    <a:pt x="427357" y="275275"/>
                  </a:cubicBezTo>
                  <a:lnTo>
                    <a:pt x="427115" y="275275"/>
                  </a:lnTo>
                  <a:lnTo>
                    <a:pt x="177204" y="275275"/>
                  </a:lnTo>
                  <a:cubicBezTo>
                    <a:pt x="170329" y="275275"/>
                    <a:pt x="163816" y="272265"/>
                    <a:pt x="159353" y="266966"/>
                  </a:cubicBezTo>
                  <a:cubicBezTo>
                    <a:pt x="155011" y="261788"/>
                    <a:pt x="153202" y="254803"/>
                    <a:pt x="154288" y="248059"/>
                  </a:cubicBezTo>
                  <a:lnTo>
                    <a:pt x="185285" y="73201"/>
                  </a:lnTo>
                  <a:cubicBezTo>
                    <a:pt x="187215" y="62122"/>
                    <a:pt x="196864" y="54053"/>
                    <a:pt x="208081" y="54053"/>
                  </a:cubicBezTo>
                  <a:close/>
                  <a:moveTo>
                    <a:pt x="518273" y="0"/>
                  </a:moveTo>
                  <a:cubicBezTo>
                    <a:pt x="531177" y="0"/>
                    <a:pt x="541548" y="10358"/>
                    <a:pt x="541548" y="23244"/>
                  </a:cubicBezTo>
                  <a:lnTo>
                    <a:pt x="541548" y="54075"/>
                  </a:lnTo>
                  <a:lnTo>
                    <a:pt x="572422" y="54075"/>
                  </a:lnTo>
                  <a:cubicBezTo>
                    <a:pt x="585205" y="54075"/>
                    <a:pt x="595577" y="64433"/>
                    <a:pt x="595577" y="77199"/>
                  </a:cubicBezTo>
                  <a:cubicBezTo>
                    <a:pt x="595577" y="89965"/>
                    <a:pt x="585205" y="100322"/>
                    <a:pt x="572422" y="100322"/>
                  </a:cubicBezTo>
                  <a:lnTo>
                    <a:pt x="541548" y="100322"/>
                  </a:lnTo>
                  <a:lnTo>
                    <a:pt x="541548" y="131274"/>
                  </a:lnTo>
                  <a:cubicBezTo>
                    <a:pt x="541548" y="144040"/>
                    <a:pt x="531177" y="154397"/>
                    <a:pt x="518273" y="154397"/>
                  </a:cubicBezTo>
                  <a:cubicBezTo>
                    <a:pt x="505489" y="154397"/>
                    <a:pt x="495117" y="144040"/>
                    <a:pt x="495117" y="131274"/>
                  </a:cubicBezTo>
                  <a:lnTo>
                    <a:pt x="495117" y="100322"/>
                  </a:lnTo>
                  <a:lnTo>
                    <a:pt x="464244" y="100322"/>
                  </a:lnTo>
                  <a:cubicBezTo>
                    <a:pt x="451340" y="100322"/>
                    <a:pt x="440968" y="89965"/>
                    <a:pt x="440968" y="77199"/>
                  </a:cubicBezTo>
                  <a:cubicBezTo>
                    <a:pt x="440968" y="64433"/>
                    <a:pt x="451340" y="54075"/>
                    <a:pt x="464244" y="54075"/>
                  </a:cubicBezTo>
                  <a:lnTo>
                    <a:pt x="495117" y="54075"/>
                  </a:lnTo>
                  <a:lnTo>
                    <a:pt x="495117" y="23244"/>
                  </a:lnTo>
                  <a:cubicBezTo>
                    <a:pt x="495117" y="10358"/>
                    <a:pt x="505489" y="0"/>
                    <a:pt x="518273" y="0"/>
                  </a:cubicBezTo>
                  <a:close/>
                </a:path>
              </a:pathLst>
            </a:custGeom>
            <a:solidFill>
              <a:sysClr val="window" lastClr="FFFFFF"/>
            </a:solidFill>
            <a:ln w="12700" cap="flat" cmpd="sng" algn="ctr">
              <a:noFill/>
              <a:prstDash val="solid"/>
              <a:miter lim="800000"/>
            </a:ln>
            <a:effectLst>
              <a:outerShdw blurRad="762000" dist="254000" dir="5400000" algn="t" rotWithShape="0">
                <a:prstClr val="black">
                  <a:alpha val="40000"/>
                </a:prstClr>
              </a:outerShdw>
            </a:effectLst>
          </p:spPr>
          <p:txBody>
            <a:bodyPr rot="0" spcFirstLastPara="0" vertOverflow="overflow" horzOverflow="overflow" vert="horz" wrap="square" lIns="91440" tIns="45720" rIns="36000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zh-CN" altLang="en-US" b="1" i="0" u="none" strike="noStrike" kern="1200" cap="none" spc="0" normalizeH="0" baseline="0" noProof="0" dirty="0">
                <a:ln>
                  <a:noFill/>
                </a:ln>
                <a:solidFill>
                  <a:schemeClr val="tx1">
                    <a:lumMod val="75000"/>
                    <a:lumOff val="25000"/>
                  </a:schemeClr>
                </a:solidFill>
                <a:effectLst/>
                <a:uLnTx/>
                <a:uFillTx/>
                <a:cs typeface="+mn-ea"/>
                <a:sym typeface="+mn-lt"/>
              </a:endParaRPr>
            </a:p>
          </p:txBody>
        </p:sp>
      </p:grpSp>
      <p:pic>
        <p:nvPicPr>
          <p:cNvPr id="13" name="Imagem 12">
            <a:extLst>
              <a:ext uri="{FF2B5EF4-FFF2-40B4-BE49-F238E27FC236}">
                <a16:creationId xmlns:a16="http://schemas.microsoft.com/office/drawing/2014/main" id="{302203DF-E289-CC0C-4C3D-AE846D2F03FB}"/>
              </a:ext>
            </a:extLst>
          </p:cNvPr>
          <p:cNvPicPr>
            <a:picLocks noChangeAspect="1"/>
          </p:cNvPicPr>
          <p:nvPr/>
        </p:nvPicPr>
        <p:blipFill>
          <a:blip r:embed="rId4"/>
          <a:stretch>
            <a:fillRect/>
          </a:stretch>
        </p:blipFill>
        <p:spPr>
          <a:xfrm>
            <a:off x="4827458" y="4858783"/>
            <a:ext cx="2395868" cy="1215814"/>
          </a:xfrm>
          <a:prstGeom prst="roundRect">
            <a:avLst>
              <a:gd name="adj" fmla="val 10741"/>
            </a:avLst>
          </a:prstGeom>
          <a:noFill/>
          <a:effectLst>
            <a:glow rad="139700">
              <a:schemeClr val="accent1">
                <a:satMod val="175000"/>
                <a:alpha val="40000"/>
              </a:schemeClr>
            </a:glow>
          </a:effectLst>
        </p:spPr>
      </p:pic>
      <p:pic>
        <p:nvPicPr>
          <p:cNvPr id="14" name="Imagem 13">
            <a:extLst>
              <a:ext uri="{FF2B5EF4-FFF2-40B4-BE49-F238E27FC236}">
                <a16:creationId xmlns:a16="http://schemas.microsoft.com/office/drawing/2014/main" id="{971FE8AC-4960-DF14-9120-AE3D5441795C}"/>
              </a:ext>
            </a:extLst>
          </p:cNvPr>
          <p:cNvPicPr>
            <a:picLocks noChangeAspect="1"/>
          </p:cNvPicPr>
          <p:nvPr/>
        </p:nvPicPr>
        <p:blipFill>
          <a:blip r:embed="rId5"/>
          <a:stretch>
            <a:fillRect/>
          </a:stretch>
        </p:blipFill>
        <p:spPr>
          <a:xfrm>
            <a:off x="7434100" y="4873468"/>
            <a:ext cx="1349645" cy="1227666"/>
          </a:xfrm>
          <a:prstGeom prst="roundRect">
            <a:avLst>
              <a:gd name="adj" fmla="val 10741"/>
            </a:avLst>
          </a:prstGeom>
          <a:noFill/>
          <a:effectLst>
            <a:glow rad="139700">
              <a:schemeClr val="accent1">
                <a:satMod val="175000"/>
                <a:alpha val="40000"/>
              </a:schemeClr>
            </a:glow>
          </a:effectLst>
        </p:spPr>
      </p:pic>
    </p:spTree>
    <p:extLst>
      <p:ext uri="{BB962C8B-B14F-4D97-AF65-F5344CB8AC3E}">
        <p14:creationId xmlns:p14="http://schemas.microsoft.com/office/powerpoint/2010/main" val="1984292825"/>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par>
                          <p:cTn id="17" fill="hold">
                            <p:stCondLst>
                              <p:cond delay="3000"/>
                            </p:stCondLst>
                            <p:childTnLst>
                              <p:par>
                                <p:cTn id="18" presetID="2" presetClass="entr" presetSubtype="2" decel="10000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1500" fill="hold"/>
                                        <p:tgtEl>
                                          <p:spTgt spid="2"/>
                                        </p:tgtEl>
                                        <p:attrNameLst>
                                          <p:attrName>ppt_x</p:attrName>
                                        </p:attrNameLst>
                                      </p:cBhvr>
                                      <p:tavLst>
                                        <p:tav tm="0">
                                          <p:val>
                                            <p:strVal val="1+#ppt_w/2"/>
                                          </p:val>
                                        </p:tav>
                                        <p:tav tm="100000">
                                          <p:val>
                                            <p:strVal val="#ppt_x"/>
                                          </p:val>
                                        </p:tav>
                                      </p:tavLst>
                                    </p:anim>
                                    <p:anim calcmode="lin" valueType="num">
                                      <p:cBhvr additive="base">
                                        <p:cTn id="21" dur="1500" fill="hold"/>
                                        <p:tgtEl>
                                          <p:spTgt spid="2"/>
                                        </p:tgtEl>
                                        <p:attrNameLst>
                                          <p:attrName>ppt_y</p:attrName>
                                        </p:attrNameLst>
                                      </p:cBhvr>
                                      <p:tavLst>
                                        <p:tav tm="0">
                                          <p:val>
                                            <p:strVal val="#ppt_y"/>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sp>
        <p:nvSpPr>
          <p:cNvPr id="47" name="矩形 144">
            <a:extLst>
              <a:ext uri="{FF2B5EF4-FFF2-40B4-BE49-F238E27FC236}">
                <a16:creationId xmlns:a16="http://schemas.microsoft.com/office/drawing/2014/main" id="{9BCDFCAA-8EF9-E183-8246-2404918E0ED6}"/>
              </a:ext>
            </a:extLst>
          </p:cNvPr>
          <p:cNvSpPr/>
          <p:nvPr/>
        </p:nvSpPr>
        <p:spPr>
          <a:xfrm>
            <a:off x="791536" y="1142704"/>
            <a:ext cx="10420750" cy="1705403"/>
          </a:xfrm>
          <a:prstGeom prst="rect">
            <a:avLst/>
          </a:prstGeom>
          <a:noFill/>
        </p:spPr>
        <p:txBody>
          <a:bodyPr wrap="square" rtlCol="0">
            <a:spAutoFit/>
          </a:bodyPr>
          <a:lstStyle/>
          <a:p>
            <a:pPr defTabSz="479969">
              <a:lnSpc>
                <a:spcPct val="150000"/>
              </a:lnSpc>
              <a:defRPr/>
            </a:pPr>
            <a:r>
              <a:rPr lang="pt-BR" altLang="zh-CN" b="1" dirty="0">
                <a:solidFill>
                  <a:schemeClr val="bg1"/>
                </a:solidFill>
                <a:cs typeface="+mn-ea"/>
                <a:sym typeface="+mn-lt"/>
              </a:rPr>
              <a:t>C.1 - Protetor auditivo:</a:t>
            </a:r>
            <a:br>
              <a:rPr lang="pt-BR" altLang="zh-CN" b="1" dirty="0">
                <a:solidFill>
                  <a:schemeClr val="bg1"/>
                </a:solidFill>
                <a:cs typeface="+mn-ea"/>
                <a:sym typeface="+mn-lt"/>
              </a:rPr>
            </a:br>
            <a:br>
              <a:rPr lang="pt-BR" altLang="zh-CN" b="1" dirty="0">
                <a:solidFill>
                  <a:schemeClr val="bg1"/>
                </a:solidFill>
                <a:cs typeface="+mn-ea"/>
                <a:sym typeface="+mn-lt"/>
              </a:rPr>
            </a:br>
            <a:r>
              <a:rPr lang="pt-BR" altLang="zh-CN" b="1" dirty="0">
                <a:solidFill>
                  <a:schemeClr val="bg1"/>
                </a:solidFill>
                <a:cs typeface="+mn-ea"/>
                <a:sym typeface="+mn-lt"/>
              </a:rPr>
              <a:t>c) </a:t>
            </a:r>
            <a:r>
              <a:rPr lang="pt-BR" altLang="zh-CN" dirty="0">
                <a:solidFill>
                  <a:schemeClr val="bg1"/>
                </a:solidFill>
                <a:cs typeface="+mn-ea"/>
                <a:sym typeface="+mn-lt"/>
              </a:rPr>
              <a:t>protetor auditivo </a:t>
            </a:r>
            <a:r>
              <a:rPr lang="pt-BR" altLang="zh-CN" dirty="0" err="1">
                <a:solidFill>
                  <a:schemeClr val="bg1"/>
                </a:solidFill>
                <a:cs typeface="+mn-ea"/>
                <a:sym typeface="+mn-lt"/>
              </a:rPr>
              <a:t>semiauricular</a:t>
            </a:r>
            <a:r>
              <a:rPr lang="pt-BR" altLang="zh-CN" dirty="0">
                <a:solidFill>
                  <a:schemeClr val="bg1"/>
                </a:solidFill>
                <a:cs typeface="+mn-ea"/>
                <a:sym typeface="+mn-lt"/>
              </a:rPr>
              <a:t> para proteção do sistema auditivo contra níveis de pressão</a:t>
            </a:r>
            <a:br>
              <a:rPr lang="pt-BR" altLang="zh-CN" dirty="0">
                <a:solidFill>
                  <a:schemeClr val="bg1"/>
                </a:solidFill>
                <a:cs typeface="+mn-ea"/>
                <a:sym typeface="+mn-lt"/>
              </a:rPr>
            </a:br>
            <a:r>
              <a:rPr lang="pt-BR" altLang="zh-CN" dirty="0">
                <a:solidFill>
                  <a:schemeClr val="bg1"/>
                </a:solidFill>
                <a:cs typeface="+mn-ea"/>
                <a:sym typeface="+mn-lt"/>
              </a:rPr>
              <a:t>sonora superiores ao estabelecido na NR-15, Anexos nº 1 e 2.</a:t>
            </a:r>
            <a:endParaRPr lang="zh-CN" altLang="en-US" dirty="0">
              <a:solidFill>
                <a:schemeClr val="bg1"/>
              </a:solidFill>
              <a:cs typeface="+mn-ea"/>
              <a:sym typeface="+mn-lt"/>
            </a:endParaRPr>
          </a:p>
        </p:txBody>
      </p:sp>
      <p:sp>
        <p:nvSpPr>
          <p:cNvPr id="37" name="矩形: 圆角 14">
            <a:hlinkClick r:id="rId3" action="ppaction://hlinksldjump"/>
            <a:extLst>
              <a:ext uri="{FF2B5EF4-FFF2-40B4-BE49-F238E27FC236}">
                <a16:creationId xmlns:a16="http://schemas.microsoft.com/office/drawing/2014/main" id="{78D105F1-6E50-7993-D1D0-AE4A04872A24}"/>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grpSp>
        <p:nvGrpSpPr>
          <p:cNvPr id="14" name="组合 8">
            <a:extLst>
              <a:ext uri="{FF2B5EF4-FFF2-40B4-BE49-F238E27FC236}">
                <a16:creationId xmlns:a16="http://schemas.microsoft.com/office/drawing/2014/main" id="{B37C6B2E-4421-0AA6-D1A4-2CC370B83312}"/>
              </a:ext>
            </a:extLst>
          </p:cNvPr>
          <p:cNvGrpSpPr/>
          <p:nvPr/>
        </p:nvGrpSpPr>
        <p:grpSpPr>
          <a:xfrm>
            <a:off x="852620" y="220500"/>
            <a:ext cx="8694151" cy="439800"/>
            <a:chOff x="335868" y="306805"/>
            <a:chExt cx="15402685" cy="779156"/>
          </a:xfrm>
        </p:grpSpPr>
        <p:grpSp>
          <p:nvGrpSpPr>
            <p:cNvPr id="15" name="组合 5">
              <a:extLst>
                <a:ext uri="{FF2B5EF4-FFF2-40B4-BE49-F238E27FC236}">
                  <a16:creationId xmlns:a16="http://schemas.microsoft.com/office/drawing/2014/main" id="{A18F3730-7334-A2D0-3893-3BD6DE14171B}"/>
                </a:ext>
              </a:extLst>
            </p:cNvPr>
            <p:cNvGrpSpPr/>
            <p:nvPr/>
          </p:nvGrpSpPr>
          <p:grpSpPr>
            <a:xfrm>
              <a:off x="335868" y="399491"/>
              <a:ext cx="734442" cy="522514"/>
              <a:chOff x="92323" y="424702"/>
              <a:chExt cx="1148649" cy="817200"/>
            </a:xfrm>
          </p:grpSpPr>
          <p:sp>
            <p:nvSpPr>
              <p:cNvPr id="18" name="矩形: 圆角 3">
                <a:extLst>
                  <a:ext uri="{FF2B5EF4-FFF2-40B4-BE49-F238E27FC236}">
                    <a16:creationId xmlns:a16="http://schemas.microsoft.com/office/drawing/2014/main" id="{1BD60780-0DA1-3B5D-1422-ADBDBCEAD80C}"/>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20" name="矩形: 圆角 4">
                <a:extLst>
                  <a:ext uri="{FF2B5EF4-FFF2-40B4-BE49-F238E27FC236}">
                    <a16:creationId xmlns:a16="http://schemas.microsoft.com/office/drawing/2014/main" id="{6D0A18D1-0D9D-3F3F-CC9F-5DEA5FD287F1}"/>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16" name="文本框 7">
              <a:extLst>
                <a:ext uri="{FF2B5EF4-FFF2-40B4-BE49-F238E27FC236}">
                  <a16:creationId xmlns:a16="http://schemas.microsoft.com/office/drawing/2014/main" id="{AA6039C1-FAD1-F03C-6698-AF3CD8C05951}"/>
                </a:ext>
              </a:extLst>
            </p:cNvPr>
            <p:cNvSpPr txBox="1"/>
            <p:nvPr/>
          </p:nvSpPr>
          <p:spPr>
            <a:xfrm>
              <a:off x="1171066" y="306805"/>
              <a:ext cx="14567487"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C - EPI PARA PROTEÇÃO AUDITIVA</a:t>
              </a:r>
              <a:endParaRPr lang="zh-CN" altLang="en-US" sz="2258" b="1" dirty="0">
                <a:solidFill>
                  <a:prstClr val="white"/>
                </a:solidFill>
                <a:cs typeface="+mn-ea"/>
                <a:sym typeface="+mn-lt"/>
              </a:endParaRPr>
            </a:p>
          </p:txBody>
        </p:sp>
      </p:grpSp>
      <p:sp>
        <p:nvSpPr>
          <p:cNvPr id="34" name="矩形 144">
            <a:extLst>
              <a:ext uri="{FF2B5EF4-FFF2-40B4-BE49-F238E27FC236}">
                <a16:creationId xmlns:a16="http://schemas.microsoft.com/office/drawing/2014/main" id="{320419C4-E8A7-5E0E-AB7A-1A2F0E533F17}"/>
              </a:ext>
            </a:extLst>
          </p:cNvPr>
          <p:cNvSpPr/>
          <p:nvPr/>
        </p:nvSpPr>
        <p:spPr>
          <a:xfrm>
            <a:off x="337457" y="3773423"/>
            <a:ext cx="5975131" cy="2634183"/>
          </a:xfrm>
          <a:prstGeom prst="rect">
            <a:avLst/>
          </a:prstGeom>
          <a:noFill/>
        </p:spPr>
        <p:txBody>
          <a:bodyPr wrap="square" rtlCol="0">
            <a:spAutoFit/>
          </a:bodyPr>
          <a:lstStyle/>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São também conhecidos como protetores tipo capa;</a:t>
            </a:r>
          </a:p>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São formados por uma haste plástica de alta resistência à deformação e rompimento, normalmente utilizadas abaixo do queixo ou atrás da cabeça quando usados juntamente com capacete. Apresenta plugues de espuma substituíveis em suas extremidades, que acomodam-se na entrada do canal auditivo, sem, contudo, penetrá-lo. </a:t>
            </a:r>
          </a:p>
        </p:txBody>
      </p:sp>
      <p:sp>
        <p:nvSpPr>
          <p:cNvPr id="2" name="任意多边形: 形状 9">
            <a:extLst>
              <a:ext uri="{FF2B5EF4-FFF2-40B4-BE49-F238E27FC236}">
                <a16:creationId xmlns:a16="http://schemas.microsoft.com/office/drawing/2014/main" id="{519B33CB-CB1E-22AC-E4EE-DCB6B0085D1F}"/>
              </a:ext>
            </a:extLst>
          </p:cNvPr>
          <p:cNvSpPr/>
          <p:nvPr/>
        </p:nvSpPr>
        <p:spPr>
          <a:xfrm>
            <a:off x="6713748" y="3233399"/>
            <a:ext cx="6466780" cy="3616160"/>
          </a:xfrm>
          <a:custGeom>
            <a:avLst/>
            <a:gdLst>
              <a:gd name="connsiteX0" fmla="*/ 3892952 w 7785904"/>
              <a:gd name="connsiteY0" fmla="*/ 0 h 4072359"/>
              <a:gd name="connsiteX1" fmla="*/ 7785904 w 7785904"/>
              <a:gd name="connsiteY1" fmla="*/ 3892952 h 4072359"/>
              <a:gd name="connsiteX2" fmla="*/ 7781368 w 7785904"/>
              <a:gd name="connsiteY2" fmla="*/ 4072359 h 4072359"/>
              <a:gd name="connsiteX3" fmla="*/ 4537 w 7785904"/>
              <a:gd name="connsiteY3" fmla="*/ 4072359 h 4072359"/>
              <a:gd name="connsiteX4" fmla="*/ 0 w 7785904"/>
              <a:gd name="connsiteY4" fmla="*/ 3892952 h 4072359"/>
              <a:gd name="connsiteX5" fmla="*/ 3892952 w 7785904"/>
              <a:gd name="connsiteY5" fmla="*/ 0 h 4072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5904" h="4072359">
                <a:moveTo>
                  <a:pt x="3892952" y="0"/>
                </a:moveTo>
                <a:cubicBezTo>
                  <a:pt x="6042970" y="0"/>
                  <a:pt x="7785904" y="1742934"/>
                  <a:pt x="7785904" y="3892952"/>
                </a:cubicBezTo>
                <a:lnTo>
                  <a:pt x="7781368" y="4072359"/>
                </a:lnTo>
                <a:lnTo>
                  <a:pt x="4537" y="4072359"/>
                </a:lnTo>
                <a:lnTo>
                  <a:pt x="0" y="3892952"/>
                </a:lnTo>
                <a:cubicBezTo>
                  <a:pt x="0" y="1742934"/>
                  <a:pt x="1742934" y="0"/>
                  <a:pt x="3892952" y="0"/>
                </a:cubicBezTo>
                <a:close/>
              </a:path>
            </a:pathLst>
          </a:custGeom>
          <a:gradFill flip="none" rotWithShape="1">
            <a:gsLst>
              <a:gs pos="0">
                <a:srgbClr val="00B0F0"/>
              </a:gs>
              <a:gs pos="100000">
                <a:srgbClr val="00B0F0">
                  <a:alpha val="0"/>
                </a:srgbClr>
              </a:gs>
            </a:gsLst>
            <a:lin ang="5400000" scaled="1"/>
            <a:tileRect/>
          </a:gradFill>
          <a:ln w="12700" cap="flat" cmpd="sng" algn="ctr">
            <a:noFill/>
            <a:prstDash val="solid"/>
            <a:miter lim="800000"/>
          </a:ln>
          <a:effectLst/>
        </p:spPr>
        <p:txBody>
          <a:bodyPr wrap="square" rtlCol="0" anchor="ctr">
            <a:noAutofit/>
          </a:bodyPr>
          <a:lstStyle/>
          <a:p>
            <a:pPr algn="ctr" defTabSz="959937"/>
            <a:endParaRPr lang="zh-CN" altLang="en-US" sz="2100" kern="0" dirty="0">
              <a:solidFill>
                <a:prstClr val="white"/>
              </a:solidFill>
              <a:cs typeface="+mn-ea"/>
              <a:sym typeface="+mn-lt"/>
            </a:endParaRPr>
          </a:p>
        </p:txBody>
      </p:sp>
      <p:sp>
        <p:nvSpPr>
          <p:cNvPr id="9" name="椭圆 28">
            <a:extLst>
              <a:ext uri="{FF2B5EF4-FFF2-40B4-BE49-F238E27FC236}">
                <a16:creationId xmlns:a16="http://schemas.microsoft.com/office/drawing/2014/main" id="{A8BA7ED1-90FC-EB91-5C74-8215128127D1}"/>
              </a:ext>
            </a:extLst>
          </p:cNvPr>
          <p:cNvSpPr>
            <a:spLocks/>
          </p:cNvSpPr>
          <p:nvPr/>
        </p:nvSpPr>
        <p:spPr>
          <a:xfrm>
            <a:off x="6312588" y="5430974"/>
            <a:ext cx="947524" cy="947524"/>
          </a:xfrm>
          <a:prstGeom prst="ellipse">
            <a:avLst/>
          </a:prstGeom>
          <a:gradFill flip="none" rotWithShape="1">
            <a:gsLst>
              <a:gs pos="1000">
                <a:srgbClr val="00B0F0"/>
              </a:gs>
              <a:gs pos="100000">
                <a:srgbClr val="0AEEFC">
                  <a:alpha val="0"/>
                </a:srgbClr>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prstClr val="white"/>
              </a:solidFill>
              <a:effectLst/>
              <a:uLnTx/>
              <a:uFillTx/>
              <a:cs typeface="+mn-ea"/>
              <a:sym typeface="+mn-lt"/>
            </a:endParaRPr>
          </a:p>
        </p:txBody>
      </p:sp>
      <p:sp>
        <p:nvSpPr>
          <p:cNvPr id="10" name="Freeform 112">
            <a:extLst>
              <a:ext uri="{FF2B5EF4-FFF2-40B4-BE49-F238E27FC236}">
                <a16:creationId xmlns:a16="http://schemas.microsoft.com/office/drawing/2014/main" id="{1B34F1FC-990A-05F0-CCFC-A25A313AD507}"/>
              </a:ext>
            </a:extLst>
          </p:cNvPr>
          <p:cNvSpPr>
            <a:spLocks/>
          </p:cNvSpPr>
          <p:nvPr/>
        </p:nvSpPr>
        <p:spPr bwMode="auto">
          <a:xfrm>
            <a:off x="6543125" y="5623577"/>
            <a:ext cx="486450" cy="562319"/>
          </a:xfrm>
          <a:custGeom>
            <a:avLst/>
            <a:gdLst>
              <a:gd name="T0" fmla="*/ 67915248 w 390"/>
              <a:gd name="T1" fmla="*/ 0 h 444"/>
              <a:gd name="T2" fmla="*/ 0 w 390"/>
              <a:gd name="T3" fmla="*/ 10756750 h 444"/>
              <a:gd name="T4" fmla="*/ 8661611 w 390"/>
              <a:gd name="T5" fmla="*/ 89909435 h 444"/>
              <a:gd name="T6" fmla="*/ 76576859 w 390"/>
              <a:gd name="T7" fmla="*/ 80979491 h 444"/>
              <a:gd name="T8" fmla="*/ 67915248 w 390"/>
              <a:gd name="T9" fmla="*/ 0 h 444"/>
              <a:gd name="T10" fmla="*/ 67915248 w 390"/>
              <a:gd name="T11" fmla="*/ 80979491 h 444"/>
              <a:gd name="T12" fmla="*/ 8661611 w 390"/>
              <a:gd name="T13" fmla="*/ 10756750 h 444"/>
              <a:gd name="T14" fmla="*/ 67915248 w 390"/>
              <a:gd name="T15" fmla="*/ 80979491 h 444"/>
              <a:gd name="T16" fmla="*/ 43505051 w 390"/>
              <a:gd name="T17" fmla="*/ 55812832 h 444"/>
              <a:gd name="T18" fmla="*/ 19094855 w 390"/>
              <a:gd name="T19" fmla="*/ 61292796 h 444"/>
              <a:gd name="T20" fmla="*/ 43505051 w 390"/>
              <a:gd name="T21" fmla="*/ 55812832 h 444"/>
              <a:gd name="T22" fmla="*/ 57482004 w 390"/>
              <a:gd name="T23" fmla="*/ 35923409 h 444"/>
              <a:gd name="T24" fmla="*/ 38387149 w 390"/>
              <a:gd name="T25" fmla="*/ 39779296 h 444"/>
              <a:gd name="T26" fmla="*/ 57482004 w 390"/>
              <a:gd name="T27" fmla="*/ 35923409 h 444"/>
              <a:gd name="T28" fmla="*/ 38387149 w 390"/>
              <a:gd name="T29" fmla="*/ 30646623 h 444"/>
              <a:gd name="T30" fmla="*/ 57482004 w 390"/>
              <a:gd name="T31" fmla="*/ 19889873 h 444"/>
              <a:gd name="T32" fmla="*/ 38387149 w 390"/>
              <a:gd name="T33" fmla="*/ 30646623 h 444"/>
              <a:gd name="T34" fmla="*/ 33071808 w 390"/>
              <a:gd name="T35" fmla="*/ 19889873 h 444"/>
              <a:gd name="T36" fmla="*/ 19094855 w 390"/>
              <a:gd name="T37" fmla="*/ 39779296 h 444"/>
              <a:gd name="T38" fmla="*/ 33071808 w 390"/>
              <a:gd name="T39" fmla="*/ 19889873 h 444"/>
              <a:gd name="T40" fmla="*/ 27756910 w 390"/>
              <a:gd name="T41" fmla="*/ 45056532 h 444"/>
              <a:gd name="T42" fmla="*/ 19094855 w 390"/>
              <a:gd name="T43" fmla="*/ 50536046 h 444"/>
              <a:gd name="T44" fmla="*/ 27756910 w 390"/>
              <a:gd name="T45" fmla="*/ 45056532 h 444"/>
              <a:gd name="T46" fmla="*/ 33071808 w 390"/>
              <a:gd name="T47" fmla="*/ 50536046 h 444"/>
              <a:gd name="T48" fmla="*/ 57482004 w 390"/>
              <a:gd name="T49" fmla="*/ 45056532 h 444"/>
              <a:gd name="T50" fmla="*/ 33071808 w 390"/>
              <a:gd name="T51" fmla="*/ 50536046 h 444"/>
              <a:gd name="T52" fmla="*/ 57482004 w 390"/>
              <a:gd name="T53" fmla="*/ 64743227 h 444"/>
              <a:gd name="T54" fmla="*/ 19094855 w 390"/>
              <a:gd name="T55" fmla="*/ 70222741 h 444"/>
              <a:gd name="T56" fmla="*/ 57482004 w 390"/>
              <a:gd name="T57" fmla="*/ 64743227 h 444"/>
              <a:gd name="T58" fmla="*/ 48820393 w 390"/>
              <a:gd name="T59" fmla="*/ 61292796 h 444"/>
              <a:gd name="T60" fmla="*/ 57482004 w 390"/>
              <a:gd name="T61" fmla="*/ 55812832 h 444"/>
              <a:gd name="T62" fmla="*/ 48820393 w 390"/>
              <a:gd name="T63" fmla="*/ 61292796 h 4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90" h="444">
                <a:moveTo>
                  <a:pt x="345" y="0"/>
                </a:moveTo>
                <a:lnTo>
                  <a:pt x="345" y="0"/>
                </a:lnTo>
                <a:cubicBezTo>
                  <a:pt x="44" y="0"/>
                  <a:pt x="44" y="0"/>
                  <a:pt x="44" y="0"/>
                </a:cubicBezTo>
                <a:cubicBezTo>
                  <a:pt x="17" y="0"/>
                  <a:pt x="0" y="27"/>
                  <a:pt x="0" y="53"/>
                </a:cubicBezTo>
                <a:cubicBezTo>
                  <a:pt x="0" y="399"/>
                  <a:pt x="0" y="399"/>
                  <a:pt x="0" y="399"/>
                </a:cubicBezTo>
                <a:cubicBezTo>
                  <a:pt x="0" y="425"/>
                  <a:pt x="17" y="443"/>
                  <a:pt x="44" y="443"/>
                </a:cubicBezTo>
                <a:cubicBezTo>
                  <a:pt x="345" y="443"/>
                  <a:pt x="345" y="443"/>
                  <a:pt x="345" y="443"/>
                </a:cubicBezTo>
                <a:cubicBezTo>
                  <a:pt x="372" y="443"/>
                  <a:pt x="389" y="425"/>
                  <a:pt x="389" y="399"/>
                </a:cubicBezTo>
                <a:cubicBezTo>
                  <a:pt x="389" y="53"/>
                  <a:pt x="389" y="53"/>
                  <a:pt x="389" y="53"/>
                </a:cubicBezTo>
                <a:cubicBezTo>
                  <a:pt x="389" y="27"/>
                  <a:pt x="372" y="0"/>
                  <a:pt x="345" y="0"/>
                </a:cubicBezTo>
                <a:close/>
                <a:moveTo>
                  <a:pt x="345" y="399"/>
                </a:moveTo>
                <a:lnTo>
                  <a:pt x="345" y="399"/>
                </a:lnTo>
                <a:cubicBezTo>
                  <a:pt x="44" y="399"/>
                  <a:pt x="44" y="399"/>
                  <a:pt x="44" y="399"/>
                </a:cubicBezTo>
                <a:cubicBezTo>
                  <a:pt x="44" y="53"/>
                  <a:pt x="44" y="53"/>
                  <a:pt x="44" y="53"/>
                </a:cubicBezTo>
                <a:cubicBezTo>
                  <a:pt x="345" y="53"/>
                  <a:pt x="345" y="53"/>
                  <a:pt x="345" y="53"/>
                </a:cubicBezTo>
                <a:lnTo>
                  <a:pt x="345" y="399"/>
                </a:lnTo>
                <a:close/>
                <a:moveTo>
                  <a:pt x="221" y="275"/>
                </a:moveTo>
                <a:lnTo>
                  <a:pt x="221" y="275"/>
                </a:lnTo>
                <a:cubicBezTo>
                  <a:pt x="97" y="275"/>
                  <a:pt x="97" y="275"/>
                  <a:pt x="97" y="275"/>
                </a:cubicBezTo>
                <a:cubicBezTo>
                  <a:pt x="97" y="302"/>
                  <a:pt x="97" y="302"/>
                  <a:pt x="97" y="302"/>
                </a:cubicBezTo>
                <a:cubicBezTo>
                  <a:pt x="221" y="302"/>
                  <a:pt x="221" y="302"/>
                  <a:pt x="221" y="302"/>
                </a:cubicBezTo>
                <a:lnTo>
                  <a:pt x="221" y="275"/>
                </a:lnTo>
                <a:close/>
                <a:moveTo>
                  <a:pt x="292" y="177"/>
                </a:moveTo>
                <a:lnTo>
                  <a:pt x="292" y="177"/>
                </a:lnTo>
                <a:cubicBezTo>
                  <a:pt x="195" y="177"/>
                  <a:pt x="195" y="177"/>
                  <a:pt x="195" y="177"/>
                </a:cubicBezTo>
                <a:cubicBezTo>
                  <a:pt x="195" y="196"/>
                  <a:pt x="195" y="196"/>
                  <a:pt x="195" y="196"/>
                </a:cubicBezTo>
                <a:cubicBezTo>
                  <a:pt x="292" y="196"/>
                  <a:pt x="292" y="196"/>
                  <a:pt x="292" y="196"/>
                </a:cubicBezTo>
                <a:lnTo>
                  <a:pt x="292" y="177"/>
                </a:lnTo>
                <a:close/>
                <a:moveTo>
                  <a:pt x="195" y="151"/>
                </a:moveTo>
                <a:lnTo>
                  <a:pt x="195" y="151"/>
                </a:lnTo>
                <a:cubicBezTo>
                  <a:pt x="292" y="151"/>
                  <a:pt x="292" y="151"/>
                  <a:pt x="292" y="151"/>
                </a:cubicBezTo>
                <a:cubicBezTo>
                  <a:pt x="292" y="98"/>
                  <a:pt x="292" y="98"/>
                  <a:pt x="292" y="98"/>
                </a:cubicBezTo>
                <a:cubicBezTo>
                  <a:pt x="195" y="98"/>
                  <a:pt x="195" y="98"/>
                  <a:pt x="195" y="98"/>
                </a:cubicBezTo>
                <a:lnTo>
                  <a:pt x="195" y="151"/>
                </a:lnTo>
                <a:close/>
                <a:moveTo>
                  <a:pt x="168" y="98"/>
                </a:moveTo>
                <a:lnTo>
                  <a:pt x="168" y="98"/>
                </a:lnTo>
                <a:cubicBezTo>
                  <a:pt x="97" y="98"/>
                  <a:pt x="97" y="98"/>
                  <a:pt x="97" y="98"/>
                </a:cubicBezTo>
                <a:cubicBezTo>
                  <a:pt x="97" y="196"/>
                  <a:pt x="97" y="196"/>
                  <a:pt x="97" y="196"/>
                </a:cubicBezTo>
                <a:cubicBezTo>
                  <a:pt x="168" y="196"/>
                  <a:pt x="168" y="196"/>
                  <a:pt x="168" y="196"/>
                </a:cubicBezTo>
                <a:lnTo>
                  <a:pt x="168" y="98"/>
                </a:lnTo>
                <a:close/>
                <a:moveTo>
                  <a:pt x="141" y="222"/>
                </a:moveTo>
                <a:lnTo>
                  <a:pt x="141" y="222"/>
                </a:lnTo>
                <a:cubicBezTo>
                  <a:pt x="97" y="222"/>
                  <a:pt x="97" y="222"/>
                  <a:pt x="97" y="222"/>
                </a:cubicBezTo>
                <a:cubicBezTo>
                  <a:pt x="97" y="249"/>
                  <a:pt x="97" y="249"/>
                  <a:pt x="97" y="249"/>
                </a:cubicBezTo>
                <a:cubicBezTo>
                  <a:pt x="141" y="249"/>
                  <a:pt x="141" y="249"/>
                  <a:pt x="141" y="249"/>
                </a:cubicBezTo>
                <a:lnTo>
                  <a:pt x="141" y="222"/>
                </a:lnTo>
                <a:close/>
                <a:moveTo>
                  <a:pt x="168" y="249"/>
                </a:moveTo>
                <a:lnTo>
                  <a:pt x="168" y="249"/>
                </a:lnTo>
                <a:cubicBezTo>
                  <a:pt x="292" y="249"/>
                  <a:pt x="292" y="249"/>
                  <a:pt x="292" y="249"/>
                </a:cubicBezTo>
                <a:cubicBezTo>
                  <a:pt x="292" y="222"/>
                  <a:pt x="292" y="222"/>
                  <a:pt x="292" y="222"/>
                </a:cubicBezTo>
                <a:cubicBezTo>
                  <a:pt x="168" y="222"/>
                  <a:pt x="168" y="222"/>
                  <a:pt x="168" y="222"/>
                </a:cubicBezTo>
                <a:lnTo>
                  <a:pt x="168" y="249"/>
                </a:lnTo>
                <a:close/>
                <a:moveTo>
                  <a:pt x="292" y="319"/>
                </a:moveTo>
                <a:lnTo>
                  <a:pt x="292" y="319"/>
                </a:lnTo>
                <a:cubicBezTo>
                  <a:pt x="97" y="319"/>
                  <a:pt x="97" y="319"/>
                  <a:pt x="97" y="319"/>
                </a:cubicBezTo>
                <a:cubicBezTo>
                  <a:pt x="97" y="346"/>
                  <a:pt x="97" y="346"/>
                  <a:pt x="97" y="346"/>
                </a:cubicBezTo>
                <a:cubicBezTo>
                  <a:pt x="292" y="346"/>
                  <a:pt x="292" y="346"/>
                  <a:pt x="292" y="346"/>
                </a:cubicBezTo>
                <a:lnTo>
                  <a:pt x="292" y="319"/>
                </a:lnTo>
                <a:close/>
                <a:moveTo>
                  <a:pt x="248" y="302"/>
                </a:moveTo>
                <a:lnTo>
                  <a:pt x="248" y="302"/>
                </a:lnTo>
                <a:cubicBezTo>
                  <a:pt x="292" y="302"/>
                  <a:pt x="292" y="302"/>
                  <a:pt x="292" y="302"/>
                </a:cubicBezTo>
                <a:cubicBezTo>
                  <a:pt x="292" y="275"/>
                  <a:pt x="292" y="275"/>
                  <a:pt x="292" y="275"/>
                </a:cubicBezTo>
                <a:cubicBezTo>
                  <a:pt x="248" y="275"/>
                  <a:pt x="248" y="275"/>
                  <a:pt x="248" y="275"/>
                </a:cubicBezTo>
                <a:lnTo>
                  <a:pt x="248" y="3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lIns="45720" tIns="22860" rIns="45720" bIns="2286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cs typeface="+mn-ea"/>
              <a:sym typeface="+mn-lt"/>
            </a:endParaRPr>
          </a:p>
        </p:txBody>
      </p:sp>
      <p:pic>
        <p:nvPicPr>
          <p:cNvPr id="4" name="Imagem 3">
            <a:extLst>
              <a:ext uri="{FF2B5EF4-FFF2-40B4-BE49-F238E27FC236}">
                <a16:creationId xmlns:a16="http://schemas.microsoft.com/office/drawing/2014/main" id="{F5BC71A1-B1E2-BCA1-957C-595B6477E538}"/>
              </a:ext>
            </a:extLst>
          </p:cNvPr>
          <p:cNvPicPr>
            <a:picLocks noChangeAspect="1"/>
          </p:cNvPicPr>
          <p:nvPr/>
        </p:nvPicPr>
        <p:blipFill>
          <a:blip r:embed="rId4"/>
          <a:stretch>
            <a:fillRect/>
          </a:stretch>
        </p:blipFill>
        <p:spPr>
          <a:xfrm>
            <a:off x="8155333" y="4140824"/>
            <a:ext cx="2782875" cy="2397410"/>
          </a:xfrm>
          <a:prstGeom prst="ellipse">
            <a:avLst/>
          </a:prstGeom>
          <a:effectLst>
            <a:glow rad="139700">
              <a:schemeClr val="accent1">
                <a:satMod val="175000"/>
                <a:alpha val="40000"/>
              </a:schemeClr>
            </a:glow>
          </a:effectLst>
        </p:spPr>
      </p:pic>
    </p:spTree>
    <p:extLst>
      <p:ext uri="{BB962C8B-B14F-4D97-AF65-F5344CB8AC3E}">
        <p14:creationId xmlns:p14="http://schemas.microsoft.com/office/powerpoint/2010/main" val="3103679165"/>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500" fill="hold"/>
                                        <p:tgtEl>
                                          <p:spTgt spid="37"/>
                                        </p:tgtEl>
                                        <p:attrNameLst>
                                          <p:attrName>ppt_x</p:attrName>
                                        </p:attrNameLst>
                                      </p:cBhvr>
                                      <p:tavLst>
                                        <p:tav tm="0">
                                          <p:val>
                                            <p:strVal val="1+#ppt_w/2"/>
                                          </p:val>
                                        </p:tav>
                                        <p:tav tm="100000">
                                          <p:val>
                                            <p:strVal val="#ppt_x"/>
                                          </p:val>
                                        </p:tav>
                                      </p:tavLst>
                                    </p:anim>
                                    <p:anim calcmode="lin" valueType="num">
                                      <p:cBhvr additive="base">
                                        <p:cTn id="8" dur="1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descr="背景图案&#10;&#10;描述已自动生成">
            <a:extLst>
              <a:ext uri="{FF2B5EF4-FFF2-40B4-BE49-F238E27FC236}">
                <a16:creationId xmlns:a16="http://schemas.microsoft.com/office/drawing/2014/main" id="{1698420D-ACE4-A1DE-2738-1D4867C06492}"/>
              </a:ext>
            </a:extLst>
          </p:cNvPr>
          <p:cNvPicPr>
            <a:picLocks noChangeAspect="1"/>
          </p:cNvPicPr>
          <p:nvPr/>
        </p:nvPicPr>
        <p:blipFill rotWithShape="1">
          <a:blip r:embed="rId7" cstate="screen">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8800"/>
                    </a14:imgEffect>
                    <a14:imgEffect>
                      <a14:saturation sat="300000"/>
                    </a14:imgEffect>
                  </a14:imgLayer>
                </a14:imgProps>
              </a:ext>
              <a:ext uri="{28A0092B-C50C-407E-A947-70E740481C1C}">
                <a14:useLocalDpi xmlns:a14="http://schemas.microsoft.com/office/drawing/2010/main"/>
              </a:ext>
            </a:extLst>
          </a:blip>
          <a:srcRect r="22428" b="18572"/>
          <a:stretch/>
        </p:blipFill>
        <p:spPr>
          <a:xfrm>
            <a:off x="0" y="0"/>
            <a:ext cx="12192000" cy="6858000"/>
          </a:xfrm>
          <a:prstGeom prst="rect">
            <a:avLst/>
          </a:prstGeom>
        </p:spPr>
      </p:pic>
      <p:grpSp>
        <p:nvGrpSpPr>
          <p:cNvPr id="3" name="组合 2">
            <a:extLst>
              <a:ext uri="{FF2B5EF4-FFF2-40B4-BE49-F238E27FC236}">
                <a16:creationId xmlns:a16="http://schemas.microsoft.com/office/drawing/2014/main" id="{C3DF5C86-A7BF-4C33-99CD-847B7CD23903}"/>
              </a:ext>
            </a:extLst>
          </p:cNvPr>
          <p:cNvGrpSpPr/>
          <p:nvPr/>
        </p:nvGrpSpPr>
        <p:grpSpPr>
          <a:xfrm>
            <a:off x="309730" y="2334153"/>
            <a:ext cx="3427948" cy="3126698"/>
            <a:chOff x="548721" y="1660009"/>
            <a:chExt cx="6073003" cy="5539304"/>
          </a:xfrm>
        </p:grpSpPr>
        <p:sp>
          <p:nvSpPr>
            <p:cNvPr id="30" name="平行四边形 29">
              <a:extLst>
                <a:ext uri="{FF2B5EF4-FFF2-40B4-BE49-F238E27FC236}">
                  <a16:creationId xmlns:a16="http://schemas.microsoft.com/office/drawing/2014/main" id="{A34C9100-DD4C-4AED-9A20-F505B5CC3263}"/>
                </a:ext>
              </a:extLst>
            </p:cNvPr>
            <p:cNvSpPr/>
            <p:nvPr/>
          </p:nvSpPr>
          <p:spPr>
            <a:xfrm>
              <a:off x="548721" y="1660009"/>
              <a:ext cx="5810647" cy="4283592"/>
            </a:xfrm>
            <a:prstGeom prst="parallelogram">
              <a:avLst>
                <a:gd name="adj" fmla="val 41066"/>
              </a:avLst>
            </a:prstGeom>
            <a:gradFill>
              <a:gsLst>
                <a:gs pos="0">
                  <a:srgbClr val="00B0F0"/>
                </a:gs>
                <a:gs pos="100000">
                  <a:srgbClr val="344CF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6" dirty="0">
                <a:cs typeface="+mn-ea"/>
                <a:sym typeface="+mn-lt"/>
              </a:endParaRPr>
            </a:p>
          </p:txBody>
        </p:sp>
        <p:sp>
          <p:nvSpPr>
            <p:cNvPr id="31" name="平行四边形 30">
              <a:extLst>
                <a:ext uri="{FF2B5EF4-FFF2-40B4-BE49-F238E27FC236}">
                  <a16:creationId xmlns:a16="http://schemas.microsoft.com/office/drawing/2014/main" id="{2C8CE132-F521-4C79-AEA0-A9C1B301EAE1}"/>
                </a:ext>
              </a:extLst>
            </p:cNvPr>
            <p:cNvSpPr/>
            <p:nvPr/>
          </p:nvSpPr>
          <p:spPr>
            <a:xfrm>
              <a:off x="2867379" y="4431621"/>
              <a:ext cx="3754345" cy="2767692"/>
            </a:xfrm>
            <a:prstGeom prst="parallelogram">
              <a:avLst>
                <a:gd name="adj" fmla="val 41066"/>
              </a:avLst>
            </a:prstGeom>
            <a:gradFill>
              <a:gsLst>
                <a:gs pos="0">
                  <a:srgbClr val="00B0F0"/>
                </a:gs>
                <a:gs pos="100000">
                  <a:srgbClr val="344CF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6" dirty="0">
                <a:cs typeface="+mn-ea"/>
                <a:sym typeface="+mn-lt"/>
              </a:endParaRPr>
            </a:p>
          </p:txBody>
        </p:sp>
      </p:grpSp>
      <p:grpSp>
        <p:nvGrpSpPr>
          <p:cNvPr id="34" name="组合 33">
            <a:extLst>
              <a:ext uri="{FF2B5EF4-FFF2-40B4-BE49-F238E27FC236}">
                <a16:creationId xmlns:a16="http://schemas.microsoft.com/office/drawing/2014/main" id="{BD84AF62-55A4-4C0C-9B3D-3AC57B31AF75}"/>
              </a:ext>
            </a:extLst>
          </p:cNvPr>
          <p:cNvGrpSpPr/>
          <p:nvPr/>
        </p:nvGrpSpPr>
        <p:grpSpPr>
          <a:xfrm>
            <a:off x="9376973" y="3897140"/>
            <a:ext cx="1717210" cy="223661"/>
            <a:chOff x="16786801" y="5346279"/>
            <a:chExt cx="3042235" cy="396241"/>
          </a:xfrm>
        </p:grpSpPr>
        <p:sp>
          <p:nvSpPr>
            <p:cNvPr id="35" name="平行四边形 34">
              <a:extLst>
                <a:ext uri="{FF2B5EF4-FFF2-40B4-BE49-F238E27FC236}">
                  <a16:creationId xmlns:a16="http://schemas.microsoft.com/office/drawing/2014/main" id="{A5D2730D-77F2-4BC5-B88B-FBBE36D99356}"/>
                </a:ext>
              </a:extLst>
            </p:cNvPr>
            <p:cNvSpPr/>
            <p:nvPr>
              <p:custDataLst>
                <p:tags r:id="rId3"/>
              </p:custDataLst>
            </p:nvPr>
          </p:nvSpPr>
          <p:spPr>
            <a:xfrm>
              <a:off x="17625001" y="5346279"/>
              <a:ext cx="2204035" cy="258321"/>
            </a:xfrm>
            <a:prstGeom prst="parallelogram">
              <a:avLst>
                <a:gd name="adj" fmla="val 33801"/>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258089">
                <a:defRPr/>
              </a:pPr>
              <a:endParaRPr lang="zh-CN" altLang="en-US" sz="1016" dirty="0">
                <a:solidFill>
                  <a:prstClr val="white"/>
                </a:solidFill>
                <a:cs typeface="+mn-ea"/>
                <a:sym typeface="+mn-lt"/>
              </a:endParaRPr>
            </a:p>
          </p:txBody>
        </p:sp>
        <p:sp>
          <p:nvSpPr>
            <p:cNvPr id="36" name="平行四边形 35">
              <a:extLst>
                <a:ext uri="{FF2B5EF4-FFF2-40B4-BE49-F238E27FC236}">
                  <a16:creationId xmlns:a16="http://schemas.microsoft.com/office/drawing/2014/main" id="{8824F6FA-5984-4975-B4DD-ECE8C31F68D4}"/>
                </a:ext>
              </a:extLst>
            </p:cNvPr>
            <p:cNvSpPr/>
            <p:nvPr>
              <p:custDataLst>
                <p:tags r:id="rId4"/>
              </p:custDataLst>
            </p:nvPr>
          </p:nvSpPr>
          <p:spPr>
            <a:xfrm>
              <a:off x="16786801" y="5651080"/>
              <a:ext cx="2204035" cy="91440"/>
            </a:xfrm>
            <a:prstGeom prst="parallelogram">
              <a:avLst>
                <a:gd name="adj" fmla="val 33801"/>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258089">
                <a:defRPr/>
              </a:pPr>
              <a:endParaRPr lang="zh-CN" altLang="en-US" sz="1016" dirty="0">
                <a:solidFill>
                  <a:prstClr val="white"/>
                </a:solidFill>
                <a:cs typeface="+mn-ea"/>
                <a:sym typeface="+mn-lt"/>
              </a:endParaRPr>
            </a:p>
          </p:txBody>
        </p:sp>
      </p:grpSp>
      <p:grpSp>
        <p:nvGrpSpPr>
          <p:cNvPr id="37" name="组合 36">
            <a:extLst>
              <a:ext uri="{FF2B5EF4-FFF2-40B4-BE49-F238E27FC236}">
                <a16:creationId xmlns:a16="http://schemas.microsoft.com/office/drawing/2014/main" id="{5B005CAE-E1EB-4475-AA0F-DF183A8D5000}"/>
              </a:ext>
            </a:extLst>
          </p:cNvPr>
          <p:cNvGrpSpPr/>
          <p:nvPr/>
        </p:nvGrpSpPr>
        <p:grpSpPr>
          <a:xfrm>
            <a:off x="4587240" y="1324232"/>
            <a:ext cx="6735544" cy="2168867"/>
            <a:chOff x="10082392" y="1905242"/>
            <a:chExt cx="3612981" cy="2409795"/>
          </a:xfrm>
        </p:grpSpPr>
        <p:sp>
          <p:nvSpPr>
            <p:cNvPr id="38" name="平行四边形 37">
              <a:extLst>
                <a:ext uri="{FF2B5EF4-FFF2-40B4-BE49-F238E27FC236}">
                  <a16:creationId xmlns:a16="http://schemas.microsoft.com/office/drawing/2014/main" id="{A1F9CB4F-A013-4395-A823-1247817A73DA}"/>
                </a:ext>
              </a:extLst>
            </p:cNvPr>
            <p:cNvSpPr/>
            <p:nvPr>
              <p:custDataLst>
                <p:tags r:id="rId1"/>
              </p:custDataLst>
            </p:nvPr>
          </p:nvSpPr>
          <p:spPr>
            <a:xfrm flipH="1" flipV="1">
              <a:off x="10082392" y="1905242"/>
              <a:ext cx="3612981" cy="2409795"/>
            </a:xfrm>
            <a:prstGeom prst="parallelogram">
              <a:avLst>
                <a:gd name="adj" fmla="val 29928"/>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258089">
                <a:defRPr/>
              </a:pPr>
              <a:endParaRPr lang="zh-CN" altLang="en-US" sz="1016" dirty="0">
                <a:solidFill>
                  <a:prstClr val="white"/>
                </a:solidFill>
                <a:cs typeface="+mn-ea"/>
                <a:sym typeface="+mn-lt"/>
              </a:endParaRPr>
            </a:p>
          </p:txBody>
        </p:sp>
        <p:sp>
          <p:nvSpPr>
            <p:cNvPr id="39" name="文本框 38">
              <a:extLst>
                <a:ext uri="{FF2B5EF4-FFF2-40B4-BE49-F238E27FC236}">
                  <a16:creationId xmlns:a16="http://schemas.microsoft.com/office/drawing/2014/main" id="{A2600C08-4D1B-4549-936A-64EB0BD20D18}"/>
                </a:ext>
              </a:extLst>
            </p:cNvPr>
            <p:cNvSpPr txBox="1"/>
            <p:nvPr>
              <p:custDataLst>
                <p:tags r:id="rId2"/>
              </p:custDataLst>
            </p:nvPr>
          </p:nvSpPr>
          <p:spPr>
            <a:xfrm>
              <a:off x="10505625" y="2138610"/>
              <a:ext cx="2630308" cy="1915009"/>
            </a:xfrm>
            <a:prstGeom prst="rect">
              <a:avLst/>
            </a:prstGeom>
            <a:noFill/>
            <a:effectLst>
              <a:glow rad="203200">
                <a:srgbClr val="FF0000">
                  <a:alpha val="69000"/>
                </a:srgbClr>
              </a:glow>
            </a:effectLst>
          </p:spPr>
          <p:txBody>
            <a:bodyPr wrap="square" lIns="0" tIns="0" rIns="0" bIns="0" rtlCol="0">
              <a:spAutoFit/>
            </a:bodyPr>
            <a:lstStyle/>
            <a:p>
              <a:pPr defTabSz="258089">
                <a:defRPr/>
              </a:pPr>
              <a:r>
                <a:rPr lang="pt-BR" altLang="zh-CN" sz="2800" b="1" dirty="0">
                  <a:solidFill>
                    <a:schemeClr val="bg1"/>
                  </a:solidFill>
                  <a:effectLst>
                    <a:glow rad="12700">
                      <a:srgbClr val="FF0000">
                        <a:alpha val="53000"/>
                      </a:srgbClr>
                    </a:glow>
                    <a:outerShdw blurRad="38100" dist="38100" dir="2700000" algn="tl">
                      <a:srgbClr val="000000">
                        <a:alpha val="43137"/>
                      </a:srgbClr>
                    </a:outerShdw>
                  </a:effectLst>
                  <a:cs typeface="+mn-ea"/>
                  <a:sym typeface="+mn-lt"/>
                </a:rPr>
                <a:t>D</a:t>
              </a:r>
            </a:p>
            <a:p>
              <a:pPr defTabSz="258089">
                <a:defRPr/>
              </a:pPr>
              <a:endParaRPr lang="pt-BR" altLang="zh-CN" sz="2800" b="1" dirty="0">
                <a:solidFill>
                  <a:schemeClr val="bg1"/>
                </a:solidFill>
                <a:effectLst>
                  <a:glow rad="12700">
                    <a:srgbClr val="FF0000">
                      <a:alpha val="53000"/>
                    </a:srgbClr>
                  </a:glow>
                </a:effectLst>
                <a:cs typeface="+mn-ea"/>
                <a:sym typeface="+mn-lt"/>
              </a:endParaRPr>
            </a:p>
            <a:p>
              <a:pPr defTabSz="258089">
                <a:defRPr/>
              </a:pPr>
              <a:r>
                <a:rPr lang="pt-BR" altLang="zh-CN" sz="2800" dirty="0">
                  <a:solidFill>
                    <a:schemeClr val="bg1"/>
                  </a:solidFill>
                  <a:effectLst>
                    <a:glow rad="12700">
                      <a:srgbClr val="FF0000">
                        <a:alpha val="53000"/>
                      </a:srgbClr>
                    </a:glow>
                  </a:effectLst>
                  <a:cs typeface="+mn-ea"/>
                  <a:sym typeface="+mn-lt"/>
                </a:rPr>
                <a:t>EPI PARA PROTEÇÃO RESPIRATÓRIA</a:t>
              </a:r>
            </a:p>
          </p:txBody>
        </p:sp>
      </p:grpSp>
      <p:pic>
        <p:nvPicPr>
          <p:cNvPr id="2" name="Picture 2" descr="IOP Assessoria">
            <a:extLst>
              <a:ext uri="{FF2B5EF4-FFF2-40B4-BE49-F238E27FC236}">
                <a16:creationId xmlns:a16="http://schemas.microsoft.com/office/drawing/2014/main" id="{F04B5EC4-6DB5-CEC1-D745-15F45C85F4F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9619" y="2806602"/>
            <a:ext cx="5310899" cy="4051398"/>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圆角 14">
            <a:hlinkClick r:id="rId10" action="ppaction://hlinksldjump"/>
            <a:extLst>
              <a:ext uri="{FF2B5EF4-FFF2-40B4-BE49-F238E27FC236}">
                <a16:creationId xmlns:a16="http://schemas.microsoft.com/office/drawing/2014/main" id="{83BA3FD9-73F9-5B18-87BA-8CD88C0F6722}"/>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spTree>
    <p:extLst>
      <p:ext uri="{BB962C8B-B14F-4D97-AF65-F5344CB8AC3E}">
        <p14:creationId xmlns:p14="http://schemas.microsoft.com/office/powerpoint/2010/main" val="3338147363"/>
      </p:ext>
    </p:extLst>
  </p:cSld>
  <p:clrMapOvr>
    <a:masterClrMapping/>
  </p:clrMapOvr>
  <mc:AlternateContent xmlns:mc="http://schemas.openxmlformats.org/markup-compatibility/2006" xmlns:p14="http://schemas.microsoft.com/office/powerpoint/2010/main">
    <mc:Choice Requires="p14">
      <p:transition spd="slow" p14:dur="2500" advTm="5555000">
        <p:checker/>
      </p:transition>
    </mc:Choice>
    <mc:Fallback xmlns="">
      <p:transition spd="slow" advTm="5555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 presetClass="entr" presetSubtype="2" decel="100000"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1500" fill="hold"/>
                                        <p:tgtEl>
                                          <p:spTgt spid="37"/>
                                        </p:tgtEl>
                                        <p:attrNameLst>
                                          <p:attrName>ppt_x</p:attrName>
                                        </p:attrNameLst>
                                      </p:cBhvr>
                                      <p:tavLst>
                                        <p:tav tm="0">
                                          <p:val>
                                            <p:strVal val="1+#ppt_w/2"/>
                                          </p:val>
                                        </p:tav>
                                        <p:tav tm="100000">
                                          <p:val>
                                            <p:strVal val="#ppt_x"/>
                                          </p:val>
                                        </p:tav>
                                      </p:tavLst>
                                    </p:anim>
                                    <p:anim calcmode="lin" valueType="num">
                                      <p:cBhvr additive="base">
                                        <p:cTn id="12" dur="1500" fill="hold"/>
                                        <p:tgtEl>
                                          <p:spTgt spid="37"/>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1500" fill="hold"/>
                                        <p:tgtEl>
                                          <p:spTgt spid="34"/>
                                        </p:tgtEl>
                                        <p:attrNameLst>
                                          <p:attrName>ppt_x</p:attrName>
                                        </p:attrNameLst>
                                      </p:cBhvr>
                                      <p:tavLst>
                                        <p:tav tm="0">
                                          <p:val>
                                            <p:strVal val="0-#ppt_w/2"/>
                                          </p:val>
                                        </p:tav>
                                        <p:tav tm="100000">
                                          <p:val>
                                            <p:strVal val="#ppt_x"/>
                                          </p:val>
                                        </p:tav>
                                      </p:tavLst>
                                    </p:anim>
                                    <p:anim calcmode="lin" valueType="num">
                                      <p:cBhvr additive="base">
                                        <p:cTn id="16" dur="1500" fill="hold"/>
                                        <p:tgtEl>
                                          <p:spTgt spid="34"/>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2" presetClass="entr" presetSubtype="2" decel="10000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1500" fill="hold"/>
                                        <p:tgtEl>
                                          <p:spTgt spid="4"/>
                                        </p:tgtEl>
                                        <p:attrNameLst>
                                          <p:attrName>ppt_x</p:attrName>
                                        </p:attrNameLst>
                                      </p:cBhvr>
                                      <p:tavLst>
                                        <p:tav tm="0">
                                          <p:val>
                                            <p:strVal val="1+#ppt_w/2"/>
                                          </p:val>
                                        </p:tav>
                                        <p:tav tm="100000">
                                          <p:val>
                                            <p:strVal val="#ppt_x"/>
                                          </p:val>
                                        </p:tav>
                                      </p:tavLst>
                                    </p:anim>
                                    <p:anim calcmode="lin" valueType="num">
                                      <p:cBhvr additive="base">
                                        <p:cTn id="21"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3">
            <a:duotone>
              <a:prstClr val="black"/>
              <a:schemeClr val="accent1">
                <a:tint val="45000"/>
                <a:satMod val="400000"/>
              </a:schemeClr>
            </a:duotone>
          </a:blip>
          <a:stretch>
            <a:fillRect/>
          </a:stretch>
        </p:blipFill>
        <p:spPr>
          <a:xfrm>
            <a:off x="0" y="0"/>
            <a:ext cx="12192000" cy="6858000"/>
          </a:xfrm>
          <a:prstGeom prst="rect">
            <a:avLst/>
          </a:prstGeom>
        </p:spPr>
      </p:pic>
      <p:sp>
        <p:nvSpPr>
          <p:cNvPr id="47" name="矩形 144">
            <a:extLst>
              <a:ext uri="{FF2B5EF4-FFF2-40B4-BE49-F238E27FC236}">
                <a16:creationId xmlns:a16="http://schemas.microsoft.com/office/drawing/2014/main" id="{9BCDFCAA-8EF9-E183-8246-2404918E0ED6}"/>
              </a:ext>
            </a:extLst>
          </p:cNvPr>
          <p:cNvSpPr/>
          <p:nvPr/>
        </p:nvSpPr>
        <p:spPr>
          <a:xfrm>
            <a:off x="791536" y="1142704"/>
            <a:ext cx="10483987" cy="1422954"/>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D.1 - Respirador purificador de ar não motorizado:</a:t>
            </a:r>
            <a:br>
              <a:rPr lang="pt-BR" altLang="zh-CN" sz="2000" b="1" dirty="0">
                <a:solidFill>
                  <a:schemeClr val="bg1"/>
                </a:solidFill>
                <a:cs typeface="+mn-ea"/>
                <a:sym typeface="+mn-lt"/>
              </a:rPr>
            </a:br>
            <a:r>
              <a:rPr lang="pt-BR" altLang="zh-CN" sz="2000" b="1" dirty="0">
                <a:solidFill>
                  <a:schemeClr val="bg1"/>
                </a:solidFill>
                <a:cs typeface="+mn-ea"/>
                <a:sym typeface="+mn-lt"/>
              </a:rPr>
              <a:t>a) </a:t>
            </a:r>
            <a:r>
              <a:rPr lang="pt-BR" altLang="zh-CN" sz="2000" dirty="0">
                <a:solidFill>
                  <a:schemeClr val="bg1"/>
                </a:solidFill>
                <a:cs typeface="+mn-ea"/>
                <a:sym typeface="+mn-lt"/>
              </a:rPr>
              <a:t>peça semifacial filtrante para partículas PFF1 para proteção das vias respiratórias contra poeiras e névoas;</a:t>
            </a:r>
            <a:endParaRPr lang="zh-CN" altLang="en-US" sz="2000" dirty="0">
              <a:solidFill>
                <a:schemeClr val="bg1"/>
              </a:solidFill>
              <a:cs typeface="+mn-ea"/>
              <a:sym typeface="+mn-lt"/>
            </a:endParaRPr>
          </a:p>
        </p:txBody>
      </p:sp>
      <p:sp>
        <p:nvSpPr>
          <p:cNvPr id="37" name="矩形: 圆角 14">
            <a:hlinkClick r:id="rId4" action="ppaction://hlinksldjump"/>
            <a:extLst>
              <a:ext uri="{FF2B5EF4-FFF2-40B4-BE49-F238E27FC236}">
                <a16:creationId xmlns:a16="http://schemas.microsoft.com/office/drawing/2014/main" id="{78D105F1-6E50-7993-D1D0-AE4A04872A24}"/>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grpSp>
        <p:nvGrpSpPr>
          <p:cNvPr id="14" name="组合 8">
            <a:extLst>
              <a:ext uri="{FF2B5EF4-FFF2-40B4-BE49-F238E27FC236}">
                <a16:creationId xmlns:a16="http://schemas.microsoft.com/office/drawing/2014/main" id="{B37C6B2E-4421-0AA6-D1A4-2CC370B83312}"/>
              </a:ext>
            </a:extLst>
          </p:cNvPr>
          <p:cNvGrpSpPr/>
          <p:nvPr/>
        </p:nvGrpSpPr>
        <p:grpSpPr>
          <a:xfrm>
            <a:off x="852620" y="220500"/>
            <a:ext cx="8694151" cy="439800"/>
            <a:chOff x="335868" y="306805"/>
            <a:chExt cx="15402685" cy="779156"/>
          </a:xfrm>
        </p:grpSpPr>
        <p:grpSp>
          <p:nvGrpSpPr>
            <p:cNvPr id="15" name="组合 5">
              <a:extLst>
                <a:ext uri="{FF2B5EF4-FFF2-40B4-BE49-F238E27FC236}">
                  <a16:creationId xmlns:a16="http://schemas.microsoft.com/office/drawing/2014/main" id="{A18F3730-7334-A2D0-3893-3BD6DE14171B}"/>
                </a:ext>
              </a:extLst>
            </p:cNvPr>
            <p:cNvGrpSpPr/>
            <p:nvPr/>
          </p:nvGrpSpPr>
          <p:grpSpPr>
            <a:xfrm>
              <a:off x="335868" y="399491"/>
              <a:ext cx="734442" cy="522514"/>
              <a:chOff x="92323" y="424702"/>
              <a:chExt cx="1148649" cy="817200"/>
            </a:xfrm>
          </p:grpSpPr>
          <p:sp>
            <p:nvSpPr>
              <p:cNvPr id="18" name="矩形: 圆角 3">
                <a:extLst>
                  <a:ext uri="{FF2B5EF4-FFF2-40B4-BE49-F238E27FC236}">
                    <a16:creationId xmlns:a16="http://schemas.microsoft.com/office/drawing/2014/main" id="{1BD60780-0DA1-3B5D-1422-ADBDBCEAD80C}"/>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20" name="矩形: 圆角 4">
                <a:extLst>
                  <a:ext uri="{FF2B5EF4-FFF2-40B4-BE49-F238E27FC236}">
                    <a16:creationId xmlns:a16="http://schemas.microsoft.com/office/drawing/2014/main" id="{6D0A18D1-0D9D-3F3F-CC9F-5DEA5FD287F1}"/>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16" name="文本框 7">
              <a:extLst>
                <a:ext uri="{FF2B5EF4-FFF2-40B4-BE49-F238E27FC236}">
                  <a16:creationId xmlns:a16="http://schemas.microsoft.com/office/drawing/2014/main" id="{AA6039C1-FAD1-F03C-6698-AF3CD8C05951}"/>
                </a:ext>
              </a:extLst>
            </p:cNvPr>
            <p:cNvSpPr txBox="1"/>
            <p:nvPr/>
          </p:nvSpPr>
          <p:spPr>
            <a:xfrm>
              <a:off x="1171066" y="306805"/>
              <a:ext cx="14567487"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D - EPI PARA PROTEÇÃO RESPIRATÓRIA</a:t>
              </a:r>
              <a:endParaRPr lang="zh-CN" altLang="en-US" sz="2258" b="1" dirty="0">
                <a:solidFill>
                  <a:prstClr val="white"/>
                </a:solidFill>
                <a:cs typeface="+mn-ea"/>
                <a:sym typeface="+mn-lt"/>
              </a:endParaRPr>
            </a:p>
          </p:txBody>
        </p:sp>
      </p:grpSp>
      <p:sp>
        <p:nvSpPr>
          <p:cNvPr id="5" name="平行四边形 37">
            <a:extLst>
              <a:ext uri="{FF2B5EF4-FFF2-40B4-BE49-F238E27FC236}">
                <a16:creationId xmlns:a16="http://schemas.microsoft.com/office/drawing/2014/main" id="{EE4A2609-9DBA-3F09-8EF6-651CAEA11DC6}"/>
              </a:ext>
            </a:extLst>
          </p:cNvPr>
          <p:cNvSpPr/>
          <p:nvPr>
            <p:custDataLst>
              <p:tags r:id="rId1"/>
            </p:custDataLst>
          </p:nvPr>
        </p:nvSpPr>
        <p:spPr>
          <a:xfrm flipH="1" flipV="1">
            <a:off x="317834" y="3285822"/>
            <a:ext cx="6680457" cy="1491802"/>
          </a:xfrm>
          <a:prstGeom prst="parallelogram">
            <a:avLst>
              <a:gd name="adj" fmla="val 43792"/>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nvGrpSpPr>
          <p:cNvPr id="6" name="组合 2">
            <a:extLst>
              <a:ext uri="{FF2B5EF4-FFF2-40B4-BE49-F238E27FC236}">
                <a16:creationId xmlns:a16="http://schemas.microsoft.com/office/drawing/2014/main" id="{5B588386-C45C-6241-52CC-1F54C78D255F}"/>
              </a:ext>
            </a:extLst>
          </p:cNvPr>
          <p:cNvGrpSpPr/>
          <p:nvPr/>
        </p:nvGrpSpPr>
        <p:grpSpPr>
          <a:xfrm>
            <a:off x="6998292" y="2787732"/>
            <a:ext cx="3483076" cy="3176980"/>
            <a:chOff x="548721" y="1660009"/>
            <a:chExt cx="6073003" cy="5539304"/>
          </a:xfrm>
        </p:grpSpPr>
        <p:sp>
          <p:nvSpPr>
            <p:cNvPr id="7" name="平行四边形 29">
              <a:extLst>
                <a:ext uri="{FF2B5EF4-FFF2-40B4-BE49-F238E27FC236}">
                  <a16:creationId xmlns:a16="http://schemas.microsoft.com/office/drawing/2014/main" id="{3BD4E17F-584E-4C4D-9BC2-FA4CF67ED964}"/>
                </a:ext>
              </a:extLst>
            </p:cNvPr>
            <p:cNvSpPr/>
            <p:nvPr/>
          </p:nvSpPr>
          <p:spPr>
            <a:xfrm>
              <a:off x="548721" y="1660009"/>
              <a:ext cx="5810647" cy="4283592"/>
            </a:xfrm>
            <a:prstGeom prst="parallelogram">
              <a:avLst>
                <a:gd name="adj" fmla="val 41066"/>
              </a:avLst>
            </a:prstGeom>
            <a:gradFill>
              <a:gsLst>
                <a:gs pos="0">
                  <a:srgbClr val="00B0F0"/>
                </a:gs>
                <a:gs pos="100000">
                  <a:srgbClr val="344CF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8" name="平行四边形 30">
              <a:extLst>
                <a:ext uri="{FF2B5EF4-FFF2-40B4-BE49-F238E27FC236}">
                  <a16:creationId xmlns:a16="http://schemas.microsoft.com/office/drawing/2014/main" id="{3D7D35D4-D9F1-C5D8-0960-0427182DD783}"/>
                </a:ext>
              </a:extLst>
            </p:cNvPr>
            <p:cNvSpPr/>
            <p:nvPr/>
          </p:nvSpPr>
          <p:spPr>
            <a:xfrm>
              <a:off x="2867379" y="4431621"/>
              <a:ext cx="3754345" cy="2767692"/>
            </a:xfrm>
            <a:prstGeom prst="parallelogram">
              <a:avLst>
                <a:gd name="adj" fmla="val 41066"/>
              </a:avLst>
            </a:prstGeom>
            <a:gradFill>
              <a:gsLst>
                <a:gs pos="0">
                  <a:srgbClr val="00B0F0"/>
                </a:gs>
                <a:gs pos="100000">
                  <a:srgbClr val="344CF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sp>
        <p:nvSpPr>
          <p:cNvPr id="61" name="矩形 144">
            <a:extLst>
              <a:ext uri="{FF2B5EF4-FFF2-40B4-BE49-F238E27FC236}">
                <a16:creationId xmlns:a16="http://schemas.microsoft.com/office/drawing/2014/main" id="{F32CE336-1BB5-21EB-A5EA-FBB7E83B52DF}"/>
              </a:ext>
            </a:extLst>
          </p:cNvPr>
          <p:cNvSpPr/>
          <p:nvPr/>
        </p:nvSpPr>
        <p:spPr>
          <a:xfrm>
            <a:off x="836721" y="3429032"/>
            <a:ext cx="5889629" cy="3372846"/>
          </a:xfrm>
          <a:prstGeom prst="rect">
            <a:avLst/>
          </a:prstGeom>
          <a:noFill/>
        </p:spPr>
        <p:txBody>
          <a:bodyPr wrap="square" rtlCol="0">
            <a:spAutoFit/>
          </a:bodyPr>
          <a:lstStyle/>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Os respiradores não motorizado tipo Pff1, pFF2 e Pff3 são descartáveis, dobráveis, sem manutenção e pode ser encontrado com ou sem válvula de exalação.</a:t>
            </a:r>
          </a:p>
          <a:p>
            <a:pPr defTabSz="479969">
              <a:lnSpc>
                <a:spcPct val="150000"/>
              </a:lnSpc>
              <a:defRPr/>
            </a:pPr>
            <a:endParaRPr lang="pt-BR" altLang="zh-CN" sz="1600" dirty="0">
              <a:solidFill>
                <a:schemeClr val="bg1"/>
              </a:solidFill>
              <a:effectLst>
                <a:outerShdw blurRad="38100" dist="38100" dir="2700000" algn="tl">
                  <a:srgbClr val="000000">
                    <a:alpha val="43137"/>
                  </a:srgbClr>
                </a:outerShdw>
              </a:effectLst>
              <a:cs typeface="+mn-ea"/>
              <a:sym typeface="+mn-lt"/>
            </a:endParaRPr>
          </a:p>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As máscaras PFF1 são indicadas para proteção das vias respiratórias contra poeiras e névoas não oleosas, não superiores a 10 vezes o limite de exposição ocupacional deste particulado.</a:t>
            </a:r>
          </a:p>
          <a:p>
            <a:pPr defTabSz="479969">
              <a:lnSpc>
                <a:spcPct val="150000"/>
              </a:lnSpc>
              <a:defRPr/>
            </a:pPr>
            <a:endParaRPr lang="pt-BR" altLang="zh-CN" sz="1600" dirty="0">
              <a:solidFill>
                <a:schemeClr val="bg1"/>
              </a:solidFill>
              <a:effectLst>
                <a:outerShdw blurRad="38100" dist="38100" dir="2700000" algn="tl">
                  <a:srgbClr val="000000">
                    <a:alpha val="43137"/>
                  </a:srgbClr>
                </a:outerShdw>
              </a:effectLst>
              <a:cs typeface="+mn-ea"/>
              <a:sym typeface="+mn-lt"/>
            </a:endParaRPr>
          </a:p>
        </p:txBody>
      </p:sp>
      <p:pic>
        <p:nvPicPr>
          <p:cNvPr id="4" name="Imagem 3">
            <a:extLst>
              <a:ext uri="{FF2B5EF4-FFF2-40B4-BE49-F238E27FC236}">
                <a16:creationId xmlns:a16="http://schemas.microsoft.com/office/drawing/2014/main" id="{9EA76339-ECD7-3FB4-155F-DBBC989888A0}"/>
              </a:ext>
            </a:extLst>
          </p:cNvPr>
          <p:cNvPicPr>
            <a:picLocks noChangeAspect="1"/>
          </p:cNvPicPr>
          <p:nvPr/>
        </p:nvPicPr>
        <p:blipFill>
          <a:blip r:embed="rId5"/>
          <a:stretch>
            <a:fillRect/>
          </a:stretch>
        </p:blipFill>
        <p:spPr>
          <a:xfrm>
            <a:off x="8699407" y="3048062"/>
            <a:ext cx="2533085" cy="2434928"/>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120986950"/>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500" fill="hold"/>
                                        <p:tgtEl>
                                          <p:spTgt spid="37"/>
                                        </p:tgtEl>
                                        <p:attrNameLst>
                                          <p:attrName>ppt_x</p:attrName>
                                        </p:attrNameLst>
                                      </p:cBhvr>
                                      <p:tavLst>
                                        <p:tav tm="0">
                                          <p:val>
                                            <p:strVal val="1+#ppt_w/2"/>
                                          </p:val>
                                        </p:tav>
                                        <p:tav tm="100000">
                                          <p:val>
                                            <p:strVal val="#ppt_x"/>
                                          </p:val>
                                        </p:tav>
                                      </p:tavLst>
                                    </p:anim>
                                    <p:anim calcmode="lin" valueType="num">
                                      <p:cBhvr additive="base">
                                        <p:cTn id="8" dur="1500" fill="hold"/>
                                        <p:tgtEl>
                                          <p:spTgt spid="37"/>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2" presetClass="entr" presetSubtype="1"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4">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439800"/>
            <a:chOff x="335868" y="306805"/>
            <a:chExt cx="15402685" cy="779156"/>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D - EPI PARA PROTEÇÃO RESPIRATÓRIA</a:t>
              </a: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791536" y="1142704"/>
            <a:ext cx="7438064" cy="1884618"/>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D.1 - Respirador purificador de ar não motorizado:</a:t>
            </a:r>
            <a:br>
              <a:rPr lang="pt-BR" altLang="zh-CN" sz="2000" b="1" dirty="0">
                <a:solidFill>
                  <a:schemeClr val="bg1"/>
                </a:solidFill>
                <a:cs typeface="+mn-ea"/>
                <a:sym typeface="+mn-lt"/>
              </a:rPr>
            </a:br>
            <a:r>
              <a:rPr lang="pt-BR" altLang="zh-CN" sz="2000" b="1" dirty="0">
                <a:solidFill>
                  <a:schemeClr val="bg1"/>
                </a:solidFill>
                <a:cs typeface="+mn-ea"/>
                <a:sym typeface="+mn-lt"/>
              </a:rPr>
              <a:t>b) </a:t>
            </a:r>
            <a:r>
              <a:rPr lang="pt-BR" altLang="zh-CN" sz="2000" dirty="0">
                <a:solidFill>
                  <a:schemeClr val="bg1"/>
                </a:solidFill>
                <a:cs typeface="+mn-ea"/>
                <a:sym typeface="+mn-lt"/>
              </a:rPr>
              <a:t>peça semifacial filtrante para partículas PFF2 para proteção das vias respiratórias contra</a:t>
            </a:r>
            <a:br>
              <a:rPr lang="pt-BR" altLang="zh-CN" sz="2000" dirty="0">
                <a:solidFill>
                  <a:schemeClr val="bg1"/>
                </a:solidFill>
                <a:cs typeface="+mn-ea"/>
                <a:sym typeface="+mn-lt"/>
              </a:rPr>
            </a:br>
            <a:r>
              <a:rPr lang="pt-BR" altLang="zh-CN" sz="2000" dirty="0">
                <a:solidFill>
                  <a:schemeClr val="bg1"/>
                </a:solidFill>
                <a:cs typeface="+mn-ea"/>
                <a:sym typeface="+mn-lt"/>
              </a:rPr>
              <a:t>poeiras, névoas e fumos;</a:t>
            </a:r>
            <a:endParaRPr lang="zh-CN" altLang="en-US" sz="20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758877" y="3820799"/>
            <a:ext cx="5772551" cy="2951898"/>
          </a:xfrm>
          <a:prstGeom prst="rect">
            <a:avLst/>
          </a:prstGeom>
          <a:noFill/>
        </p:spPr>
        <p:txBody>
          <a:bodyPr wrap="square" rtlCol="0">
            <a:spAutoFit/>
          </a:bodyPr>
          <a:lstStyle/>
          <a:p>
            <a:pPr defTabSz="479969">
              <a:lnSpc>
                <a:spcPct val="150000"/>
              </a:lnSpc>
              <a:defRPr/>
            </a:pPr>
            <a:r>
              <a:rPr lang="pt-BR" altLang="zh-CN" dirty="0">
                <a:solidFill>
                  <a:schemeClr val="bg1"/>
                </a:solidFill>
                <a:effectLst>
                  <a:outerShdw blurRad="38100" dist="38100" dir="2700000" algn="tl">
                    <a:srgbClr val="000000">
                      <a:alpha val="43137"/>
                    </a:srgbClr>
                  </a:outerShdw>
                </a:effectLst>
                <a:cs typeface="+mn-ea"/>
                <a:sym typeface="+mn-lt"/>
              </a:rPr>
              <a:t>Oferece proteção contra partículas finas, fumos e névoas tóxicas com uma concentração máxima de 10 vezes o limite de tolerância do contaminante, tais como fumos metálicos, poeiras de grãos, cimento </a:t>
            </a:r>
            <a:r>
              <a:rPr lang="pt-BR" altLang="zh-CN" dirty="0" err="1">
                <a:solidFill>
                  <a:schemeClr val="bg1"/>
                </a:solidFill>
                <a:effectLst>
                  <a:outerShdw blurRad="38100" dist="38100" dir="2700000" algn="tl">
                    <a:srgbClr val="000000">
                      <a:alpha val="43137"/>
                    </a:srgbClr>
                  </a:outerShdw>
                </a:effectLst>
                <a:cs typeface="+mn-ea"/>
                <a:sym typeface="+mn-lt"/>
              </a:rPr>
              <a:t>portland</a:t>
            </a:r>
            <a:r>
              <a:rPr lang="pt-BR" altLang="zh-CN" dirty="0">
                <a:solidFill>
                  <a:schemeClr val="bg1"/>
                </a:solidFill>
                <a:effectLst>
                  <a:outerShdw blurRad="38100" dist="38100" dir="2700000" algn="tl">
                    <a:srgbClr val="000000">
                      <a:alpha val="43137"/>
                    </a:srgbClr>
                  </a:outerShdw>
                </a:effectLst>
                <a:cs typeface="+mn-ea"/>
                <a:sym typeface="+mn-lt"/>
              </a:rPr>
              <a:t>, fibras têxteis, grafite, pó de madeira, carvão, pedras .</a:t>
            </a:r>
          </a:p>
          <a:p>
            <a:pPr defTabSz="479969">
              <a:lnSpc>
                <a:spcPct val="150000"/>
              </a:lnSpc>
              <a:defRPr/>
            </a:pPr>
            <a:endParaRPr lang="pt-BR" altLang="zh-CN" dirty="0">
              <a:solidFill>
                <a:schemeClr val="bg1"/>
              </a:solidFill>
              <a:effectLst>
                <a:outerShdw blurRad="38100" dist="38100" dir="2700000" algn="tl">
                  <a:srgbClr val="000000">
                    <a:alpha val="43137"/>
                  </a:srgbClr>
                </a:outerShdw>
              </a:effectLst>
              <a:cs typeface="+mn-ea"/>
              <a:sym typeface="+mn-lt"/>
            </a:endParaRPr>
          </a:p>
        </p:txBody>
      </p:sp>
      <p:grpSp>
        <p:nvGrpSpPr>
          <p:cNvPr id="14" name="组合 1">
            <a:extLst>
              <a:ext uri="{FF2B5EF4-FFF2-40B4-BE49-F238E27FC236}">
                <a16:creationId xmlns:a16="http://schemas.microsoft.com/office/drawing/2014/main" id="{AFA59C8F-EDD2-085E-3565-587B64A75900}"/>
              </a:ext>
            </a:extLst>
          </p:cNvPr>
          <p:cNvGrpSpPr/>
          <p:nvPr/>
        </p:nvGrpSpPr>
        <p:grpSpPr>
          <a:xfrm>
            <a:off x="6785196" y="3284827"/>
            <a:ext cx="6767518" cy="3784330"/>
            <a:chOff x="7818781" y="2889222"/>
            <a:chExt cx="5961963" cy="3118360"/>
          </a:xfrm>
        </p:grpSpPr>
        <p:sp>
          <p:nvSpPr>
            <p:cNvPr id="15" name="任意多边形: 形状 6">
              <a:extLst>
                <a:ext uri="{FF2B5EF4-FFF2-40B4-BE49-F238E27FC236}">
                  <a16:creationId xmlns:a16="http://schemas.microsoft.com/office/drawing/2014/main" id="{B1F9D394-F3EA-E815-7B3E-002C911A5C1A}"/>
                </a:ext>
              </a:extLst>
            </p:cNvPr>
            <p:cNvSpPr/>
            <p:nvPr/>
          </p:nvSpPr>
          <p:spPr>
            <a:xfrm>
              <a:off x="8501061" y="3296428"/>
              <a:ext cx="4597403" cy="2449674"/>
            </a:xfrm>
            <a:custGeom>
              <a:avLst/>
              <a:gdLst>
                <a:gd name="connsiteX0" fmla="*/ 2731625 w 5463250"/>
                <a:gd name="connsiteY0" fmla="*/ 0 h 2911032"/>
                <a:gd name="connsiteX1" fmla="*/ 5463250 w 5463250"/>
                <a:gd name="connsiteY1" fmla="*/ 2731625 h 2911032"/>
                <a:gd name="connsiteX2" fmla="*/ 5454191 w 5463250"/>
                <a:gd name="connsiteY2" fmla="*/ 2911032 h 2911032"/>
                <a:gd name="connsiteX3" fmla="*/ 9060 w 5463250"/>
                <a:gd name="connsiteY3" fmla="*/ 2911032 h 2911032"/>
                <a:gd name="connsiteX4" fmla="*/ 0 w 5463250"/>
                <a:gd name="connsiteY4" fmla="*/ 2731625 h 2911032"/>
                <a:gd name="connsiteX5" fmla="*/ 2731625 w 5463250"/>
                <a:gd name="connsiteY5" fmla="*/ 0 h 291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3250" h="2911032">
                  <a:moveTo>
                    <a:pt x="2731625" y="0"/>
                  </a:moveTo>
                  <a:cubicBezTo>
                    <a:pt x="4240260" y="0"/>
                    <a:pt x="5463250" y="1222990"/>
                    <a:pt x="5463250" y="2731625"/>
                  </a:cubicBezTo>
                  <a:lnTo>
                    <a:pt x="5454191" y="2911032"/>
                  </a:lnTo>
                  <a:lnTo>
                    <a:pt x="9060" y="2911032"/>
                  </a:lnTo>
                  <a:lnTo>
                    <a:pt x="0" y="2731625"/>
                  </a:lnTo>
                  <a:cubicBezTo>
                    <a:pt x="0" y="1222990"/>
                    <a:pt x="1222991" y="0"/>
                    <a:pt x="2731625" y="0"/>
                  </a:cubicBezTo>
                  <a:close/>
                </a:path>
              </a:pathLst>
            </a:custGeom>
            <a:gradFill flip="none" rotWithShape="1">
              <a:gsLst>
                <a:gs pos="0">
                  <a:srgbClr val="00B0F0"/>
                </a:gs>
                <a:gs pos="100000">
                  <a:srgbClr val="00B0F0">
                    <a:alpha val="0"/>
                  </a:srgbClr>
                </a:gs>
              </a:gsLst>
              <a:lin ang="5400000" scaled="1"/>
              <a:tileRect/>
            </a:gradFill>
            <a:ln w="12700" cap="flat" cmpd="sng" algn="ctr">
              <a:noFill/>
              <a:prstDash val="solid"/>
              <a:miter lim="800000"/>
            </a:ln>
            <a:effectLst/>
          </p:spPr>
          <p:txBody>
            <a:bodyPr wrap="square" rtlCol="0" anchor="ctr">
              <a:noAutofit/>
            </a:bodyPr>
            <a:lstStyle/>
            <a:p>
              <a:pPr algn="ctr" defTabSz="959937"/>
              <a:endParaRPr lang="zh-CN" altLang="en-US" sz="2100" kern="0" dirty="0">
                <a:solidFill>
                  <a:prstClr val="white"/>
                </a:solidFill>
                <a:cs typeface="+mn-ea"/>
                <a:sym typeface="+mn-lt"/>
              </a:endParaRPr>
            </a:p>
          </p:txBody>
        </p:sp>
        <p:sp>
          <p:nvSpPr>
            <p:cNvPr id="16" name="任意多边形: 形状 9">
              <a:extLst>
                <a:ext uri="{FF2B5EF4-FFF2-40B4-BE49-F238E27FC236}">
                  <a16:creationId xmlns:a16="http://schemas.microsoft.com/office/drawing/2014/main" id="{6C6A7230-63D7-90C0-9308-B88EF6A29EF1}"/>
                </a:ext>
              </a:extLst>
            </p:cNvPr>
            <p:cNvSpPr/>
            <p:nvPr/>
          </p:nvSpPr>
          <p:spPr>
            <a:xfrm>
              <a:off x="7818781" y="2889222"/>
              <a:ext cx="5961963" cy="3118360"/>
            </a:xfrm>
            <a:custGeom>
              <a:avLst/>
              <a:gdLst>
                <a:gd name="connsiteX0" fmla="*/ 3892952 w 7785904"/>
                <a:gd name="connsiteY0" fmla="*/ 0 h 4072359"/>
                <a:gd name="connsiteX1" fmla="*/ 7785904 w 7785904"/>
                <a:gd name="connsiteY1" fmla="*/ 3892952 h 4072359"/>
                <a:gd name="connsiteX2" fmla="*/ 7781368 w 7785904"/>
                <a:gd name="connsiteY2" fmla="*/ 4072359 h 4072359"/>
                <a:gd name="connsiteX3" fmla="*/ 4537 w 7785904"/>
                <a:gd name="connsiteY3" fmla="*/ 4072359 h 4072359"/>
                <a:gd name="connsiteX4" fmla="*/ 0 w 7785904"/>
                <a:gd name="connsiteY4" fmla="*/ 3892952 h 4072359"/>
                <a:gd name="connsiteX5" fmla="*/ 3892952 w 7785904"/>
                <a:gd name="connsiteY5" fmla="*/ 0 h 4072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5904" h="4072359">
                  <a:moveTo>
                    <a:pt x="3892952" y="0"/>
                  </a:moveTo>
                  <a:cubicBezTo>
                    <a:pt x="6042970" y="0"/>
                    <a:pt x="7785904" y="1742934"/>
                    <a:pt x="7785904" y="3892952"/>
                  </a:cubicBezTo>
                  <a:lnTo>
                    <a:pt x="7781368" y="4072359"/>
                  </a:lnTo>
                  <a:lnTo>
                    <a:pt x="4537" y="4072359"/>
                  </a:lnTo>
                  <a:lnTo>
                    <a:pt x="0" y="3892952"/>
                  </a:lnTo>
                  <a:cubicBezTo>
                    <a:pt x="0" y="1742934"/>
                    <a:pt x="1742934" y="0"/>
                    <a:pt x="3892952" y="0"/>
                  </a:cubicBezTo>
                  <a:close/>
                </a:path>
              </a:pathLst>
            </a:custGeom>
            <a:gradFill flip="none" rotWithShape="1">
              <a:gsLst>
                <a:gs pos="0">
                  <a:srgbClr val="00B0F0"/>
                </a:gs>
                <a:gs pos="100000">
                  <a:srgbClr val="00B0F0">
                    <a:alpha val="0"/>
                  </a:srgbClr>
                </a:gs>
              </a:gsLst>
              <a:lin ang="5400000" scaled="1"/>
              <a:tileRect/>
            </a:gradFill>
            <a:ln w="12700" cap="flat" cmpd="sng" algn="ctr">
              <a:noFill/>
              <a:prstDash val="solid"/>
              <a:miter lim="800000"/>
            </a:ln>
            <a:effectLst/>
          </p:spPr>
          <p:txBody>
            <a:bodyPr wrap="square" rtlCol="0" anchor="ctr">
              <a:noAutofit/>
            </a:bodyPr>
            <a:lstStyle/>
            <a:p>
              <a:pPr algn="ctr" defTabSz="959937"/>
              <a:endParaRPr lang="zh-CN" altLang="en-US" sz="2100" kern="0" dirty="0">
                <a:solidFill>
                  <a:prstClr val="white"/>
                </a:solidFill>
                <a:cs typeface="+mn-ea"/>
                <a:sym typeface="+mn-lt"/>
              </a:endParaRPr>
            </a:p>
          </p:txBody>
        </p:sp>
      </p:grpSp>
      <p:sp>
        <p:nvSpPr>
          <p:cNvPr id="20" name="矩形: 圆角 14">
            <a:hlinkClick r:id="rId5" action="ppaction://hlinksldjump"/>
            <a:extLst>
              <a:ext uri="{FF2B5EF4-FFF2-40B4-BE49-F238E27FC236}">
                <a16:creationId xmlns:a16="http://schemas.microsoft.com/office/drawing/2014/main" id="{4B1EC240-4D8A-31B0-1AB9-064DCBC34BD0}"/>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pic>
        <p:nvPicPr>
          <p:cNvPr id="2" name="Imagem 1">
            <a:extLst>
              <a:ext uri="{FF2B5EF4-FFF2-40B4-BE49-F238E27FC236}">
                <a16:creationId xmlns:a16="http://schemas.microsoft.com/office/drawing/2014/main" id="{47113732-8DAB-83E6-5D43-7B431E4AB1AC}"/>
              </a:ext>
            </a:extLst>
          </p:cNvPr>
          <p:cNvPicPr>
            <a:picLocks noChangeAspect="1"/>
          </p:cNvPicPr>
          <p:nvPr/>
        </p:nvPicPr>
        <p:blipFill>
          <a:blip r:embed="rId6"/>
          <a:stretch>
            <a:fillRect/>
          </a:stretch>
        </p:blipFill>
        <p:spPr>
          <a:xfrm>
            <a:off x="8927683" y="4190423"/>
            <a:ext cx="2505439" cy="2456420"/>
          </a:xfrm>
          <a:prstGeom prst="rect">
            <a:avLst/>
          </a:prstGeom>
          <a:ln>
            <a:noFill/>
          </a:ln>
          <a:effectLst>
            <a:softEdge rad="112500"/>
          </a:effectLst>
        </p:spPr>
      </p:pic>
      <p:grpSp>
        <p:nvGrpSpPr>
          <p:cNvPr id="9" name="组合 33">
            <a:extLst>
              <a:ext uri="{FF2B5EF4-FFF2-40B4-BE49-F238E27FC236}">
                <a16:creationId xmlns:a16="http://schemas.microsoft.com/office/drawing/2014/main" id="{2ECEB2D5-EE7E-1D9F-FCEA-4F2100AEFF2D}"/>
              </a:ext>
            </a:extLst>
          </p:cNvPr>
          <p:cNvGrpSpPr/>
          <p:nvPr/>
        </p:nvGrpSpPr>
        <p:grpSpPr>
          <a:xfrm>
            <a:off x="758877" y="3385981"/>
            <a:ext cx="1717210" cy="223661"/>
            <a:chOff x="16786801" y="5346279"/>
            <a:chExt cx="3042235" cy="396241"/>
          </a:xfrm>
        </p:grpSpPr>
        <p:sp>
          <p:nvSpPr>
            <p:cNvPr id="10" name="平行四边形 34">
              <a:extLst>
                <a:ext uri="{FF2B5EF4-FFF2-40B4-BE49-F238E27FC236}">
                  <a16:creationId xmlns:a16="http://schemas.microsoft.com/office/drawing/2014/main" id="{8A431A12-ADBB-C68A-3D0B-0BD7F537CBA4}"/>
                </a:ext>
              </a:extLst>
            </p:cNvPr>
            <p:cNvSpPr/>
            <p:nvPr>
              <p:custDataLst>
                <p:tags r:id="rId1"/>
              </p:custDataLst>
            </p:nvPr>
          </p:nvSpPr>
          <p:spPr>
            <a:xfrm>
              <a:off x="17625001" y="5346279"/>
              <a:ext cx="2204035" cy="258321"/>
            </a:xfrm>
            <a:prstGeom prst="parallelogram">
              <a:avLst>
                <a:gd name="adj" fmla="val 33801"/>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258089">
                <a:defRPr/>
              </a:pPr>
              <a:endParaRPr lang="zh-CN" altLang="en-US" sz="1016" dirty="0">
                <a:solidFill>
                  <a:prstClr val="white"/>
                </a:solidFill>
                <a:cs typeface="+mn-ea"/>
                <a:sym typeface="+mn-lt"/>
              </a:endParaRPr>
            </a:p>
          </p:txBody>
        </p:sp>
        <p:sp>
          <p:nvSpPr>
            <p:cNvPr id="11" name="平行四边形 35">
              <a:extLst>
                <a:ext uri="{FF2B5EF4-FFF2-40B4-BE49-F238E27FC236}">
                  <a16:creationId xmlns:a16="http://schemas.microsoft.com/office/drawing/2014/main" id="{D71C02C9-5FAF-748F-65B8-476E64EAA51D}"/>
                </a:ext>
              </a:extLst>
            </p:cNvPr>
            <p:cNvSpPr/>
            <p:nvPr>
              <p:custDataLst>
                <p:tags r:id="rId2"/>
              </p:custDataLst>
            </p:nvPr>
          </p:nvSpPr>
          <p:spPr>
            <a:xfrm>
              <a:off x="16786801" y="5651080"/>
              <a:ext cx="2204035" cy="91440"/>
            </a:xfrm>
            <a:prstGeom prst="parallelogram">
              <a:avLst>
                <a:gd name="adj" fmla="val 33801"/>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258089">
                <a:defRPr/>
              </a:pPr>
              <a:endParaRPr lang="zh-CN" altLang="en-US" sz="1016" dirty="0">
                <a:solidFill>
                  <a:prstClr val="white"/>
                </a:solidFill>
                <a:cs typeface="+mn-ea"/>
                <a:sym typeface="+mn-lt"/>
              </a:endParaRPr>
            </a:p>
          </p:txBody>
        </p:sp>
      </p:grpSp>
    </p:spTree>
    <p:extLst>
      <p:ext uri="{BB962C8B-B14F-4D97-AF65-F5344CB8AC3E}">
        <p14:creationId xmlns:p14="http://schemas.microsoft.com/office/powerpoint/2010/main" val="421109067"/>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decel="10000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1500" fill="hold"/>
                                        <p:tgtEl>
                                          <p:spTgt spid="20"/>
                                        </p:tgtEl>
                                        <p:attrNameLst>
                                          <p:attrName>ppt_x</p:attrName>
                                        </p:attrNameLst>
                                      </p:cBhvr>
                                      <p:tavLst>
                                        <p:tav tm="0">
                                          <p:val>
                                            <p:strVal val="1+#ppt_w/2"/>
                                          </p:val>
                                        </p:tav>
                                        <p:tav tm="100000">
                                          <p:val>
                                            <p:strVal val="#ppt_x"/>
                                          </p:val>
                                        </p:tav>
                                      </p:tavLst>
                                    </p:anim>
                                    <p:anim calcmode="lin" valueType="num">
                                      <p:cBhvr additive="base">
                                        <p:cTn id="14" dur="1500" fill="hold"/>
                                        <p:tgtEl>
                                          <p:spTgt spid="20"/>
                                        </p:tgtEl>
                                        <p:attrNameLst>
                                          <p:attrName>ppt_y</p:attrName>
                                        </p:attrNameLst>
                                      </p:cBhvr>
                                      <p:tavLst>
                                        <p:tav tm="0">
                                          <p:val>
                                            <p:strVal val="#ppt_y"/>
                                          </p:val>
                                        </p:tav>
                                        <p:tav tm="100000">
                                          <p:val>
                                            <p:strVal val="#ppt_y"/>
                                          </p:val>
                                        </p:tav>
                                      </p:tavLst>
                                    </p:anim>
                                  </p:childTnLst>
                                </p:cTn>
                              </p:par>
                              <p:par>
                                <p:cTn id="15" presetID="2" presetClass="entr" presetSubtype="8" decel="10000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500" fill="hold"/>
                                        <p:tgtEl>
                                          <p:spTgt spid="9"/>
                                        </p:tgtEl>
                                        <p:attrNameLst>
                                          <p:attrName>ppt_x</p:attrName>
                                        </p:attrNameLst>
                                      </p:cBhvr>
                                      <p:tavLst>
                                        <p:tav tm="0">
                                          <p:val>
                                            <p:strVal val="0-#ppt_w/2"/>
                                          </p:val>
                                        </p:tav>
                                        <p:tav tm="100000">
                                          <p:val>
                                            <p:strVal val="#ppt_x"/>
                                          </p:val>
                                        </p:tav>
                                      </p:tavLst>
                                    </p:anim>
                                    <p:anim calcmode="lin" valueType="num">
                                      <p:cBhvr additive="base">
                                        <p:cTn id="18" dur="1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sp>
        <p:nvSpPr>
          <p:cNvPr id="2" name="矩形 19">
            <a:extLst>
              <a:ext uri="{FF2B5EF4-FFF2-40B4-BE49-F238E27FC236}">
                <a16:creationId xmlns:a16="http://schemas.microsoft.com/office/drawing/2014/main" id="{0EEBF365-3306-F93F-8834-7475CC6F0CF5}"/>
              </a:ext>
            </a:extLst>
          </p:cNvPr>
          <p:cNvSpPr/>
          <p:nvPr/>
        </p:nvSpPr>
        <p:spPr>
          <a:xfrm>
            <a:off x="7816304" y="1273255"/>
            <a:ext cx="4168868" cy="5593315"/>
          </a:xfrm>
          <a:prstGeom prst="rect">
            <a:avLst/>
          </a:prstGeom>
          <a:gradFill flip="none" rotWithShape="1">
            <a:gsLst>
              <a:gs pos="0">
                <a:srgbClr val="27E4FA">
                  <a:alpha val="58000"/>
                </a:srgbClr>
              </a:gs>
              <a:gs pos="100000">
                <a:srgbClr val="27E4FA">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439800"/>
            <a:chOff x="335868" y="306805"/>
            <a:chExt cx="15402685" cy="779156"/>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D - EPI PARA PROTEÇÃO RESPIRATÓRIA</a:t>
              </a: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412603" y="1699505"/>
            <a:ext cx="2950369" cy="4198393"/>
          </a:xfrm>
          <a:prstGeom prst="rect">
            <a:avLst/>
          </a:prstGeom>
          <a:noFill/>
        </p:spPr>
        <p:txBody>
          <a:bodyPr wrap="square" rtlCol="0">
            <a:spAutoFit/>
          </a:bodyPr>
          <a:lstStyle/>
          <a:p>
            <a:pPr defTabSz="479969">
              <a:lnSpc>
                <a:spcPct val="150000"/>
              </a:lnSpc>
              <a:defRPr/>
            </a:pPr>
            <a:r>
              <a:rPr lang="pt-BR" altLang="zh-CN" b="1" dirty="0">
                <a:solidFill>
                  <a:schemeClr val="bg1"/>
                </a:solidFill>
                <a:cs typeface="+mn-ea"/>
                <a:sym typeface="+mn-lt"/>
              </a:rPr>
              <a:t>D.1 - Respirador purificador de ar não motorizado:</a:t>
            </a:r>
          </a:p>
          <a:p>
            <a:pPr defTabSz="479969">
              <a:lnSpc>
                <a:spcPct val="150000"/>
              </a:lnSpc>
              <a:defRPr/>
            </a:pPr>
            <a:br>
              <a:rPr lang="pt-BR" altLang="zh-CN" b="1" dirty="0">
                <a:solidFill>
                  <a:schemeClr val="bg1"/>
                </a:solidFill>
                <a:cs typeface="+mn-ea"/>
                <a:sym typeface="+mn-lt"/>
              </a:rPr>
            </a:br>
            <a:r>
              <a:rPr lang="pt-BR" altLang="zh-CN" b="1" dirty="0">
                <a:solidFill>
                  <a:schemeClr val="bg1"/>
                </a:solidFill>
                <a:cs typeface="+mn-ea"/>
                <a:sym typeface="+mn-lt"/>
              </a:rPr>
              <a:t>c) </a:t>
            </a:r>
            <a:r>
              <a:rPr lang="pt-BR" altLang="zh-CN" dirty="0">
                <a:solidFill>
                  <a:schemeClr val="bg1"/>
                </a:solidFill>
                <a:cs typeface="+mn-ea"/>
                <a:sym typeface="+mn-lt"/>
              </a:rPr>
              <a:t>peça semifacial filtrante para partículas PFF3 para proteção das vias respiratórias contra</a:t>
            </a:r>
            <a:br>
              <a:rPr lang="pt-BR" altLang="zh-CN" dirty="0">
                <a:solidFill>
                  <a:schemeClr val="bg1"/>
                </a:solidFill>
                <a:cs typeface="+mn-ea"/>
                <a:sym typeface="+mn-lt"/>
              </a:rPr>
            </a:br>
            <a:r>
              <a:rPr lang="pt-BR" altLang="zh-CN" dirty="0">
                <a:solidFill>
                  <a:schemeClr val="bg1"/>
                </a:solidFill>
                <a:cs typeface="+mn-ea"/>
                <a:sym typeface="+mn-lt"/>
              </a:rPr>
              <a:t>poeiras, névoas, fumos e radionuclídeos;</a:t>
            </a:r>
            <a:endParaRPr lang="zh-CN" altLang="en-US"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7944368" y="1634330"/>
            <a:ext cx="4005016" cy="4850174"/>
          </a:xfrm>
          <a:prstGeom prst="rect">
            <a:avLst/>
          </a:prstGeom>
          <a:noFill/>
        </p:spPr>
        <p:txBody>
          <a:bodyPr wrap="square" rtlCol="0">
            <a:spAutoFit/>
          </a:bodyPr>
          <a:lstStyle/>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Oferece proteção contra poeiras, névoas não oleosas, fumos e radionuclídeos.</a:t>
            </a:r>
          </a:p>
          <a:p>
            <a:pPr defTabSz="479969">
              <a:lnSpc>
                <a:spcPct val="150000"/>
              </a:lnSpc>
              <a:defRPr/>
            </a:pPr>
            <a:endParaRPr lang="pt-BR" altLang="zh-CN" sz="1600" dirty="0">
              <a:solidFill>
                <a:schemeClr val="bg1"/>
              </a:solidFill>
              <a:effectLst>
                <a:outerShdw blurRad="38100" dist="38100" dir="2700000" algn="tl">
                  <a:srgbClr val="000000">
                    <a:alpha val="43137"/>
                  </a:srgbClr>
                </a:outerShdw>
              </a:effectLst>
              <a:cs typeface="+mn-ea"/>
              <a:sym typeface="+mn-lt"/>
            </a:endParaRPr>
          </a:p>
          <a:p>
            <a:pPr defTabSz="479969">
              <a:lnSpc>
                <a:spcPct val="150000"/>
              </a:lnSpc>
              <a:defRPr/>
            </a:pPr>
            <a:r>
              <a:rPr lang="pt-BR" altLang="zh-CN" sz="1600" b="1" dirty="0">
                <a:solidFill>
                  <a:schemeClr val="bg1"/>
                </a:solidFill>
                <a:effectLst>
                  <a:outerShdw blurRad="38100" dist="38100" dir="2700000" algn="tl">
                    <a:srgbClr val="000000">
                      <a:alpha val="43137"/>
                    </a:srgbClr>
                  </a:outerShdw>
                </a:effectLst>
                <a:cs typeface="+mn-ea"/>
                <a:sym typeface="+mn-lt"/>
              </a:rPr>
              <a:t>Aplicações:</a:t>
            </a:r>
          </a:p>
          <a:p>
            <a:pPr defTabSz="479969">
              <a:lnSpc>
                <a:spcPct val="150000"/>
              </a:lnSpc>
              <a:defRPr/>
            </a:pPr>
            <a:endParaRPr lang="pt-BR" altLang="zh-CN" sz="1600" dirty="0">
              <a:solidFill>
                <a:schemeClr val="bg1"/>
              </a:solidFill>
              <a:effectLst>
                <a:outerShdw blurRad="38100" dist="38100" dir="2700000" algn="tl">
                  <a:srgbClr val="000000">
                    <a:alpha val="43137"/>
                  </a:srgbClr>
                </a:outerShdw>
              </a:effectLst>
              <a:cs typeface="+mn-ea"/>
              <a:sym typeface="+mn-lt"/>
            </a:endParaRPr>
          </a:p>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Serralheria, carpintaria, marmoraria, funilaria, fundição, usinagem, solda, reforma em geral, pintura, canteiro de obra, </a:t>
            </a:r>
            <a:r>
              <a:rPr lang="pt-BR" altLang="zh-CN" sz="1600" dirty="0" err="1">
                <a:solidFill>
                  <a:schemeClr val="bg1"/>
                </a:solidFill>
                <a:effectLst>
                  <a:outerShdw blurRad="38100" dist="38100" dir="2700000" algn="tl">
                    <a:srgbClr val="000000">
                      <a:alpha val="43137"/>
                    </a:srgbClr>
                  </a:outerShdw>
                </a:effectLst>
                <a:cs typeface="+mn-ea"/>
                <a:sym typeface="+mn-lt"/>
              </a:rPr>
              <a:t>drywall</a:t>
            </a:r>
            <a:r>
              <a:rPr lang="pt-BR" altLang="zh-CN" sz="1600" dirty="0">
                <a:solidFill>
                  <a:schemeClr val="bg1"/>
                </a:solidFill>
                <a:effectLst>
                  <a:outerShdw blurRad="38100" dist="38100" dir="2700000" algn="tl">
                    <a:srgbClr val="000000">
                      <a:alpha val="43137"/>
                    </a:srgbClr>
                  </a:outerShdw>
                </a:effectLst>
                <a:cs typeface="+mn-ea"/>
                <a:sym typeface="+mn-lt"/>
              </a:rPr>
              <a:t>, laboratório, logística, agricultura, avicultura, manuseio de material orgânico, </a:t>
            </a:r>
            <a:r>
              <a:rPr lang="pt-BR" altLang="zh-CN" sz="1600" dirty="0" err="1">
                <a:solidFill>
                  <a:schemeClr val="bg1"/>
                </a:solidFill>
                <a:effectLst>
                  <a:outerShdw blurRad="38100" dist="38100" dir="2700000" algn="tl">
                    <a:srgbClr val="000000">
                      <a:alpha val="43137"/>
                    </a:srgbClr>
                  </a:outerShdw>
                </a:effectLst>
                <a:cs typeface="+mn-ea"/>
                <a:sym typeface="+mn-lt"/>
              </a:rPr>
              <a:t>etc</a:t>
            </a:r>
            <a:endParaRPr lang="pt-BR" altLang="zh-CN" sz="1600" dirty="0">
              <a:solidFill>
                <a:schemeClr val="bg1"/>
              </a:solidFill>
              <a:effectLst>
                <a:outerShdw blurRad="38100" dist="38100" dir="2700000" algn="tl">
                  <a:srgbClr val="000000">
                    <a:alpha val="43137"/>
                  </a:srgbClr>
                </a:outerShdw>
              </a:effectLst>
              <a:cs typeface="+mn-ea"/>
              <a:sym typeface="+mn-lt"/>
            </a:endParaRPr>
          </a:p>
          <a:p>
            <a:pPr defTabSz="479969">
              <a:lnSpc>
                <a:spcPct val="150000"/>
              </a:lnSpc>
              <a:defRPr/>
            </a:pPr>
            <a:endParaRPr lang="pt-BR" altLang="zh-CN" sz="1600" dirty="0">
              <a:solidFill>
                <a:schemeClr val="bg1"/>
              </a:solidFill>
              <a:effectLst>
                <a:outerShdw blurRad="38100" dist="38100" dir="2700000" algn="tl">
                  <a:srgbClr val="000000">
                    <a:alpha val="43137"/>
                  </a:srgbClr>
                </a:outerShdw>
              </a:effectLst>
              <a:cs typeface="+mn-ea"/>
              <a:sym typeface="+mn-lt"/>
            </a:endParaRPr>
          </a:p>
        </p:txBody>
      </p:sp>
      <p:grpSp>
        <p:nvGrpSpPr>
          <p:cNvPr id="9" name="组合 1">
            <a:extLst>
              <a:ext uri="{FF2B5EF4-FFF2-40B4-BE49-F238E27FC236}">
                <a16:creationId xmlns:a16="http://schemas.microsoft.com/office/drawing/2014/main" id="{8E8C0048-398D-DD6C-A409-033BBE82DBD8}"/>
              </a:ext>
            </a:extLst>
          </p:cNvPr>
          <p:cNvGrpSpPr/>
          <p:nvPr/>
        </p:nvGrpSpPr>
        <p:grpSpPr>
          <a:xfrm>
            <a:off x="3522408" y="1792810"/>
            <a:ext cx="3581114" cy="3581112"/>
            <a:chOff x="7508783" y="298789"/>
            <a:chExt cx="6944636" cy="6944634"/>
          </a:xfrm>
        </p:grpSpPr>
        <p:sp>
          <p:nvSpPr>
            <p:cNvPr id="10" name="椭圆 9">
              <a:extLst>
                <a:ext uri="{FF2B5EF4-FFF2-40B4-BE49-F238E27FC236}">
                  <a16:creationId xmlns:a16="http://schemas.microsoft.com/office/drawing/2014/main" id="{DFCE29DC-9DBA-5676-30C5-C764C775329E}"/>
                </a:ext>
              </a:extLst>
            </p:cNvPr>
            <p:cNvSpPr/>
            <p:nvPr/>
          </p:nvSpPr>
          <p:spPr>
            <a:xfrm>
              <a:off x="8172172" y="962178"/>
              <a:ext cx="5617855" cy="5617853"/>
            </a:xfrm>
            <a:prstGeom prst="ellipse">
              <a:avLst/>
            </a:prstGeom>
            <a:noFill/>
            <a:ln w="9525">
              <a:gradFill>
                <a:gsLst>
                  <a:gs pos="100000">
                    <a:srgbClr val="00B0F0"/>
                  </a:gs>
                  <a:gs pos="0">
                    <a:srgbClr val="00B0F0"/>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11" name="椭圆 10">
              <a:extLst>
                <a:ext uri="{FF2B5EF4-FFF2-40B4-BE49-F238E27FC236}">
                  <a16:creationId xmlns:a16="http://schemas.microsoft.com/office/drawing/2014/main" id="{0C4A9D11-E89A-466C-F1D9-629DB12E83B6}"/>
                </a:ext>
              </a:extLst>
            </p:cNvPr>
            <p:cNvSpPr/>
            <p:nvPr/>
          </p:nvSpPr>
          <p:spPr>
            <a:xfrm>
              <a:off x="7508783" y="298789"/>
              <a:ext cx="6944636" cy="6944634"/>
            </a:xfrm>
            <a:prstGeom prst="ellipse">
              <a:avLst/>
            </a:prstGeom>
            <a:noFill/>
            <a:ln w="9525">
              <a:gradFill>
                <a:gsLst>
                  <a:gs pos="97000">
                    <a:srgbClr val="00FFFF">
                      <a:alpha val="0"/>
                    </a:srgbClr>
                  </a:gs>
                  <a:gs pos="0">
                    <a:srgbClr val="00FFFF">
                      <a:alpha val="0"/>
                    </a:srgbClr>
                  </a:gs>
                  <a:gs pos="49000">
                    <a:srgbClr val="00FFFF"/>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12" name="椭圆 11">
              <a:extLst>
                <a:ext uri="{FF2B5EF4-FFF2-40B4-BE49-F238E27FC236}">
                  <a16:creationId xmlns:a16="http://schemas.microsoft.com/office/drawing/2014/main" id="{B839B843-9EE9-512A-1958-34FE28114576}"/>
                </a:ext>
              </a:extLst>
            </p:cNvPr>
            <p:cNvSpPr/>
            <p:nvPr/>
          </p:nvSpPr>
          <p:spPr>
            <a:xfrm>
              <a:off x="8624363" y="1414368"/>
              <a:ext cx="4713473" cy="4713474"/>
            </a:xfrm>
            <a:prstGeom prst="ellipse">
              <a:avLst/>
            </a:prstGeom>
            <a:gradFill flip="none" rotWithShape="1">
              <a:gsLst>
                <a:gs pos="1000">
                  <a:srgbClr val="00B0F0"/>
                </a:gs>
                <a:gs pos="100000">
                  <a:srgbClr val="0AEEFC">
                    <a:alpha val="0"/>
                  </a:srgbClr>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white"/>
                </a:solidFill>
                <a:effectLst/>
                <a:uLnTx/>
                <a:uFillTx/>
                <a:cs typeface="+mn-ea"/>
                <a:sym typeface="+mn-lt"/>
              </a:endParaRPr>
            </a:p>
          </p:txBody>
        </p:sp>
      </p:grpSp>
      <p:sp>
        <p:nvSpPr>
          <p:cNvPr id="14" name="矩形: 圆角 14">
            <a:hlinkClick r:id="rId3" action="ppaction://hlinksldjump"/>
            <a:extLst>
              <a:ext uri="{FF2B5EF4-FFF2-40B4-BE49-F238E27FC236}">
                <a16:creationId xmlns:a16="http://schemas.microsoft.com/office/drawing/2014/main" id="{FD42B31E-F165-EF2F-00F8-78AAD2F9F9A4}"/>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pic>
        <p:nvPicPr>
          <p:cNvPr id="15" name="Imagem 14">
            <a:extLst>
              <a:ext uri="{FF2B5EF4-FFF2-40B4-BE49-F238E27FC236}">
                <a16:creationId xmlns:a16="http://schemas.microsoft.com/office/drawing/2014/main" id="{7CFF3653-15BC-045D-DB0C-8C139ADEF2FD}"/>
              </a:ext>
            </a:extLst>
          </p:cNvPr>
          <p:cNvPicPr>
            <a:picLocks noChangeAspect="1"/>
          </p:cNvPicPr>
          <p:nvPr/>
        </p:nvPicPr>
        <p:blipFill>
          <a:blip r:embed="rId4"/>
          <a:stretch>
            <a:fillRect/>
          </a:stretch>
        </p:blipFill>
        <p:spPr>
          <a:xfrm>
            <a:off x="4193134" y="2503716"/>
            <a:ext cx="2239659" cy="2180876"/>
          </a:xfrm>
          <a:prstGeom prst="ellipse">
            <a:avLst/>
          </a:prstGeom>
          <a:effectLst>
            <a:glow rad="228600">
              <a:schemeClr val="accent1">
                <a:satMod val="175000"/>
                <a:alpha val="40000"/>
              </a:schemeClr>
            </a:glow>
          </a:effectLst>
        </p:spPr>
      </p:pic>
    </p:spTree>
    <p:extLst>
      <p:ext uri="{BB962C8B-B14F-4D97-AF65-F5344CB8AC3E}">
        <p14:creationId xmlns:p14="http://schemas.microsoft.com/office/powerpoint/2010/main" val="4020560881"/>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500" fill="hold"/>
                                        <p:tgtEl>
                                          <p:spTgt spid="14"/>
                                        </p:tgtEl>
                                        <p:attrNameLst>
                                          <p:attrName>ppt_x</p:attrName>
                                        </p:attrNameLst>
                                      </p:cBhvr>
                                      <p:tavLst>
                                        <p:tav tm="0">
                                          <p:val>
                                            <p:strVal val="1+#ppt_w/2"/>
                                          </p:val>
                                        </p:tav>
                                        <p:tav tm="100000">
                                          <p:val>
                                            <p:strVal val="#ppt_x"/>
                                          </p:val>
                                        </p:tav>
                                      </p:tavLst>
                                    </p:anim>
                                    <p:anim calcmode="lin" valueType="num">
                                      <p:cBhvr additive="base">
                                        <p:cTn id="8" dur="1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787267"/>
            <a:chOff x="335868" y="306805"/>
            <a:chExt cx="15402685" cy="1394734"/>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1394734"/>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D - EPI PARA PROTEÇÃO RESPIRATÓRIA</a:t>
              </a:r>
              <a:endParaRPr lang="zh-CN" altLang="en-US" sz="2258" b="1" dirty="0">
                <a:solidFill>
                  <a:prstClr val="white"/>
                </a:solidFill>
                <a:cs typeface="+mn-ea"/>
                <a:sym typeface="+mn-lt"/>
              </a:endParaRPr>
            </a:p>
            <a:p>
              <a:pPr defTabSz="258089">
                <a:defRPr/>
              </a:pP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1000088" y="1089726"/>
            <a:ext cx="11450066" cy="2264851"/>
          </a:xfrm>
          <a:prstGeom prst="rect">
            <a:avLst/>
          </a:prstGeom>
          <a:noFill/>
        </p:spPr>
        <p:txBody>
          <a:bodyPr wrap="square" rtlCol="0">
            <a:spAutoFit/>
          </a:bodyPr>
          <a:lstStyle/>
          <a:p>
            <a:pPr defTabSz="479969">
              <a:lnSpc>
                <a:spcPct val="150000"/>
              </a:lnSpc>
              <a:defRPr/>
            </a:pPr>
            <a:r>
              <a:rPr lang="pt-BR" altLang="zh-CN" sz="1600" b="1" dirty="0">
                <a:solidFill>
                  <a:schemeClr val="bg1"/>
                </a:solidFill>
                <a:cs typeface="+mn-ea"/>
                <a:sym typeface="+mn-lt"/>
              </a:rPr>
              <a:t>D.1 - Respirador purificador de ar não motorizado:</a:t>
            </a:r>
            <a:br>
              <a:rPr lang="pt-BR" altLang="zh-CN" sz="1600" b="1" dirty="0">
                <a:solidFill>
                  <a:schemeClr val="bg1"/>
                </a:solidFill>
                <a:cs typeface="+mn-ea"/>
                <a:sym typeface="+mn-lt"/>
              </a:rPr>
            </a:br>
            <a:r>
              <a:rPr lang="pt-BR" altLang="zh-CN" sz="1600" b="1" dirty="0">
                <a:solidFill>
                  <a:schemeClr val="bg1"/>
                </a:solidFill>
                <a:cs typeface="+mn-ea"/>
                <a:sym typeface="+mn-lt"/>
              </a:rPr>
              <a:t>d) </a:t>
            </a:r>
            <a:r>
              <a:rPr lang="pt-BR" altLang="zh-CN" sz="1600" dirty="0">
                <a:solidFill>
                  <a:schemeClr val="bg1"/>
                </a:solidFill>
                <a:cs typeface="+mn-ea"/>
                <a:sym typeface="+mn-lt"/>
              </a:rPr>
              <a:t>peça um quarto facial ou semifacial com filtros para partículas classe P1, para proteção das vias</a:t>
            </a:r>
            <a:br>
              <a:rPr lang="pt-BR" altLang="zh-CN" sz="1600" dirty="0">
                <a:solidFill>
                  <a:schemeClr val="bg1"/>
                </a:solidFill>
                <a:cs typeface="+mn-ea"/>
                <a:sym typeface="+mn-lt"/>
              </a:rPr>
            </a:br>
            <a:r>
              <a:rPr lang="pt-BR" altLang="zh-CN" sz="1600" dirty="0">
                <a:solidFill>
                  <a:schemeClr val="bg1"/>
                </a:solidFill>
                <a:cs typeface="+mn-ea"/>
                <a:sym typeface="+mn-lt"/>
              </a:rPr>
              <a:t>respiratórias contra poeiras e névoas; peça um quarto facial, semifacial ou facial inteira com</a:t>
            </a:r>
            <a:br>
              <a:rPr lang="pt-BR" altLang="zh-CN" sz="1600" dirty="0">
                <a:solidFill>
                  <a:schemeClr val="bg1"/>
                </a:solidFill>
                <a:cs typeface="+mn-ea"/>
                <a:sym typeface="+mn-lt"/>
              </a:rPr>
            </a:br>
            <a:r>
              <a:rPr lang="pt-BR" altLang="zh-CN" sz="1600" dirty="0">
                <a:solidFill>
                  <a:schemeClr val="bg1"/>
                </a:solidFill>
                <a:cs typeface="+mn-ea"/>
                <a:sym typeface="+mn-lt"/>
              </a:rPr>
              <a:t>filtros para partículas classe P2, para proteção das vias respiratórias contra poeira, névoas e</a:t>
            </a:r>
            <a:br>
              <a:rPr lang="pt-BR" altLang="zh-CN" sz="1600" dirty="0">
                <a:solidFill>
                  <a:schemeClr val="bg1"/>
                </a:solidFill>
                <a:cs typeface="+mn-ea"/>
                <a:sym typeface="+mn-lt"/>
              </a:rPr>
            </a:br>
            <a:r>
              <a:rPr lang="pt-BR" altLang="zh-CN" sz="1600" dirty="0">
                <a:solidFill>
                  <a:schemeClr val="bg1"/>
                </a:solidFill>
                <a:cs typeface="+mn-ea"/>
                <a:sym typeface="+mn-lt"/>
              </a:rPr>
              <a:t>fumos, ou com filtros para partículas classe P3, para proteção das vias respiratórias contra</a:t>
            </a:r>
            <a:br>
              <a:rPr lang="pt-BR" altLang="zh-CN" sz="1600" dirty="0">
                <a:solidFill>
                  <a:schemeClr val="bg1"/>
                </a:solidFill>
                <a:cs typeface="+mn-ea"/>
                <a:sym typeface="+mn-lt"/>
              </a:rPr>
            </a:br>
            <a:r>
              <a:rPr lang="pt-BR" altLang="zh-CN" sz="1600" dirty="0">
                <a:solidFill>
                  <a:schemeClr val="bg1"/>
                </a:solidFill>
                <a:cs typeface="+mn-ea"/>
                <a:sym typeface="+mn-lt"/>
              </a:rPr>
              <a:t>poeiras, névoas, fumos ou radionuclídeos;</a:t>
            </a:r>
            <a:endParaRPr lang="zh-CN" altLang="en-US" sz="16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6731252" y="4409126"/>
            <a:ext cx="5134177" cy="1895519"/>
          </a:xfrm>
          <a:prstGeom prst="rect">
            <a:avLst/>
          </a:prstGeom>
          <a:noFill/>
        </p:spPr>
        <p:txBody>
          <a:bodyPr wrap="square" rtlCol="0">
            <a:spAutoFit/>
          </a:bodyPr>
          <a:lstStyle/>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os filtros P1, P2 e P3 são utilizados com respiradores semifaciais elastoméricas ou </a:t>
            </a:r>
            <a:r>
              <a:rPr lang="pt-BR" altLang="zh-CN" sz="1600" dirty="0" err="1">
                <a:solidFill>
                  <a:schemeClr val="bg1"/>
                </a:solidFill>
                <a:effectLst>
                  <a:outerShdw blurRad="38100" dist="38100" dir="2700000" algn="tl">
                    <a:srgbClr val="000000">
                      <a:alpha val="43137"/>
                    </a:srgbClr>
                  </a:outerShdw>
                </a:effectLst>
                <a:cs typeface="+mn-ea"/>
                <a:sym typeface="+mn-lt"/>
              </a:rPr>
              <a:t>faciaisinteiras</a:t>
            </a:r>
            <a:r>
              <a:rPr lang="pt-BR" altLang="zh-CN" sz="1600" dirty="0">
                <a:solidFill>
                  <a:schemeClr val="bg1"/>
                </a:solidFill>
                <a:effectLst>
                  <a:outerShdw blurRad="38100" dist="38100" dir="2700000" algn="tl">
                    <a:srgbClr val="000000">
                      <a:alpha val="43137"/>
                    </a:srgbClr>
                  </a:outerShdw>
                </a:effectLst>
                <a:cs typeface="+mn-ea"/>
                <a:sym typeface="+mn-lt"/>
              </a:rPr>
              <a:t>, sendo que nestes casos se substitui o filtro, e não o respirador, diferentemente dos respiradores descartáveis denominados como PFF.</a:t>
            </a:r>
          </a:p>
        </p:txBody>
      </p:sp>
      <p:sp>
        <p:nvSpPr>
          <p:cNvPr id="16" name="矩形: 圆角 14">
            <a:hlinkClick r:id="rId3" action="ppaction://hlinksldjump"/>
            <a:extLst>
              <a:ext uri="{FF2B5EF4-FFF2-40B4-BE49-F238E27FC236}">
                <a16:creationId xmlns:a16="http://schemas.microsoft.com/office/drawing/2014/main" id="{02875DA4-3066-A76B-8BF6-A47262A10B91}"/>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sp>
        <p:nvSpPr>
          <p:cNvPr id="11" name="Rectangle: Rounded Corners 36">
            <a:extLst>
              <a:ext uri="{FF2B5EF4-FFF2-40B4-BE49-F238E27FC236}">
                <a16:creationId xmlns:a16="http://schemas.microsoft.com/office/drawing/2014/main" id="{3C66CDA3-02DE-8450-09F4-72E71C443F94}"/>
              </a:ext>
            </a:extLst>
          </p:cNvPr>
          <p:cNvSpPr/>
          <p:nvPr/>
        </p:nvSpPr>
        <p:spPr>
          <a:xfrm>
            <a:off x="1000088" y="4362540"/>
            <a:ext cx="3086809" cy="2209800"/>
          </a:xfrm>
          <a:prstGeom prst="roundRect">
            <a:avLst>
              <a:gd name="adj" fmla="val 2814"/>
            </a:avLst>
          </a:prstGeom>
          <a:gradFill flip="none" rotWithShape="1">
            <a:gsLst>
              <a:gs pos="1000">
                <a:srgbClr val="00B0F0"/>
              </a:gs>
              <a:gs pos="100000">
                <a:srgbClr val="0AEEFC">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cs typeface="+mn-ea"/>
              <a:sym typeface="+mn-lt"/>
            </a:endParaRPr>
          </a:p>
        </p:txBody>
      </p:sp>
      <p:pic>
        <p:nvPicPr>
          <p:cNvPr id="2" name="Imagem 1">
            <a:extLst>
              <a:ext uri="{FF2B5EF4-FFF2-40B4-BE49-F238E27FC236}">
                <a16:creationId xmlns:a16="http://schemas.microsoft.com/office/drawing/2014/main" id="{7CC0C8DC-438B-40AB-8576-22B0129BABB1}"/>
              </a:ext>
            </a:extLst>
          </p:cNvPr>
          <p:cNvPicPr>
            <a:picLocks noChangeAspect="1"/>
          </p:cNvPicPr>
          <p:nvPr/>
        </p:nvPicPr>
        <p:blipFill>
          <a:blip r:embed="rId4"/>
          <a:stretch>
            <a:fillRect/>
          </a:stretch>
        </p:blipFill>
        <p:spPr>
          <a:xfrm>
            <a:off x="1640869" y="4225729"/>
            <a:ext cx="2609314" cy="2078916"/>
          </a:xfrm>
          <a:prstGeom prst="rect">
            <a:avLst/>
          </a:prstGeom>
          <a:ln>
            <a:noFill/>
          </a:ln>
          <a:effectLst>
            <a:glow rad="63500">
              <a:schemeClr val="accent1">
                <a:satMod val="175000"/>
                <a:alpha val="40000"/>
              </a:schemeClr>
            </a:glow>
            <a:softEdge rad="112500"/>
          </a:effectLst>
        </p:spPr>
      </p:pic>
    </p:spTree>
    <p:extLst>
      <p:ext uri="{BB962C8B-B14F-4D97-AF65-F5344CB8AC3E}">
        <p14:creationId xmlns:p14="http://schemas.microsoft.com/office/powerpoint/2010/main" val="3150010999"/>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500" fill="hold"/>
                                        <p:tgtEl>
                                          <p:spTgt spid="16"/>
                                        </p:tgtEl>
                                        <p:attrNameLst>
                                          <p:attrName>ppt_x</p:attrName>
                                        </p:attrNameLst>
                                      </p:cBhvr>
                                      <p:tavLst>
                                        <p:tav tm="0">
                                          <p:val>
                                            <p:strVal val="1+#ppt_w/2"/>
                                          </p:val>
                                        </p:tav>
                                        <p:tav tm="100000">
                                          <p:val>
                                            <p:strVal val="#ppt_x"/>
                                          </p:val>
                                        </p:tav>
                                      </p:tavLst>
                                    </p:anim>
                                    <p:anim calcmode="lin" valueType="num">
                                      <p:cBhvr additive="base">
                                        <p:cTn id="8" dur="1500" fill="hold"/>
                                        <p:tgtEl>
                                          <p:spTgt spid="16"/>
                                        </p:tgtEl>
                                        <p:attrNameLst>
                                          <p:attrName>ppt_y</p:attrName>
                                        </p:attrNameLst>
                                      </p:cBhvr>
                                      <p:tavLst>
                                        <p:tav tm="0">
                                          <p:val>
                                            <p:strVal val="#ppt_y"/>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6600102" cy="439800"/>
            <a:chOff x="335868" y="306805"/>
            <a:chExt cx="11692837" cy="779156"/>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0857639"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Treinamentos e Informações sobre EPI</a:t>
              </a:r>
              <a:endParaRPr lang="zh-CN" altLang="en-US" sz="2258" b="1" dirty="0">
                <a:solidFill>
                  <a:prstClr val="white"/>
                </a:solidFill>
                <a:cs typeface="+mn-ea"/>
                <a:sym typeface="+mn-lt"/>
              </a:endParaRPr>
            </a:p>
          </p:txBody>
        </p:sp>
      </p:grpSp>
      <p:sp>
        <p:nvSpPr>
          <p:cNvPr id="2" name="矩形: 圆角 10">
            <a:extLst>
              <a:ext uri="{FF2B5EF4-FFF2-40B4-BE49-F238E27FC236}">
                <a16:creationId xmlns:a16="http://schemas.microsoft.com/office/drawing/2014/main" id="{CAE83074-1045-6FF8-631E-6C88EDE5D888}"/>
              </a:ext>
            </a:extLst>
          </p:cNvPr>
          <p:cNvSpPr/>
          <p:nvPr/>
        </p:nvSpPr>
        <p:spPr>
          <a:xfrm>
            <a:off x="-1" y="1367043"/>
            <a:ext cx="11324621" cy="4870174"/>
          </a:xfrm>
          <a:prstGeom prst="roundRect">
            <a:avLst>
              <a:gd name="adj" fmla="val 8096"/>
            </a:avLst>
          </a:prstGeom>
          <a:gradFill flip="none" rotWithShape="1">
            <a:gsLst>
              <a:gs pos="0">
                <a:srgbClr val="0AEEFC">
                  <a:alpha val="54000"/>
                </a:srgbClr>
              </a:gs>
              <a:gs pos="100000">
                <a:srgbClr val="0AEEFC">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dirty="0">
              <a:cs typeface="+mn-ea"/>
              <a:sym typeface="+mn-lt"/>
            </a:endParaRPr>
          </a:p>
        </p:txBody>
      </p:sp>
      <p:sp>
        <p:nvSpPr>
          <p:cNvPr id="14" name="文本框 11">
            <a:extLst>
              <a:ext uri="{FF2B5EF4-FFF2-40B4-BE49-F238E27FC236}">
                <a16:creationId xmlns:a16="http://schemas.microsoft.com/office/drawing/2014/main" id="{CBE550E4-5B4A-916B-E96E-2F6FD23021E8}"/>
              </a:ext>
            </a:extLst>
          </p:cNvPr>
          <p:cNvSpPr txBox="1"/>
          <p:nvPr/>
        </p:nvSpPr>
        <p:spPr>
          <a:xfrm>
            <a:off x="1786420" y="1983717"/>
            <a:ext cx="9033980" cy="3638945"/>
          </a:xfrm>
          <a:prstGeom prst="rect">
            <a:avLst/>
          </a:prstGeom>
          <a:noFill/>
        </p:spPr>
        <p:txBody>
          <a:bodyPr wrap="square" lIns="0" tIns="0" rIns="0" bIns="0" rtlCol="0">
            <a:spAutoFit/>
          </a:bodyPr>
          <a:lstStyle/>
          <a:p>
            <a:pPr lvl="0" hangingPunct="0">
              <a:lnSpc>
                <a:spcPct val="150000"/>
              </a:lnSpc>
              <a:defRPr/>
            </a:pPr>
            <a:r>
              <a:rPr lang="pt-BR" altLang="zh-CN" sz="2000" dirty="0">
                <a:solidFill>
                  <a:prstClr val="white"/>
                </a:solidFill>
                <a:cs typeface="+mn-ea"/>
                <a:sym typeface="+mn-lt"/>
              </a:rPr>
              <a:t>Para garantir a segurança no trabalho, é essencial que os trabalhadores recebam informações e treinamentos adequados. Essas orientações seguem as regras da NR-01, que são muito importantes.</a:t>
            </a:r>
          </a:p>
          <a:p>
            <a:pPr lvl="0" hangingPunct="0">
              <a:lnSpc>
                <a:spcPct val="150000"/>
              </a:lnSpc>
              <a:defRPr/>
            </a:pPr>
            <a:endParaRPr lang="pt-BR" altLang="zh-CN" sz="2000" dirty="0">
              <a:solidFill>
                <a:prstClr val="white"/>
              </a:solidFill>
              <a:cs typeface="+mn-ea"/>
              <a:sym typeface="+mn-lt"/>
            </a:endParaRPr>
          </a:p>
          <a:p>
            <a:pPr lvl="0" hangingPunct="0">
              <a:lnSpc>
                <a:spcPct val="150000"/>
              </a:lnSpc>
              <a:defRPr/>
            </a:pPr>
            <a:endParaRPr lang="pt-BR" altLang="zh-CN" sz="2000" dirty="0">
              <a:solidFill>
                <a:prstClr val="white"/>
              </a:solidFill>
              <a:cs typeface="+mn-ea"/>
              <a:sym typeface="+mn-lt"/>
            </a:endParaRPr>
          </a:p>
          <a:p>
            <a:pPr lvl="0" hangingPunct="0">
              <a:lnSpc>
                <a:spcPct val="150000"/>
              </a:lnSpc>
              <a:defRPr/>
            </a:pPr>
            <a:r>
              <a:rPr lang="pt-BR" altLang="zh-CN" sz="2000" dirty="0">
                <a:solidFill>
                  <a:prstClr val="white"/>
                </a:solidFill>
                <a:cs typeface="+mn-ea"/>
                <a:sym typeface="+mn-lt"/>
              </a:rPr>
              <a:t>Quando o trabalhador recebe o EPI, é fundamental que a empresa forneça todas as informações necessárias para o seu uso correto. </a:t>
            </a:r>
            <a:r>
              <a:rPr lang="pt-BR" altLang="zh-CN" sz="2000" b="1" dirty="0">
                <a:solidFill>
                  <a:prstClr val="white"/>
                </a:solidFill>
                <a:cs typeface="+mn-ea"/>
                <a:sym typeface="+mn-lt"/>
              </a:rPr>
              <a:t>Preste atenção especialmente nestes pontos:</a:t>
            </a:r>
          </a:p>
        </p:txBody>
      </p:sp>
      <p:grpSp>
        <p:nvGrpSpPr>
          <p:cNvPr id="15" name="组合 20">
            <a:extLst>
              <a:ext uri="{FF2B5EF4-FFF2-40B4-BE49-F238E27FC236}">
                <a16:creationId xmlns:a16="http://schemas.microsoft.com/office/drawing/2014/main" id="{28EE80EF-1192-055F-C046-71CE52F24784}"/>
              </a:ext>
            </a:extLst>
          </p:cNvPr>
          <p:cNvGrpSpPr/>
          <p:nvPr/>
        </p:nvGrpSpPr>
        <p:grpSpPr>
          <a:xfrm>
            <a:off x="572885" y="2206115"/>
            <a:ext cx="833472" cy="831249"/>
            <a:chOff x="9195630" y="2777688"/>
            <a:chExt cx="833472" cy="831249"/>
          </a:xfrm>
        </p:grpSpPr>
        <p:sp>
          <p:nvSpPr>
            <p:cNvPr id="30" name="Oval 65">
              <a:extLst>
                <a:ext uri="{FF2B5EF4-FFF2-40B4-BE49-F238E27FC236}">
                  <a16:creationId xmlns:a16="http://schemas.microsoft.com/office/drawing/2014/main" id="{3FC6727D-1F7E-6B7F-A8B7-2A04C2A2D0BD}"/>
                </a:ext>
              </a:extLst>
            </p:cNvPr>
            <p:cNvSpPr>
              <a:spLocks noChangeArrowheads="1"/>
            </p:cNvSpPr>
            <p:nvPr/>
          </p:nvSpPr>
          <p:spPr bwMode="auto">
            <a:xfrm>
              <a:off x="9195630" y="2777688"/>
              <a:ext cx="833472" cy="831249"/>
            </a:xfrm>
            <a:prstGeom prst="ellipse">
              <a:avLst/>
            </a:prstGeom>
            <a:gradFill flip="none" rotWithShape="1">
              <a:gsLst>
                <a:gs pos="0">
                  <a:srgbClr val="0AEEFC"/>
                </a:gs>
                <a:gs pos="100000">
                  <a:srgbClr val="0AEEFC">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solidFill>
                  <a:schemeClr val="lt1"/>
                </a:solidFill>
                <a:cs typeface="+mn-ea"/>
                <a:sym typeface="+mn-lt"/>
              </a:endParaRPr>
            </a:p>
          </p:txBody>
        </p:sp>
        <p:grpSp>
          <p:nvGrpSpPr>
            <p:cNvPr id="31" name="组合 22">
              <a:extLst>
                <a:ext uri="{FF2B5EF4-FFF2-40B4-BE49-F238E27FC236}">
                  <a16:creationId xmlns:a16="http://schemas.microsoft.com/office/drawing/2014/main" id="{6678999B-4AF7-119D-617C-B0E7573CBFBD}"/>
                </a:ext>
              </a:extLst>
            </p:cNvPr>
            <p:cNvGrpSpPr/>
            <p:nvPr/>
          </p:nvGrpSpPr>
          <p:grpSpPr>
            <a:xfrm>
              <a:off x="9452339" y="2977721"/>
              <a:ext cx="320054" cy="448964"/>
              <a:chOff x="11169545" y="3992719"/>
              <a:chExt cx="214751" cy="301248"/>
            </a:xfrm>
            <a:solidFill>
              <a:schemeClr val="bg1"/>
            </a:solidFill>
          </p:grpSpPr>
          <p:sp>
            <p:nvSpPr>
              <p:cNvPr id="32" name="Freeform 332">
                <a:extLst>
                  <a:ext uri="{FF2B5EF4-FFF2-40B4-BE49-F238E27FC236}">
                    <a16:creationId xmlns:a16="http://schemas.microsoft.com/office/drawing/2014/main" id="{88F890DA-4F98-21EC-9000-AA06EA4C2DAA}"/>
                  </a:ext>
                </a:extLst>
              </p:cNvPr>
              <p:cNvSpPr>
                <a:spLocks noEditPoints="1"/>
              </p:cNvSpPr>
              <p:nvPr/>
            </p:nvSpPr>
            <p:spPr bwMode="auto">
              <a:xfrm>
                <a:off x="11194898" y="3992719"/>
                <a:ext cx="189398" cy="274403"/>
              </a:xfrm>
              <a:custGeom>
                <a:avLst/>
                <a:gdLst>
                  <a:gd name="T0" fmla="*/ 122 w 127"/>
                  <a:gd name="T1" fmla="*/ 30 h 184"/>
                  <a:gd name="T2" fmla="*/ 99 w 127"/>
                  <a:gd name="T3" fmla="*/ 30 h 184"/>
                  <a:gd name="T4" fmla="*/ 93 w 127"/>
                  <a:gd name="T5" fmla="*/ 30 h 184"/>
                  <a:gd name="T6" fmla="*/ 93 w 127"/>
                  <a:gd name="T7" fmla="*/ 24 h 184"/>
                  <a:gd name="T8" fmla="*/ 93 w 127"/>
                  <a:gd name="T9" fmla="*/ 0 h 184"/>
                  <a:gd name="T10" fmla="*/ 0 w 127"/>
                  <a:gd name="T11" fmla="*/ 0 h 184"/>
                  <a:gd name="T12" fmla="*/ 0 w 127"/>
                  <a:gd name="T13" fmla="*/ 184 h 184"/>
                  <a:gd name="T14" fmla="*/ 127 w 127"/>
                  <a:gd name="T15" fmla="*/ 184 h 184"/>
                  <a:gd name="T16" fmla="*/ 127 w 127"/>
                  <a:gd name="T17" fmla="*/ 30 h 184"/>
                  <a:gd name="T18" fmla="*/ 122 w 127"/>
                  <a:gd name="T19" fmla="*/ 30 h 184"/>
                  <a:gd name="T20" fmla="*/ 111 w 127"/>
                  <a:gd name="T21" fmla="*/ 152 h 184"/>
                  <a:gd name="T22" fmla="*/ 16 w 127"/>
                  <a:gd name="T23" fmla="*/ 152 h 184"/>
                  <a:gd name="T24" fmla="*/ 16 w 127"/>
                  <a:gd name="T25" fmla="*/ 145 h 184"/>
                  <a:gd name="T26" fmla="*/ 111 w 127"/>
                  <a:gd name="T27" fmla="*/ 145 h 184"/>
                  <a:gd name="T28" fmla="*/ 111 w 127"/>
                  <a:gd name="T29" fmla="*/ 152 h 184"/>
                  <a:gd name="T30" fmla="*/ 111 w 127"/>
                  <a:gd name="T31" fmla="*/ 127 h 184"/>
                  <a:gd name="T32" fmla="*/ 16 w 127"/>
                  <a:gd name="T33" fmla="*/ 127 h 184"/>
                  <a:gd name="T34" fmla="*/ 16 w 127"/>
                  <a:gd name="T35" fmla="*/ 120 h 184"/>
                  <a:gd name="T36" fmla="*/ 111 w 127"/>
                  <a:gd name="T37" fmla="*/ 120 h 184"/>
                  <a:gd name="T38" fmla="*/ 111 w 127"/>
                  <a:gd name="T39" fmla="*/ 127 h 184"/>
                  <a:gd name="T40" fmla="*/ 111 w 127"/>
                  <a:gd name="T41" fmla="*/ 103 h 184"/>
                  <a:gd name="T42" fmla="*/ 16 w 127"/>
                  <a:gd name="T43" fmla="*/ 103 h 184"/>
                  <a:gd name="T44" fmla="*/ 16 w 127"/>
                  <a:gd name="T45" fmla="*/ 96 h 184"/>
                  <a:gd name="T46" fmla="*/ 111 w 127"/>
                  <a:gd name="T47" fmla="*/ 96 h 184"/>
                  <a:gd name="T48" fmla="*/ 111 w 127"/>
                  <a:gd name="T49" fmla="*/ 103 h 184"/>
                  <a:gd name="T50" fmla="*/ 111 w 127"/>
                  <a:gd name="T51" fmla="*/ 77 h 184"/>
                  <a:gd name="T52" fmla="*/ 16 w 127"/>
                  <a:gd name="T53" fmla="*/ 77 h 184"/>
                  <a:gd name="T54" fmla="*/ 16 w 127"/>
                  <a:gd name="T55" fmla="*/ 69 h 184"/>
                  <a:gd name="T56" fmla="*/ 111 w 127"/>
                  <a:gd name="T57" fmla="*/ 69 h 184"/>
                  <a:gd name="T58" fmla="*/ 111 w 127"/>
                  <a:gd name="T59" fmla="*/ 77 h 184"/>
                  <a:gd name="T60" fmla="*/ 111 w 127"/>
                  <a:gd name="T61" fmla="*/ 52 h 184"/>
                  <a:gd name="T62" fmla="*/ 16 w 127"/>
                  <a:gd name="T63" fmla="*/ 52 h 184"/>
                  <a:gd name="T64" fmla="*/ 16 w 127"/>
                  <a:gd name="T65" fmla="*/ 45 h 184"/>
                  <a:gd name="T66" fmla="*/ 111 w 127"/>
                  <a:gd name="T67" fmla="*/ 45 h 184"/>
                  <a:gd name="T68" fmla="*/ 111 w 127"/>
                  <a:gd name="T69" fmla="*/ 5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7" h="184">
                    <a:moveTo>
                      <a:pt x="122" y="30"/>
                    </a:moveTo>
                    <a:lnTo>
                      <a:pt x="99" y="30"/>
                    </a:lnTo>
                    <a:lnTo>
                      <a:pt x="93" y="30"/>
                    </a:lnTo>
                    <a:lnTo>
                      <a:pt x="93" y="24"/>
                    </a:lnTo>
                    <a:lnTo>
                      <a:pt x="93" y="0"/>
                    </a:lnTo>
                    <a:lnTo>
                      <a:pt x="0" y="0"/>
                    </a:lnTo>
                    <a:lnTo>
                      <a:pt x="0" y="184"/>
                    </a:lnTo>
                    <a:lnTo>
                      <a:pt x="127" y="184"/>
                    </a:lnTo>
                    <a:lnTo>
                      <a:pt x="127" y="30"/>
                    </a:lnTo>
                    <a:lnTo>
                      <a:pt x="122" y="30"/>
                    </a:lnTo>
                    <a:close/>
                    <a:moveTo>
                      <a:pt x="111" y="152"/>
                    </a:moveTo>
                    <a:lnTo>
                      <a:pt x="16" y="152"/>
                    </a:lnTo>
                    <a:lnTo>
                      <a:pt x="16" y="145"/>
                    </a:lnTo>
                    <a:lnTo>
                      <a:pt x="111" y="145"/>
                    </a:lnTo>
                    <a:lnTo>
                      <a:pt x="111" y="152"/>
                    </a:lnTo>
                    <a:close/>
                    <a:moveTo>
                      <a:pt x="111" y="127"/>
                    </a:moveTo>
                    <a:lnTo>
                      <a:pt x="16" y="127"/>
                    </a:lnTo>
                    <a:lnTo>
                      <a:pt x="16" y="120"/>
                    </a:lnTo>
                    <a:lnTo>
                      <a:pt x="111" y="120"/>
                    </a:lnTo>
                    <a:lnTo>
                      <a:pt x="111" y="127"/>
                    </a:lnTo>
                    <a:close/>
                    <a:moveTo>
                      <a:pt x="111" y="103"/>
                    </a:moveTo>
                    <a:lnTo>
                      <a:pt x="16" y="103"/>
                    </a:lnTo>
                    <a:lnTo>
                      <a:pt x="16" y="96"/>
                    </a:lnTo>
                    <a:lnTo>
                      <a:pt x="111" y="96"/>
                    </a:lnTo>
                    <a:lnTo>
                      <a:pt x="111" y="103"/>
                    </a:lnTo>
                    <a:close/>
                    <a:moveTo>
                      <a:pt x="111" y="77"/>
                    </a:moveTo>
                    <a:lnTo>
                      <a:pt x="16" y="77"/>
                    </a:lnTo>
                    <a:lnTo>
                      <a:pt x="16" y="69"/>
                    </a:lnTo>
                    <a:lnTo>
                      <a:pt x="111" y="69"/>
                    </a:lnTo>
                    <a:lnTo>
                      <a:pt x="111" y="77"/>
                    </a:lnTo>
                    <a:close/>
                    <a:moveTo>
                      <a:pt x="111" y="52"/>
                    </a:moveTo>
                    <a:lnTo>
                      <a:pt x="16" y="52"/>
                    </a:lnTo>
                    <a:lnTo>
                      <a:pt x="16" y="45"/>
                    </a:lnTo>
                    <a:lnTo>
                      <a:pt x="111" y="45"/>
                    </a:lnTo>
                    <a:lnTo>
                      <a:pt x="11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sp>
            <p:nvSpPr>
              <p:cNvPr id="33" name="Freeform 333">
                <a:extLst>
                  <a:ext uri="{FF2B5EF4-FFF2-40B4-BE49-F238E27FC236}">
                    <a16:creationId xmlns:a16="http://schemas.microsoft.com/office/drawing/2014/main" id="{E169BF8B-7B7C-B0C6-61FD-9E82B9CB964A}"/>
                  </a:ext>
                </a:extLst>
              </p:cNvPr>
              <p:cNvSpPr>
                <a:spLocks/>
              </p:cNvSpPr>
              <p:nvPr/>
            </p:nvSpPr>
            <p:spPr bwMode="auto">
              <a:xfrm>
                <a:off x="11342538" y="3992719"/>
                <a:ext cx="34301" cy="35792"/>
              </a:xfrm>
              <a:custGeom>
                <a:avLst/>
                <a:gdLst>
                  <a:gd name="T0" fmla="*/ 0 w 23"/>
                  <a:gd name="T1" fmla="*/ 0 h 24"/>
                  <a:gd name="T2" fmla="*/ 0 w 23"/>
                  <a:gd name="T3" fmla="*/ 24 h 24"/>
                  <a:gd name="T4" fmla="*/ 23 w 23"/>
                  <a:gd name="T5" fmla="*/ 24 h 24"/>
                  <a:gd name="T6" fmla="*/ 0 w 23"/>
                  <a:gd name="T7" fmla="*/ 0 h 24"/>
                </a:gdLst>
                <a:ahLst/>
                <a:cxnLst>
                  <a:cxn ang="0">
                    <a:pos x="T0" y="T1"/>
                  </a:cxn>
                  <a:cxn ang="0">
                    <a:pos x="T2" y="T3"/>
                  </a:cxn>
                  <a:cxn ang="0">
                    <a:pos x="T4" y="T5"/>
                  </a:cxn>
                  <a:cxn ang="0">
                    <a:pos x="T6" y="T7"/>
                  </a:cxn>
                </a:cxnLst>
                <a:rect l="0" t="0" r="r" b="b"/>
                <a:pathLst>
                  <a:path w="23" h="24">
                    <a:moveTo>
                      <a:pt x="0" y="0"/>
                    </a:moveTo>
                    <a:lnTo>
                      <a:pt x="0" y="24"/>
                    </a:lnTo>
                    <a:lnTo>
                      <a:pt x="23" y="2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sp>
            <p:nvSpPr>
              <p:cNvPr id="34" name="Freeform 334">
                <a:extLst>
                  <a:ext uri="{FF2B5EF4-FFF2-40B4-BE49-F238E27FC236}">
                    <a16:creationId xmlns:a16="http://schemas.microsoft.com/office/drawing/2014/main" id="{37A9CB36-7F26-FCEE-60B7-523B77ED21A5}"/>
                  </a:ext>
                </a:extLst>
              </p:cNvPr>
              <p:cNvSpPr>
                <a:spLocks/>
              </p:cNvSpPr>
              <p:nvPr/>
            </p:nvSpPr>
            <p:spPr bwMode="auto">
              <a:xfrm>
                <a:off x="11169545" y="4018072"/>
                <a:ext cx="187907" cy="275895"/>
              </a:xfrm>
              <a:custGeom>
                <a:avLst/>
                <a:gdLst>
                  <a:gd name="T0" fmla="*/ 11 w 126"/>
                  <a:gd name="T1" fmla="*/ 173 h 185"/>
                  <a:gd name="T2" fmla="*/ 11 w 126"/>
                  <a:gd name="T3" fmla="*/ 167 h 185"/>
                  <a:gd name="T4" fmla="*/ 11 w 126"/>
                  <a:gd name="T5" fmla="*/ 0 h 185"/>
                  <a:gd name="T6" fmla="*/ 0 w 126"/>
                  <a:gd name="T7" fmla="*/ 0 h 185"/>
                  <a:gd name="T8" fmla="*/ 0 w 126"/>
                  <a:gd name="T9" fmla="*/ 185 h 185"/>
                  <a:gd name="T10" fmla="*/ 126 w 126"/>
                  <a:gd name="T11" fmla="*/ 185 h 185"/>
                  <a:gd name="T12" fmla="*/ 126 w 126"/>
                  <a:gd name="T13" fmla="*/ 173 h 185"/>
                  <a:gd name="T14" fmla="*/ 17 w 126"/>
                  <a:gd name="T15" fmla="*/ 173 h 185"/>
                  <a:gd name="T16" fmla="*/ 11 w 126"/>
                  <a:gd name="T17" fmla="*/ 173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185">
                    <a:moveTo>
                      <a:pt x="11" y="173"/>
                    </a:moveTo>
                    <a:lnTo>
                      <a:pt x="11" y="167"/>
                    </a:lnTo>
                    <a:lnTo>
                      <a:pt x="11" y="0"/>
                    </a:lnTo>
                    <a:lnTo>
                      <a:pt x="0" y="0"/>
                    </a:lnTo>
                    <a:lnTo>
                      <a:pt x="0" y="185"/>
                    </a:lnTo>
                    <a:lnTo>
                      <a:pt x="126" y="185"/>
                    </a:lnTo>
                    <a:lnTo>
                      <a:pt x="126" y="173"/>
                    </a:lnTo>
                    <a:lnTo>
                      <a:pt x="17" y="173"/>
                    </a:lnTo>
                    <a:lnTo>
                      <a:pt x="11"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grpSp>
      </p:grpSp>
      <p:grpSp>
        <p:nvGrpSpPr>
          <p:cNvPr id="24" name="组合 34">
            <a:extLst>
              <a:ext uri="{FF2B5EF4-FFF2-40B4-BE49-F238E27FC236}">
                <a16:creationId xmlns:a16="http://schemas.microsoft.com/office/drawing/2014/main" id="{B26F087A-B656-D6C6-4570-FE147D5BAB63}"/>
              </a:ext>
            </a:extLst>
          </p:cNvPr>
          <p:cNvGrpSpPr/>
          <p:nvPr/>
        </p:nvGrpSpPr>
        <p:grpSpPr>
          <a:xfrm>
            <a:off x="572885" y="4536808"/>
            <a:ext cx="833472" cy="835693"/>
            <a:chOff x="9195630" y="3831196"/>
            <a:chExt cx="833472" cy="835693"/>
          </a:xfrm>
        </p:grpSpPr>
        <p:sp>
          <p:nvSpPr>
            <p:cNvPr id="25" name="Oval 66">
              <a:extLst>
                <a:ext uri="{FF2B5EF4-FFF2-40B4-BE49-F238E27FC236}">
                  <a16:creationId xmlns:a16="http://schemas.microsoft.com/office/drawing/2014/main" id="{C72AFE69-0129-BB9F-9D60-79B7B500021C}"/>
                </a:ext>
              </a:extLst>
            </p:cNvPr>
            <p:cNvSpPr>
              <a:spLocks noChangeArrowheads="1"/>
            </p:cNvSpPr>
            <p:nvPr/>
          </p:nvSpPr>
          <p:spPr bwMode="auto">
            <a:xfrm>
              <a:off x="9195630" y="3831196"/>
              <a:ext cx="833472" cy="835693"/>
            </a:xfrm>
            <a:prstGeom prst="ellipse">
              <a:avLst/>
            </a:prstGeom>
            <a:gradFill flip="none" rotWithShape="1">
              <a:gsLst>
                <a:gs pos="0">
                  <a:srgbClr val="0AEEFC"/>
                </a:gs>
                <a:gs pos="100000">
                  <a:srgbClr val="0AEEFC">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solidFill>
                  <a:schemeClr val="lt1"/>
                </a:solidFill>
                <a:cs typeface="+mn-ea"/>
                <a:sym typeface="+mn-lt"/>
              </a:endParaRPr>
            </a:p>
          </p:txBody>
        </p:sp>
        <p:sp>
          <p:nvSpPr>
            <p:cNvPr id="26" name="Freeform 271">
              <a:extLst>
                <a:ext uri="{FF2B5EF4-FFF2-40B4-BE49-F238E27FC236}">
                  <a16:creationId xmlns:a16="http://schemas.microsoft.com/office/drawing/2014/main" id="{2014A175-A6C5-34F6-AAF2-F91837DD30A7}"/>
                </a:ext>
              </a:extLst>
            </p:cNvPr>
            <p:cNvSpPr>
              <a:spLocks/>
            </p:cNvSpPr>
            <p:nvPr/>
          </p:nvSpPr>
          <p:spPr bwMode="auto">
            <a:xfrm>
              <a:off x="9394552" y="4066791"/>
              <a:ext cx="435628" cy="417847"/>
            </a:xfrm>
            <a:custGeom>
              <a:avLst/>
              <a:gdLst>
                <a:gd name="T0" fmla="*/ 100 w 135"/>
                <a:gd name="T1" fmla="*/ 3 h 129"/>
                <a:gd name="T2" fmla="*/ 86 w 135"/>
                <a:gd name="T3" fmla="*/ 7 h 129"/>
                <a:gd name="T4" fmla="*/ 90 w 135"/>
                <a:gd name="T5" fmla="*/ 20 h 129"/>
                <a:gd name="T6" fmla="*/ 115 w 135"/>
                <a:gd name="T7" fmla="*/ 62 h 129"/>
                <a:gd name="T8" fmla="*/ 67 w 135"/>
                <a:gd name="T9" fmla="*/ 109 h 129"/>
                <a:gd name="T10" fmla="*/ 20 w 135"/>
                <a:gd name="T11" fmla="*/ 62 h 129"/>
                <a:gd name="T12" fmla="*/ 45 w 135"/>
                <a:gd name="T13" fmla="*/ 20 h 129"/>
                <a:gd name="T14" fmla="*/ 49 w 135"/>
                <a:gd name="T15" fmla="*/ 7 h 129"/>
                <a:gd name="T16" fmla="*/ 35 w 135"/>
                <a:gd name="T17" fmla="*/ 3 h 129"/>
                <a:gd name="T18" fmla="*/ 0 w 135"/>
                <a:gd name="T19" fmla="*/ 62 h 129"/>
                <a:gd name="T20" fmla="*/ 67 w 135"/>
                <a:gd name="T21" fmla="*/ 129 h 129"/>
                <a:gd name="T22" fmla="*/ 135 w 135"/>
                <a:gd name="T23" fmla="*/ 62 h 129"/>
                <a:gd name="T24" fmla="*/ 100 w 135"/>
                <a:gd name="T25" fmla="*/ 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5" h="129">
                  <a:moveTo>
                    <a:pt x="100" y="3"/>
                  </a:moveTo>
                  <a:cubicBezTo>
                    <a:pt x="95" y="0"/>
                    <a:pt x="89" y="2"/>
                    <a:pt x="86" y="7"/>
                  </a:cubicBezTo>
                  <a:cubicBezTo>
                    <a:pt x="83" y="12"/>
                    <a:pt x="85" y="18"/>
                    <a:pt x="90" y="20"/>
                  </a:cubicBezTo>
                  <a:cubicBezTo>
                    <a:pt x="105" y="29"/>
                    <a:pt x="115" y="45"/>
                    <a:pt x="115" y="62"/>
                  </a:cubicBezTo>
                  <a:cubicBezTo>
                    <a:pt x="115" y="88"/>
                    <a:pt x="94" y="109"/>
                    <a:pt x="67" y="109"/>
                  </a:cubicBezTo>
                  <a:cubicBezTo>
                    <a:pt x="41" y="109"/>
                    <a:pt x="20" y="88"/>
                    <a:pt x="20" y="62"/>
                  </a:cubicBezTo>
                  <a:cubicBezTo>
                    <a:pt x="20" y="45"/>
                    <a:pt x="30" y="29"/>
                    <a:pt x="45" y="20"/>
                  </a:cubicBezTo>
                  <a:cubicBezTo>
                    <a:pt x="50" y="18"/>
                    <a:pt x="51" y="12"/>
                    <a:pt x="49" y="7"/>
                  </a:cubicBezTo>
                  <a:cubicBezTo>
                    <a:pt x="46" y="2"/>
                    <a:pt x="40" y="0"/>
                    <a:pt x="35" y="3"/>
                  </a:cubicBezTo>
                  <a:cubicBezTo>
                    <a:pt x="14" y="14"/>
                    <a:pt x="0" y="37"/>
                    <a:pt x="0" y="62"/>
                  </a:cubicBezTo>
                  <a:cubicBezTo>
                    <a:pt x="0" y="99"/>
                    <a:pt x="30" y="129"/>
                    <a:pt x="67" y="129"/>
                  </a:cubicBezTo>
                  <a:cubicBezTo>
                    <a:pt x="105" y="129"/>
                    <a:pt x="135" y="99"/>
                    <a:pt x="135" y="62"/>
                  </a:cubicBezTo>
                  <a:cubicBezTo>
                    <a:pt x="135" y="37"/>
                    <a:pt x="121" y="14"/>
                    <a:pt x="100"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sp>
          <p:nvSpPr>
            <p:cNvPr id="27" name="Freeform 272">
              <a:extLst>
                <a:ext uri="{FF2B5EF4-FFF2-40B4-BE49-F238E27FC236}">
                  <a16:creationId xmlns:a16="http://schemas.microsoft.com/office/drawing/2014/main" id="{476C1202-D117-D94C-17BC-A59C8F0FFD7D}"/>
                </a:ext>
              </a:extLst>
            </p:cNvPr>
            <p:cNvSpPr>
              <a:spLocks/>
            </p:cNvSpPr>
            <p:nvPr/>
          </p:nvSpPr>
          <p:spPr bwMode="auto">
            <a:xfrm>
              <a:off x="9575693" y="4020117"/>
              <a:ext cx="73346" cy="224482"/>
            </a:xfrm>
            <a:custGeom>
              <a:avLst/>
              <a:gdLst>
                <a:gd name="T0" fmla="*/ 11 w 23"/>
                <a:gd name="T1" fmla="*/ 70 h 70"/>
                <a:gd name="T2" fmla="*/ 23 w 23"/>
                <a:gd name="T3" fmla="*/ 59 h 70"/>
                <a:gd name="T4" fmla="*/ 23 w 23"/>
                <a:gd name="T5" fmla="*/ 11 h 70"/>
                <a:gd name="T6" fmla="*/ 11 w 23"/>
                <a:gd name="T7" fmla="*/ 0 h 70"/>
                <a:gd name="T8" fmla="*/ 0 w 23"/>
                <a:gd name="T9" fmla="*/ 11 h 70"/>
                <a:gd name="T10" fmla="*/ 0 w 23"/>
                <a:gd name="T11" fmla="*/ 59 h 70"/>
                <a:gd name="T12" fmla="*/ 11 w 23"/>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23" h="70">
                  <a:moveTo>
                    <a:pt x="11" y="70"/>
                  </a:moveTo>
                  <a:cubicBezTo>
                    <a:pt x="18" y="70"/>
                    <a:pt x="23" y="65"/>
                    <a:pt x="23" y="59"/>
                  </a:cubicBezTo>
                  <a:cubicBezTo>
                    <a:pt x="23" y="11"/>
                    <a:pt x="23" y="11"/>
                    <a:pt x="23" y="11"/>
                  </a:cubicBezTo>
                  <a:cubicBezTo>
                    <a:pt x="23" y="5"/>
                    <a:pt x="18" y="0"/>
                    <a:pt x="11" y="0"/>
                  </a:cubicBezTo>
                  <a:cubicBezTo>
                    <a:pt x="5" y="0"/>
                    <a:pt x="0" y="5"/>
                    <a:pt x="0" y="11"/>
                  </a:cubicBezTo>
                  <a:cubicBezTo>
                    <a:pt x="0" y="59"/>
                    <a:pt x="0" y="59"/>
                    <a:pt x="0" y="59"/>
                  </a:cubicBezTo>
                  <a:cubicBezTo>
                    <a:pt x="0" y="65"/>
                    <a:pt x="5" y="70"/>
                    <a:pt x="11" y="7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grpSp>
      <p:sp>
        <p:nvSpPr>
          <p:cNvPr id="9" name="矩形: 圆角 14">
            <a:hlinkClick r:id="rId3" action="ppaction://hlinksldjump"/>
            <a:extLst>
              <a:ext uri="{FF2B5EF4-FFF2-40B4-BE49-F238E27FC236}">
                <a16:creationId xmlns:a16="http://schemas.microsoft.com/office/drawing/2014/main" id="{23AA8365-ABF3-3FFD-9C01-F1CE87EF4244}"/>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spTree>
    <p:extLst>
      <p:ext uri="{BB962C8B-B14F-4D97-AF65-F5344CB8AC3E}">
        <p14:creationId xmlns:p14="http://schemas.microsoft.com/office/powerpoint/2010/main" val="1730425419"/>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2" presetClass="entr" presetSubtype="2" de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500" fill="hold"/>
                                        <p:tgtEl>
                                          <p:spTgt spid="9"/>
                                        </p:tgtEl>
                                        <p:attrNameLst>
                                          <p:attrName>ppt_x</p:attrName>
                                        </p:attrNameLst>
                                      </p:cBhvr>
                                      <p:tavLst>
                                        <p:tav tm="0">
                                          <p:val>
                                            <p:strVal val="1+#ppt_w/2"/>
                                          </p:val>
                                        </p:tav>
                                        <p:tav tm="100000">
                                          <p:val>
                                            <p:strVal val="#ppt_x"/>
                                          </p:val>
                                        </p:tav>
                                      </p:tavLst>
                                    </p:anim>
                                    <p:anim calcmode="lin" valueType="num">
                                      <p:cBhvr additive="base">
                                        <p:cTn id="13" dur="1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439800"/>
            <a:chOff x="335868" y="306805"/>
            <a:chExt cx="15402685" cy="779156"/>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D - EPI PARA PROTEÇÃO RESPIRATÓRIA</a:t>
              </a: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791537" y="1142704"/>
            <a:ext cx="10627578" cy="1323439"/>
          </a:xfrm>
          <a:prstGeom prst="rect">
            <a:avLst/>
          </a:prstGeom>
          <a:noFill/>
        </p:spPr>
        <p:txBody>
          <a:bodyPr wrap="square" rtlCol="0">
            <a:spAutoFit/>
          </a:bodyPr>
          <a:lstStyle/>
          <a:p>
            <a:pPr defTabSz="479969">
              <a:defRPr/>
            </a:pPr>
            <a:r>
              <a:rPr lang="pt-BR" altLang="zh-CN" sz="2000" b="1" dirty="0">
                <a:solidFill>
                  <a:schemeClr val="bg1"/>
                </a:solidFill>
                <a:cs typeface="+mn-ea"/>
                <a:sym typeface="+mn-lt"/>
              </a:rPr>
              <a:t>D.1 - Respirador purificador de ar não motorizado:</a:t>
            </a:r>
            <a:br>
              <a:rPr lang="pt-BR" altLang="zh-CN" sz="2000" b="1" dirty="0">
                <a:solidFill>
                  <a:schemeClr val="bg1"/>
                </a:solidFill>
                <a:cs typeface="+mn-ea"/>
                <a:sym typeface="+mn-lt"/>
              </a:rPr>
            </a:br>
            <a:r>
              <a:rPr lang="pt-BR" altLang="zh-CN" sz="2000" b="1" dirty="0">
                <a:solidFill>
                  <a:schemeClr val="bg1"/>
                </a:solidFill>
                <a:cs typeface="+mn-ea"/>
                <a:sym typeface="+mn-lt"/>
              </a:rPr>
              <a:t>e) </a:t>
            </a:r>
            <a:r>
              <a:rPr lang="pt-BR" altLang="zh-CN" sz="2000" dirty="0">
                <a:solidFill>
                  <a:schemeClr val="bg1"/>
                </a:solidFill>
                <a:cs typeface="+mn-ea"/>
                <a:sym typeface="+mn-lt"/>
              </a:rPr>
              <a:t>peça um quarto facial, semifacial ou facial inteira com filtros químicos para proteção das vias respiratórias contra gases e vapores; ou com filtros combinados para proteção das vias respiratórias contra gases e vapores e/ou material particulado.</a:t>
            </a:r>
            <a:endParaRPr lang="zh-CN" altLang="en-US" sz="20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5528057" y="3947287"/>
            <a:ext cx="6174086" cy="2246769"/>
          </a:xfrm>
          <a:prstGeom prst="rect">
            <a:avLst/>
          </a:prstGeom>
          <a:noFill/>
        </p:spPr>
        <p:txBody>
          <a:bodyPr wrap="square" rtlCol="0">
            <a:spAutoFit/>
          </a:bodyPr>
          <a:lstStyle/>
          <a:p>
            <a:pPr defTabSz="479969">
              <a:defRPr/>
            </a:pPr>
            <a:r>
              <a:rPr lang="pt-BR" altLang="zh-CN" sz="2000" dirty="0">
                <a:solidFill>
                  <a:schemeClr val="bg1"/>
                </a:solidFill>
                <a:effectLst>
                  <a:outerShdw blurRad="38100" dist="38100" dir="2700000" algn="tl">
                    <a:srgbClr val="000000">
                      <a:alpha val="43137"/>
                    </a:srgbClr>
                  </a:outerShdw>
                </a:effectLst>
                <a:cs typeface="+mn-ea"/>
                <a:sym typeface="+mn-lt"/>
              </a:rPr>
              <a:t>Indicado para proteção das vias respiratórias do usuário contra a inalação de partículas e gases emanados de produtos químicos. </a:t>
            </a:r>
          </a:p>
          <a:p>
            <a:pPr defTabSz="479969">
              <a:defRPr/>
            </a:pPr>
            <a:endParaRPr lang="pt-BR" altLang="zh-CN" sz="2000" dirty="0">
              <a:solidFill>
                <a:schemeClr val="bg1"/>
              </a:solidFill>
              <a:effectLst>
                <a:outerShdw blurRad="38100" dist="38100" dir="2700000" algn="tl">
                  <a:srgbClr val="000000">
                    <a:alpha val="43137"/>
                  </a:srgbClr>
                </a:outerShdw>
              </a:effectLst>
              <a:cs typeface="+mn-ea"/>
              <a:sym typeface="+mn-lt"/>
            </a:endParaRPr>
          </a:p>
          <a:p>
            <a:pPr defTabSz="479969">
              <a:defRPr/>
            </a:pPr>
            <a:r>
              <a:rPr lang="pt-BR" altLang="zh-CN" sz="2000" dirty="0">
                <a:solidFill>
                  <a:schemeClr val="bg1"/>
                </a:solidFill>
                <a:effectLst>
                  <a:outerShdw blurRad="38100" dist="38100" dir="2700000" algn="tl">
                    <a:srgbClr val="000000">
                      <a:alpha val="43137"/>
                    </a:srgbClr>
                  </a:outerShdw>
                </a:effectLst>
                <a:cs typeface="+mn-ea"/>
                <a:sym typeface="+mn-lt"/>
              </a:rPr>
              <a:t>Devem ser utilizados com filtros químicos, mecânicos ou combinados.</a:t>
            </a:r>
          </a:p>
          <a:p>
            <a:pPr defTabSz="479969">
              <a:defRPr/>
            </a:pPr>
            <a:endParaRPr lang="pt-BR" altLang="zh-CN" sz="2000" dirty="0">
              <a:solidFill>
                <a:schemeClr val="bg1"/>
              </a:solidFill>
              <a:effectLst>
                <a:outerShdw blurRad="38100" dist="38100" dir="2700000" algn="tl">
                  <a:srgbClr val="000000">
                    <a:alpha val="43137"/>
                  </a:srgbClr>
                </a:outerShdw>
              </a:effectLst>
              <a:cs typeface="+mn-ea"/>
              <a:sym typeface="+mn-lt"/>
            </a:endParaRPr>
          </a:p>
        </p:txBody>
      </p:sp>
      <p:sp>
        <p:nvSpPr>
          <p:cNvPr id="2" name="椭圆 55">
            <a:extLst>
              <a:ext uri="{FF2B5EF4-FFF2-40B4-BE49-F238E27FC236}">
                <a16:creationId xmlns:a16="http://schemas.microsoft.com/office/drawing/2014/main" id="{3C640AA9-FBB8-CECA-6861-BA0F5E3FC464}"/>
              </a:ext>
            </a:extLst>
          </p:cNvPr>
          <p:cNvSpPr/>
          <p:nvPr/>
        </p:nvSpPr>
        <p:spPr>
          <a:xfrm>
            <a:off x="1697878" y="3358342"/>
            <a:ext cx="3213466" cy="3213466"/>
          </a:xfrm>
          <a:prstGeom prst="ellipse">
            <a:avLst/>
          </a:prstGeom>
          <a:gradFill flip="none" rotWithShape="1">
            <a:gsLst>
              <a:gs pos="23000">
                <a:srgbClr val="00B0F0"/>
              </a:gs>
              <a:gs pos="100000">
                <a:srgbClr val="0AEEFC">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cs typeface="+mn-ea"/>
              <a:sym typeface="+mn-lt"/>
            </a:endParaRPr>
          </a:p>
        </p:txBody>
      </p:sp>
      <p:sp>
        <p:nvSpPr>
          <p:cNvPr id="9" name="椭圆 56">
            <a:extLst>
              <a:ext uri="{FF2B5EF4-FFF2-40B4-BE49-F238E27FC236}">
                <a16:creationId xmlns:a16="http://schemas.microsoft.com/office/drawing/2014/main" id="{49DA0F40-752F-4596-A8EB-2F11C53B13CA}"/>
              </a:ext>
            </a:extLst>
          </p:cNvPr>
          <p:cNvSpPr/>
          <p:nvPr/>
        </p:nvSpPr>
        <p:spPr>
          <a:xfrm flipH="1">
            <a:off x="1197931" y="3483701"/>
            <a:ext cx="308640" cy="308640"/>
          </a:xfrm>
          <a:prstGeom prst="ellipse">
            <a:avLst/>
          </a:prstGeom>
          <a:gradFill flip="none" rotWithShape="1">
            <a:gsLst>
              <a:gs pos="0">
                <a:srgbClr val="0AEEFC">
                  <a:alpha val="53000"/>
                </a:srgbClr>
              </a:gs>
              <a:gs pos="100000">
                <a:srgbClr val="0AEEFC">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cs typeface="+mn-ea"/>
              <a:sym typeface="+mn-lt"/>
            </a:endParaRPr>
          </a:p>
        </p:txBody>
      </p:sp>
      <p:sp>
        <p:nvSpPr>
          <p:cNvPr id="11" name="矩形: 圆角 14">
            <a:hlinkClick r:id="rId3" action="ppaction://hlinksldjump"/>
            <a:extLst>
              <a:ext uri="{FF2B5EF4-FFF2-40B4-BE49-F238E27FC236}">
                <a16:creationId xmlns:a16="http://schemas.microsoft.com/office/drawing/2014/main" id="{069BC62E-C10E-F876-CA0B-A64FBDB32A48}"/>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pic>
        <p:nvPicPr>
          <p:cNvPr id="13" name="Imagem 12">
            <a:extLst>
              <a:ext uri="{FF2B5EF4-FFF2-40B4-BE49-F238E27FC236}">
                <a16:creationId xmlns:a16="http://schemas.microsoft.com/office/drawing/2014/main" id="{47782598-492B-867A-85B6-DB286A64D85F}"/>
              </a:ext>
            </a:extLst>
          </p:cNvPr>
          <p:cNvPicPr>
            <a:picLocks noChangeAspect="1"/>
          </p:cNvPicPr>
          <p:nvPr/>
        </p:nvPicPr>
        <p:blipFill rotWithShape="1">
          <a:blip r:embed="rId4"/>
          <a:srcRect l="16857" t="9510" r="27643" b="6000"/>
          <a:stretch/>
        </p:blipFill>
        <p:spPr>
          <a:xfrm>
            <a:off x="2228221" y="3736094"/>
            <a:ext cx="2152780" cy="2457962"/>
          </a:xfrm>
          <a:prstGeom prst="ellipse">
            <a:avLst/>
          </a:prstGeom>
          <a:ln>
            <a:noFill/>
          </a:ln>
          <a:effectLst>
            <a:softEdge rad="112500"/>
          </a:effectLst>
        </p:spPr>
      </p:pic>
    </p:spTree>
    <p:extLst>
      <p:ext uri="{BB962C8B-B14F-4D97-AF65-F5344CB8AC3E}">
        <p14:creationId xmlns:p14="http://schemas.microsoft.com/office/powerpoint/2010/main" val="3786134388"/>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2" presetClass="entr" presetSubtype="2" decel="10000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500" fill="hold"/>
                                        <p:tgtEl>
                                          <p:spTgt spid="11"/>
                                        </p:tgtEl>
                                        <p:attrNameLst>
                                          <p:attrName>ppt_x</p:attrName>
                                        </p:attrNameLst>
                                      </p:cBhvr>
                                      <p:tavLst>
                                        <p:tav tm="0">
                                          <p:val>
                                            <p:strVal val="1+#ppt_w/2"/>
                                          </p:val>
                                        </p:tav>
                                        <p:tav tm="100000">
                                          <p:val>
                                            <p:strVal val="#ppt_x"/>
                                          </p:val>
                                        </p:tav>
                                      </p:tavLst>
                                    </p:anim>
                                    <p:anim calcmode="lin" valueType="num">
                                      <p:cBhvr additive="base">
                                        <p:cTn id="20" dur="1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439800"/>
            <a:chOff x="335868" y="306805"/>
            <a:chExt cx="15402685" cy="779156"/>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D - EPI PARA PROTEÇÃO RESPIRATÓRIA</a:t>
              </a: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791536" y="1142704"/>
            <a:ext cx="10867064" cy="2264851"/>
          </a:xfrm>
          <a:prstGeom prst="rect">
            <a:avLst/>
          </a:prstGeom>
          <a:noFill/>
        </p:spPr>
        <p:txBody>
          <a:bodyPr wrap="square" rtlCol="0">
            <a:spAutoFit/>
          </a:bodyPr>
          <a:lstStyle/>
          <a:p>
            <a:pPr defTabSz="479969">
              <a:lnSpc>
                <a:spcPct val="150000"/>
              </a:lnSpc>
              <a:defRPr/>
            </a:pPr>
            <a:r>
              <a:rPr lang="pt-BR" altLang="zh-CN" sz="1600" b="1" dirty="0">
                <a:solidFill>
                  <a:schemeClr val="bg1"/>
                </a:solidFill>
                <a:cs typeface="+mn-ea"/>
                <a:sym typeface="+mn-lt"/>
              </a:rPr>
              <a:t>D.2 - Respirador purificador de ar motorizado:</a:t>
            </a:r>
            <a:br>
              <a:rPr lang="pt-BR" altLang="zh-CN" sz="1600" b="1" dirty="0">
                <a:solidFill>
                  <a:schemeClr val="bg1"/>
                </a:solidFill>
                <a:cs typeface="+mn-ea"/>
                <a:sym typeface="+mn-lt"/>
              </a:rPr>
            </a:br>
            <a:r>
              <a:rPr lang="pt-BR" altLang="zh-CN" sz="1600" b="1" dirty="0">
                <a:solidFill>
                  <a:schemeClr val="bg1"/>
                </a:solidFill>
                <a:cs typeface="+mn-ea"/>
                <a:sym typeface="+mn-lt"/>
              </a:rPr>
              <a:t>a) </a:t>
            </a:r>
            <a:r>
              <a:rPr lang="pt-BR" altLang="zh-CN" sz="1600" dirty="0">
                <a:solidFill>
                  <a:schemeClr val="bg1"/>
                </a:solidFill>
                <a:cs typeface="+mn-ea"/>
                <a:sym typeface="+mn-lt"/>
              </a:rPr>
              <a:t>sem vedação facial tipo touca com anteparo tipo protetor facial, capuz ou capacete com filtros para partículas para proteção das vias respiratórias contra material particulado; ou com filtros químicos para proteção contra gases e vapores; ou com filtros combinados para proteção contra material particulado e/ou gases e vapores; </a:t>
            </a:r>
            <a:br>
              <a:rPr lang="pt-BR" altLang="zh-CN" sz="1600" b="1" dirty="0">
                <a:solidFill>
                  <a:schemeClr val="bg1"/>
                </a:solidFill>
                <a:cs typeface="+mn-ea"/>
                <a:sym typeface="+mn-lt"/>
              </a:rPr>
            </a:br>
            <a:endParaRPr lang="zh-CN" altLang="en-US" sz="16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5980178" y="4000352"/>
            <a:ext cx="5885252" cy="2346283"/>
          </a:xfrm>
          <a:prstGeom prst="rect">
            <a:avLst/>
          </a:prstGeom>
          <a:noFill/>
        </p:spPr>
        <p:txBody>
          <a:bodyPr wrap="square" rtlCol="0">
            <a:spAutoFit/>
          </a:bodyPr>
          <a:lstStyle/>
          <a:p>
            <a:pPr defTabSz="479969">
              <a:lnSpc>
                <a:spcPct val="150000"/>
              </a:lnSpc>
              <a:defRPr/>
            </a:pPr>
            <a:r>
              <a:rPr lang="pt-BR" altLang="zh-CN" sz="2000" dirty="0">
                <a:solidFill>
                  <a:schemeClr val="bg1"/>
                </a:solidFill>
                <a:effectLst>
                  <a:outerShdw blurRad="38100" dist="38100" dir="2700000" algn="tl">
                    <a:srgbClr val="000000">
                      <a:alpha val="43137"/>
                    </a:srgbClr>
                  </a:outerShdw>
                </a:effectLst>
                <a:cs typeface="+mn-ea"/>
                <a:sym typeface="+mn-lt"/>
              </a:rPr>
              <a:t>Os Respiradores Motorizados consistem na união entre um ventilador alimentado à bateria, provido de filtro, conectado à uma proteção facial devidamente desenvolvida para o equipamento</a:t>
            </a:r>
          </a:p>
        </p:txBody>
      </p:sp>
      <p:sp>
        <p:nvSpPr>
          <p:cNvPr id="12" name="椭圆 28">
            <a:extLst>
              <a:ext uri="{FF2B5EF4-FFF2-40B4-BE49-F238E27FC236}">
                <a16:creationId xmlns:a16="http://schemas.microsoft.com/office/drawing/2014/main" id="{08A221D2-BC85-D85B-6008-B42B1CB96441}"/>
              </a:ext>
            </a:extLst>
          </p:cNvPr>
          <p:cNvSpPr>
            <a:spLocks/>
          </p:cNvSpPr>
          <p:nvPr/>
        </p:nvSpPr>
        <p:spPr>
          <a:xfrm>
            <a:off x="5980177" y="3079524"/>
            <a:ext cx="947524" cy="947524"/>
          </a:xfrm>
          <a:prstGeom prst="ellipse">
            <a:avLst/>
          </a:prstGeom>
          <a:gradFill flip="none" rotWithShape="1">
            <a:gsLst>
              <a:gs pos="1000">
                <a:srgbClr val="00B0F0"/>
              </a:gs>
              <a:gs pos="100000">
                <a:srgbClr val="0AEEFC">
                  <a:alpha val="0"/>
                </a:srgbClr>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prstClr val="white"/>
              </a:solidFill>
              <a:effectLst/>
              <a:uLnTx/>
              <a:uFillTx/>
              <a:cs typeface="+mn-ea"/>
              <a:sym typeface="+mn-lt"/>
            </a:endParaRPr>
          </a:p>
        </p:txBody>
      </p:sp>
      <p:sp>
        <p:nvSpPr>
          <p:cNvPr id="13" name="Freeform 112">
            <a:extLst>
              <a:ext uri="{FF2B5EF4-FFF2-40B4-BE49-F238E27FC236}">
                <a16:creationId xmlns:a16="http://schemas.microsoft.com/office/drawing/2014/main" id="{DBFB470D-E975-1A25-CCED-6036A20024F0}"/>
              </a:ext>
            </a:extLst>
          </p:cNvPr>
          <p:cNvSpPr>
            <a:spLocks/>
          </p:cNvSpPr>
          <p:nvPr/>
        </p:nvSpPr>
        <p:spPr bwMode="auto">
          <a:xfrm>
            <a:off x="6210714" y="3272127"/>
            <a:ext cx="486450" cy="562319"/>
          </a:xfrm>
          <a:custGeom>
            <a:avLst/>
            <a:gdLst>
              <a:gd name="T0" fmla="*/ 67915248 w 390"/>
              <a:gd name="T1" fmla="*/ 0 h 444"/>
              <a:gd name="T2" fmla="*/ 0 w 390"/>
              <a:gd name="T3" fmla="*/ 10756750 h 444"/>
              <a:gd name="T4" fmla="*/ 8661611 w 390"/>
              <a:gd name="T5" fmla="*/ 89909435 h 444"/>
              <a:gd name="T6" fmla="*/ 76576859 w 390"/>
              <a:gd name="T7" fmla="*/ 80979491 h 444"/>
              <a:gd name="T8" fmla="*/ 67915248 w 390"/>
              <a:gd name="T9" fmla="*/ 0 h 444"/>
              <a:gd name="T10" fmla="*/ 67915248 w 390"/>
              <a:gd name="T11" fmla="*/ 80979491 h 444"/>
              <a:gd name="T12" fmla="*/ 8661611 w 390"/>
              <a:gd name="T13" fmla="*/ 10756750 h 444"/>
              <a:gd name="T14" fmla="*/ 67915248 w 390"/>
              <a:gd name="T15" fmla="*/ 80979491 h 444"/>
              <a:gd name="T16" fmla="*/ 43505051 w 390"/>
              <a:gd name="T17" fmla="*/ 55812832 h 444"/>
              <a:gd name="T18" fmla="*/ 19094855 w 390"/>
              <a:gd name="T19" fmla="*/ 61292796 h 444"/>
              <a:gd name="T20" fmla="*/ 43505051 w 390"/>
              <a:gd name="T21" fmla="*/ 55812832 h 444"/>
              <a:gd name="T22" fmla="*/ 57482004 w 390"/>
              <a:gd name="T23" fmla="*/ 35923409 h 444"/>
              <a:gd name="T24" fmla="*/ 38387149 w 390"/>
              <a:gd name="T25" fmla="*/ 39779296 h 444"/>
              <a:gd name="T26" fmla="*/ 57482004 w 390"/>
              <a:gd name="T27" fmla="*/ 35923409 h 444"/>
              <a:gd name="T28" fmla="*/ 38387149 w 390"/>
              <a:gd name="T29" fmla="*/ 30646623 h 444"/>
              <a:gd name="T30" fmla="*/ 57482004 w 390"/>
              <a:gd name="T31" fmla="*/ 19889873 h 444"/>
              <a:gd name="T32" fmla="*/ 38387149 w 390"/>
              <a:gd name="T33" fmla="*/ 30646623 h 444"/>
              <a:gd name="T34" fmla="*/ 33071808 w 390"/>
              <a:gd name="T35" fmla="*/ 19889873 h 444"/>
              <a:gd name="T36" fmla="*/ 19094855 w 390"/>
              <a:gd name="T37" fmla="*/ 39779296 h 444"/>
              <a:gd name="T38" fmla="*/ 33071808 w 390"/>
              <a:gd name="T39" fmla="*/ 19889873 h 444"/>
              <a:gd name="T40" fmla="*/ 27756910 w 390"/>
              <a:gd name="T41" fmla="*/ 45056532 h 444"/>
              <a:gd name="T42" fmla="*/ 19094855 w 390"/>
              <a:gd name="T43" fmla="*/ 50536046 h 444"/>
              <a:gd name="T44" fmla="*/ 27756910 w 390"/>
              <a:gd name="T45" fmla="*/ 45056532 h 444"/>
              <a:gd name="T46" fmla="*/ 33071808 w 390"/>
              <a:gd name="T47" fmla="*/ 50536046 h 444"/>
              <a:gd name="T48" fmla="*/ 57482004 w 390"/>
              <a:gd name="T49" fmla="*/ 45056532 h 444"/>
              <a:gd name="T50" fmla="*/ 33071808 w 390"/>
              <a:gd name="T51" fmla="*/ 50536046 h 444"/>
              <a:gd name="T52" fmla="*/ 57482004 w 390"/>
              <a:gd name="T53" fmla="*/ 64743227 h 444"/>
              <a:gd name="T54" fmla="*/ 19094855 w 390"/>
              <a:gd name="T55" fmla="*/ 70222741 h 444"/>
              <a:gd name="T56" fmla="*/ 57482004 w 390"/>
              <a:gd name="T57" fmla="*/ 64743227 h 444"/>
              <a:gd name="T58" fmla="*/ 48820393 w 390"/>
              <a:gd name="T59" fmla="*/ 61292796 h 444"/>
              <a:gd name="T60" fmla="*/ 57482004 w 390"/>
              <a:gd name="T61" fmla="*/ 55812832 h 444"/>
              <a:gd name="T62" fmla="*/ 48820393 w 390"/>
              <a:gd name="T63" fmla="*/ 61292796 h 4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90" h="444">
                <a:moveTo>
                  <a:pt x="345" y="0"/>
                </a:moveTo>
                <a:lnTo>
                  <a:pt x="345" y="0"/>
                </a:lnTo>
                <a:cubicBezTo>
                  <a:pt x="44" y="0"/>
                  <a:pt x="44" y="0"/>
                  <a:pt x="44" y="0"/>
                </a:cubicBezTo>
                <a:cubicBezTo>
                  <a:pt x="17" y="0"/>
                  <a:pt x="0" y="27"/>
                  <a:pt x="0" y="53"/>
                </a:cubicBezTo>
                <a:cubicBezTo>
                  <a:pt x="0" y="399"/>
                  <a:pt x="0" y="399"/>
                  <a:pt x="0" y="399"/>
                </a:cubicBezTo>
                <a:cubicBezTo>
                  <a:pt x="0" y="425"/>
                  <a:pt x="17" y="443"/>
                  <a:pt x="44" y="443"/>
                </a:cubicBezTo>
                <a:cubicBezTo>
                  <a:pt x="345" y="443"/>
                  <a:pt x="345" y="443"/>
                  <a:pt x="345" y="443"/>
                </a:cubicBezTo>
                <a:cubicBezTo>
                  <a:pt x="372" y="443"/>
                  <a:pt x="389" y="425"/>
                  <a:pt x="389" y="399"/>
                </a:cubicBezTo>
                <a:cubicBezTo>
                  <a:pt x="389" y="53"/>
                  <a:pt x="389" y="53"/>
                  <a:pt x="389" y="53"/>
                </a:cubicBezTo>
                <a:cubicBezTo>
                  <a:pt x="389" y="27"/>
                  <a:pt x="372" y="0"/>
                  <a:pt x="345" y="0"/>
                </a:cubicBezTo>
                <a:close/>
                <a:moveTo>
                  <a:pt x="345" y="399"/>
                </a:moveTo>
                <a:lnTo>
                  <a:pt x="345" y="399"/>
                </a:lnTo>
                <a:cubicBezTo>
                  <a:pt x="44" y="399"/>
                  <a:pt x="44" y="399"/>
                  <a:pt x="44" y="399"/>
                </a:cubicBezTo>
                <a:cubicBezTo>
                  <a:pt x="44" y="53"/>
                  <a:pt x="44" y="53"/>
                  <a:pt x="44" y="53"/>
                </a:cubicBezTo>
                <a:cubicBezTo>
                  <a:pt x="345" y="53"/>
                  <a:pt x="345" y="53"/>
                  <a:pt x="345" y="53"/>
                </a:cubicBezTo>
                <a:lnTo>
                  <a:pt x="345" y="399"/>
                </a:lnTo>
                <a:close/>
                <a:moveTo>
                  <a:pt x="221" y="275"/>
                </a:moveTo>
                <a:lnTo>
                  <a:pt x="221" y="275"/>
                </a:lnTo>
                <a:cubicBezTo>
                  <a:pt x="97" y="275"/>
                  <a:pt x="97" y="275"/>
                  <a:pt x="97" y="275"/>
                </a:cubicBezTo>
                <a:cubicBezTo>
                  <a:pt x="97" y="302"/>
                  <a:pt x="97" y="302"/>
                  <a:pt x="97" y="302"/>
                </a:cubicBezTo>
                <a:cubicBezTo>
                  <a:pt x="221" y="302"/>
                  <a:pt x="221" y="302"/>
                  <a:pt x="221" y="302"/>
                </a:cubicBezTo>
                <a:lnTo>
                  <a:pt x="221" y="275"/>
                </a:lnTo>
                <a:close/>
                <a:moveTo>
                  <a:pt x="292" y="177"/>
                </a:moveTo>
                <a:lnTo>
                  <a:pt x="292" y="177"/>
                </a:lnTo>
                <a:cubicBezTo>
                  <a:pt x="195" y="177"/>
                  <a:pt x="195" y="177"/>
                  <a:pt x="195" y="177"/>
                </a:cubicBezTo>
                <a:cubicBezTo>
                  <a:pt x="195" y="196"/>
                  <a:pt x="195" y="196"/>
                  <a:pt x="195" y="196"/>
                </a:cubicBezTo>
                <a:cubicBezTo>
                  <a:pt x="292" y="196"/>
                  <a:pt x="292" y="196"/>
                  <a:pt x="292" y="196"/>
                </a:cubicBezTo>
                <a:lnTo>
                  <a:pt x="292" y="177"/>
                </a:lnTo>
                <a:close/>
                <a:moveTo>
                  <a:pt x="195" y="151"/>
                </a:moveTo>
                <a:lnTo>
                  <a:pt x="195" y="151"/>
                </a:lnTo>
                <a:cubicBezTo>
                  <a:pt x="292" y="151"/>
                  <a:pt x="292" y="151"/>
                  <a:pt x="292" y="151"/>
                </a:cubicBezTo>
                <a:cubicBezTo>
                  <a:pt x="292" y="98"/>
                  <a:pt x="292" y="98"/>
                  <a:pt x="292" y="98"/>
                </a:cubicBezTo>
                <a:cubicBezTo>
                  <a:pt x="195" y="98"/>
                  <a:pt x="195" y="98"/>
                  <a:pt x="195" y="98"/>
                </a:cubicBezTo>
                <a:lnTo>
                  <a:pt x="195" y="151"/>
                </a:lnTo>
                <a:close/>
                <a:moveTo>
                  <a:pt x="168" y="98"/>
                </a:moveTo>
                <a:lnTo>
                  <a:pt x="168" y="98"/>
                </a:lnTo>
                <a:cubicBezTo>
                  <a:pt x="97" y="98"/>
                  <a:pt x="97" y="98"/>
                  <a:pt x="97" y="98"/>
                </a:cubicBezTo>
                <a:cubicBezTo>
                  <a:pt x="97" y="196"/>
                  <a:pt x="97" y="196"/>
                  <a:pt x="97" y="196"/>
                </a:cubicBezTo>
                <a:cubicBezTo>
                  <a:pt x="168" y="196"/>
                  <a:pt x="168" y="196"/>
                  <a:pt x="168" y="196"/>
                </a:cubicBezTo>
                <a:lnTo>
                  <a:pt x="168" y="98"/>
                </a:lnTo>
                <a:close/>
                <a:moveTo>
                  <a:pt x="141" y="222"/>
                </a:moveTo>
                <a:lnTo>
                  <a:pt x="141" y="222"/>
                </a:lnTo>
                <a:cubicBezTo>
                  <a:pt x="97" y="222"/>
                  <a:pt x="97" y="222"/>
                  <a:pt x="97" y="222"/>
                </a:cubicBezTo>
                <a:cubicBezTo>
                  <a:pt x="97" y="249"/>
                  <a:pt x="97" y="249"/>
                  <a:pt x="97" y="249"/>
                </a:cubicBezTo>
                <a:cubicBezTo>
                  <a:pt x="141" y="249"/>
                  <a:pt x="141" y="249"/>
                  <a:pt x="141" y="249"/>
                </a:cubicBezTo>
                <a:lnTo>
                  <a:pt x="141" y="222"/>
                </a:lnTo>
                <a:close/>
                <a:moveTo>
                  <a:pt x="168" y="249"/>
                </a:moveTo>
                <a:lnTo>
                  <a:pt x="168" y="249"/>
                </a:lnTo>
                <a:cubicBezTo>
                  <a:pt x="292" y="249"/>
                  <a:pt x="292" y="249"/>
                  <a:pt x="292" y="249"/>
                </a:cubicBezTo>
                <a:cubicBezTo>
                  <a:pt x="292" y="222"/>
                  <a:pt x="292" y="222"/>
                  <a:pt x="292" y="222"/>
                </a:cubicBezTo>
                <a:cubicBezTo>
                  <a:pt x="168" y="222"/>
                  <a:pt x="168" y="222"/>
                  <a:pt x="168" y="222"/>
                </a:cubicBezTo>
                <a:lnTo>
                  <a:pt x="168" y="249"/>
                </a:lnTo>
                <a:close/>
                <a:moveTo>
                  <a:pt x="292" y="319"/>
                </a:moveTo>
                <a:lnTo>
                  <a:pt x="292" y="319"/>
                </a:lnTo>
                <a:cubicBezTo>
                  <a:pt x="97" y="319"/>
                  <a:pt x="97" y="319"/>
                  <a:pt x="97" y="319"/>
                </a:cubicBezTo>
                <a:cubicBezTo>
                  <a:pt x="97" y="346"/>
                  <a:pt x="97" y="346"/>
                  <a:pt x="97" y="346"/>
                </a:cubicBezTo>
                <a:cubicBezTo>
                  <a:pt x="292" y="346"/>
                  <a:pt x="292" y="346"/>
                  <a:pt x="292" y="346"/>
                </a:cubicBezTo>
                <a:lnTo>
                  <a:pt x="292" y="319"/>
                </a:lnTo>
                <a:close/>
                <a:moveTo>
                  <a:pt x="248" y="302"/>
                </a:moveTo>
                <a:lnTo>
                  <a:pt x="248" y="302"/>
                </a:lnTo>
                <a:cubicBezTo>
                  <a:pt x="292" y="302"/>
                  <a:pt x="292" y="302"/>
                  <a:pt x="292" y="302"/>
                </a:cubicBezTo>
                <a:cubicBezTo>
                  <a:pt x="292" y="275"/>
                  <a:pt x="292" y="275"/>
                  <a:pt x="292" y="275"/>
                </a:cubicBezTo>
                <a:cubicBezTo>
                  <a:pt x="248" y="275"/>
                  <a:pt x="248" y="275"/>
                  <a:pt x="248" y="275"/>
                </a:cubicBezTo>
                <a:lnTo>
                  <a:pt x="248" y="3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lIns="45720" tIns="22860" rIns="45720" bIns="2286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cs typeface="+mn-ea"/>
              <a:sym typeface="+mn-lt"/>
            </a:endParaRPr>
          </a:p>
        </p:txBody>
      </p:sp>
      <p:sp>
        <p:nvSpPr>
          <p:cNvPr id="14" name="矩形: 圆角 14">
            <a:hlinkClick r:id="rId3" action="ppaction://hlinksldjump"/>
            <a:extLst>
              <a:ext uri="{FF2B5EF4-FFF2-40B4-BE49-F238E27FC236}">
                <a16:creationId xmlns:a16="http://schemas.microsoft.com/office/drawing/2014/main" id="{FF33DDEC-0948-E8AF-FE06-7AD507C566CE}"/>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pic>
        <p:nvPicPr>
          <p:cNvPr id="2" name="Imagem 1">
            <a:extLst>
              <a:ext uri="{FF2B5EF4-FFF2-40B4-BE49-F238E27FC236}">
                <a16:creationId xmlns:a16="http://schemas.microsoft.com/office/drawing/2014/main" id="{FBF11363-383E-233C-966D-CAEA3F08D9E8}"/>
              </a:ext>
            </a:extLst>
          </p:cNvPr>
          <p:cNvPicPr>
            <a:picLocks noChangeAspect="1"/>
          </p:cNvPicPr>
          <p:nvPr/>
        </p:nvPicPr>
        <p:blipFill>
          <a:blip r:embed="rId4"/>
          <a:stretch>
            <a:fillRect/>
          </a:stretch>
        </p:blipFill>
        <p:spPr>
          <a:xfrm>
            <a:off x="939028" y="3374305"/>
            <a:ext cx="3099571" cy="3099571"/>
          </a:xfrm>
          <a:prstGeom prst="rect">
            <a:avLst/>
          </a:prstGeom>
          <a:ln>
            <a:noFill/>
          </a:ln>
          <a:effectLst>
            <a:glow rad="101600">
              <a:schemeClr val="accent5">
                <a:satMod val="175000"/>
                <a:alpha val="40000"/>
              </a:schemeClr>
            </a:glow>
            <a:softEdge rad="112500"/>
          </a:effectLst>
        </p:spPr>
      </p:pic>
    </p:spTree>
    <p:extLst>
      <p:ext uri="{BB962C8B-B14F-4D97-AF65-F5344CB8AC3E}">
        <p14:creationId xmlns:p14="http://schemas.microsoft.com/office/powerpoint/2010/main" val="3769499731"/>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500" fill="hold"/>
                                        <p:tgtEl>
                                          <p:spTgt spid="14"/>
                                        </p:tgtEl>
                                        <p:attrNameLst>
                                          <p:attrName>ppt_x</p:attrName>
                                        </p:attrNameLst>
                                      </p:cBhvr>
                                      <p:tavLst>
                                        <p:tav tm="0">
                                          <p:val>
                                            <p:strVal val="1+#ppt_w/2"/>
                                          </p:val>
                                        </p:tav>
                                        <p:tav tm="100000">
                                          <p:val>
                                            <p:strVal val="#ppt_x"/>
                                          </p:val>
                                        </p:tav>
                                      </p:tavLst>
                                    </p:anim>
                                    <p:anim calcmode="lin" valueType="num">
                                      <p:cBhvr additive="base">
                                        <p:cTn id="8" dur="1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3">
            <a:duotone>
              <a:prstClr val="black"/>
              <a:schemeClr val="accent1">
                <a:tint val="45000"/>
                <a:satMod val="400000"/>
              </a:schemeClr>
            </a:duotone>
          </a:blip>
          <a:stretch>
            <a:fillRect/>
          </a:stretch>
        </p:blipFill>
        <p:spPr>
          <a:xfrm>
            <a:off x="0" y="0"/>
            <a:ext cx="12192000" cy="6858000"/>
          </a:xfrm>
          <a:prstGeom prst="rect">
            <a:avLst/>
          </a:prstGeom>
        </p:spPr>
      </p:pic>
      <p:sp>
        <p:nvSpPr>
          <p:cNvPr id="47" name="矩形 144">
            <a:extLst>
              <a:ext uri="{FF2B5EF4-FFF2-40B4-BE49-F238E27FC236}">
                <a16:creationId xmlns:a16="http://schemas.microsoft.com/office/drawing/2014/main" id="{9BCDFCAA-8EF9-E183-8246-2404918E0ED6}"/>
              </a:ext>
            </a:extLst>
          </p:cNvPr>
          <p:cNvSpPr/>
          <p:nvPr/>
        </p:nvSpPr>
        <p:spPr>
          <a:xfrm>
            <a:off x="791536" y="1142704"/>
            <a:ext cx="11052121" cy="1477328"/>
          </a:xfrm>
          <a:prstGeom prst="rect">
            <a:avLst/>
          </a:prstGeom>
          <a:noFill/>
        </p:spPr>
        <p:txBody>
          <a:bodyPr wrap="square" rtlCol="0">
            <a:spAutoFit/>
          </a:bodyPr>
          <a:lstStyle/>
          <a:p>
            <a:pPr defTabSz="479969">
              <a:defRPr/>
            </a:pPr>
            <a:r>
              <a:rPr lang="pt-BR" altLang="zh-CN" b="1" dirty="0">
                <a:solidFill>
                  <a:schemeClr val="bg1"/>
                </a:solidFill>
                <a:cs typeface="+mn-ea"/>
                <a:sym typeface="+mn-lt"/>
              </a:rPr>
              <a:t>D.2 - Respirador purificador de ar motorizado:</a:t>
            </a:r>
            <a:br>
              <a:rPr lang="pt-BR" altLang="zh-CN" b="1" dirty="0">
                <a:solidFill>
                  <a:schemeClr val="bg1"/>
                </a:solidFill>
                <a:cs typeface="+mn-ea"/>
                <a:sym typeface="+mn-lt"/>
              </a:rPr>
            </a:br>
            <a:r>
              <a:rPr lang="pt-BR" altLang="zh-CN" b="1" dirty="0">
                <a:solidFill>
                  <a:schemeClr val="bg1"/>
                </a:solidFill>
                <a:cs typeface="+mn-ea"/>
                <a:sym typeface="+mn-lt"/>
              </a:rPr>
              <a:t>b) </a:t>
            </a:r>
            <a:r>
              <a:rPr lang="pt-BR" altLang="zh-CN" dirty="0">
                <a:solidFill>
                  <a:schemeClr val="bg1"/>
                </a:solidFill>
                <a:cs typeface="+mn-ea"/>
                <a:sym typeface="+mn-lt"/>
              </a:rPr>
              <a:t>com vedação facial tipo peça semifacial ou facial inteira com filtros para partículas para proteção das vias respiratórias contra material particulado; ou com filtros químicos para proteção contra gases e vapores; ou com filtros combinados para proteção contra material particulado e/ou gases e vapores.</a:t>
            </a:r>
            <a:endParaRPr lang="zh-CN" altLang="en-US" dirty="0">
              <a:solidFill>
                <a:schemeClr val="bg1"/>
              </a:solidFill>
              <a:cs typeface="+mn-ea"/>
              <a:sym typeface="+mn-lt"/>
            </a:endParaRPr>
          </a:p>
        </p:txBody>
      </p:sp>
      <p:sp>
        <p:nvSpPr>
          <p:cNvPr id="37" name="矩形: 圆角 14">
            <a:hlinkClick r:id="rId4" action="ppaction://hlinksldjump"/>
            <a:extLst>
              <a:ext uri="{FF2B5EF4-FFF2-40B4-BE49-F238E27FC236}">
                <a16:creationId xmlns:a16="http://schemas.microsoft.com/office/drawing/2014/main" id="{78D105F1-6E50-7993-D1D0-AE4A04872A24}"/>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grpSp>
        <p:nvGrpSpPr>
          <p:cNvPr id="14" name="组合 8">
            <a:extLst>
              <a:ext uri="{FF2B5EF4-FFF2-40B4-BE49-F238E27FC236}">
                <a16:creationId xmlns:a16="http://schemas.microsoft.com/office/drawing/2014/main" id="{B37C6B2E-4421-0AA6-D1A4-2CC370B83312}"/>
              </a:ext>
            </a:extLst>
          </p:cNvPr>
          <p:cNvGrpSpPr/>
          <p:nvPr/>
        </p:nvGrpSpPr>
        <p:grpSpPr>
          <a:xfrm>
            <a:off x="852620" y="220500"/>
            <a:ext cx="8694151" cy="439800"/>
            <a:chOff x="335868" y="306805"/>
            <a:chExt cx="15402685" cy="779156"/>
          </a:xfrm>
        </p:grpSpPr>
        <p:grpSp>
          <p:nvGrpSpPr>
            <p:cNvPr id="15" name="组合 5">
              <a:extLst>
                <a:ext uri="{FF2B5EF4-FFF2-40B4-BE49-F238E27FC236}">
                  <a16:creationId xmlns:a16="http://schemas.microsoft.com/office/drawing/2014/main" id="{A18F3730-7334-A2D0-3893-3BD6DE14171B}"/>
                </a:ext>
              </a:extLst>
            </p:cNvPr>
            <p:cNvGrpSpPr/>
            <p:nvPr/>
          </p:nvGrpSpPr>
          <p:grpSpPr>
            <a:xfrm>
              <a:off x="335868" y="399491"/>
              <a:ext cx="734442" cy="522514"/>
              <a:chOff x="92323" y="424702"/>
              <a:chExt cx="1148649" cy="817200"/>
            </a:xfrm>
          </p:grpSpPr>
          <p:sp>
            <p:nvSpPr>
              <p:cNvPr id="18" name="矩形: 圆角 3">
                <a:extLst>
                  <a:ext uri="{FF2B5EF4-FFF2-40B4-BE49-F238E27FC236}">
                    <a16:creationId xmlns:a16="http://schemas.microsoft.com/office/drawing/2014/main" id="{1BD60780-0DA1-3B5D-1422-ADBDBCEAD80C}"/>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20" name="矩形: 圆角 4">
                <a:extLst>
                  <a:ext uri="{FF2B5EF4-FFF2-40B4-BE49-F238E27FC236}">
                    <a16:creationId xmlns:a16="http://schemas.microsoft.com/office/drawing/2014/main" id="{6D0A18D1-0D9D-3F3F-CC9F-5DEA5FD287F1}"/>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16" name="文本框 7">
              <a:extLst>
                <a:ext uri="{FF2B5EF4-FFF2-40B4-BE49-F238E27FC236}">
                  <a16:creationId xmlns:a16="http://schemas.microsoft.com/office/drawing/2014/main" id="{AA6039C1-FAD1-F03C-6698-AF3CD8C05951}"/>
                </a:ext>
              </a:extLst>
            </p:cNvPr>
            <p:cNvSpPr txBox="1"/>
            <p:nvPr/>
          </p:nvSpPr>
          <p:spPr>
            <a:xfrm>
              <a:off x="1171066" y="306805"/>
              <a:ext cx="14567487"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D - EPI PARA PROTEÇÃO RESPIRATÓRIA</a:t>
              </a:r>
              <a:endParaRPr lang="zh-CN" altLang="en-US" sz="2258" b="1" dirty="0">
                <a:solidFill>
                  <a:prstClr val="white"/>
                </a:solidFill>
                <a:cs typeface="+mn-ea"/>
                <a:sym typeface="+mn-lt"/>
              </a:endParaRPr>
            </a:p>
          </p:txBody>
        </p:sp>
      </p:grpSp>
      <p:sp>
        <p:nvSpPr>
          <p:cNvPr id="5" name="平行四边形 37">
            <a:extLst>
              <a:ext uri="{FF2B5EF4-FFF2-40B4-BE49-F238E27FC236}">
                <a16:creationId xmlns:a16="http://schemas.microsoft.com/office/drawing/2014/main" id="{EE4A2609-9DBA-3F09-8EF6-651CAEA11DC6}"/>
              </a:ext>
            </a:extLst>
          </p:cNvPr>
          <p:cNvSpPr/>
          <p:nvPr>
            <p:custDataLst>
              <p:tags r:id="rId1"/>
            </p:custDataLst>
          </p:nvPr>
        </p:nvSpPr>
        <p:spPr>
          <a:xfrm flipH="1" flipV="1">
            <a:off x="5301585" y="3958393"/>
            <a:ext cx="6680457" cy="1491802"/>
          </a:xfrm>
          <a:prstGeom prst="parallelogram">
            <a:avLst>
              <a:gd name="adj" fmla="val 43792"/>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nvGrpSpPr>
          <p:cNvPr id="6" name="组合 2">
            <a:extLst>
              <a:ext uri="{FF2B5EF4-FFF2-40B4-BE49-F238E27FC236}">
                <a16:creationId xmlns:a16="http://schemas.microsoft.com/office/drawing/2014/main" id="{5B588386-C45C-6241-52CC-1F54C78D255F}"/>
              </a:ext>
            </a:extLst>
          </p:cNvPr>
          <p:cNvGrpSpPr/>
          <p:nvPr/>
        </p:nvGrpSpPr>
        <p:grpSpPr>
          <a:xfrm>
            <a:off x="460684" y="3354324"/>
            <a:ext cx="3483076" cy="3176980"/>
            <a:chOff x="548721" y="1660009"/>
            <a:chExt cx="6073003" cy="5539304"/>
          </a:xfrm>
        </p:grpSpPr>
        <p:sp>
          <p:nvSpPr>
            <p:cNvPr id="7" name="平行四边形 29">
              <a:extLst>
                <a:ext uri="{FF2B5EF4-FFF2-40B4-BE49-F238E27FC236}">
                  <a16:creationId xmlns:a16="http://schemas.microsoft.com/office/drawing/2014/main" id="{3BD4E17F-584E-4C4D-9BC2-FA4CF67ED964}"/>
                </a:ext>
              </a:extLst>
            </p:cNvPr>
            <p:cNvSpPr/>
            <p:nvPr/>
          </p:nvSpPr>
          <p:spPr>
            <a:xfrm>
              <a:off x="548721" y="1660009"/>
              <a:ext cx="5810647" cy="4283592"/>
            </a:xfrm>
            <a:prstGeom prst="parallelogram">
              <a:avLst>
                <a:gd name="adj" fmla="val 41066"/>
              </a:avLst>
            </a:prstGeom>
            <a:gradFill>
              <a:gsLst>
                <a:gs pos="0">
                  <a:srgbClr val="00B0F0"/>
                </a:gs>
                <a:gs pos="100000">
                  <a:srgbClr val="344CF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8" name="平行四边形 30">
              <a:extLst>
                <a:ext uri="{FF2B5EF4-FFF2-40B4-BE49-F238E27FC236}">
                  <a16:creationId xmlns:a16="http://schemas.microsoft.com/office/drawing/2014/main" id="{3D7D35D4-D9F1-C5D8-0960-0427182DD783}"/>
                </a:ext>
              </a:extLst>
            </p:cNvPr>
            <p:cNvSpPr/>
            <p:nvPr/>
          </p:nvSpPr>
          <p:spPr>
            <a:xfrm>
              <a:off x="2867379" y="4431621"/>
              <a:ext cx="3754345" cy="2767692"/>
            </a:xfrm>
            <a:prstGeom prst="parallelogram">
              <a:avLst>
                <a:gd name="adj" fmla="val 41066"/>
              </a:avLst>
            </a:prstGeom>
            <a:gradFill>
              <a:gsLst>
                <a:gs pos="0">
                  <a:srgbClr val="00B0F0"/>
                </a:gs>
                <a:gs pos="100000">
                  <a:srgbClr val="344CF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sp>
        <p:nvSpPr>
          <p:cNvPr id="61" name="矩形 144">
            <a:extLst>
              <a:ext uri="{FF2B5EF4-FFF2-40B4-BE49-F238E27FC236}">
                <a16:creationId xmlns:a16="http://schemas.microsoft.com/office/drawing/2014/main" id="{F32CE336-1BB5-21EB-A5EA-FBB7E83B52DF}"/>
              </a:ext>
            </a:extLst>
          </p:cNvPr>
          <p:cNvSpPr/>
          <p:nvPr/>
        </p:nvSpPr>
        <p:spPr>
          <a:xfrm>
            <a:off x="5983757" y="4112489"/>
            <a:ext cx="5410447" cy="1526187"/>
          </a:xfrm>
          <a:prstGeom prst="rect">
            <a:avLst/>
          </a:prstGeom>
          <a:noFill/>
        </p:spPr>
        <p:txBody>
          <a:bodyPr wrap="square" rtlCol="0">
            <a:spAutoFit/>
          </a:bodyPr>
          <a:lstStyle/>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O ventilador filtra o ar do ambiente contaminado, com um ou mais tipos de poluentes ou patógenos, e em seguida, fornece o ar limpo para o usuário.</a:t>
            </a:r>
          </a:p>
          <a:p>
            <a:pPr defTabSz="479969">
              <a:lnSpc>
                <a:spcPct val="150000"/>
              </a:lnSpc>
              <a:defRPr/>
            </a:pPr>
            <a:endParaRPr lang="pt-BR" altLang="zh-CN" sz="1600" dirty="0">
              <a:solidFill>
                <a:schemeClr val="bg1"/>
              </a:solidFill>
              <a:effectLst>
                <a:outerShdw blurRad="38100" dist="38100" dir="2700000" algn="tl">
                  <a:srgbClr val="000000">
                    <a:alpha val="43137"/>
                  </a:srgbClr>
                </a:outerShdw>
              </a:effectLst>
              <a:cs typeface="+mn-ea"/>
              <a:sym typeface="+mn-lt"/>
            </a:endParaRPr>
          </a:p>
        </p:txBody>
      </p:sp>
      <p:pic>
        <p:nvPicPr>
          <p:cNvPr id="10" name="Imagem 9">
            <a:extLst>
              <a:ext uri="{FF2B5EF4-FFF2-40B4-BE49-F238E27FC236}">
                <a16:creationId xmlns:a16="http://schemas.microsoft.com/office/drawing/2014/main" id="{171EC971-1DA7-C5F3-759D-ED3A2772CB78}"/>
              </a:ext>
            </a:extLst>
          </p:cNvPr>
          <p:cNvPicPr>
            <a:picLocks noChangeAspect="1"/>
          </p:cNvPicPr>
          <p:nvPr/>
        </p:nvPicPr>
        <p:blipFill>
          <a:blip r:embed="rId5"/>
          <a:stretch>
            <a:fillRect/>
          </a:stretch>
        </p:blipFill>
        <p:spPr>
          <a:xfrm>
            <a:off x="2280389" y="3655803"/>
            <a:ext cx="2143125" cy="2143125"/>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2379235951"/>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500" fill="hold"/>
                                        <p:tgtEl>
                                          <p:spTgt spid="37"/>
                                        </p:tgtEl>
                                        <p:attrNameLst>
                                          <p:attrName>ppt_x</p:attrName>
                                        </p:attrNameLst>
                                      </p:cBhvr>
                                      <p:tavLst>
                                        <p:tav tm="0">
                                          <p:val>
                                            <p:strVal val="1+#ppt_w/2"/>
                                          </p:val>
                                        </p:tav>
                                        <p:tav tm="100000">
                                          <p:val>
                                            <p:strVal val="#ppt_x"/>
                                          </p:val>
                                        </p:tav>
                                      </p:tavLst>
                                    </p:anim>
                                    <p:anim calcmode="lin" valueType="num">
                                      <p:cBhvr additive="base">
                                        <p:cTn id="8" dur="1500" fill="hold"/>
                                        <p:tgtEl>
                                          <p:spTgt spid="37"/>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2" presetClass="entr" presetSubtype="1"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4">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439800"/>
            <a:chOff x="335868" y="306805"/>
            <a:chExt cx="15402685" cy="779156"/>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D - EPI PARA PROTEÇÃO RESPIRATÓRIA</a:t>
              </a: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791536" y="1142704"/>
            <a:ext cx="10943264" cy="1884618"/>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D.3 - Respirador de adução de ar tipo linha de ar comprimido:</a:t>
            </a:r>
            <a:br>
              <a:rPr lang="pt-BR" altLang="zh-CN" sz="2000" b="1" dirty="0">
                <a:solidFill>
                  <a:schemeClr val="bg1"/>
                </a:solidFill>
                <a:cs typeface="+mn-ea"/>
                <a:sym typeface="+mn-lt"/>
              </a:rPr>
            </a:br>
            <a:r>
              <a:rPr lang="pt-BR" altLang="zh-CN" sz="2000" b="1" dirty="0">
                <a:solidFill>
                  <a:schemeClr val="bg1"/>
                </a:solidFill>
                <a:cs typeface="+mn-ea"/>
                <a:sym typeface="+mn-lt"/>
              </a:rPr>
              <a:t>a) </a:t>
            </a:r>
            <a:r>
              <a:rPr lang="pt-BR" altLang="zh-CN" sz="2000" dirty="0">
                <a:solidFill>
                  <a:schemeClr val="bg1"/>
                </a:solidFill>
                <a:cs typeface="+mn-ea"/>
                <a:sym typeface="+mn-lt"/>
              </a:rPr>
              <a:t>sem vedação facial de fluxo contínuo tipo capuz, protetor facial ou capacete, para proteção das vias respiratórias em atmosferas com concentração de oxigênio maior que 12,5% ao nível do mar;</a:t>
            </a:r>
            <a:endParaRPr lang="zh-CN" altLang="en-US" sz="20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791536" y="4565931"/>
            <a:ext cx="4107037" cy="1705403"/>
          </a:xfrm>
          <a:prstGeom prst="rect">
            <a:avLst/>
          </a:prstGeom>
          <a:noFill/>
        </p:spPr>
        <p:txBody>
          <a:bodyPr wrap="square" rtlCol="0">
            <a:spAutoFit/>
          </a:bodyPr>
          <a:lstStyle/>
          <a:p>
            <a:pPr defTabSz="479969">
              <a:lnSpc>
                <a:spcPct val="150000"/>
              </a:lnSpc>
              <a:defRPr/>
            </a:pPr>
            <a:r>
              <a:rPr lang="pt-BR" altLang="zh-CN" dirty="0">
                <a:solidFill>
                  <a:schemeClr val="bg1"/>
                </a:solidFill>
                <a:effectLst>
                  <a:outerShdw blurRad="38100" dist="38100" dir="2700000" algn="tl">
                    <a:srgbClr val="000000">
                      <a:alpha val="43137"/>
                    </a:srgbClr>
                  </a:outerShdw>
                </a:effectLst>
                <a:cs typeface="+mn-ea"/>
                <a:sym typeface="+mn-lt"/>
              </a:rPr>
              <a:t>São ligados por uma mangueira de suprimento de ar através de uma engate rápido a um compressor</a:t>
            </a:r>
          </a:p>
          <a:p>
            <a:pPr defTabSz="479969">
              <a:lnSpc>
                <a:spcPct val="150000"/>
              </a:lnSpc>
              <a:defRPr/>
            </a:pPr>
            <a:endParaRPr lang="pt-BR" altLang="zh-CN" dirty="0">
              <a:solidFill>
                <a:schemeClr val="bg1"/>
              </a:solidFill>
              <a:effectLst>
                <a:outerShdw blurRad="38100" dist="38100" dir="2700000" algn="tl">
                  <a:srgbClr val="000000">
                    <a:alpha val="43137"/>
                  </a:srgbClr>
                </a:outerShdw>
              </a:effectLst>
              <a:cs typeface="+mn-ea"/>
              <a:sym typeface="+mn-lt"/>
            </a:endParaRPr>
          </a:p>
        </p:txBody>
      </p:sp>
      <p:grpSp>
        <p:nvGrpSpPr>
          <p:cNvPr id="14" name="组合 1">
            <a:extLst>
              <a:ext uri="{FF2B5EF4-FFF2-40B4-BE49-F238E27FC236}">
                <a16:creationId xmlns:a16="http://schemas.microsoft.com/office/drawing/2014/main" id="{AFA59C8F-EDD2-085E-3565-587B64A75900}"/>
              </a:ext>
            </a:extLst>
          </p:cNvPr>
          <p:cNvGrpSpPr/>
          <p:nvPr/>
        </p:nvGrpSpPr>
        <p:grpSpPr>
          <a:xfrm>
            <a:off x="6785196" y="3284827"/>
            <a:ext cx="6767518" cy="3784330"/>
            <a:chOff x="7818781" y="2889222"/>
            <a:chExt cx="5961963" cy="3118360"/>
          </a:xfrm>
        </p:grpSpPr>
        <p:sp>
          <p:nvSpPr>
            <p:cNvPr id="15" name="任意多边形: 形状 6">
              <a:extLst>
                <a:ext uri="{FF2B5EF4-FFF2-40B4-BE49-F238E27FC236}">
                  <a16:creationId xmlns:a16="http://schemas.microsoft.com/office/drawing/2014/main" id="{B1F9D394-F3EA-E815-7B3E-002C911A5C1A}"/>
                </a:ext>
              </a:extLst>
            </p:cNvPr>
            <p:cNvSpPr/>
            <p:nvPr/>
          </p:nvSpPr>
          <p:spPr>
            <a:xfrm>
              <a:off x="8501061" y="3296428"/>
              <a:ext cx="4597403" cy="2449674"/>
            </a:xfrm>
            <a:custGeom>
              <a:avLst/>
              <a:gdLst>
                <a:gd name="connsiteX0" fmla="*/ 2731625 w 5463250"/>
                <a:gd name="connsiteY0" fmla="*/ 0 h 2911032"/>
                <a:gd name="connsiteX1" fmla="*/ 5463250 w 5463250"/>
                <a:gd name="connsiteY1" fmla="*/ 2731625 h 2911032"/>
                <a:gd name="connsiteX2" fmla="*/ 5454191 w 5463250"/>
                <a:gd name="connsiteY2" fmla="*/ 2911032 h 2911032"/>
                <a:gd name="connsiteX3" fmla="*/ 9060 w 5463250"/>
                <a:gd name="connsiteY3" fmla="*/ 2911032 h 2911032"/>
                <a:gd name="connsiteX4" fmla="*/ 0 w 5463250"/>
                <a:gd name="connsiteY4" fmla="*/ 2731625 h 2911032"/>
                <a:gd name="connsiteX5" fmla="*/ 2731625 w 5463250"/>
                <a:gd name="connsiteY5" fmla="*/ 0 h 291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3250" h="2911032">
                  <a:moveTo>
                    <a:pt x="2731625" y="0"/>
                  </a:moveTo>
                  <a:cubicBezTo>
                    <a:pt x="4240260" y="0"/>
                    <a:pt x="5463250" y="1222990"/>
                    <a:pt x="5463250" y="2731625"/>
                  </a:cubicBezTo>
                  <a:lnTo>
                    <a:pt x="5454191" y="2911032"/>
                  </a:lnTo>
                  <a:lnTo>
                    <a:pt x="9060" y="2911032"/>
                  </a:lnTo>
                  <a:lnTo>
                    <a:pt x="0" y="2731625"/>
                  </a:lnTo>
                  <a:cubicBezTo>
                    <a:pt x="0" y="1222990"/>
                    <a:pt x="1222991" y="0"/>
                    <a:pt x="2731625" y="0"/>
                  </a:cubicBezTo>
                  <a:close/>
                </a:path>
              </a:pathLst>
            </a:custGeom>
            <a:gradFill flip="none" rotWithShape="1">
              <a:gsLst>
                <a:gs pos="0">
                  <a:srgbClr val="00B0F0"/>
                </a:gs>
                <a:gs pos="100000">
                  <a:srgbClr val="00B0F0">
                    <a:alpha val="0"/>
                  </a:srgbClr>
                </a:gs>
              </a:gsLst>
              <a:lin ang="5400000" scaled="1"/>
              <a:tileRect/>
            </a:gradFill>
            <a:ln w="12700" cap="flat" cmpd="sng" algn="ctr">
              <a:noFill/>
              <a:prstDash val="solid"/>
              <a:miter lim="800000"/>
            </a:ln>
            <a:effectLst/>
          </p:spPr>
          <p:txBody>
            <a:bodyPr wrap="square" rtlCol="0" anchor="ctr">
              <a:noAutofit/>
            </a:bodyPr>
            <a:lstStyle/>
            <a:p>
              <a:pPr algn="ctr" defTabSz="959937"/>
              <a:endParaRPr lang="zh-CN" altLang="en-US" sz="2100" kern="0" dirty="0">
                <a:solidFill>
                  <a:prstClr val="white"/>
                </a:solidFill>
                <a:cs typeface="+mn-ea"/>
                <a:sym typeface="+mn-lt"/>
              </a:endParaRPr>
            </a:p>
          </p:txBody>
        </p:sp>
        <p:sp>
          <p:nvSpPr>
            <p:cNvPr id="16" name="任意多边形: 形状 9">
              <a:extLst>
                <a:ext uri="{FF2B5EF4-FFF2-40B4-BE49-F238E27FC236}">
                  <a16:creationId xmlns:a16="http://schemas.microsoft.com/office/drawing/2014/main" id="{6C6A7230-63D7-90C0-9308-B88EF6A29EF1}"/>
                </a:ext>
              </a:extLst>
            </p:cNvPr>
            <p:cNvSpPr/>
            <p:nvPr/>
          </p:nvSpPr>
          <p:spPr>
            <a:xfrm>
              <a:off x="7818781" y="2889222"/>
              <a:ext cx="5961963" cy="3118360"/>
            </a:xfrm>
            <a:custGeom>
              <a:avLst/>
              <a:gdLst>
                <a:gd name="connsiteX0" fmla="*/ 3892952 w 7785904"/>
                <a:gd name="connsiteY0" fmla="*/ 0 h 4072359"/>
                <a:gd name="connsiteX1" fmla="*/ 7785904 w 7785904"/>
                <a:gd name="connsiteY1" fmla="*/ 3892952 h 4072359"/>
                <a:gd name="connsiteX2" fmla="*/ 7781368 w 7785904"/>
                <a:gd name="connsiteY2" fmla="*/ 4072359 h 4072359"/>
                <a:gd name="connsiteX3" fmla="*/ 4537 w 7785904"/>
                <a:gd name="connsiteY3" fmla="*/ 4072359 h 4072359"/>
                <a:gd name="connsiteX4" fmla="*/ 0 w 7785904"/>
                <a:gd name="connsiteY4" fmla="*/ 3892952 h 4072359"/>
                <a:gd name="connsiteX5" fmla="*/ 3892952 w 7785904"/>
                <a:gd name="connsiteY5" fmla="*/ 0 h 4072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5904" h="4072359">
                  <a:moveTo>
                    <a:pt x="3892952" y="0"/>
                  </a:moveTo>
                  <a:cubicBezTo>
                    <a:pt x="6042970" y="0"/>
                    <a:pt x="7785904" y="1742934"/>
                    <a:pt x="7785904" y="3892952"/>
                  </a:cubicBezTo>
                  <a:lnTo>
                    <a:pt x="7781368" y="4072359"/>
                  </a:lnTo>
                  <a:lnTo>
                    <a:pt x="4537" y="4072359"/>
                  </a:lnTo>
                  <a:lnTo>
                    <a:pt x="0" y="3892952"/>
                  </a:lnTo>
                  <a:cubicBezTo>
                    <a:pt x="0" y="1742934"/>
                    <a:pt x="1742934" y="0"/>
                    <a:pt x="3892952" y="0"/>
                  </a:cubicBezTo>
                  <a:close/>
                </a:path>
              </a:pathLst>
            </a:custGeom>
            <a:gradFill flip="none" rotWithShape="1">
              <a:gsLst>
                <a:gs pos="0">
                  <a:srgbClr val="00B0F0"/>
                </a:gs>
                <a:gs pos="100000">
                  <a:srgbClr val="00B0F0">
                    <a:alpha val="0"/>
                  </a:srgbClr>
                </a:gs>
              </a:gsLst>
              <a:lin ang="5400000" scaled="1"/>
              <a:tileRect/>
            </a:gradFill>
            <a:ln w="12700" cap="flat" cmpd="sng" algn="ctr">
              <a:noFill/>
              <a:prstDash val="solid"/>
              <a:miter lim="800000"/>
            </a:ln>
            <a:effectLst/>
          </p:spPr>
          <p:txBody>
            <a:bodyPr wrap="square" rtlCol="0" anchor="ctr">
              <a:noAutofit/>
            </a:bodyPr>
            <a:lstStyle/>
            <a:p>
              <a:pPr algn="ctr" defTabSz="959937"/>
              <a:endParaRPr lang="zh-CN" altLang="en-US" sz="2100" kern="0" dirty="0">
                <a:solidFill>
                  <a:prstClr val="white"/>
                </a:solidFill>
                <a:cs typeface="+mn-ea"/>
                <a:sym typeface="+mn-lt"/>
              </a:endParaRPr>
            </a:p>
          </p:txBody>
        </p:sp>
      </p:grpSp>
      <p:sp>
        <p:nvSpPr>
          <p:cNvPr id="20" name="矩形: 圆角 14">
            <a:hlinkClick r:id="rId5" action="ppaction://hlinksldjump"/>
            <a:extLst>
              <a:ext uri="{FF2B5EF4-FFF2-40B4-BE49-F238E27FC236}">
                <a16:creationId xmlns:a16="http://schemas.microsoft.com/office/drawing/2014/main" id="{4B1EC240-4D8A-31B0-1AB9-064DCBC34BD0}"/>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grpSp>
        <p:nvGrpSpPr>
          <p:cNvPr id="9" name="组合 33">
            <a:extLst>
              <a:ext uri="{FF2B5EF4-FFF2-40B4-BE49-F238E27FC236}">
                <a16:creationId xmlns:a16="http://schemas.microsoft.com/office/drawing/2014/main" id="{2ECEB2D5-EE7E-1D9F-FCEA-4F2100AEFF2D}"/>
              </a:ext>
            </a:extLst>
          </p:cNvPr>
          <p:cNvGrpSpPr/>
          <p:nvPr/>
        </p:nvGrpSpPr>
        <p:grpSpPr>
          <a:xfrm>
            <a:off x="758877" y="3777867"/>
            <a:ext cx="1717210" cy="223661"/>
            <a:chOff x="16786801" y="5346279"/>
            <a:chExt cx="3042235" cy="396241"/>
          </a:xfrm>
        </p:grpSpPr>
        <p:sp>
          <p:nvSpPr>
            <p:cNvPr id="10" name="平行四边形 34">
              <a:extLst>
                <a:ext uri="{FF2B5EF4-FFF2-40B4-BE49-F238E27FC236}">
                  <a16:creationId xmlns:a16="http://schemas.microsoft.com/office/drawing/2014/main" id="{8A431A12-ADBB-C68A-3D0B-0BD7F537CBA4}"/>
                </a:ext>
              </a:extLst>
            </p:cNvPr>
            <p:cNvSpPr/>
            <p:nvPr>
              <p:custDataLst>
                <p:tags r:id="rId1"/>
              </p:custDataLst>
            </p:nvPr>
          </p:nvSpPr>
          <p:spPr>
            <a:xfrm>
              <a:off x="17625001" y="5346279"/>
              <a:ext cx="2204035" cy="258321"/>
            </a:xfrm>
            <a:prstGeom prst="parallelogram">
              <a:avLst>
                <a:gd name="adj" fmla="val 33801"/>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258089">
                <a:defRPr/>
              </a:pPr>
              <a:endParaRPr lang="zh-CN" altLang="en-US" sz="1016" dirty="0">
                <a:solidFill>
                  <a:prstClr val="white"/>
                </a:solidFill>
                <a:cs typeface="+mn-ea"/>
                <a:sym typeface="+mn-lt"/>
              </a:endParaRPr>
            </a:p>
          </p:txBody>
        </p:sp>
        <p:sp>
          <p:nvSpPr>
            <p:cNvPr id="11" name="平行四边形 35">
              <a:extLst>
                <a:ext uri="{FF2B5EF4-FFF2-40B4-BE49-F238E27FC236}">
                  <a16:creationId xmlns:a16="http://schemas.microsoft.com/office/drawing/2014/main" id="{D71C02C9-5FAF-748F-65B8-476E64EAA51D}"/>
                </a:ext>
              </a:extLst>
            </p:cNvPr>
            <p:cNvSpPr/>
            <p:nvPr>
              <p:custDataLst>
                <p:tags r:id="rId2"/>
              </p:custDataLst>
            </p:nvPr>
          </p:nvSpPr>
          <p:spPr>
            <a:xfrm>
              <a:off x="16786801" y="5651080"/>
              <a:ext cx="2204035" cy="91440"/>
            </a:xfrm>
            <a:prstGeom prst="parallelogram">
              <a:avLst>
                <a:gd name="adj" fmla="val 33801"/>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258089">
                <a:defRPr/>
              </a:pPr>
              <a:endParaRPr lang="zh-CN" altLang="en-US" sz="1016" dirty="0">
                <a:solidFill>
                  <a:prstClr val="white"/>
                </a:solidFill>
                <a:cs typeface="+mn-ea"/>
                <a:sym typeface="+mn-lt"/>
              </a:endParaRPr>
            </a:p>
          </p:txBody>
        </p:sp>
      </p:grpSp>
      <p:pic>
        <p:nvPicPr>
          <p:cNvPr id="12" name="Imagem 11">
            <a:extLst>
              <a:ext uri="{FF2B5EF4-FFF2-40B4-BE49-F238E27FC236}">
                <a16:creationId xmlns:a16="http://schemas.microsoft.com/office/drawing/2014/main" id="{D920929E-B118-11E5-F324-BF04F15E6D40}"/>
              </a:ext>
            </a:extLst>
          </p:cNvPr>
          <p:cNvPicPr>
            <a:picLocks noChangeAspect="1"/>
          </p:cNvPicPr>
          <p:nvPr/>
        </p:nvPicPr>
        <p:blipFill rotWithShape="1">
          <a:blip r:embed="rId6"/>
          <a:srcRect t="9059" r="43041" b="50183"/>
          <a:stretch/>
        </p:blipFill>
        <p:spPr>
          <a:xfrm>
            <a:off x="7921901" y="4418290"/>
            <a:ext cx="1977567" cy="2000683"/>
          </a:xfrm>
          <a:prstGeom prst="ellipse">
            <a:avLst/>
          </a:prstGeom>
          <a:ln>
            <a:noFill/>
          </a:ln>
          <a:effectLst>
            <a:softEdge rad="112500"/>
          </a:effectLst>
        </p:spPr>
      </p:pic>
      <p:pic>
        <p:nvPicPr>
          <p:cNvPr id="13" name="Imagem 12">
            <a:extLst>
              <a:ext uri="{FF2B5EF4-FFF2-40B4-BE49-F238E27FC236}">
                <a16:creationId xmlns:a16="http://schemas.microsoft.com/office/drawing/2014/main" id="{1B3D0C75-C781-7623-7A9A-DF67014B3D91}"/>
              </a:ext>
            </a:extLst>
          </p:cNvPr>
          <p:cNvPicPr>
            <a:picLocks noChangeAspect="1"/>
          </p:cNvPicPr>
          <p:nvPr/>
        </p:nvPicPr>
        <p:blipFill>
          <a:blip r:embed="rId7"/>
          <a:stretch>
            <a:fillRect/>
          </a:stretch>
        </p:blipFill>
        <p:spPr>
          <a:xfrm>
            <a:off x="9768182" y="4101879"/>
            <a:ext cx="2202126" cy="2861700"/>
          </a:xfrm>
          <a:prstGeom prst="rect">
            <a:avLst/>
          </a:prstGeom>
        </p:spPr>
      </p:pic>
    </p:spTree>
    <p:extLst>
      <p:ext uri="{BB962C8B-B14F-4D97-AF65-F5344CB8AC3E}">
        <p14:creationId xmlns:p14="http://schemas.microsoft.com/office/powerpoint/2010/main" val="409278389"/>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decel="10000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1500" fill="hold"/>
                                        <p:tgtEl>
                                          <p:spTgt spid="20"/>
                                        </p:tgtEl>
                                        <p:attrNameLst>
                                          <p:attrName>ppt_x</p:attrName>
                                        </p:attrNameLst>
                                      </p:cBhvr>
                                      <p:tavLst>
                                        <p:tav tm="0">
                                          <p:val>
                                            <p:strVal val="1+#ppt_w/2"/>
                                          </p:val>
                                        </p:tav>
                                        <p:tav tm="100000">
                                          <p:val>
                                            <p:strVal val="#ppt_x"/>
                                          </p:val>
                                        </p:tav>
                                      </p:tavLst>
                                    </p:anim>
                                    <p:anim calcmode="lin" valueType="num">
                                      <p:cBhvr additive="base">
                                        <p:cTn id="14" dur="1500" fill="hold"/>
                                        <p:tgtEl>
                                          <p:spTgt spid="20"/>
                                        </p:tgtEl>
                                        <p:attrNameLst>
                                          <p:attrName>ppt_y</p:attrName>
                                        </p:attrNameLst>
                                      </p:cBhvr>
                                      <p:tavLst>
                                        <p:tav tm="0">
                                          <p:val>
                                            <p:strVal val="#ppt_y"/>
                                          </p:val>
                                        </p:tav>
                                        <p:tav tm="100000">
                                          <p:val>
                                            <p:strVal val="#ppt_y"/>
                                          </p:val>
                                        </p:tav>
                                      </p:tavLst>
                                    </p:anim>
                                  </p:childTnLst>
                                </p:cTn>
                              </p:par>
                              <p:par>
                                <p:cTn id="15" presetID="2" presetClass="entr" presetSubtype="8" decel="10000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500" fill="hold"/>
                                        <p:tgtEl>
                                          <p:spTgt spid="9"/>
                                        </p:tgtEl>
                                        <p:attrNameLst>
                                          <p:attrName>ppt_x</p:attrName>
                                        </p:attrNameLst>
                                      </p:cBhvr>
                                      <p:tavLst>
                                        <p:tav tm="0">
                                          <p:val>
                                            <p:strVal val="0-#ppt_w/2"/>
                                          </p:val>
                                        </p:tav>
                                        <p:tav tm="100000">
                                          <p:val>
                                            <p:strVal val="#ppt_x"/>
                                          </p:val>
                                        </p:tav>
                                      </p:tavLst>
                                    </p:anim>
                                    <p:anim calcmode="lin" valueType="num">
                                      <p:cBhvr additive="base">
                                        <p:cTn id="18" dur="1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sp>
        <p:nvSpPr>
          <p:cNvPr id="2" name="矩形 19">
            <a:extLst>
              <a:ext uri="{FF2B5EF4-FFF2-40B4-BE49-F238E27FC236}">
                <a16:creationId xmlns:a16="http://schemas.microsoft.com/office/drawing/2014/main" id="{0EEBF365-3306-F93F-8834-7475CC6F0CF5}"/>
              </a:ext>
            </a:extLst>
          </p:cNvPr>
          <p:cNvSpPr/>
          <p:nvPr/>
        </p:nvSpPr>
        <p:spPr>
          <a:xfrm>
            <a:off x="5671457" y="4523757"/>
            <a:ext cx="6520543" cy="1517816"/>
          </a:xfrm>
          <a:prstGeom prst="rect">
            <a:avLst/>
          </a:prstGeom>
          <a:gradFill flip="none" rotWithShape="1">
            <a:gsLst>
              <a:gs pos="0">
                <a:srgbClr val="27E4FA">
                  <a:alpha val="58000"/>
                </a:srgbClr>
              </a:gs>
              <a:gs pos="100000">
                <a:srgbClr val="27E4FA">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439800"/>
            <a:chOff x="335868" y="306805"/>
            <a:chExt cx="15402685" cy="779156"/>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D - EPI PARA PROTEÇÃO RESPIRATÓRIA</a:t>
              </a: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881435" y="1904188"/>
            <a:ext cx="4236319" cy="3372846"/>
          </a:xfrm>
          <a:prstGeom prst="rect">
            <a:avLst/>
          </a:prstGeom>
          <a:noFill/>
        </p:spPr>
        <p:txBody>
          <a:bodyPr wrap="square" rtlCol="0">
            <a:spAutoFit/>
          </a:bodyPr>
          <a:lstStyle/>
          <a:p>
            <a:pPr defTabSz="479969">
              <a:lnSpc>
                <a:spcPct val="150000"/>
              </a:lnSpc>
              <a:defRPr/>
            </a:pPr>
            <a:r>
              <a:rPr lang="pt-BR" altLang="zh-CN" sz="1600" b="1" dirty="0">
                <a:solidFill>
                  <a:schemeClr val="bg1"/>
                </a:solidFill>
                <a:cs typeface="+mn-ea"/>
                <a:sym typeface="+mn-lt"/>
              </a:rPr>
              <a:t>D.3 - Respirador de adução de ar tipo linha de ar comprimido:</a:t>
            </a:r>
          </a:p>
          <a:p>
            <a:pPr defTabSz="479969">
              <a:lnSpc>
                <a:spcPct val="150000"/>
              </a:lnSpc>
              <a:defRPr/>
            </a:pPr>
            <a:br>
              <a:rPr lang="pt-BR" altLang="zh-CN" sz="1600" b="1" dirty="0">
                <a:solidFill>
                  <a:schemeClr val="bg1"/>
                </a:solidFill>
                <a:cs typeface="+mn-ea"/>
                <a:sym typeface="+mn-lt"/>
              </a:rPr>
            </a:br>
            <a:r>
              <a:rPr lang="pt-BR" altLang="zh-CN" sz="1600" b="1" dirty="0">
                <a:solidFill>
                  <a:schemeClr val="bg1"/>
                </a:solidFill>
                <a:cs typeface="+mn-ea"/>
                <a:sym typeface="+mn-lt"/>
              </a:rPr>
              <a:t>b) </a:t>
            </a:r>
            <a:r>
              <a:rPr lang="pt-BR" altLang="zh-CN" sz="1600" dirty="0">
                <a:solidFill>
                  <a:schemeClr val="bg1"/>
                </a:solidFill>
                <a:cs typeface="+mn-ea"/>
                <a:sym typeface="+mn-lt"/>
              </a:rPr>
              <a:t>sem vedação facial de fluxo contínuo tipo capuz ou capacete, para proteção das vias respiratórias em operações de jateamento e em atmosferas com concentração de oxigênio maior que 12,5% ao nível do mar;</a:t>
            </a:r>
            <a:endParaRPr lang="zh-CN" altLang="en-US" sz="16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5900056" y="4665948"/>
            <a:ext cx="6060212" cy="1156855"/>
          </a:xfrm>
          <a:prstGeom prst="rect">
            <a:avLst/>
          </a:prstGeom>
          <a:noFill/>
        </p:spPr>
        <p:txBody>
          <a:bodyPr wrap="square" rtlCol="0">
            <a:spAutoFit/>
          </a:bodyPr>
          <a:lstStyle/>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Oferece conforto, leveza e excelente campo de visão nas atividades de jateamento com proteção para cabeça, olhos, face, pescoço e ombro</a:t>
            </a:r>
          </a:p>
        </p:txBody>
      </p:sp>
      <p:grpSp>
        <p:nvGrpSpPr>
          <p:cNvPr id="9" name="组合 1">
            <a:extLst>
              <a:ext uri="{FF2B5EF4-FFF2-40B4-BE49-F238E27FC236}">
                <a16:creationId xmlns:a16="http://schemas.microsoft.com/office/drawing/2014/main" id="{8E8C0048-398D-DD6C-A409-033BBE82DBD8}"/>
              </a:ext>
            </a:extLst>
          </p:cNvPr>
          <p:cNvGrpSpPr/>
          <p:nvPr/>
        </p:nvGrpSpPr>
        <p:grpSpPr>
          <a:xfrm>
            <a:off x="6777236" y="698829"/>
            <a:ext cx="3581114" cy="3581112"/>
            <a:chOff x="7508783" y="298789"/>
            <a:chExt cx="6944636" cy="6944634"/>
          </a:xfrm>
        </p:grpSpPr>
        <p:sp>
          <p:nvSpPr>
            <p:cNvPr id="10" name="椭圆 9">
              <a:extLst>
                <a:ext uri="{FF2B5EF4-FFF2-40B4-BE49-F238E27FC236}">
                  <a16:creationId xmlns:a16="http://schemas.microsoft.com/office/drawing/2014/main" id="{DFCE29DC-9DBA-5676-30C5-C764C775329E}"/>
                </a:ext>
              </a:extLst>
            </p:cNvPr>
            <p:cNvSpPr/>
            <p:nvPr/>
          </p:nvSpPr>
          <p:spPr>
            <a:xfrm>
              <a:off x="8172172" y="962178"/>
              <a:ext cx="5617855" cy="5617853"/>
            </a:xfrm>
            <a:prstGeom prst="ellipse">
              <a:avLst/>
            </a:prstGeom>
            <a:noFill/>
            <a:ln w="9525">
              <a:gradFill>
                <a:gsLst>
                  <a:gs pos="100000">
                    <a:srgbClr val="00B0F0"/>
                  </a:gs>
                  <a:gs pos="0">
                    <a:srgbClr val="00B0F0"/>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11" name="椭圆 10">
              <a:extLst>
                <a:ext uri="{FF2B5EF4-FFF2-40B4-BE49-F238E27FC236}">
                  <a16:creationId xmlns:a16="http://schemas.microsoft.com/office/drawing/2014/main" id="{0C4A9D11-E89A-466C-F1D9-629DB12E83B6}"/>
                </a:ext>
              </a:extLst>
            </p:cNvPr>
            <p:cNvSpPr/>
            <p:nvPr/>
          </p:nvSpPr>
          <p:spPr>
            <a:xfrm>
              <a:off x="7508783" y="298789"/>
              <a:ext cx="6944636" cy="6944634"/>
            </a:xfrm>
            <a:prstGeom prst="ellipse">
              <a:avLst/>
            </a:prstGeom>
            <a:noFill/>
            <a:ln w="9525">
              <a:gradFill>
                <a:gsLst>
                  <a:gs pos="97000">
                    <a:srgbClr val="00FFFF">
                      <a:alpha val="0"/>
                    </a:srgbClr>
                  </a:gs>
                  <a:gs pos="0">
                    <a:srgbClr val="00FFFF">
                      <a:alpha val="0"/>
                    </a:srgbClr>
                  </a:gs>
                  <a:gs pos="49000">
                    <a:srgbClr val="00FFFF"/>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12" name="椭圆 11">
              <a:extLst>
                <a:ext uri="{FF2B5EF4-FFF2-40B4-BE49-F238E27FC236}">
                  <a16:creationId xmlns:a16="http://schemas.microsoft.com/office/drawing/2014/main" id="{B839B843-9EE9-512A-1958-34FE28114576}"/>
                </a:ext>
              </a:extLst>
            </p:cNvPr>
            <p:cNvSpPr/>
            <p:nvPr/>
          </p:nvSpPr>
          <p:spPr>
            <a:xfrm>
              <a:off x="8624363" y="1414368"/>
              <a:ext cx="4713473" cy="4713474"/>
            </a:xfrm>
            <a:prstGeom prst="ellipse">
              <a:avLst/>
            </a:prstGeom>
            <a:gradFill flip="none" rotWithShape="1">
              <a:gsLst>
                <a:gs pos="1000">
                  <a:srgbClr val="00B0F0"/>
                </a:gs>
                <a:gs pos="100000">
                  <a:srgbClr val="0AEEFC">
                    <a:alpha val="0"/>
                  </a:srgbClr>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white"/>
                </a:solidFill>
                <a:effectLst/>
                <a:uLnTx/>
                <a:uFillTx/>
                <a:cs typeface="+mn-ea"/>
                <a:sym typeface="+mn-lt"/>
              </a:endParaRPr>
            </a:p>
          </p:txBody>
        </p:sp>
      </p:grpSp>
      <p:sp>
        <p:nvSpPr>
          <p:cNvPr id="14" name="矩形: 圆角 14">
            <a:hlinkClick r:id="rId3" action="ppaction://hlinksldjump"/>
            <a:extLst>
              <a:ext uri="{FF2B5EF4-FFF2-40B4-BE49-F238E27FC236}">
                <a16:creationId xmlns:a16="http://schemas.microsoft.com/office/drawing/2014/main" id="{FD42B31E-F165-EF2F-00F8-78AAD2F9F9A4}"/>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pic>
        <p:nvPicPr>
          <p:cNvPr id="13" name="Imagem 12">
            <a:extLst>
              <a:ext uri="{FF2B5EF4-FFF2-40B4-BE49-F238E27FC236}">
                <a16:creationId xmlns:a16="http://schemas.microsoft.com/office/drawing/2014/main" id="{44B784F4-3B7E-43E5-998F-7DCAA5BB5A97}"/>
              </a:ext>
            </a:extLst>
          </p:cNvPr>
          <p:cNvPicPr>
            <a:picLocks noChangeAspect="1"/>
          </p:cNvPicPr>
          <p:nvPr/>
        </p:nvPicPr>
        <p:blipFill rotWithShape="1">
          <a:blip r:embed="rId4"/>
          <a:srcRect l="10894" t="8406" r="71681" b="76750"/>
          <a:stretch/>
        </p:blipFill>
        <p:spPr>
          <a:xfrm>
            <a:off x="7389036" y="1050881"/>
            <a:ext cx="2429691" cy="2926297"/>
          </a:xfrm>
          <a:prstGeom prst="ellipse">
            <a:avLst/>
          </a:prstGeom>
          <a:effectLst>
            <a:glow rad="228600">
              <a:schemeClr val="accent1">
                <a:satMod val="175000"/>
                <a:alpha val="40000"/>
              </a:schemeClr>
            </a:glow>
          </a:effectLst>
        </p:spPr>
      </p:pic>
    </p:spTree>
    <p:extLst>
      <p:ext uri="{BB962C8B-B14F-4D97-AF65-F5344CB8AC3E}">
        <p14:creationId xmlns:p14="http://schemas.microsoft.com/office/powerpoint/2010/main" val="3199905060"/>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500" fill="hold"/>
                                        <p:tgtEl>
                                          <p:spTgt spid="14"/>
                                        </p:tgtEl>
                                        <p:attrNameLst>
                                          <p:attrName>ppt_x</p:attrName>
                                        </p:attrNameLst>
                                      </p:cBhvr>
                                      <p:tavLst>
                                        <p:tav tm="0">
                                          <p:val>
                                            <p:strVal val="1+#ppt_w/2"/>
                                          </p:val>
                                        </p:tav>
                                        <p:tav tm="100000">
                                          <p:val>
                                            <p:strVal val="#ppt_x"/>
                                          </p:val>
                                        </p:tav>
                                      </p:tavLst>
                                    </p:anim>
                                    <p:anim calcmode="lin" valueType="num">
                                      <p:cBhvr additive="base">
                                        <p:cTn id="8" dur="1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787267"/>
            <a:chOff x="335868" y="306805"/>
            <a:chExt cx="15402685" cy="1394734"/>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1394734"/>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D - EPI PARA PROTEÇÃO RESPIRATÓRIA</a:t>
              </a:r>
              <a:endParaRPr lang="zh-CN" altLang="en-US" sz="2258" b="1" dirty="0">
                <a:solidFill>
                  <a:prstClr val="white"/>
                </a:solidFill>
                <a:cs typeface="+mn-ea"/>
                <a:sym typeface="+mn-lt"/>
              </a:endParaRPr>
            </a:p>
            <a:p>
              <a:pPr defTabSz="258089">
                <a:defRPr/>
              </a:pP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1000088" y="1089726"/>
            <a:ext cx="10484341" cy="1156855"/>
          </a:xfrm>
          <a:prstGeom prst="rect">
            <a:avLst/>
          </a:prstGeom>
          <a:noFill/>
        </p:spPr>
        <p:txBody>
          <a:bodyPr wrap="square" rtlCol="0">
            <a:spAutoFit/>
          </a:bodyPr>
          <a:lstStyle/>
          <a:p>
            <a:pPr defTabSz="479969">
              <a:lnSpc>
                <a:spcPct val="150000"/>
              </a:lnSpc>
              <a:defRPr/>
            </a:pPr>
            <a:r>
              <a:rPr lang="pt-BR" altLang="zh-CN" sz="1600" b="1" dirty="0">
                <a:solidFill>
                  <a:schemeClr val="bg1"/>
                </a:solidFill>
                <a:cs typeface="+mn-ea"/>
                <a:sym typeface="+mn-lt"/>
              </a:rPr>
              <a:t>D.3 - Respirador de adução de ar tipo linha de ar comprimido:</a:t>
            </a:r>
            <a:br>
              <a:rPr lang="pt-BR" altLang="zh-CN" sz="1600" b="1" dirty="0">
                <a:solidFill>
                  <a:schemeClr val="bg1"/>
                </a:solidFill>
                <a:cs typeface="+mn-ea"/>
                <a:sym typeface="+mn-lt"/>
              </a:rPr>
            </a:br>
            <a:r>
              <a:rPr lang="pt-BR" altLang="zh-CN" sz="1600" b="1" dirty="0">
                <a:solidFill>
                  <a:schemeClr val="bg1"/>
                </a:solidFill>
                <a:cs typeface="+mn-ea"/>
                <a:sym typeface="+mn-lt"/>
              </a:rPr>
              <a:t>c) </a:t>
            </a:r>
            <a:r>
              <a:rPr lang="pt-BR" altLang="zh-CN" sz="1600" dirty="0">
                <a:solidFill>
                  <a:schemeClr val="bg1"/>
                </a:solidFill>
                <a:cs typeface="+mn-ea"/>
                <a:sym typeface="+mn-lt"/>
              </a:rPr>
              <a:t>com vedação facial de fluxo contínuo tipo peça semifacial ou facial inteira, para proteção das vias respiratórias em atmosferas com concentração de oxigênio maior que 12,5% ao nível do mar;</a:t>
            </a:r>
            <a:endParaRPr lang="zh-CN" altLang="en-US" sz="16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6525821" y="4032992"/>
            <a:ext cx="4666091" cy="1156855"/>
          </a:xfrm>
          <a:prstGeom prst="rect">
            <a:avLst/>
          </a:prstGeom>
          <a:noFill/>
        </p:spPr>
        <p:txBody>
          <a:bodyPr wrap="square" rtlCol="0">
            <a:spAutoFit/>
          </a:bodyPr>
          <a:lstStyle/>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Oferece proteção das vias respiratórias em atmosferas não imediatamente perigosas à vida e à saúde</a:t>
            </a:r>
          </a:p>
        </p:txBody>
      </p:sp>
      <p:sp>
        <p:nvSpPr>
          <p:cNvPr id="16" name="矩形: 圆角 14">
            <a:hlinkClick r:id="rId3" action="ppaction://hlinksldjump"/>
            <a:extLst>
              <a:ext uri="{FF2B5EF4-FFF2-40B4-BE49-F238E27FC236}">
                <a16:creationId xmlns:a16="http://schemas.microsoft.com/office/drawing/2014/main" id="{02875DA4-3066-A76B-8BF6-A47262A10B91}"/>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sp>
        <p:nvSpPr>
          <p:cNvPr id="11" name="Rectangle: Rounded Corners 36">
            <a:extLst>
              <a:ext uri="{FF2B5EF4-FFF2-40B4-BE49-F238E27FC236}">
                <a16:creationId xmlns:a16="http://schemas.microsoft.com/office/drawing/2014/main" id="{3C66CDA3-02DE-8450-09F4-72E71C443F94}"/>
              </a:ext>
            </a:extLst>
          </p:cNvPr>
          <p:cNvSpPr/>
          <p:nvPr/>
        </p:nvSpPr>
        <p:spPr>
          <a:xfrm>
            <a:off x="1000088" y="4362540"/>
            <a:ext cx="3086809" cy="2209800"/>
          </a:xfrm>
          <a:prstGeom prst="roundRect">
            <a:avLst>
              <a:gd name="adj" fmla="val 2814"/>
            </a:avLst>
          </a:prstGeom>
          <a:gradFill flip="none" rotWithShape="1">
            <a:gsLst>
              <a:gs pos="1000">
                <a:srgbClr val="00B0F0"/>
              </a:gs>
              <a:gs pos="100000">
                <a:srgbClr val="0AEEFC">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cs typeface="+mn-ea"/>
              <a:sym typeface="+mn-lt"/>
            </a:endParaRPr>
          </a:p>
        </p:txBody>
      </p:sp>
      <p:pic>
        <p:nvPicPr>
          <p:cNvPr id="10" name="Imagem 9">
            <a:extLst>
              <a:ext uri="{FF2B5EF4-FFF2-40B4-BE49-F238E27FC236}">
                <a16:creationId xmlns:a16="http://schemas.microsoft.com/office/drawing/2014/main" id="{011F2553-7C4E-0D83-C74E-8A6D956B2A0C}"/>
              </a:ext>
            </a:extLst>
          </p:cNvPr>
          <p:cNvPicPr>
            <a:picLocks noChangeAspect="1"/>
          </p:cNvPicPr>
          <p:nvPr/>
        </p:nvPicPr>
        <p:blipFill>
          <a:blip r:embed="rId4"/>
          <a:stretch>
            <a:fillRect/>
          </a:stretch>
        </p:blipFill>
        <p:spPr>
          <a:xfrm>
            <a:off x="2325610" y="2862944"/>
            <a:ext cx="3272030" cy="3272030"/>
          </a:xfrm>
          <a:prstGeom prst="rect">
            <a:avLst/>
          </a:prstGeom>
          <a:ln>
            <a:noFill/>
          </a:ln>
          <a:effectLst>
            <a:glow rad="63500">
              <a:schemeClr val="accent1">
                <a:satMod val="175000"/>
                <a:alpha val="40000"/>
              </a:schemeClr>
            </a:glow>
            <a:softEdge rad="112500"/>
          </a:effectLst>
        </p:spPr>
      </p:pic>
    </p:spTree>
    <p:extLst>
      <p:ext uri="{BB962C8B-B14F-4D97-AF65-F5344CB8AC3E}">
        <p14:creationId xmlns:p14="http://schemas.microsoft.com/office/powerpoint/2010/main" val="1274333952"/>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500" fill="hold"/>
                                        <p:tgtEl>
                                          <p:spTgt spid="16"/>
                                        </p:tgtEl>
                                        <p:attrNameLst>
                                          <p:attrName>ppt_x</p:attrName>
                                        </p:attrNameLst>
                                      </p:cBhvr>
                                      <p:tavLst>
                                        <p:tav tm="0">
                                          <p:val>
                                            <p:strVal val="1+#ppt_w/2"/>
                                          </p:val>
                                        </p:tav>
                                        <p:tav tm="100000">
                                          <p:val>
                                            <p:strVal val="#ppt_x"/>
                                          </p:val>
                                        </p:tav>
                                      </p:tavLst>
                                    </p:anim>
                                    <p:anim calcmode="lin" valueType="num">
                                      <p:cBhvr additive="base">
                                        <p:cTn id="8" dur="1500" fill="hold"/>
                                        <p:tgtEl>
                                          <p:spTgt spid="16"/>
                                        </p:tgtEl>
                                        <p:attrNameLst>
                                          <p:attrName>ppt_y</p:attrName>
                                        </p:attrNameLst>
                                      </p:cBhvr>
                                      <p:tavLst>
                                        <p:tav tm="0">
                                          <p:val>
                                            <p:strVal val="#ppt_y"/>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439800"/>
            <a:chOff x="335868" y="306805"/>
            <a:chExt cx="15402685" cy="779156"/>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D - EPI PARA PROTEÇÃO RESPIRATÓRIA</a:t>
              </a: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791537" y="1142704"/>
            <a:ext cx="10627578" cy="1323439"/>
          </a:xfrm>
          <a:prstGeom prst="rect">
            <a:avLst/>
          </a:prstGeom>
          <a:noFill/>
        </p:spPr>
        <p:txBody>
          <a:bodyPr wrap="square" rtlCol="0">
            <a:spAutoFit/>
          </a:bodyPr>
          <a:lstStyle/>
          <a:p>
            <a:pPr defTabSz="479969">
              <a:defRPr/>
            </a:pPr>
            <a:r>
              <a:rPr lang="pt-BR" altLang="zh-CN" sz="2000" b="1" dirty="0">
                <a:solidFill>
                  <a:schemeClr val="bg1"/>
                </a:solidFill>
                <a:cs typeface="+mn-ea"/>
                <a:sym typeface="+mn-lt"/>
              </a:rPr>
              <a:t>D.3 - Respirador de adução de ar tipo linha de ar comprimido:</a:t>
            </a:r>
            <a:br>
              <a:rPr lang="pt-BR" altLang="zh-CN" sz="2000" b="1" dirty="0">
                <a:solidFill>
                  <a:schemeClr val="bg1"/>
                </a:solidFill>
                <a:cs typeface="+mn-ea"/>
                <a:sym typeface="+mn-lt"/>
              </a:rPr>
            </a:br>
            <a:r>
              <a:rPr lang="pt-BR" altLang="zh-CN" sz="2000" b="1" dirty="0">
                <a:solidFill>
                  <a:schemeClr val="bg1"/>
                </a:solidFill>
                <a:cs typeface="+mn-ea"/>
                <a:sym typeface="+mn-lt"/>
              </a:rPr>
              <a:t>d) </a:t>
            </a:r>
            <a:r>
              <a:rPr lang="pt-BR" altLang="zh-CN" sz="2000" dirty="0">
                <a:solidFill>
                  <a:schemeClr val="bg1"/>
                </a:solidFill>
                <a:cs typeface="+mn-ea"/>
                <a:sym typeface="+mn-lt"/>
              </a:rPr>
              <a:t>de demanda com ou sem pressão positiva, com peça semifacial ou facial inteira, para proteção das vias respiratórias em atmosferas com concentração de oxigênio maior que 12,5% ao nível do mar;</a:t>
            </a:r>
            <a:endParaRPr lang="zh-CN" altLang="en-US" sz="20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5560714" y="3429000"/>
            <a:ext cx="6174086" cy="3170099"/>
          </a:xfrm>
          <a:prstGeom prst="rect">
            <a:avLst/>
          </a:prstGeom>
          <a:noFill/>
        </p:spPr>
        <p:txBody>
          <a:bodyPr wrap="square" rtlCol="0">
            <a:spAutoFit/>
          </a:bodyPr>
          <a:lstStyle/>
          <a:p>
            <a:pPr defTabSz="479969">
              <a:defRPr/>
            </a:pPr>
            <a:r>
              <a:rPr lang="pt-BR" altLang="zh-CN" sz="2000" b="1" dirty="0">
                <a:solidFill>
                  <a:schemeClr val="bg1"/>
                </a:solidFill>
                <a:effectLst>
                  <a:outerShdw blurRad="38100" dist="38100" dir="2700000" algn="tl">
                    <a:srgbClr val="000000">
                      <a:alpha val="43137"/>
                    </a:srgbClr>
                  </a:outerShdw>
                </a:effectLst>
                <a:cs typeface="+mn-ea"/>
                <a:sym typeface="+mn-lt"/>
              </a:rPr>
              <a:t>Respirador de pressão positiva</a:t>
            </a:r>
            <a:r>
              <a:rPr lang="pt-BR" altLang="zh-CN" sz="2000" dirty="0">
                <a:solidFill>
                  <a:schemeClr val="bg1"/>
                </a:solidFill>
                <a:effectLst>
                  <a:outerShdw blurRad="38100" dist="38100" dir="2700000" algn="tl">
                    <a:srgbClr val="000000">
                      <a:alpha val="43137"/>
                    </a:srgbClr>
                  </a:outerShdw>
                </a:effectLst>
                <a:cs typeface="+mn-ea"/>
                <a:sym typeface="+mn-lt"/>
              </a:rPr>
              <a:t>: Respiradores que mantém pressão positiva em seu interior comparada com a pressão atmosférica.</a:t>
            </a:r>
          </a:p>
          <a:p>
            <a:pPr defTabSz="479969">
              <a:defRPr/>
            </a:pPr>
            <a:endParaRPr lang="pt-BR" altLang="zh-CN" sz="2000" dirty="0">
              <a:solidFill>
                <a:schemeClr val="bg1"/>
              </a:solidFill>
              <a:effectLst>
                <a:outerShdw blurRad="38100" dist="38100" dir="2700000" algn="tl">
                  <a:srgbClr val="000000">
                    <a:alpha val="43137"/>
                  </a:srgbClr>
                </a:outerShdw>
              </a:effectLst>
              <a:cs typeface="+mn-ea"/>
              <a:sym typeface="+mn-lt"/>
            </a:endParaRPr>
          </a:p>
          <a:p>
            <a:pPr defTabSz="479969">
              <a:defRPr/>
            </a:pPr>
            <a:r>
              <a:rPr lang="pt-BR" altLang="zh-CN" sz="2000" b="1" dirty="0">
                <a:solidFill>
                  <a:schemeClr val="bg1"/>
                </a:solidFill>
                <a:effectLst>
                  <a:outerShdw blurRad="38100" dist="38100" dir="2700000" algn="tl">
                    <a:srgbClr val="000000">
                      <a:alpha val="43137"/>
                    </a:srgbClr>
                  </a:outerShdw>
                </a:effectLst>
                <a:cs typeface="+mn-ea"/>
                <a:sym typeface="+mn-lt"/>
              </a:rPr>
              <a:t>Respiradores de pressão negativa</a:t>
            </a:r>
            <a:r>
              <a:rPr lang="pt-BR" altLang="zh-CN" sz="2000" dirty="0">
                <a:solidFill>
                  <a:schemeClr val="bg1"/>
                </a:solidFill>
                <a:effectLst>
                  <a:outerShdw blurRad="38100" dist="38100" dir="2700000" algn="tl">
                    <a:srgbClr val="000000">
                      <a:alpha val="43137"/>
                    </a:srgbClr>
                  </a:outerShdw>
                </a:effectLst>
                <a:cs typeface="+mn-ea"/>
                <a:sym typeface="+mn-lt"/>
              </a:rPr>
              <a:t>: São respiradores que durante a inalação, a pressão do ar dentro da peça facial fica menor do que a atmosfera, forçando o ar externo a passar pelo respirador</a:t>
            </a:r>
          </a:p>
          <a:p>
            <a:pPr defTabSz="479969">
              <a:defRPr/>
            </a:pPr>
            <a:endParaRPr lang="pt-BR" altLang="zh-CN" sz="2000" dirty="0">
              <a:solidFill>
                <a:schemeClr val="bg1"/>
              </a:solidFill>
              <a:effectLst>
                <a:outerShdw blurRad="38100" dist="38100" dir="2700000" algn="tl">
                  <a:srgbClr val="000000">
                    <a:alpha val="43137"/>
                  </a:srgbClr>
                </a:outerShdw>
              </a:effectLst>
              <a:cs typeface="+mn-ea"/>
              <a:sym typeface="+mn-lt"/>
            </a:endParaRPr>
          </a:p>
        </p:txBody>
      </p:sp>
      <p:sp>
        <p:nvSpPr>
          <p:cNvPr id="2" name="椭圆 55">
            <a:extLst>
              <a:ext uri="{FF2B5EF4-FFF2-40B4-BE49-F238E27FC236}">
                <a16:creationId xmlns:a16="http://schemas.microsoft.com/office/drawing/2014/main" id="{3C640AA9-FBB8-CECA-6861-BA0F5E3FC464}"/>
              </a:ext>
            </a:extLst>
          </p:cNvPr>
          <p:cNvSpPr/>
          <p:nvPr/>
        </p:nvSpPr>
        <p:spPr>
          <a:xfrm>
            <a:off x="791536" y="3358342"/>
            <a:ext cx="4119808" cy="3213466"/>
          </a:xfrm>
          <a:prstGeom prst="roundRect">
            <a:avLst/>
          </a:prstGeom>
          <a:gradFill flip="none" rotWithShape="1">
            <a:gsLst>
              <a:gs pos="23000">
                <a:srgbClr val="00B0F0"/>
              </a:gs>
              <a:gs pos="100000">
                <a:srgbClr val="0AEEFC">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cs typeface="+mn-ea"/>
              <a:sym typeface="+mn-lt"/>
            </a:endParaRPr>
          </a:p>
        </p:txBody>
      </p:sp>
      <p:sp>
        <p:nvSpPr>
          <p:cNvPr id="9" name="椭圆 56">
            <a:extLst>
              <a:ext uri="{FF2B5EF4-FFF2-40B4-BE49-F238E27FC236}">
                <a16:creationId xmlns:a16="http://schemas.microsoft.com/office/drawing/2014/main" id="{49DA0F40-752F-4596-A8EB-2F11C53B13CA}"/>
              </a:ext>
            </a:extLst>
          </p:cNvPr>
          <p:cNvSpPr/>
          <p:nvPr/>
        </p:nvSpPr>
        <p:spPr>
          <a:xfrm flipH="1">
            <a:off x="1197931" y="3483701"/>
            <a:ext cx="308640" cy="308640"/>
          </a:xfrm>
          <a:prstGeom prst="ellipse">
            <a:avLst/>
          </a:prstGeom>
          <a:gradFill flip="none" rotWithShape="1">
            <a:gsLst>
              <a:gs pos="0">
                <a:srgbClr val="0AEEFC">
                  <a:alpha val="53000"/>
                </a:srgbClr>
              </a:gs>
              <a:gs pos="100000">
                <a:srgbClr val="0AEEFC">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cs typeface="+mn-ea"/>
              <a:sym typeface="+mn-lt"/>
            </a:endParaRPr>
          </a:p>
        </p:txBody>
      </p:sp>
      <p:sp>
        <p:nvSpPr>
          <p:cNvPr id="11" name="矩形: 圆角 14">
            <a:hlinkClick r:id="rId3" action="ppaction://hlinksldjump"/>
            <a:extLst>
              <a:ext uri="{FF2B5EF4-FFF2-40B4-BE49-F238E27FC236}">
                <a16:creationId xmlns:a16="http://schemas.microsoft.com/office/drawing/2014/main" id="{069BC62E-C10E-F876-CA0B-A64FBDB32A48}"/>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pic>
        <p:nvPicPr>
          <p:cNvPr id="10" name="Imagem 9">
            <a:extLst>
              <a:ext uri="{FF2B5EF4-FFF2-40B4-BE49-F238E27FC236}">
                <a16:creationId xmlns:a16="http://schemas.microsoft.com/office/drawing/2014/main" id="{2E960DA7-81C5-775F-1E75-C172897E3919}"/>
              </a:ext>
            </a:extLst>
          </p:cNvPr>
          <p:cNvPicPr>
            <a:picLocks noChangeAspect="1"/>
          </p:cNvPicPr>
          <p:nvPr/>
        </p:nvPicPr>
        <p:blipFill>
          <a:blip r:embed="rId4"/>
          <a:stretch>
            <a:fillRect/>
          </a:stretch>
        </p:blipFill>
        <p:spPr>
          <a:xfrm>
            <a:off x="1411056" y="4158172"/>
            <a:ext cx="2902539" cy="1711754"/>
          </a:xfrm>
          <a:prstGeom prst="rect">
            <a:avLst/>
          </a:prstGeom>
        </p:spPr>
      </p:pic>
    </p:spTree>
    <p:extLst>
      <p:ext uri="{BB962C8B-B14F-4D97-AF65-F5344CB8AC3E}">
        <p14:creationId xmlns:p14="http://schemas.microsoft.com/office/powerpoint/2010/main" val="1334061079"/>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2" presetClass="entr" presetSubtype="2" decel="10000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500" fill="hold"/>
                                        <p:tgtEl>
                                          <p:spTgt spid="11"/>
                                        </p:tgtEl>
                                        <p:attrNameLst>
                                          <p:attrName>ppt_x</p:attrName>
                                        </p:attrNameLst>
                                      </p:cBhvr>
                                      <p:tavLst>
                                        <p:tav tm="0">
                                          <p:val>
                                            <p:strVal val="1+#ppt_w/2"/>
                                          </p:val>
                                        </p:tav>
                                        <p:tav tm="100000">
                                          <p:val>
                                            <p:strVal val="#ppt_x"/>
                                          </p:val>
                                        </p:tav>
                                      </p:tavLst>
                                    </p:anim>
                                    <p:anim calcmode="lin" valueType="num">
                                      <p:cBhvr additive="base">
                                        <p:cTn id="20" dur="1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439800"/>
            <a:chOff x="335868" y="306805"/>
            <a:chExt cx="15402685" cy="779156"/>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D - EPI PARA PROTEÇÃO RESPIRATÓRIA</a:t>
              </a: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791536" y="1142704"/>
            <a:ext cx="10867064" cy="1156855"/>
          </a:xfrm>
          <a:prstGeom prst="rect">
            <a:avLst/>
          </a:prstGeom>
          <a:noFill/>
        </p:spPr>
        <p:txBody>
          <a:bodyPr wrap="square" rtlCol="0">
            <a:spAutoFit/>
          </a:bodyPr>
          <a:lstStyle/>
          <a:p>
            <a:pPr defTabSz="479969">
              <a:lnSpc>
                <a:spcPct val="150000"/>
              </a:lnSpc>
              <a:defRPr/>
            </a:pPr>
            <a:r>
              <a:rPr lang="pt-BR" altLang="zh-CN" sz="1600" b="1" dirty="0">
                <a:solidFill>
                  <a:schemeClr val="bg1"/>
                </a:solidFill>
                <a:cs typeface="+mn-ea"/>
                <a:sym typeface="+mn-lt"/>
              </a:rPr>
              <a:t>D.3 - Respirador de adução de ar tipo linha de ar comprimido:</a:t>
            </a:r>
            <a:br>
              <a:rPr lang="pt-BR" altLang="zh-CN" sz="1600" b="1" dirty="0">
                <a:solidFill>
                  <a:schemeClr val="bg1"/>
                </a:solidFill>
                <a:cs typeface="+mn-ea"/>
                <a:sym typeface="+mn-lt"/>
              </a:rPr>
            </a:br>
            <a:r>
              <a:rPr lang="pt-BR" altLang="zh-CN" sz="1600" b="1" dirty="0">
                <a:solidFill>
                  <a:schemeClr val="bg1"/>
                </a:solidFill>
                <a:cs typeface="+mn-ea"/>
                <a:sym typeface="+mn-lt"/>
              </a:rPr>
              <a:t>e) </a:t>
            </a:r>
            <a:r>
              <a:rPr lang="pt-BR" altLang="zh-CN" sz="1600" dirty="0">
                <a:solidFill>
                  <a:schemeClr val="bg1"/>
                </a:solidFill>
                <a:cs typeface="+mn-ea"/>
                <a:sym typeface="+mn-lt"/>
              </a:rPr>
              <a:t>de demanda com pressão positiva, com peça facial inteira, combinado com cilindro auxiliar para fuga, para proteção das vias respiratórias em atmosferas Imediatamente Perigosas à Vida e à Saúde - IPVS.</a:t>
            </a:r>
            <a:endParaRPr lang="zh-CN" altLang="en-US" sz="16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5980177" y="4219651"/>
            <a:ext cx="5885252" cy="1884618"/>
          </a:xfrm>
          <a:prstGeom prst="rect">
            <a:avLst/>
          </a:prstGeom>
          <a:noFill/>
        </p:spPr>
        <p:txBody>
          <a:bodyPr wrap="square" rtlCol="0">
            <a:spAutoFit/>
          </a:bodyPr>
          <a:lstStyle/>
          <a:p>
            <a:pPr defTabSz="479969">
              <a:lnSpc>
                <a:spcPct val="150000"/>
              </a:lnSpc>
              <a:defRPr/>
            </a:pPr>
            <a:r>
              <a:rPr lang="pt-BR" altLang="zh-CN" sz="2000" dirty="0">
                <a:solidFill>
                  <a:schemeClr val="bg1"/>
                </a:solidFill>
                <a:effectLst>
                  <a:outerShdw blurRad="38100" dist="38100" dir="2700000" algn="tl">
                    <a:srgbClr val="000000">
                      <a:alpha val="43137"/>
                    </a:srgbClr>
                  </a:outerShdw>
                </a:effectLst>
                <a:cs typeface="+mn-ea"/>
                <a:sym typeface="+mn-lt"/>
              </a:rPr>
              <a:t>Oferece proteção das vias respiratórias em atmosferas imediatamente perigosa à vida e a saúde (IPVS) e porcentagem de oxigênio menor que 12,5 % ao nível do mar.</a:t>
            </a:r>
          </a:p>
        </p:txBody>
      </p:sp>
      <p:sp>
        <p:nvSpPr>
          <p:cNvPr id="12" name="椭圆 28">
            <a:extLst>
              <a:ext uri="{FF2B5EF4-FFF2-40B4-BE49-F238E27FC236}">
                <a16:creationId xmlns:a16="http://schemas.microsoft.com/office/drawing/2014/main" id="{08A221D2-BC85-D85B-6008-B42B1CB96441}"/>
              </a:ext>
            </a:extLst>
          </p:cNvPr>
          <p:cNvSpPr>
            <a:spLocks/>
          </p:cNvSpPr>
          <p:nvPr/>
        </p:nvSpPr>
        <p:spPr>
          <a:xfrm>
            <a:off x="5980177" y="3079524"/>
            <a:ext cx="947524" cy="947524"/>
          </a:xfrm>
          <a:prstGeom prst="ellipse">
            <a:avLst/>
          </a:prstGeom>
          <a:gradFill flip="none" rotWithShape="1">
            <a:gsLst>
              <a:gs pos="1000">
                <a:srgbClr val="00B0F0"/>
              </a:gs>
              <a:gs pos="100000">
                <a:srgbClr val="0AEEFC">
                  <a:alpha val="0"/>
                </a:srgbClr>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prstClr val="white"/>
              </a:solidFill>
              <a:effectLst/>
              <a:uLnTx/>
              <a:uFillTx/>
              <a:cs typeface="+mn-ea"/>
              <a:sym typeface="+mn-lt"/>
            </a:endParaRPr>
          </a:p>
        </p:txBody>
      </p:sp>
      <p:sp>
        <p:nvSpPr>
          <p:cNvPr id="13" name="Freeform 112">
            <a:extLst>
              <a:ext uri="{FF2B5EF4-FFF2-40B4-BE49-F238E27FC236}">
                <a16:creationId xmlns:a16="http://schemas.microsoft.com/office/drawing/2014/main" id="{DBFB470D-E975-1A25-CCED-6036A20024F0}"/>
              </a:ext>
            </a:extLst>
          </p:cNvPr>
          <p:cNvSpPr>
            <a:spLocks/>
          </p:cNvSpPr>
          <p:nvPr/>
        </p:nvSpPr>
        <p:spPr bwMode="auto">
          <a:xfrm>
            <a:off x="6210714" y="3272127"/>
            <a:ext cx="486450" cy="562319"/>
          </a:xfrm>
          <a:custGeom>
            <a:avLst/>
            <a:gdLst>
              <a:gd name="T0" fmla="*/ 67915248 w 390"/>
              <a:gd name="T1" fmla="*/ 0 h 444"/>
              <a:gd name="T2" fmla="*/ 0 w 390"/>
              <a:gd name="T3" fmla="*/ 10756750 h 444"/>
              <a:gd name="T4" fmla="*/ 8661611 w 390"/>
              <a:gd name="T5" fmla="*/ 89909435 h 444"/>
              <a:gd name="T6" fmla="*/ 76576859 w 390"/>
              <a:gd name="T7" fmla="*/ 80979491 h 444"/>
              <a:gd name="T8" fmla="*/ 67915248 w 390"/>
              <a:gd name="T9" fmla="*/ 0 h 444"/>
              <a:gd name="T10" fmla="*/ 67915248 w 390"/>
              <a:gd name="T11" fmla="*/ 80979491 h 444"/>
              <a:gd name="T12" fmla="*/ 8661611 w 390"/>
              <a:gd name="T13" fmla="*/ 10756750 h 444"/>
              <a:gd name="T14" fmla="*/ 67915248 w 390"/>
              <a:gd name="T15" fmla="*/ 80979491 h 444"/>
              <a:gd name="T16" fmla="*/ 43505051 w 390"/>
              <a:gd name="T17" fmla="*/ 55812832 h 444"/>
              <a:gd name="T18" fmla="*/ 19094855 w 390"/>
              <a:gd name="T19" fmla="*/ 61292796 h 444"/>
              <a:gd name="T20" fmla="*/ 43505051 w 390"/>
              <a:gd name="T21" fmla="*/ 55812832 h 444"/>
              <a:gd name="T22" fmla="*/ 57482004 w 390"/>
              <a:gd name="T23" fmla="*/ 35923409 h 444"/>
              <a:gd name="T24" fmla="*/ 38387149 w 390"/>
              <a:gd name="T25" fmla="*/ 39779296 h 444"/>
              <a:gd name="T26" fmla="*/ 57482004 w 390"/>
              <a:gd name="T27" fmla="*/ 35923409 h 444"/>
              <a:gd name="T28" fmla="*/ 38387149 w 390"/>
              <a:gd name="T29" fmla="*/ 30646623 h 444"/>
              <a:gd name="T30" fmla="*/ 57482004 w 390"/>
              <a:gd name="T31" fmla="*/ 19889873 h 444"/>
              <a:gd name="T32" fmla="*/ 38387149 w 390"/>
              <a:gd name="T33" fmla="*/ 30646623 h 444"/>
              <a:gd name="T34" fmla="*/ 33071808 w 390"/>
              <a:gd name="T35" fmla="*/ 19889873 h 444"/>
              <a:gd name="T36" fmla="*/ 19094855 w 390"/>
              <a:gd name="T37" fmla="*/ 39779296 h 444"/>
              <a:gd name="T38" fmla="*/ 33071808 w 390"/>
              <a:gd name="T39" fmla="*/ 19889873 h 444"/>
              <a:gd name="T40" fmla="*/ 27756910 w 390"/>
              <a:gd name="T41" fmla="*/ 45056532 h 444"/>
              <a:gd name="T42" fmla="*/ 19094855 w 390"/>
              <a:gd name="T43" fmla="*/ 50536046 h 444"/>
              <a:gd name="T44" fmla="*/ 27756910 w 390"/>
              <a:gd name="T45" fmla="*/ 45056532 h 444"/>
              <a:gd name="T46" fmla="*/ 33071808 w 390"/>
              <a:gd name="T47" fmla="*/ 50536046 h 444"/>
              <a:gd name="T48" fmla="*/ 57482004 w 390"/>
              <a:gd name="T49" fmla="*/ 45056532 h 444"/>
              <a:gd name="T50" fmla="*/ 33071808 w 390"/>
              <a:gd name="T51" fmla="*/ 50536046 h 444"/>
              <a:gd name="T52" fmla="*/ 57482004 w 390"/>
              <a:gd name="T53" fmla="*/ 64743227 h 444"/>
              <a:gd name="T54" fmla="*/ 19094855 w 390"/>
              <a:gd name="T55" fmla="*/ 70222741 h 444"/>
              <a:gd name="T56" fmla="*/ 57482004 w 390"/>
              <a:gd name="T57" fmla="*/ 64743227 h 444"/>
              <a:gd name="T58" fmla="*/ 48820393 w 390"/>
              <a:gd name="T59" fmla="*/ 61292796 h 444"/>
              <a:gd name="T60" fmla="*/ 57482004 w 390"/>
              <a:gd name="T61" fmla="*/ 55812832 h 444"/>
              <a:gd name="T62" fmla="*/ 48820393 w 390"/>
              <a:gd name="T63" fmla="*/ 61292796 h 4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90" h="444">
                <a:moveTo>
                  <a:pt x="345" y="0"/>
                </a:moveTo>
                <a:lnTo>
                  <a:pt x="345" y="0"/>
                </a:lnTo>
                <a:cubicBezTo>
                  <a:pt x="44" y="0"/>
                  <a:pt x="44" y="0"/>
                  <a:pt x="44" y="0"/>
                </a:cubicBezTo>
                <a:cubicBezTo>
                  <a:pt x="17" y="0"/>
                  <a:pt x="0" y="27"/>
                  <a:pt x="0" y="53"/>
                </a:cubicBezTo>
                <a:cubicBezTo>
                  <a:pt x="0" y="399"/>
                  <a:pt x="0" y="399"/>
                  <a:pt x="0" y="399"/>
                </a:cubicBezTo>
                <a:cubicBezTo>
                  <a:pt x="0" y="425"/>
                  <a:pt x="17" y="443"/>
                  <a:pt x="44" y="443"/>
                </a:cubicBezTo>
                <a:cubicBezTo>
                  <a:pt x="345" y="443"/>
                  <a:pt x="345" y="443"/>
                  <a:pt x="345" y="443"/>
                </a:cubicBezTo>
                <a:cubicBezTo>
                  <a:pt x="372" y="443"/>
                  <a:pt x="389" y="425"/>
                  <a:pt x="389" y="399"/>
                </a:cubicBezTo>
                <a:cubicBezTo>
                  <a:pt x="389" y="53"/>
                  <a:pt x="389" y="53"/>
                  <a:pt x="389" y="53"/>
                </a:cubicBezTo>
                <a:cubicBezTo>
                  <a:pt x="389" y="27"/>
                  <a:pt x="372" y="0"/>
                  <a:pt x="345" y="0"/>
                </a:cubicBezTo>
                <a:close/>
                <a:moveTo>
                  <a:pt x="345" y="399"/>
                </a:moveTo>
                <a:lnTo>
                  <a:pt x="345" y="399"/>
                </a:lnTo>
                <a:cubicBezTo>
                  <a:pt x="44" y="399"/>
                  <a:pt x="44" y="399"/>
                  <a:pt x="44" y="399"/>
                </a:cubicBezTo>
                <a:cubicBezTo>
                  <a:pt x="44" y="53"/>
                  <a:pt x="44" y="53"/>
                  <a:pt x="44" y="53"/>
                </a:cubicBezTo>
                <a:cubicBezTo>
                  <a:pt x="345" y="53"/>
                  <a:pt x="345" y="53"/>
                  <a:pt x="345" y="53"/>
                </a:cubicBezTo>
                <a:lnTo>
                  <a:pt x="345" y="399"/>
                </a:lnTo>
                <a:close/>
                <a:moveTo>
                  <a:pt x="221" y="275"/>
                </a:moveTo>
                <a:lnTo>
                  <a:pt x="221" y="275"/>
                </a:lnTo>
                <a:cubicBezTo>
                  <a:pt x="97" y="275"/>
                  <a:pt x="97" y="275"/>
                  <a:pt x="97" y="275"/>
                </a:cubicBezTo>
                <a:cubicBezTo>
                  <a:pt x="97" y="302"/>
                  <a:pt x="97" y="302"/>
                  <a:pt x="97" y="302"/>
                </a:cubicBezTo>
                <a:cubicBezTo>
                  <a:pt x="221" y="302"/>
                  <a:pt x="221" y="302"/>
                  <a:pt x="221" y="302"/>
                </a:cubicBezTo>
                <a:lnTo>
                  <a:pt x="221" y="275"/>
                </a:lnTo>
                <a:close/>
                <a:moveTo>
                  <a:pt x="292" y="177"/>
                </a:moveTo>
                <a:lnTo>
                  <a:pt x="292" y="177"/>
                </a:lnTo>
                <a:cubicBezTo>
                  <a:pt x="195" y="177"/>
                  <a:pt x="195" y="177"/>
                  <a:pt x="195" y="177"/>
                </a:cubicBezTo>
                <a:cubicBezTo>
                  <a:pt x="195" y="196"/>
                  <a:pt x="195" y="196"/>
                  <a:pt x="195" y="196"/>
                </a:cubicBezTo>
                <a:cubicBezTo>
                  <a:pt x="292" y="196"/>
                  <a:pt x="292" y="196"/>
                  <a:pt x="292" y="196"/>
                </a:cubicBezTo>
                <a:lnTo>
                  <a:pt x="292" y="177"/>
                </a:lnTo>
                <a:close/>
                <a:moveTo>
                  <a:pt x="195" y="151"/>
                </a:moveTo>
                <a:lnTo>
                  <a:pt x="195" y="151"/>
                </a:lnTo>
                <a:cubicBezTo>
                  <a:pt x="292" y="151"/>
                  <a:pt x="292" y="151"/>
                  <a:pt x="292" y="151"/>
                </a:cubicBezTo>
                <a:cubicBezTo>
                  <a:pt x="292" y="98"/>
                  <a:pt x="292" y="98"/>
                  <a:pt x="292" y="98"/>
                </a:cubicBezTo>
                <a:cubicBezTo>
                  <a:pt x="195" y="98"/>
                  <a:pt x="195" y="98"/>
                  <a:pt x="195" y="98"/>
                </a:cubicBezTo>
                <a:lnTo>
                  <a:pt x="195" y="151"/>
                </a:lnTo>
                <a:close/>
                <a:moveTo>
                  <a:pt x="168" y="98"/>
                </a:moveTo>
                <a:lnTo>
                  <a:pt x="168" y="98"/>
                </a:lnTo>
                <a:cubicBezTo>
                  <a:pt x="97" y="98"/>
                  <a:pt x="97" y="98"/>
                  <a:pt x="97" y="98"/>
                </a:cubicBezTo>
                <a:cubicBezTo>
                  <a:pt x="97" y="196"/>
                  <a:pt x="97" y="196"/>
                  <a:pt x="97" y="196"/>
                </a:cubicBezTo>
                <a:cubicBezTo>
                  <a:pt x="168" y="196"/>
                  <a:pt x="168" y="196"/>
                  <a:pt x="168" y="196"/>
                </a:cubicBezTo>
                <a:lnTo>
                  <a:pt x="168" y="98"/>
                </a:lnTo>
                <a:close/>
                <a:moveTo>
                  <a:pt x="141" y="222"/>
                </a:moveTo>
                <a:lnTo>
                  <a:pt x="141" y="222"/>
                </a:lnTo>
                <a:cubicBezTo>
                  <a:pt x="97" y="222"/>
                  <a:pt x="97" y="222"/>
                  <a:pt x="97" y="222"/>
                </a:cubicBezTo>
                <a:cubicBezTo>
                  <a:pt x="97" y="249"/>
                  <a:pt x="97" y="249"/>
                  <a:pt x="97" y="249"/>
                </a:cubicBezTo>
                <a:cubicBezTo>
                  <a:pt x="141" y="249"/>
                  <a:pt x="141" y="249"/>
                  <a:pt x="141" y="249"/>
                </a:cubicBezTo>
                <a:lnTo>
                  <a:pt x="141" y="222"/>
                </a:lnTo>
                <a:close/>
                <a:moveTo>
                  <a:pt x="168" y="249"/>
                </a:moveTo>
                <a:lnTo>
                  <a:pt x="168" y="249"/>
                </a:lnTo>
                <a:cubicBezTo>
                  <a:pt x="292" y="249"/>
                  <a:pt x="292" y="249"/>
                  <a:pt x="292" y="249"/>
                </a:cubicBezTo>
                <a:cubicBezTo>
                  <a:pt x="292" y="222"/>
                  <a:pt x="292" y="222"/>
                  <a:pt x="292" y="222"/>
                </a:cubicBezTo>
                <a:cubicBezTo>
                  <a:pt x="168" y="222"/>
                  <a:pt x="168" y="222"/>
                  <a:pt x="168" y="222"/>
                </a:cubicBezTo>
                <a:lnTo>
                  <a:pt x="168" y="249"/>
                </a:lnTo>
                <a:close/>
                <a:moveTo>
                  <a:pt x="292" y="319"/>
                </a:moveTo>
                <a:lnTo>
                  <a:pt x="292" y="319"/>
                </a:lnTo>
                <a:cubicBezTo>
                  <a:pt x="97" y="319"/>
                  <a:pt x="97" y="319"/>
                  <a:pt x="97" y="319"/>
                </a:cubicBezTo>
                <a:cubicBezTo>
                  <a:pt x="97" y="346"/>
                  <a:pt x="97" y="346"/>
                  <a:pt x="97" y="346"/>
                </a:cubicBezTo>
                <a:cubicBezTo>
                  <a:pt x="292" y="346"/>
                  <a:pt x="292" y="346"/>
                  <a:pt x="292" y="346"/>
                </a:cubicBezTo>
                <a:lnTo>
                  <a:pt x="292" y="319"/>
                </a:lnTo>
                <a:close/>
                <a:moveTo>
                  <a:pt x="248" y="302"/>
                </a:moveTo>
                <a:lnTo>
                  <a:pt x="248" y="302"/>
                </a:lnTo>
                <a:cubicBezTo>
                  <a:pt x="292" y="302"/>
                  <a:pt x="292" y="302"/>
                  <a:pt x="292" y="302"/>
                </a:cubicBezTo>
                <a:cubicBezTo>
                  <a:pt x="292" y="275"/>
                  <a:pt x="292" y="275"/>
                  <a:pt x="292" y="275"/>
                </a:cubicBezTo>
                <a:cubicBezTo>
                  <a:pt x="248" y="275"/>
                  <a:pt x="248" y="275"/>
                  <a:pt x="248" y="275"/>
                </a:cubicBezTo>
                <a:lnTo>
                  <a:pt x="248" y="3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lIns="45720" tIns="22860" rIns="45720" bIns="2286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cs typeface="+mn-ea"/>
              <a:sym typeface="+mn-lt"/>
            </a:endParaRPr>
          </a:p>
        </p:txBody>
      </p:sp>
      <p:sp>
        <p:nvSpPr>
          <p:cNvPr id="14" name="矩形: 圆角 14">
            <a:hlinkClick r:id="rId3" action="ppaction://hlinksldjump"/>
            <a:extLst>
              <a:ext uri="{FF2B5EF4-FFF2-40B4-BE49-F238E27FC236}">
                <a16:creationId xmlns:a16="http://schemas.microsoft.com/office/drawing/2014/main" id="{FF33DDEC-0948-E8AF-FE06-7AD507C566CE}"/>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pic>
        <p:nvPicPr>
          <p:cNvPr id="9" name="Imagem 8">
            <a:extLst>
              <a:ext uri="{FF2B5EF4-FFF2-40B4-BE49-F238E27FC236}">
                <a16:creationId xmlns:a16="http://schemas.microsoft.com/office/drawing/2014/main" id="{2A659823-BAE8-E6B9-3EAE-5526E98A0A44}"/>
              </a:ext>
            </a:extLst>
          </p:cNvPr>
          <p:cNvPicPr>
            <a:picLocks noChangeAspect="1"/>
          </p:cNvPicPr>
          <p:nvPr/>
        </p:nvPicPr>
        <p:blipFill>
          <a:blip r:embed="rId4"/>
          <a:stretch>
            <a:fillRect/>
          </a:stretch>
        </p:blipFill>
        <p:spPr>
          <a:xfrm>
            <a:off x="989202" y="3025094"/>
            <a:ext cx="4385253" cy="3284981"/>
          </a:xfrm>
          <a:prstGeom prst="rect">
            <a:avLst/>
          </a:prstGeom>
          <a:ln>
            <a:noFill/>
          </a:ln>
          <a:effectLst>
            <a:glow rad="101600">
              <a:schemeClr val="accent5">
                <a:satMod val="175000"/>
                <a:alpha val="40000"/>
              </a:schemeClr>
            </a:glow>
            <a:softEdge rad="112500"/>
          </a:effectLst>
        </p:spPr>
      </p:pic>
    </p:spTree>
    <p:extLst>
      <p:ext uri="{BB962C8B-B14F-4D97-AF65-F5344CB8AC3E}">
        <p14:creationId xmlns:p14="http://schemas.microsoft.com/office/powerpoint/2010/main" val="1973933496"/>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500" fill="hold"/>
                                        <p:tgtEl>
                                          <p:spTgt spid="14"/>
                                        </p:tgtEl>
                                        <p:attrNameLst>
                                          <p:attrName>ppt_x</p:attrName>
                                        </p:attrNameLst>
                                      </p:cBhvr>
                                      <p:tavLst>
                                        <p:tav tm="0">
                                          <p:val>
                                            <p:strVal val="1+#ppt_w/2"/>
                                          </p:val>
                                        </p:tav>
                                        <p:tav tm="100000">
                                          <p:val>
                                            <p:strVal val="#ppt_x"/>
                                          </p:val>
                                        </p:tav>
                                      </p:tavLst>
                                    </p:anim>
                                    <p:anim calcmode="lin" valueType="num">
                                      <p:cBhvr additive="base">
                                        <p:cTn id="8" dur="1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3">
            <a:duotone>
              <a:prstClr val="black"/>
              <a:schemeClr val="accent1">
                <a:tint val="45000"/>
                <a:satMod val="400000"/>
              </a:schemeClr>
            </a:duotone>
          </a:blip>
          <a:stretch>
            <a:fillRect/>
          </a:stretch>
        </p:blipFill>
        <p:spPr>
          <a:xfrm>
            <a:off x="0" y="0"/>
            <a:ext cx="12192000" cy="6858000"/>
          </a:xfrm>
          <a:prstGeom prst="rect">
            <a:avLst/>
          </a:prstGeom>
        </p:spPr>
      </p:pic>
      <p:sp>
        <p:nvSpPr>
          <p:cNvPr id="47" name="矩形 144">
            <a:extLst>
              <a:ext uri="{FF2B5EF4-FFF2-40B4-BE49-F238E27FC236}">
                <a16:creationId xmlns:a16="http://schemas.microsoft.com/office/drawing/2014/main" id="{9BCDFCAA-8EF9-E183-8246-2404918E0ED6}"/>
              </a:ext>
            </a:extLst>
          </p:cNvPr>
          <p:cNvSpPr/>
          <p:nvPr/>
        </p:nvSpPr>
        <p:spPr>
          <a:xfrm>
            <a:off x="791536" y="1142704"/>
            <a:ext cx="10483987" cy="1422954"/>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D.4 - Respirador de adução de ar tipo máscara autônoma:</a:t>
            </a:r>
            <a:br>
              <a:rPr lang="pt-BR" altLang="zh-CN" sz="2000" b="1" dirty="0">
                <a:solidFill>
                  <a:schemeClr val="bg1"/>
                </a:solidFill>
                <a:cs typeface="+mn-ea"/>
                <a:sym typeface="+mn-lt"/>
              </a:rPr>
            </a:br>
            <a:r>
              <a:rPr lang="pt-BR" altLang="zh-CN" sz="2000" b="1" dirty="0">
                <a:solidFill>
                  <a:schemeClr val="bg1"/>
                </a:solidFill>
                <a:cs typeface="+mn-ea"/>
                <a:sym typeface="+mn-lt"/>
              </a:rPr>
              <a:t>a) </a:t>
            </a:r>
            <a:r>
              <a:rPr lang="pt-BR" altLang="zh-CN" sz="2000" dirty="0">
                <a:solidFill>
                  <a:schemeClr val="bg1"/>
                </a:solidFill>
                <a:cs typeface="+mn-ea"/>
                <a:sym typeface="+mn-lt"/>
              </a:rPr>
              <a:t>de circuito aberto de demanda com pressão positiva, com peça facial inteira, para proteção das vias respiratórias em atmosferas IPVS</a:t>
            </a:r>
            <a:endParaRPr lang="zh-CN" altLang="en-US" sz="2000" dirty="0">
              <a:solidFill>
                <a:schemeClr val="bg1"/>
              </a:solidFill>
              <a:cs typeface="+mn-ea"/>
              <a:sym typeface="+mn-lt"/>
            </a:endParaRPr>
          </a:p>
        </p:txBody>
      </p:sp>
      <p:sp>
        <p:nvSpPr>
          <p:cNvPr id="37" name="矩形: 圆角 14">
            <a:hlinkClick r:id="rId4" action="ppaction://hlinksldjump"/>
            <a:extLst>
              <a:ext uri="{FF2B5EF4-FFF2-40B4-BE49-F238E27FC236}">
                <a16:creationId xmlns:a16="http://schemas.microsoft.com/office/drawing/2014/main" id="{78D105F1-6E50-7993-D1D0-AE4A04872A24}"/>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grpSp>
        <p:nvGrpSpPr>
          <p:cNvPr id="14" name="组合 8">
            <a:extLst>
              <a:ext uri="{FF2B5EF4-FFF2-40B4-BE49-F238E27FC236}">
                <a16:creationId xmlns:a16="http://schemas.microsoft.com/office/drawing/2014/main" id="{B37C6B2E-4421-0AA6-D1A4-2CC370B83312}"/>
              </a:ext>
            </a:extLst>
          </p:cNvPr>
          <p:cNvGrpSpPr/>
          <p:nvPr/>
        </p:nvGrpSpPr>
        <p:grpSpPr>
          <a:xfrm>
            <a:off x="852620" y="220500"/>
            <a:ext cx="8694151" cy="439800"/>
            <a:chOff x="335868" y="306805"/>
            <a:chExt cx="15402685" cy="779156"/>
          </a:xfrm>
        </p:grpSpPr>
        <p:grpSp>
          <p:nvGrpSpPr>
            <p:cNvPr id="15" name="组合 5">
              <a:extLst>
                <a:ext uri="{FF2B5EF4-FFF2-40B4-BE49-F238E27FC236}">
                  <a16:creationId xmlns:a16="http://schemas.microsoft.com/office/drawing/2014/main" id="{A18F3730-7334-A2D0-3893-3BD6DE14171B}"/>
                </a:ext>
              </a:extLst>
            </p:cNvPr>
            <p:cNvGrpSpPr/>
            <p:nvPr/>
          </p:nvGrpSpPr>
          <p:grpSpPr>
            <a:xfrm>
              <a:off x="335868" y="399491"/>
              <a:ext cx="734442" cy="522514"/>
              <a:chOff x="92323" y="424702"/>
              <a:chExt cx="1148649" cy="817200"/>
            </a:xfrm>
          </p:grpSpPr>
          <p:sp>
            <p:nvSpPr>
              <p:cNvPr id="18" name="矩形: 圆角 3">
                <a:extLst>
                  <a:ext uri="{FF2B5EF4-FFF2-40B4-BE49-F238E27FC236}">
                    <a16:creationId xmlns:a16="http://schemas.microsoft.com/office/drawing/2014/main" id="{1BD60780-0DA1-3B5D-1422-ADBDBCEAD80C}"/>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20" name="矩形: 圆角 4">
                <a:extLst>
                  <a:ext uri="{FF2B5EF4-FFF2-40B4-BE49-F238E27FC236}">
                    <a16:creationId xmlns:a16="http://schemas.microsoft.com/office/drawing/2014/main" id="{6D0A18D1-0D9D-3F3F-CC9F-5DEA5FD287F1}"/>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16" name="文本框 7">
              <a:extLst>
                <a:ext uri="{FF2B5EF4-FFF2-40B4-BE49-F238E27FC236}">
                  <a16:creationId xmlns:a16="http://schemas.microsoft.com/office/drawing/2014/main" id="{AA6039C1-FAD1-F03C-6698-AF3CD8C05951}"/>
                </a:ext>
              </a:extLst>
            </p:cNvPr>
            <p:cNvSpPr txBox="1"/>
            <p:nvPr/>
          </p:nvSpPr>
          <p:spPr>
            <a:xfrm>
              <a:off x="1171066" y="306805"/>
              <a:ext cx="14567487"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D - EPI PARA PROTEÇÃO RESPIRATÓRIA</a:t>
              </a:r>
              <a:endParaRPr lang="zh-CN" altLang="en-US" sz="2258" b="1" dirty="0">
                <a:solidFill>
                  <a:prstClr val="white"/>
                </a:solidFill>
                <a:cs typeface="+mn-ea"/>
                <a:sym typeface="+mn-lt"/>
              </a:endParaRPr>
            </a:p>
          </p:txBody>
        </p:sp>
      </p:grpSp>
      <p:sp>
        <p:nvSpPr>
          <p:cNvPr id="5" name="平行四边形 37">
            <a:extLst>
              <a:ext uri="{FF2B5EF4-FFF2-40B4-BE49-F238E27FC236}">
                <a16:creationId xmlns:a16="http://schemas.microsoft.com/office/drawing/2014/main" id="{EE4A2609-9DBA-3F09-8EF6-651CAEA11DC6}"/>
              </a:ext>
            </a:extLst>
          </p:cNvPr>
          <p:cNvSpPr/>
          <p:nvPr>
            <p:custDataLst>
              <p:tags r:id="rId1"/>
            </p:custDataLst>
          </p:nvPr>
        </p:nvSpPr>
        <p:spPr>
          <a:xfrm flipH="1" flipV="1">
            <a:off x="459344" y="3559657"/>
            <a:ext cx="11522697" cy="1611055"/>
          </a:xfrm>
          <a:prstGeom prst="parallelogram">
            <a:avLst>
              <a:gd name="adj" fmla="val 17838"/>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836721" y="3570546"/>
            <a:ext cx="6815936" cy="1895519"/>
          </a:xfrm>
          <a:prstGeom prst="rect">
            <a:avLst/>
          </a:prstGeom>
          <a:noFill/>
        </p:spPr>
        <p:txBody>
          <a:bodyPr wrap="square" rtlCol="0">
            <a:spAutoFit/>
          </a:bodyPr>
          <a:lstStyle/>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Usado por equipes de resgate, bombeiros, trabalhos em espaço confinado, trabalhos em atmosferas IPVS (atmosfera Imediatamente Perigosa a Vida e a Saúde) e outros, para suprir uma demanda de ar respirável durante um período.</a:t>
            </a:r>
          </a:p>
          <a:p>
            <a:pPr defTabSz="479969">
              <a:lnSpc>
                <a:spcPct val="150000"/>
              </a:lnSpc>
              <a:defRPr/>
            </a:pPr>
            <a:endParaRPr lang="pt-BR" altLang="zh-CN" sz="1600" dirty="0">
              <a:solidFill>
                <a:schemeClr val="bg1"/>
              </a:solidFill>
              <a:effectLst>
                <a:outerShdw blurRad="38100" dist="38100" dir="2700000" algn="tl">
                  <a:srgbClr val="000000">
                    <a:alpha val="43137"/>
                  </a:srgbClr>
                </a:outerShdw>
              </a:effectLst>
              <a:cs typeface="+mn-ea"/>
              <a:sym typeface="+mn-lt"/>
            </a:endParaRPr>
          </a:p>
        </p:txBody>
      </p:sp>
      <p:pic>
        <p:nvPicPr>
          <p:cNvPr id="2" name="Imagem 1">
            <a:extLst>
              <a:ext uri="{FF2B5EF4-FFF2-40B4-BE49-F238E27FC236}">
                <a16:creationId xmlns:a16="http://schemas.microsoft.com/office/drawing/2014/main" id="{2E516F35-E02E-557A-7A8D-8A7327E84E08}"/>
              </a:ext>
            </a:extLst>
          </p:cNvPr>
          <p:cNvPicPr>
            <a:picLocks noChangeAspect="1"/>
          </p:cNvPicPr>
          <p:nvPr/>
        </p:nvPicPr>
        <p:blipFill>
          <a:blip r:embed="rId5"/>
          <a:stretch>
            <a:fillRect/>
          </a:stretch>
        </p:blipFill>
        <p:spPr>
          <a:xfrm>
            <a:off x="8106744" y="3285821"/>
            <a:ext cx="2976802" cy="2194810"/>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4281977874"/>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500" fill="hold"/>
                                        <p:tgtEl>
                                          <p:spTgt spid="37"/>
                                        </p:tgtEl>
                                        <p:attrNameLst>
                                          <p:attrName>ppt_x</p:attrName>
                                        </p:attrNameLst>
                                      </p:cBhvr>
                                      <p:tavLst>
                                        <p:tav tm="0">
                                          <p:val>
                                            <p:strVal val="1+#ppt_w/2"/>
                                          </p:val>
                                        </p:tav>
                                        <p:tav tm="100000">
                                          <p:val>
                                            <p:strVal val="#ppt_x"/>
                                          </p:val>
                                        </p:tav>
                                      </p:tavLst>
                                    </p:anim>
                                    <p:anim calcmode="lin" valueType="num">
                                      <p:cBhvr additive="base">
                                        <p:cTn id="8" dur="1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787267"/>
            <a:chOff x="335868" y="306805"/>
            <a:chExt cx="15402685" cy="1394734"/>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1394734"/>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D - EPI PARA PROTEÇÃO RESPIRATÓRIA</a:t>
              </a:r>
              <a:endParaRPr lang="zh-CN" altLang="en-US" sz="2258" b="1" dirty="0">
                <a:solidFill>
                  <a:prstClr val="white"/>
                </a:solidFill>
                <a:cs typeface="+mn-ea"/>
                <a:sym typeface="+mn-lt"/>
              </a:endParaRPr>
            </a:p>
            <a:p>
              <a:pPr defTabSz="258089">
                <a:defRPr/>
              </a:pP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873561" y="1851582"/>
            <a:ext cx="6032083" cy="1526187"/>
          </a:xfrm>
          <a:prstGeom prst="rect">
            <a:avLst/>
          </a:prstGeom>
          <a:noFill/>
        </p:spPr>
        <p:txBody>
          <a:bodyPr wrap="square" rtlCol="0">
            <a:spAutoFit/>
          </a:bodyPr>
          <a:lstStyle/>
          <a:p>
            <a:pPr defTabSz="479969">
              <a:lnSpc>
                <a:spcPct val="150000"/>
              </a:lnSpc>
              <a:defRPr/>
            </a:pPr>
            <a:r>
              <a:rPr lang="pt-BR" altLang="zh-CN" sz="1600" b="1" dirty="0">
                <a:solidFill>
                  <a:schemeClr val="bg1"/>
                </a:solidFill>
                <a:cs typeface="+mn-ea"/>
                <a:sym typeface="+mn-lt"/>
              </a:rPr>
              <a:t>D.4 - Respirador de adução de ar tipo máscara autônoma:</a:t>
            </a:r>
            <a:br>
              <a:rPr lang="pt-BR" altLang="zh-CN" sz="1600" b="1" dirty="0">
                <a:solidFill>
                  <a:schemeClr val="bg1"/>
                </a:solidFill>
                <a:cs typeface="+mn-ea"/>
                <a:sym typeface="+mn-lt"/>
              </a:rPr>
            </a:br>
            <a:r>
              <a:rPr lang="pt-BR" altLang="zh-CN" sz="1600" b="1" dirty="0">
                <a:solidFill>
                  <a:schemeClr val="bg1"/>
                </a:solidFill>
                <a:cs typeface="+mn-ea"/>
                <a:sym typeface="+mn-lt"/>
              </a:rPr>
              <a:t>b) </a:t>
            </a:r>
            <a:r>
              <a:rPr lang="pt-BR" altLang="zh-CN" sz="1600" dirty="0">
                <a:solidFill>
                  <a:schemeClr val="bg1"/>
                </a:solidFill>
                <a:cs typeface="+mn-ea"/>
                <a:sym typeface="+mn-lt"/>
              </a:rPr>
              <a:t>de circuito fechado de demanda com pressão positiva, com peça facial inteira, para proteção das vias respiratórias em atmosferas IPVS.</a:t>
            </a:r>
            <a:endParaRPr lang="zh-CN" altLang="en-US" sz="16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6687709" y="4170125"/>
            <a:ext cx="5134177" cy="1895519"/>
          </a:xfrm>
          <a:prstGeom prst="rect">
            <a:avLst/>
          </a:prstGeom>
          <a:noFill/>
        </p:spPr>
        <p:txBody>
          <a:bodyPr wrap="square" rtlCol="0">
            <a:spAutoFit/>
          </a:bodyPr>
          <a:lstStyle/>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Respirador de adução de ar tipo máscara autônoma de circuito fechado que possibilita a regeneração do ar respirável pois nas máscaras autônomas de circuito fechado, o gás exalado é purificado.</a:t>
            </a:r>
          </a:p>
        </p:txBody>
      </p:sp>
      <p:sp>
        <p:nvSpPr>
          <p:cNvPr id="16" name="矩形: 圆角 14">
            <a:hlinkClick r:id="rId3" action="ppaction://hlinksldjump"/>
            <a:extLst>
              <a:ext uri="{FF2B5EF4-FFF2-40B4-BE49-F238E27FC236}">
                <a16:creationId xmlns:a16="http://schemas.microsoft.com/office/drawing/2014/main" id="{02875DA4-3066-A76B-8BF6-A47262A10B91}"/>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sp>
        <p:nvSpPr>
          <p:cNvPr id="11" name="Rectangle: Rounded Corners 36">
            <a:extLst>
              <a:ext uri="{FF2B5EF4-FFF2-40B4-BE49-F238E27FC236}">
                <a16:creationId xmlns:a16="http://schemas.microsoft.com/office/drawing/2014/main" id="{3C66CDA3-02DE-8450-09F4-72E71C443F94}"/>
              </a:ext>
            </a:extLst>
          </p:cNvPr>
          <p:cNvSpPr/>
          <p:nvPr/>
        </p:nvSpPr>
        <p:spPr>
          <a:xfrm>
            <a:off x="1000088" y="4362540"/>
            <a:ext cx="3086809" cy="2209800"/>
          </a:xfrm>
          <a:prstGeom prst="roundRect">
            <a:avLst>
              <a:gd name="adj" fmla="val 2814"/>
            </a:avLst>
          </a:prstGeom>
          <a:gradFill flip="none" rotWithShape="1">
            <a:gsLst>
              <a:gs pos="1000">
                <a:srgbClr val="00B0F0"/>
              </a:gs>
              <a:gs pos="100000">
                <a:srgbClr val="0AEEFC">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cs typeface="+mn-ea"/>
              <a:sym typeface="+mn-lt"/>
            </a:endParaRPr>
          </a:p>
        </p:txBody>
      </p:sp>
      <p:pic>
        <p:nvPicPr>
          <p:cNvPr id="9" name="Imagem 8">
            <a:extLst>
              <a:ext uri="{FF2B5EF4-FFF2-40B4-BE49-F238E27FC236}">
                <a16:creationId xmlns:a16="http://schemas.microsoft.com/office/drawing/2014/main" id="{F00A4554-E633-4268-E823-0E56A39B569E}"/>
              </a:ext>
            </a:extLst>
          </p:cNvPr>
          <p:cNvPicPr>
            <a:picLocks noChangeAspect="1"/>
          </p:cNvPicPr>
          <p:nvPr/>
        </p:nvPicPr>
        <p:blipFill>
          <a:blip r:embed="rId4"/>
          <a:stretch>
            <a:fillRect/>
          </a:stretch>
        </p:blipFill>
        <p:spPr>
          <a:xfrm>
            <a:off x="2274415" y="4063363"/>
            <a:ext cx="3760151" cy="2214311"/>
          </a:xfrm>
          <a:prstGeom prst="rect">
            <a:avLst/>
          </a:prstGeom>
          <a:ln>
            <a:noFill/>
          </a:ln>
          <a:effectLst>
            <a:glow rad="63500">
              <a:schemeClr val="accent1">
                <a:satMod val="175000"/>
                <a:alpha val="40000"/>
              </a:schemeClr>
            </a:glow>
            <a:softEdge rad="112500"/>
          </a:effectLst>
        </p:spPr>
      </p:pic>
    </p:spTree>
    <p:extLst>
      <p:ext uri="{BB962C8B-B14F-4D97-AF65-F5344CB8AC3E}">
        <p14:creationId xmlns:p14="http://schemas.microsoft.com/office/powerpoint/2010/main" val="482732928"/>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500" fill="hold"/>
                                        <p:tgtEl>
                                          <p:spTgt spid="16"/>
                                        </p:tgtEl>
                                        <p:attrNameLst>
                                          <p:attrName>ppt_x</p:attrName>
                                        </p:attrNameLst>
                                      </p:cBhvr>
                                      <p:tavLst>
                                        <p:tav tm="0">
                                          <p:val>
                                            <p:strVal val="1+#ppt_w/2"/>
                                          </p:val>
                                        </p:tav>
                                        <p:tav tm="100000">
                                          <p:val>
                                            <p:strVal val="#ppt_x"/>
                                          </p:val>
                                        </p:tav>
                                      </p:tavLst>
                                    </p:anim>
                                    <p:anim calcmode="lin" valueType="num">
                                      <p:cBhvr additive="base">
                                        <p:cTn id="8" dur="1500" fill="hold"/>
                                        <p:tgtEl>
                                          <p:spTgt spid="16"/>
                                        </p:tgtEl>
                                        <p:attrNameLst>
                                          <p:attrName>ppt_y</p:attrName>
                                        </p:attrNameLst>
                                      </p:cBhvr>
                                      <p:tavLst>
                                        <p:tav tm="0">
                                          <p:val>
                                            <p:strVal val="#ppt_y"/>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3">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6600102" cy="439800"/>
            <a:chOff x="335868" y="306805"/>
            <a:chExt cx="11692837" cy="779156"/>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0857639"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Treinamentos e Informações sobre EPI</a:t>
              </a:r>
              <a:endParaRPr lang="zh-CN" altLang="en-US" sz="2258" b="1" dirty="0">
                <a:solidFill>
                  <a:prstClr val="white"/>
                </a:solidFill>
                <a:cs typeface="+mn-ea"/>
                <a:sym typeface="+mn-lt"/>
              </a:endParaRPr>
            </a:p>
          </p:txBody>
        </p:sp>
      </p:grpSp>
      <p:grpSp>
        <p:nvGrpSpPr>
          <p:cNvPr id="9" name="组合 2">
            <a:extLst>
              <a:ext uri="{FF2B5EF4-FFF2-40B4-BE49-F238E27FC236}">
                <a16:creationId xmlns:a16="http://schemas.microsoft.com/office/drawing/2014/main" id="{721267CC-E00E-077C-5470-F4BCAF4A6F38}"/>
              </a:ext>
            </a:extLst>
          </p:cNvPr>
          <p:cNvGrpSpPr/>
          <p:nvPr/>
        </p:nvGrpSpPr>
        <p:grpSpPr>
          <a:xfrm>
            <a:off x="2460756" y="1491342"/>
            <a:ext cx="7453957" cy="5366658"/>
            <a:chOff x="2429826" y="2462256"/>
            <a:chExt cx="5089899" cy="3914481"/>
          </a:xfrm>
        </p:grpSpPr>
        <p:sp>
          <p:nvSpPr>
            <p:cNvPr id="10" name="平行四边形 6">
              <a:extLst>
                <a:ext uri="{FF2B5EF4-FFF2-40B4-BE49-F238E27FC236}">
                  <a16:creationId xmlns:a16="http://schemas.microsoft.com/office/drawing/2014/main" id="{629E6410-E268-501F-2912-ADEFFC4FADEE}"/>
                </a:ext>
              </a:extLst>
            </p:cNvPr>
            <p:cNvSpPr/>
            <p:nvPr>
              <p:custDataLst>
                <p:tags r:id="rId1"/>
              </p:custDataLst>
            </p:nvPr>
          </p:nvSpPr>
          <p:spPr>
            <a:xfrm>
              <a:off x="2429826" y="2462256"/>
              <a:ext cx="5089899" cy="3914481"/>
            </a:xfrm>
            <a:prstGeom prst="parallelogram">
              <a:avLst>
                <a:gd name="adj" fmla="val 24931"/>
              </a:avLst>
            </a:prstGeom>
            <a:gradFill flip="none" rotWithShape="1">
              <a:gsLst>
                <a:gs pos="0">
                  <a:srgbClr val="00B0F0"/>
                </a:gs>
                <a:gs pos="100000">
                  <a:srgbClr val="00B0F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12" name="文本框 29">
              <a:extLst>
                <a:ext uri="{FF2B5EF4-FFF2-40B4-BE49-F238E27FC236}">
                  <a16:creationId xmlns:a16="http://schemas.microsoft.com/office/drawing/2014/main" id="{E97C1BE9-0B69-A5D5-7452-916AB71CAA41}"/>
                </a:ext>
              </a:extLst>
            </p:cNvPr>
            <p:cNvSpPr txBox="1"/>
            <p:nvPr/>
          </p:nvSpPr>
          <p:spPr>
            <a:xfrm>
              <a:off x="3510257" y="3109734"/>
              <a:ext cx="2929035" cy="2756551"/>
            </a:xfrm>
            <a:prstGeom prst="rect">
              <a:avLst/>
            </a:prstGeom>
            <a:noFill/>
          </p:spPr>
          <p:txBody>
            <a:bodyPr wrap="square" lIns="0" tIns="0" rIns="0" bIns="0" rtlCol="0">
              <a:spAutoFit/>
            </a:bodyPr>
            <a:lstStyle/>
            <a:p>
              <a:pPr marL="0" marR="0" lvl="0" indent="0" defTabSz="457200" rtl="0" eaLnBrk="1" fontAlgn="auto" latinLnBrk="0" hangingPunct="0">
                <a:lnSpc>
                  <a:spcPct val="150000"/>
                </a:lnSpc>
                <a:spcBef>
                  <a:spcPts val="0"/>
                </a:spcBef>
                <a:spcAft>
                  <a:spcPts val="0"/>
                </a:spcAft>
                <a:buClrTx/>
                <a:buSzTx/>
                <a:buFontTx/>
                <a:buNone/>
                <a:tabLst/>
                <a:defRPr/>
              </a:pPr>
              <a:r>
                <a:rPr kumimoji="0" lang="pt-BR" altLang="zh-CN" sz="2000" b="1" i="0" u="none" strike="noStrike" kern="1200" cap="none" spc="0" normalizeH="0" baseline="0" noProof="0" dirty="0">
                  <a:ln>
                    <a:noFill/>
                  </a:ln>
                  <a:solidFill>
                    <a:prstClr val="white"/>
                  </a:solidFill>
                  <a:effectLst/>
                  <a:uLnTx/>
                  <a:uFillTx/>
                  <a:cs typeface="+mn-ea"/>
                  <a:sym typeface="+mn-lt"/>
                </a:rPr>
                <a:t>a) </a:t>
              </a:r>
              <a:r>
                <a:rPr kumimoji="0" lang="pt-BR" altLang="zh-CN" sz="2000" b="0" i="0" u="none" strike="noStrike" kern="1200" cap="none" spc="0" normalizeH="0" baseline="0" noProof="0" dirty="0">
                  <a:ln>
                    <a:noFill/>
                  </a:ln>
                  <a:solidFill>
                    <a:prstClr val="white"/>
                  </a:solidFill>
                  <a:effectLst/>
                  <a:uLnTx/>
                  <a:uFillTx/>
                  <a:cs typeface="+mn-ea"/>
                  <a:sym typeface="+mn-lt"/>
                </a:rPr>
                <a:t>mostre como o equipamento funciona e conheça suas partes;</a:t>
              </a:r>
            </a:p>
            <a:p>
              <a:pPr marL="0" marR="0" lvl="0" indent="0" defTabSz="457200" rtl="0" eaLnBrk="1" fontAlgn="auto" latinLnBrk="0" hangingPunct="0">
                <a:lnSpc>
                  <a:spcPct val="150000"/>
                </a:lnSpc>
                <a:spcBef>
                  <a:spcPts val="0"/>
                </a:spcBef>
                <a:spcAft>
                  <a:spcPts val="0"/>
                </a:spcAft>
                <a:buClrTx/>
                <a:buSzTx/>
                <a:buFontTx/>
                <a:buNone/>
                <a:tabLst/>
                <a:defRPr/>
              </a:pPr>
              <a:endParaRPr kumimoji="0" lang="pt-BR" altLang="zh-CN" sz="2000" b="0" i="0" u="none" strike="noStrike" kern="1200" cap="none" spc="0" normalizeH="0" baseline="0" noProof="0" dirty="0">
                <a:ln>
                  <a:noFill/>
                </a:ln>
                <a:solidFill>
                  <a:prstClr val="white"/>
                </a:solidFill>
                <a:effectLst/>
                <a:uLnTx/>
                <a:uFillTx/>
                <a:cs typeface="+mn-ea"/>
                <a:sym typeface="+mn-lt"/>
              </a:endParaRPr>
            </a:p>
            <a:p>
              <a:pPr marL="0" marR="0" lvl="0" indent="0" defTabSz="457200" rtl="0" eaLnBrk="1" fontAlgn="auto" latinLnBrk="0" hangingPunct="0">
                <a:lnSpc>
                  <a:spcPct val="150000"/>
                </a:lnSpc>
                <a:spcBef>
                  <a:spcPts val="0"/>
                </a:spcBef>
                <a:spcAft>
                  <a:spcPts val="0"/>
                </a:spcAft>
                <a:buClrTx/>
                <a:buSzTx/>
                <a:buFontTx/>
                <a:buNone/>
                <a:tabLst/>
                <a:defRPr/>
              </a:pPr>
              <a:r>
                <a:rPr kumimoji="0" lang="pt-BR" altLang="zh-CN" sz="2000" b="1" i="0" u="none" strike="noStrike" kern="1200" cap="none" spc="0" normalizeH="0" baseline="0" noProof="0" dirty="0">
                  <a:ln>
                    <a:noFill/>
                  </a:ln>
                  <a:solidFill>
                    <a:prstClr val="white"/>
                  </a:solidFill>
                  <a:effectLst/>
                  <a:uLnTx/>
                  <a:uFillTx/>
                  <a:cs typeface="+mn-ea"/>
                  <a:sym typeface="+mn-lt"/>
                </a:rPr>
                <a:t>b)</a:t>
              </a:r>
              <a:r>
                <a:rPr kumimoji="0" lang="pt-BR" altLang="zh-CN" sz="2000" b="0" i="0" u="none" strike="noStrike" kern="1200" cap="none" spc="0" normalizeH="0" baseline="0" noProof="0" dirty="0">
                  <a:ln>
                    <a:noFill/>
                  </a:ln>
                  <a:solidFill>
                    <a:prstClr val="white"/>
                  </a:solidFill>
                  <a:effectLst/>
                  <a:uLnTx/>
                  <a:uFillTx/>
                  <a:cs typeface="+mn-ea"/>
                  <a:sym typeface="+mn-lt"/>
                </a:rPr>
                <a:t> explique contra quais riscos ele te protege;</a:t>
              </a:r>
            </a:p>
            <a:p>
              <a:pPr marL="0" marR="0" lvl="0" indent="0" defTabSz="457200" rtl="0" eaLnBrk="1" fontAlgn="auto" latinLnBrk="0" hangingPunct="0">
                <a:lnSpc>
                  <a:spcPct val="150000"/>
                </a:lnSpc>
                <a:spcBef>
                  <a:spcPts val="0"/>
                </a:spcBef>
                <a:spcAft>
                  <a:spcPts val="0"/>
                </a:spcAft>
                <a:buClrTx/>
                <a:buSzTx/>
                <a:buFontTx/>
                <a:buNone/>
                <a:tabLst/>
                <a:defRPr/>
              </a:pPr>
              <a:endParaRPr kumimoji="0" lang="pt-BR" altLang="zh-CN" sz="2000" b="0" i="0" u="none" strike="noStrike" kern="1200" cap="none" spc="0" normalizeH="0" baseline="0" noProof="0" dirty="0">
                <a:ln>
                  <a:noFill/>
                </a:ln>
                <a:solidFill>
                  <a:prstClr val="white"/>
                </a:solidFill>
                <a:effectLst/>
                <a:uLnTx/>
                <a:uFillTx/>
                <a:cs typeface="+mn-ea"/>
                <a:sym typeface="+mn-lt"/>
              </a:endParaRPr>
            </a:p>
            <a:p>
              <a:pPr marL="0" marR="0" lvl="0" indent="0" defTabSz="457200" rtl="0" eaLnBrk="1" fontAlgn="auto" latinLnBrk="0" hangingPunct="0">
                <a:lnSpc>
                  <a:spcPct val="150000"/>
                </a:lnSpc>
                <a:spcBef>
                  <a:spcPts val="0"/>
                </a:spcBef>
                <a:spcAft>
                  <a:spcPts val="0"/>
                </a:spcAft>
                <a:buClrTx/>
                <a:buSzTx/>
                <a:buFontTx/>
                <a:buNone/>
                <a:tabLst/>
                <a:defRPr/>
              </a:pPr>
              <a:r>
                <a:rPr kumimoji="0" lang="pt-BR" altLang="zh-CN" sz="2000" b="1" i="0" u="none" strike="noStrike" kern="1200" cap="none" spc="0" normalizeH="0" baseline="0" noProof="0" dirty="0">
                  <a:ln>
                    <a:noFill/>
                  </a:ln>
                  <a:solidFill>
                    <a:prstClr val="white"/>
                  </a:solidFill>
                  <a:effectLst/>
                  <a:uLnTx/>
                  <a:uFillTx/>
                  <a:cs typeface="+mn-ea"/>
                  <a:sym typeface="+mn-lt"/>
                </a:rPr>
                <a:t>c)</a:t>
              </a:r>
              <a:r>
                <a:rPr kumimoji="0" lang="pt-BR" altLang="zh-CN" sz="2000" b="0" i="0" u="none" strike="noStrike" kern="1200" cap="none" spc="0" normalizeH="0" baseline="0" noProof="0" dirty="0">
                  <a:ln>
                    <a:noFill/>
                  </a:ln>
                  <a:solidFill>
                    <a:prstClr val="white"/>
                  </a:solidFill>
                  <a:effectLst/>
                  <a:uLnTx/>
                  <a:uFillTx/>
                  <a:cs typeface="+mn-ea"/>
                  <a:sym typeface="+mn-lt"/>
                </a:rPr>
                <a:t> apresente as limitações e restrições de uso;</a:t>
              </a:r>
            </a:p>
          </p:txBody>
        </p:sp>
      </p:grpSp>
      <p:sp>
        <p:nvSpPr>
          <p:cNvPr id="2" name="矩形: 圆角 14">
            <a:hlinkClick r:id="rId4" action="ppaction://hlinksldjump"/>
            <a:extLst>
              <a:ext uri="{FF2B5EF4-FFF2-40B4-BE49-F238E27FC236}">
                <a16:creationId xmlns:a16="http://schemas.microsoft.com/office/drawing/2014/main" id="{94660934-ED59-2827-0199-BF17D3E2D02F}"/>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spTree>
    <p:extLst>
      <p:ext uri="{BB962C8B-B14F-4D97-AF65-F5344CB8AC3E}">
        <p14:creationId xmlns:p14="http://schemas.microsoft.com/office/powerpoint/2010/main" val="1943260804"/>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0" fill="hold"/>
                                        <p:tgtEl>
                                          <p:spTgt spid="9"/>
                                        </p:tgtEl>
                                        <p:attrNameLst>
                                          <p:attrName>ppt_x</p:attrName>
                                        </p:attrNameLst>
                                      </p:cBhvr>
                                      <p:tavLst>
                                        <p:tav tm="0">
                                          <p:val>
                                            <p:strVal val="1+#ppt_w/2"/>
                                          </p:val>
                                        </p:tav>
                                        <p:tav tm="100000">
                                          <p:val>
                                            <p:strVal val="#ppt_x"/>
                                          </p:val>
                                        </p:tav>
                                      </p:tavLst>
                                    </p:anim>
                                    <p:anim calcmode="lin" valueType="num">
                                      <p:cBhvr additive="base">
                                        <p:cTn id="8" dur="1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2" decel="10000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500" fill="hold"/>
                                        <p:tgtEl>
                                          <p:spTgt spid="2"/>
                                        </p:tgtEl>
                                        <p:attrNameLst>
                                          <p:attrName>ppt_x</p:attrName>
                                        </p:attrNameLst>
                                      </p:cBhvr>
                                      <p:tavLst>
                                        <p:tav tm="0">
                                          <p:val>
                                            <p:strVal val="1+#ppt_w/2"/>
                                          </p:val>
                                        </p:tav>
                                        <p:tav tm="100000">
                                          <p:val>
                                            <p:strVal val="#ppt_x"/>
                                          </p:val>
                                        </p:tav>
                                      </p:tavLst>
                                    </p:anim>
                                    <p:anim calcmode="lin" valueType="num">
                                      <p:cBhvr additive="base">
                                        <p:cTn id="13"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439800"/>
            <a:chOff x="335868" y="306805"/>
            <a:chExt cx="15402685" cy="779156"/>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D - EPI PARA PROTEÇÃO RESPIRATÓRIA</a:t>
              </a: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791537" y="1142704"/>
            <a:ext cx="10627578" cy="1754326"/>
          </a:xfrm>
          <a:prstGeom prst="rect">
            <a:avLst/>
          </a:prstGeom>
          <a:noFill/>
        </p:spPr>
        <p:txBody>
          <a:bodyPr wrap="square" rtlCol="0">
            <a:spAutoFit/>
          </a:bodyPr>
          <a:lstStyle/>
          <a:p>
            <a:pPr defTabSz="479969">
              <a:defRPr/>
            </a:pPr>
            <a:r>
              <a:rPr lang="pt-BR" altLang="zh-CN" b="1" dirty="0">
                <a:solidFill>
                  <a:schemeClr val="bg1"/>
                </a:solidFill>
                <a:cs typeface="+mn-ea"/>
                <a:sym typeface="+mn-lt"/>
              </a:rPr>
              <a:t>D.5 - Respirador de fuga:</a:t>
            </a:r>
            <a:br>
              <a:rPr lang="pt-BR" altLang="zh-CN" b="1" dirty="0">
                <a:solidFill>
                  <a:schemeClr val="bg1"/>
                </a:solidFill>
                <a:cs typeface="+mn-ea"/>
                <a:sym typeface="+mn-lt"/>
              </a:rPr>
            </a:br>
            <a:r>
              <a:rPr lang="pt-BR" altLang="zh-CN" b="1" dirty="0">
                <a:solidFill>
                  <a:schemeClr val="bg1"/>
                </a:solidFill>
                <a:cs typeface="+mn-ea"/>
                <a:sym typeface="+mn-lt"/>
              </a:rPr>
              <a:t>a) </a:t>
            </a:r>
            <a:r>
              <a:rPr lang="pt-BR" altLang="zh-CN" dirty="0">
                <a:solidFill>
                  <a:schemeClr val="bg1"/>
                </a:solidFill>
                <a:cs typeface="+mn-ea"/>
                <a:sym typeface="+mn-lt"/>
              </a:rPr>
              <a:t>tipo purificador de ar para fuga, com bocal e pinça nasal, capuz ou peça facial, para proteção das vias respiratórias contra gases e vapores, quando utilizado com filtros químicos ou combinados, ou contra material particulado, quando utilizado com filtros para partículas ou combinados, em condições de escape de atmosferas perigosas com concentração de oxigênio maior que 18% ao nível do mar</a:t>
            </a:r>
            <a:endParaRPr lang="zh-CN" altLang="en-US"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7280657" y="3947287"/>
            <a:ext cx="4421485" cy="1754326"/>
          </a:xfrm>
          <a:prstGeom prst="rect">
            <a:avLst/>
          </a:prstGeom>
          <a:noFill/>
        </p:spPr>
        <p:txBody>
          <a:bodyPr wrap="square" rtlCol="0">
            <a:spAutoFit/>
          </a:bodyPr>
          <a:lstStyle/>
          <a:p>
            <a:pPr defTabSz="479969">
              <a:defRPr/>
            </a:pPr>
            <a:r>
              <a:rPr lang="pt-BR" altLang="zh-CN" dirty="0">
                <a:solidFill>
                  <a:schemeClr val="bg1"/>
                </a:solidFill>
                <a:effectLst>
                  <a:outerShdw blurRad="38100" dist="38100" dir="2700000" algn="tl">
                    <a:srgbClr val="000000">
                      <a:alpha val="43137"/>
                    </a:srgbClr>
                  </a:outerShdw>
                </a:effectLst>
                <a:cs typeface="+mn-ea"/>
                <a:sym typeface="+mn-lt"/>
              </a:rPr>
              <a:t>O respirador de fuga serve para assegurar que o colaborador saia do local em segurança, mesmo se, o ambiente estiver contaminado por produtos químicos disperso no ar auxiliando a fuga de forma segura.</a:t>
            </a:r>
          </a:p>
        </p:txBody>
      </p:sp>
      <p:sp>
        <p:nvSpPr>
          <p:cNvPr id="2" name="椭圆 55">
            <a:extLst>
              <a:ext uri="{FF2B5EF4-FFF2-40B4-BE49-F238E27FC236}">
                <a16:creationId xmlns:a16="http://schemas.microsoft.com/office/drawing/2014/main" id="{3C640AA9-FBB8-CECA-6861-BA0F5E3FC464}"/>
              </a:ext>
            </a:extLst>
          </p:cNvPr>
          <p:cNvSpPr/>
          <p:nvPr/>
        </p:nvSpPr>
        <p:spPr>
          <a:xfrm>
            <a:off x="-536242" y="3358342"/>
            <a:ext cx="6632242" cy="3213466"/>
          </a:xfrm>
          <a:prstGeom prst="roundRect">
            <a:avLst>
              <a:gd name="adj" fmla="val 6166"/>
            </a:avLst>
          </a:prstGeom>
          <a:gradFill flip="none" rotWithShape="1">
            <a:gsLst>
              <a:gs pos="23000">
                <a:srgbClr val="00B0F0"/>
              </a:gs>
              <a:gs pos="100000">
                <a:srgbClr val="0AEEFC">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cs typeface="+mn-ea"/>
              <a:sym typeface="+mn-lt"/>
            </a:endParaRPr>
          </a:p>
        </p:txBody>
      </p:sp>
      <p:sp>
        <p:nvSpPr>
          <p:cNvPr id="9" name="椭圆 56">
            <a:extLst>
              <a:ext uri="{FF2B5EF4-FFF2-40B4-BE49-F238E27FC236}">
                <a16:creationId xmlns:a16="http://schemas.microsoft.com/office/drawing/2014/main" id="{49DA0F40-752F-4596-A8EB-2F11C53B13CA}"/>
              </a:ext>
            </a:extLst>
          </p:cNvPr>
          <p:cNvSpPr/>
          <p:nvPr/>
        </p:nvSpPr>
        <p:spPr>
          <a:xfrm flipH="1">
            <a:off x="1197931" y="3483701"/>
            <a:ext cx="308640" cy="308640"/>
          </a:xfrm>
          <a:prstGeom prst="ellipse">
            <a:avLst/>
          </a:prstGeom>
          <a:gradFill flip="none" rotWithShape="1">
            <a:gsLst>
              <a:gs pos="0">
                <a:srgbClr val="0AEEFC">
                  <a:alpha val="53000"/>
                </a:srgbClr>
              </a:gs>
              <a:gs pos="100000">
                <a:srgbClr val="0AEEFC">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cs typeface="+mn-ea"/>
              <a:sym typeface="+mn-lt"/>
            </a:endParaRPr>
          </a:p>
        </p:txBody>
      </p:sp>
      <p:sp>
        <p:nvSpPr>
          <p:cNvPr id="11" name="矩形: 圆角 14">
            <a:hlinkClick r:id="rId3" action="ppaction://hlinksldjump"/>
            <a:extLst>
              <a:ext uri="{FF2B5EF4-FFF2-40B4-BE49-F238E27FC236}">
                <a16:creationId xmlns:a16="http://schemas.microsoft.com/office/drawing/2014/main" id="{069BC62E-C10E-F876-CA0B-A64FBDB32A48}"/>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pic>
        <p:nvPicPr>
          <p:cNvPr id="10" name="Imagem 9">
            <a:extLst>
              <a:ext uri="{FF2B5EF4-FFF2-40B4-BE49-F238E27FC236}">
                <a16:creationId xmlns:a16="http://schemas.microsoft.com/office/drawing/2014/main" id="{024FA4C9-23C0-0E3E-73F9-2D4FD1A7AD2E}"/>
              </a:ext>
            </a:extLst>
          </p:cNvPr>
          <p:cNvPicPr>
            <a:picLocks noChangeAspect="1"/>
          </p:cNvPicPr>
          <p:nvPr/>
        </p:nvPicPr>
        <p:blipFill>
          <a:blip r:embed="rId4"/>
          <a:stretch>
            <a:fillRect/>
          </a:stretch>
        </p:blipFill>
        <p:spPr>
          <a:xfrm>
            <a:off x="1359342" y="4059623"/>
            <a:ext cx="2026387" cy="2026387"/>
          </a:xfrm>
          <a:prstGeom prst="rect">
            <a:avLst/>
          </a:prstGeom>
        </p:spPr>
      </p:pic>
      <p:pic>
        <p:nvPicPr>
          <p:cNvPr id="12" name="Imagem 11">
            <a:extLst>
              <a:ext uri="{FF2B5EF4-FFF2-40B4-BE49-F238E27FC236}">
                <a16:creationId xmlns:a16="http://schemas.microsoft.com/office/drawing/2014/main" id="{3CAF1A66-EB43-A2DA-335D-7944405E3AB6}"/>
              </a:ext>
            </a:extLst>
          </p:cNvPr>
          <p:cNvPicPr>
            <a:picLocks noChangeAspect="1"/>
          </p:cNvPicPr>
          <p:nvPr/>
        </p:nvPicPr>
        <p:blipFill rotWithShape="1">
          <a:blip r:embed="rId5"/>
          <a:srcRect r="26198"/>
          <a:stretch/>
        </p:blipFill>
        <p:spPr>
          <a:xfrm>
            <a:off x="3561076" y="4059623"/>
            <a:ext cx="2026386" cy="2026386"/>
          </a:xfrm>
          <a:prstGeom prst="rect">
            <a:avLst/>
          </a:prstGeom>
        </p:spPr>
      </p:pic>
    </p:spTree>
    <p:extLst>
      <p:ext uri="{BB962C8B-B14F-4D97-AF65-F5344CB8AC3E}">
        <p14:creationId xmlns:p14="http://schemas.microsoft.com/office/powerpoint/2010/main" val="1222515298"/>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2" presetClass="entr" presetSubtype="2" decel="10000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500" fill="hold"/>
                                        <p:tgtEl>
                                          <p:spTgt spid="11"/>
                                        </p:tgtEl>
                                        <p:attrNameLst>
                                          <p:attrName>ppt_x</p:attrName>
                                        </p:attrNameLst>
                                      </p:cBhvr>
                                      <p:tavLst>
                                        <p:tav tm="0">
                                          <p:val>
                                            <p:strVal val="1+#ppt_w/2"/>
                                          </p:val>
                                        </p:tav>
                                        <p:tav tm="100000">
                                          <p:val>
                                            <p:strVal val="#ppt_x"/>
                                          </p:val>
                                        </p:tav>
                                      </p:tavLst>
                                    </p:anim>
                                    <p:anim calcmode="lin" valueType="num">
                                      <p:cBhvr additive="base">
                                        <p:cTn id="20" dur="1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3">
            <a:duotone>
              <a:prstClr val="black"/>
              <a:schemeClr val="accent1">
                <a:tint val="45000"/>
                <a:satMod val="400000"/>
              </a:schemeClr>
            </a:duotone>
          </a:blip>
          <a:stretch>
            <a:fillRect/>
          </a:stretch>
        </p:blipFill>
        <p:spPr>
          <a:xfrm>
            <a:off x="0" y="0"/>
            <a:ext cx="12192000" cy="6858000"/>
          </a:xfrm>
          <a:prstGeom prst="rect">
            <a:avLst/>
          </a:prstGeom>
        </p:spPr>
      </p:pic>
      <p:sp>
        <p:nvSpPr>
          <p:cNvPr id="47" name="矩形 144">
            <a:extLst>
              <a:ext uri="{FF2B5EF4-FFF2-40B4-BE49-F238E27FC236}">
                <a16:creationId xmlns:a16="http://schemas.microsoft.com/office/drawing/2014/main" id="{9BCDFCAA-8EF9-E183-8246-2404918E0ED6}"/>
              </a:ext>
            </a:extLst>
          </p:cNvPr>
          <p:cNvSpPr/>
          <p:nvPr/>
        </p:nvSpPr>
        <p:spPr>
          <a:xfrm>
            <a:off x="791536" y="1142704"/>
            <a:ext cx="11052121" cy="923330"/>
          </a:xfrm>
          <a:prstGeom prst="rect">
            <a:avLst/>
          </a:prstGeom>
          <a:noFill/>
        </p:spPr>
        <p:txBody>
          <a:bodyPr wrap="square" rtlCol="0">
            <a:spAutoFit/>
          </a:bodyPr>
          <a:lstStyle/>
          <a:p>
            <a:pPr defTabSz="479969">
              <a:defRPr/>
            </a:pPr>
            <a:r>
              <a:rPr lang="pt-BR" altLang="zh-CN" b="1" dirty="0">
                <a:solidFill>
                  <a:schemeClr val="bg1"/>
                </a:solidFill>
                <a:cs typeface="+mn-ea"/>
                <a:sym typeface="+mn-lt"/>
              </a:rPr>
              <a:t>D.5 - Respirador de fuga:</a:t>
            </a:r>
            <a:br>
              <a:rPr lang="pt-BR" altLang="zh-CN" b="1" dirty="0">
                <a:solidFill>
                  <a:schemeClr val="bg1"/>
                </a:solidFill>
                <a:cs typeface="+mn-ea"/>
                <a:sym typeface="+mn-lt"/>
              </a:rPr>
            </a:br>
            <a:r>
              <a:rPr lang="pt-BR" altLang="zh-CN" b="1" dirty="0">
                <a:solidFill>
                  <a:schemeClr val="bg1"/>
                </a:solidFill>
                <a:cs typeface="+mn-ea"/>
                <a:sym typeface="+mn-lt"/>
              </a:rPr>
              <a:t>b) </a:t>
            </a:r>
            <a:r>
              <a:rPr lang="pt-BR" altLang="zh-CN" dirty="0">
                <a:solidFill>
                  <a:schemeClr val="bg1"/>
                </a:solidFill>
                <a:cs typeface="+mn-ea"/>
                <a:sym typeface="+mn-lt"/>
              </a:rPr>
              <a:t>tipo máscara autônoma para fuga, com bocal e pinça nasal, capuz ou peça facial inteira, para proteção das vias respiratórias em condições de escape de atmosferas IPVS.</a:t>
            </a:r>
            <a:endParaRPr lang="zh-CN" altLang="en-US" dirty="0">
              <a:solidFill>
                <a:schemeClr val="bg1"/>
              </a:solidFill>
              <a:cs typeface="+mn-ea"/>
              <a:sym typeface="+mn-lt"/>
            </a:endParaRPr>
          </a:p>
        </p:txBody>
      </p:sp>
      <p:sp>
        <p:nvSpPr>
          <p:cNvPr id="37" name="矩形: 圆角 14">
            <a:hlinkClick r:id="rId4" action="ppaction://hlinksldjump"/>
            <a:extLst>
              <a:ext uri="{FF2B5EF4-FFF2-40B4-BE49-F238E27FC236}">
                <a16:creationId xmlns:a16="http://schemas.microsoft.com/office/drawing/2014/main" id="{78D105F1-6E50-7993-D1D0-AE4A04872A24}"/>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grpSp>
        <p:nvGrpSpPr>
          <p:cNvPr id="14" name="组合 8">
            <a:extLst>
              <a:ext uri="{FF2B5EF4-FFF2-40B4-BE49-F238E27FC236}">
                <a16:creationId xmlns:a16="http://schemas.microsoft.com/office/drawing/2014/main" id="{B37C6B2E-4421-0AA6-D1A4-2CC370B83312}"/>
              </a:ext>
            </a:extLst>
          </p:cNvPr>
          <p:cNvGrpSpPr/>
          <p:nvPr/>
        </p:nvGrpSpPr>
        <p:grpSpPr>
          <a:xfrm>
            <a:off x="852620" y="220500"/>
            <a:ext cx="8694151" cy="439800"/>
            <a:chOff x="335868" y="306805"/>
            <a:chExt cx="15402685" cy="779156"/>
          </a:xfrm>
        </p:grpSpPr>
        <p:grpSp>
          <p:nvGrpSpPr>
            <p:cNvPr id="15" name="组合 5">
              <a:extLst>
                <a:ext uri="{FF2B5EF4-FFF2-40B4-BE49-F238E27FC236}">
                  <a16:creationId xmlns:a16="http://schemas.microsoft.com/office/drawing/2014/main" id="{A18F3730-7334-A2D0-3893-3BD6DE14171B}"/>
                </a:ext>
              </a:extLst>
            </p:cNvPr>
            <p:cNvGrpSpPr/>
            <p:nvPr/>
          </p:nvGrpSpPr>
          <p:grpSpPr>
            <a:xfrm>
              <a:off x="335868" y="399491"/>
              <a:ext cx="734442" cy="522514"/>
              <a:chOff x="92323" y="424702"/>
              <a:chExt cx="1148649" cy="817200"/>
            </a:xfrm>
          </p:grpSpPr>
          <p:sp>
            <p:nvSpPr>
              <p:cNvPr id="18" name="矩形: 圆角 3">
                <a:extLst>
                  <a:ext uri="{FF2B5EF4-FFF2-40B4-BE49-F238E27FC236}">
                    <a16:creationId xmlns:a16="http://schemas.microsoft.com/office/drawing/2014/main" id="{1BD60780-0DA1-3B5D-1422-ADBDBCEAD80C}"/>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20" name="矩形: 圆角 4">
                <a:extLst>
                  <a:ext uri="{FF2B5EF4-FFF2-40B4-BE49-F238E27FC236}">
                    <a16:creationId xmlns:a16="http://schemas.microsoft.com/office/drawing/2014/main" id="{6D0A18D1-0D9D-3F3F-CC9F-5DEA5FD287F1}"/>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16" name="文本框 7">
              <a:extLst>
                <a:ext uri="{FF2B5EF4-FFF2-40B4-BE49-F238E27FC236}">
                  <a16:creationId xmlns:a16="http://schemas.microsoft.com/office/drawing/2014/main" id="{AA6039C1-FAD1-F03C-6698-AF3CD8C05951}"/>
                </a:ext>
              </a:extLst>
            </p:cNvPr>
            <p:cNvSpPr txBox="1"/>
            <p:nvPr/>
          </p:nvSpPr>
          <p:spPr>
            <a:xfrm>
              <a:off x="1171066" y="306805"/>
              <a:ext cx="14567487"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D - EPI PARA PROTEÇÃO RESPIRATÓRIA</a:t>
              </a:r>
              <a:endParaRPr lang="zh-CN" altLang="en-US" sz="2258" b="1" dirty="0">
                <a:solidFill>
                  <a:prstClr val="white"/>
                </a:solidFill>
                <a:cs typeface="+mn-ea"/>
                <a:sym typeface="+mn-lt"/>
              </a:endParaRPr>
            </a:p>
          </p:txBody>
        </p:sp>
      </p:grpSp>
      <p:sp>
        <p:nvSpPr>
          <p:cNvPr id="5" name="平行四边形 37">
            <a:extLst>
              <a:ext uri="{FF2B5EF4-FFF2-40B4-BE49-F238E27FC236}">
                <a16:creationId xmlns:a16="http://schemas.microsoft.com/office/drawing/2014/main" id="{EE4A2609-9DBA-3F09-8EF6-651CAEA11DC6}"/>
              </a:ext>
            </a:extLst>
          </p:cNvPr>
          <p:cNvSpPr/>
          <p:nvPr>
            <p:custDataLst>
              <p:tags r:id="rId1"/>
            </p:custDataLst>
          </p:nvPr>
        </p:nvSpPr>
        <p:spPr>
          <a:xfrm flipH="1" flipV="1">
            <a:off x="5301585" y="3958393"/>
            <a:ext cx="6680457" cy="1491802"/>
          </a:xfrm>
          <a:prstGeom prst="parallelogram">
            <a:avLst>
              <a:gd name="adj" fmla="val 43792"/>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nvGrpSpPr>
          <p:cNvPr id="6" name="组合 2">
            <a:extLst>
              <a:ext uri="{FF2B5EF4-FFF2-40B4-BE49-F238E27FC236}">
                <a16:creationId xmlns:a16="http://schemas.microsoft.com/office/drawing/2014/main" id="{5B588386-C45C-6241-52CC-1F54C78D255F}"/>
              </a:ext>
            </a:extLst>
          </p:cNvPr>
          <p:cNvGrpSpPr/>
          <p:nvPr/>
        </p:nvGrpSpPr>
        <p:grpSpPr>
          <a:xfrm>
            <a:off x="460684" y="3354324"/>
            <a:ext cx="3483076" cy="3176980"/>
            <a:chOff x="548721" y="1660009"/>
            <a:chExt cx="6073003" cy="5539304"/>
          </a:xfrm>
        </p:grpSpPr>
        <p:sp>
          <p:nvSpPr>
            <p:cNvPr id="7" name="平行四边形 29">
              <a:extLst>
                <a:ext uri="{FF2B5EF4-FFF2-40B4-BE49-F238E27FC236}">
                  <a16:creationId xmlns:a16="http://schemas.microsoft.com/office/drawing/2014/main" id="{3BD4E17F-584E-4C4D-9BC2-FA4CF67ED964}"/>
                </a:ext>
              </a:extLst>
            </p:cNvPr>
            <p:cNvSpPr/>
            <p:nvPr/>
          </p:nvSpPr>
          <p:spPr>
            <a:xfrm>
              <a:off x="548721" y="1660009"/>
              <a:ext cx="5810647" cy="4283592"/>
            </a:xfrm>
            <a:prstGeom prst="parallelogram">
              <a:avLst>
                <a:gd name="adj" fmla="val 41066"/>
              </a:avLst>
            </a:prstGeom>
            <a:gradFill>
              <a:gsLst>
                <a:gs pos="0">
                  <a:srgbClr val="00B0F0"/>
                </a:gs>
                <a:gs pos="100000">
                  <a:srgbClr val="344CF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8" name="平行四边形 30">
              <a:extLst>
                <a:ext uri="{FF2B5EF4-FFF2-40B4-BE49-F238E27FC236}">
                  <a16:creationId xmlns:a16="http://schemas.microsoft.com/office/drawing/2014/main" id="{3D7D35D4-D9F1-C5D8-0960-0427182DD783}"/>
                </a:ext>
              </a:extLst>
            </p:cNvPr>
            <p:cNvSpPr/>
            <p:nvPr/>
          </p:nvSpPr>
          <p:spPr>
            <a:xfrm>
              <a:off x="2867379" y="4431621"/>
              <a:ext cx="3754345" cy="2767692"/>
            </a:xfrm>
            <a:prstGeom prst="parallelogram">
              <a:avLst>
                <a:gd name="adj" fmla="val 41066"/>
              </a:avLst>
            </a:prstGeom>
            <a:gradFill>
              <a:gsLst>
                <a:gs pos="0">
                  <a:srgbClr val="00B0F0"/>
                </a:gs>
                <a:gs pos="100000">
                  <a:srgbClr val="344CF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sp>
        <p:nvSpPr>
          <p:cNvPr id="61" name="矩形 144">
            <a:extLst>
              <a:ext uri="{FF2B5EF4-FFF2-40B4-BE49-F238E27FC236}">
                <a16:creationId xmlns:a16="http://schemas.microsoft.com/office/drawing/2014/main" id="{F32CE336-1BB5-21EB-A5EA-FBB7E83B52DF}"/>
              </a:ext>
            </a:extLst>
          </p:cNvPr>
          <p:cNvSpPr/>
          <p:nvPr/>
        </p:nvSpPr>
        <p:spPr>
          <a:xfrm>
            <a:off x="5983757" y="4112489"/>
            <a:ext cx="5410447" cy="1526187"/>
          </a:xfrm>
          <a:prstGeom prst="rect">
            <a:avLst/>
          </a:prstGeom>
          <a:noFill/>
        </p:spPr>
        <p:txBody>
          <a:bodyPr wrap="square" rtlCol="0">
            <a:spAutoFit/>
          </a:bodyPr>
          <a:lstStyle/>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Oferece proteção respiratória para fuga em ambientes extremamente tóxicos ou deficientes de oxigênio (IPVS).</a:t>
            </a:r>
          </a:p>
          <a:p>
            <a:pPr defTabSz="479969">
              <a:lnSpc>
                <a:spcPct val="150000"/>
              </a:lnSpc>
              <a:defRPr/>
            </a:pPr>
            <a:endParaRPr lang="pt-BR" altLang="zh-CN" sz="1600" dirty="0">
              <a:solidFill>
                <a:schemeClr val="bg1"/>
              </a:solidFill>
              <a:effectLst>
                <a:outerShdw blurRad="38100" dist="38100" dir="2700000" algn="tl">
                  <a:srgbClr val="000000">
                    <a:alpha val="43137"/>
                  </a:srgbClr>
                </a:outerShdw>
              </a:effectLst>
              <a:cs typeface="+mn-ea"/>
              <a:sym typeface="+mn-lt"/>
            </a:endParaRPr>
          </a:p>
        </p:txBody>
      </p:sp>
      <p:pic>
        <p:nvPicPr>
          <p:cNvPr id="2" name="Imagem 1">
            <a:extLst>
              <a:ext uri="{FF2B5EF4-FFF2-40B4-BE49-F238E27FC236}">
                <a16:creationId xmlns:a16="http://schemas.microsoft.com/office/drawing/2014/main" id="{1FC2FACF-4FB5-89AF-0D75-CC79061936CF}"/>
              </a:ext>
            </a:extLst>
          </p:cNvPr>
          <p:cNvPicPr>
            <a:picLocks noChangeAspect="1"/>
          </p:cNvPicPr>
          <p:nvPr/>
        </p:nvPicPr>
        <p:blipFill>
          <a:blip r:embed="rId5"/>
          <a:stretch>
            <a:fillRect/>
          </a:stretch>
        </p:blipFill>
        <p:spPr>
          <a:xfrm>
            <a:off x="2339895" y="3493757"/>
            <a:ext cx="2473394" cy="2480701"/>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682038150"/>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500" fill="hold"/>
                                        <p:tgtEl>
                                          <p:spTgt spid="37"/>
                                        </p:tgtEl>
                                        <p:attrNameLst>
                                          <p:attrName>ppt_x</p:attrName>
                                        </p:attrNameLst>
                                      </p:cBhvr>
                                      <p:tavLst>
                                        <p:tav tm="0">
                                          <p:val>
                                            <p:strVal val="1+#ppt_w/2"/>
                                          </p:val>
                                        </p:tav>
                                        <p:tav tm="100000">
                                          <p:val>
                                            <p:strVal val="#ppt_x"/>
                                          </p:val>
                                        </p:tav>
                                      </p:tavLst>
                                    </p:anim>
                                    <p:anim calcmode="lin" valueType="num">
                                      <p:cBhvr additive="base">
                                        <p:cTn id="8" dur="1500" fill="hold"/>
                                        <p:tgtEl>
                                          <p:spTgt spid="37"/>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2" presetClass="entr" presetSubtype="1"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descr="背景图案&#10;&#10;描述已自动生成">
            <a:extLst>
              <a:ext uri="{FF2B5EF4-FFF2-40B4-BE49-F238E27FC236}">
                <a16:creationId xmlns:a16="http://schemas.microsoft.com/office/drawing/2014/main" id="{1698420D-ACE4-A1DE-2738-1D4867C06492}"/>
              </a:ext>
            </a:extLst>
          </p:cNvPr>
          <p:cNvPicPr>
            <a:picLocks noChangeAspect="1"/>
          </p:cNvPicPr>
          <p:nvPr/>
        </p:nvPicPr>
        <p:blipFill rotWithShape="1">
          <a:blip r:embed="rId7" cstate="screen">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8800"/>
                    </a14:imgEffect>
                    <a14:imgEffect>
                      <a14:saturation sat="300000"/>
                    </a14:imgEffect>
                  </a14:imgLayer>
                </a14:imgProps>
              </a:ext>
              <a:ext uri="{28A0092B-C50C-407E-A947-70E740481C1C}">
                <a14:useLocalDpi xmlns:a14="http://schemas.microsoft.com/office/drawing/2010/main"/>
              </a:ext>
            </a:extLst>
          </a:blip>
          <a:srcRect r="22428" b="18572"/>
          <a:stretch/>
        </p:blipFill>
        <p:spPr>
          <a:xfrm>
            <a:off x="0" y="0"/>
            <a:ext cx="12192000" cy="6858000"/>
          </a:xfrm>
          <a:prstGeom prst="rect">
            <a:avLst/>
          </a:prstGeom>
        </p:spPr>
      </p:pic>
      <p:grpSp>
        <p:nvGrpSpPr>
          <p:cNvPr id="3" name="组合 2">
            <a:extLst>
              <a:ext uri="{FF2B5EF4-FFF2-40B4-BE49-F238E27FC236}">
                <a16:creationId xmlns:a16="http://schemas.microsoft.com/office/drawing/2014/main" id="{C3DF5C86-A7BF-4C33-99CD-847B7CD23903}"/>
              </a:ext>
            </a:extLst>
          </p:cNvPr>
          <p:cNvGrpSpPr/>
          <p:nvPr/>
        </p:nvGrpSpPr>
        <p:grpSpPr>
          <a:xfrm>
            <a:off x="309730" y="2334153"/>
            <a:ext cx="3427948" cy="3126698"/>
            <a:chOff x="548721" y="1660009"/>
            <a:chExt cx="6073003" cy="5539304"/>
          </a:xfrm>
        </p:grpSpPr>
        <p:sp>
          <p:nvSpPr>
            <p:cNvPr id="30" name="平行四边形 29">
              <a:extLst>
                <a:ext uri="{FF2B5EF4-FFF2-40B4-BE49-F238E27FC236}">
                  <a16:creationId xmlns:a16="http://schemas.microsoft.com/office/drawing/2014/main" id="{A34C9100-DD4C-4AED-9A20-F505B5CC3263}"/>
                </a:ext>
              </a:extLst>
            </p:cNvPr>
            <p:cNvSpPr/>
            <p:nvPr/>
          </p:nvSpPr>
          <p:spPr>
            <a:xfrm>
              <a:off x="548721" y="1660009"/>
              <a:ext cx="5810647" cy="4283592"/>
            </a:xfrm>
            <a:prstGeom prst="parallelogram">
              <a:avLst>
                <a:gd name="adj" fmla="val 41066"/>
              </a:avLst>
            </a:prstGeom>
            <a:gradFill>
              <a:gsLst>
                <a:gs pos="0">
                  <a:srgbClr val="00B0F0"/>
                </a:gs>
                <a:gs pos="100000">
                  <a:srgbClr val="344CF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6" dirty="0">
                <a:cs typeface="+mn-ea"/>
                <a:sym typeface="+mn-lt"/>
              </a:endParaRPr>
            </a:p>
          </p:txBody>
        </p:sp>
        <p:sp>
          <p:nvSpPr>
            <p:cNvPr id="31" name="平行四边形 30">
              <a:extLst>
                <a:ext uri="{FF2B5EF4-FFF2-40B4-BE49-F238E27FC236}">
                  <a16:creationId xmlns:a16="http://schemas.microsoft.com/office/drawing/2014/main" id="{2C8CE132-F521-4C79-AEA0-A9C1B301EAE1}"/>
                </a:ext>
              </a:extLst>
            </p:cNvPr>
            <p:cNvSpPr/>
            <p:nvPr/>
          </p:nvSpPr>
          <p:spPr>
            <a:xfrm>
              <a:off x="2867379" y="4431621"/>
              <a:ext cx="3754345" cy="2767692"/>
            </a:xfrm>
            <a:prstGeom prst="parallelogram">
              <a:avLst>
                <a:gd name="adj" fmla="val 41066"/>
              </a:avLst>
            </a:prstGeom>
            <a:gradFill>
              <a:gsLst>
                <a:gs pos="0">
                  <a:srgbClr val="00B0F0"/>
                </a:gs>
                <a:gs pos="100000">
                  <a:srgbClr val="344CF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6" dirty="0">
                <a:cs typeface="+mn-ea"/>
                <a:sym typeface="+mn-lt"/>
              </a:endParaRPr>
            </a:p>
          </p:txBody>
        </p:sp>
      </p:grpSp>
      <p:grpSp>
        <p:nvGrpSpPr>
          <p:cNvPr id="34" name="组合 33">
            <a:extLst>
              <a:ext uri="{FF2B5EF4-FFF2-40B4-BE49-F238E27FC236}">
                <a16:creationId xmlns:a16="http://schemas.microsoft.com/office/drawing/2014/main" id="{BD84AF62-55A4-4C0C-9B3D-3AC57B31AF75}"/>
              </a:ext>
            </a:extLst>
          </p:cNvPr>
          <p:cNvGrpSpPr/>
          <p:nvPr/>
        </p:nvGrpSpPr>
        <p:grpSpPr>
          <a:xfrm>
            <a:off x="9376973" y="3897140"/>
            <a:ext cx="1717210" cy="223661"/>
            <a:chOff x="16786801" y="5346279"/>
            <a:chExt cx="3042235" cy="396241"/>
          </a:xfrm>
        </p:grpSpPr>
        <p:sp>
          <p:nvSpPr>
            <p:cNvPr id="35" name="平行四边形 34">
              <a:extLst>
                <a:ext uri="{FF2B5EF4-FFF2-40B4-BE49-F238E27FC236}">
                  <a16:creationId xmlns:a16="http://schemas.microsoft.com/office/drawing/2014/main" id="{A5D2730D-77F2-4BC5-B88B-FBBE36D99356}"/>
                </a:ext>
              </a:extLst>
            </p:cNvPr>
            <p:cNvSpPr/>
            <p:nvPr>
              <p:custDataLst>
                <p:tags r:id="rId3"/>
              </p:custDataLst>
            </p:nvPr>
          </p:nvSpPr>
          <p:spPr>
            <a:xfrm>
              <a:off x="17625001" y="5346279"/>
              <a:ext cx="2204035" cy="258321"/>
            </a:xfrm>
            <a:prstGeom prst="parallelogram">
              <a:avLst>
                <a:gd name="adj" fmla="val 33801"/>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258089">
                <a:defRPr/>
              </a:pPr>
              <a:endParaRPr lang="zh-CN" altLang="en-US" sz="1016" dirty="0">
                <a:solidFill>
                  <a:prstClr val="white"/>
                </a:solidFill>
                <a:cs typeface="+mn-ea"/>
                <a:sym typeface="+mn-lt"/>
              </a:endParaRPr>
            </a:p>
          </p:txBody>
        </p:sp>
        <p:sp>
          <p:nvSpPr>
            <p:cNvPr id="36" name="平行四边形 35">
              <a:extLst>
                <a:ext uri="{FF2B5EF4-FFF2-40B4-BE49-F238E27FC236}">
                  <a16:creationId xmlns:a16="http://schemas.microsoft.com/office/drawing/2014/main" id="{8824F6FA-5984-4975-B4DD-ECE8C31F68D4}"/>
                </a:ext>
              </a:extLst>
            </p:cNvPr>
            <p:cNvSpPr/>
            <p:nvPr>
              <p:custDataLst>
                <p:tags r:id="rId4"/>
              </p:custDataLst>
            </p:nvPr>
          </p:nvSpPr>
          <p:spPr>
            <a:xfrm>
              <a:off x="16786801" y="5651080"/>
              <a:ext cx="2204035" cy="91440"/>
            </a:xfrm>
            <a:prstGeom prst="parallelogram">
              <a:avLst>
                <a:gd name="adj" fmla="val 33801"/>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258089">
                <a:defRPr/>
              </a:pPr>
              <a:endParaRPr lang="zh-CN" altLang="en-US" sz="1016" dirty="0">
                <a:solidFill>
                  <a:prstClr val="white"/>
                </a:solidFill>
                <a:cs typeface="+mn-ea"/>
                <a:sym typeface="+mn-lt"/>
              </a:endParaRPr>
            </a:p>
          </p:txBody>
        </p:sp>
      </p:grpSp>
      <p:grpSp>
        <p:nvGrpSpPr>
          <p:cNvPr id="37" name="组合 36">
            <a:extLst>
              <a:ext uri="{FF2B5EF4-FFF2-40B4-BE49-F238E27FC236}">
                <a16:creationId xmlns:a16="http://schemas.microsoft.com/office/drawing/2014/main" id="{5B005CAE-E1EB-4475-AA0F-DF183A8D5000}"/>
              </a:ext>
            </a:extLst>
          </p:cNvPr>
          <p:cNvGrpSpPr/>
          <p:nvPr/>
        </p:nvGrpSpPr>
        <p:grpSpPr>
          <a:xfrm>
            <a:off x="4587240" y="1324232"/>
            <a:ext cx="6735544" cy="2168867"/>
            <a:chOff x="10082392" y="1905242"/>
            <a:chExt cx="3612981" cy="2409795"/>
          </a:xfrm>
        </p:grpSpPr>
        <p:sp>
          <p:nvSpPr>
            <p:cNvPr id="38" name="平行四边形 37">
              <a:extLst>
                <a:ext uri="{FF2B5EF4-FFF2-40B4-BE49-F238E27FC236}">
                  <a16:creationId xmlns:a16="http://schemas.microsoft.com/office/drawing/2014/main" id="{A1F9CB4F-A013-4395-A823-1247817A73DA}"/>
                </a:ext>
              </a:extLst>
            </p:cNvPr>
            <p:cNvSpPr/>
            <p:nvPr>
              <p:custDataLst>
                <p:tags r:id="rId1"/>
              </p:custDataLst>
            </p:nvPr>
          </p:nvSpPr>
          <p:spPr>
            <a:xfrm flipH="1" flipV="1">
              <a:off x="10082392" y="1905242"/>
              <a:ext cx="3612981" cy="2409795"/>
            </a:xfrm>
            <a:prstGeom prst="parallelogram">
              <a:avLst>
                <a:gd name="adj" fmla="val 29928"/>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258089">
                <a:defRPr/>
              </a:pPr>
              <a:endParaRPr lang="zh-CN" altLang="en-US" sz="1016" dirty="0">
                <a:solidFill>
                  <a:prstClr val="white"/>
                </a:solidFill>
                <a:cs typeface="+mn-ea"/>
                <a:sym typeface="+mn-lt"/>
              </a:endParaRPr>
            </a:p>
          </p:txBody>
        </p:sp>
        <p:sp>
          <p:nvSpPr>
            <p:cNvPr id="39" name="文本框 38">
              <a:extLst>
                <a:ext uri="{FF2B5EF4-FFF2-40B4-BE49-F238E27FC236}">
                  <a16:creationId xmlns:a16="http://schemas.microsoft.com/office/drawing/2014/main" id="{A2600C08-4D1B-4549-936A-64EB0BD20D18}"/>
                </a:ext>
              </a:extLst>
            </p:cNvPr>
            <p:cNvSpPr txBox="1"/>
            <p:nvPr>
              <p:custDataLst>
                <p:tags r:id="rId2"/>
              </p:custDataLst>
            </p:nvPr>
          </p:nvSpPr>
          <p:spPr>
            <a:xfrm>
              <a:off x="10505625" y="2138610"/>
              <a:ext cx="2630308" cy="1915009"/>
            </a:xfrm>
            <a:prstGeom prst="rect">
              <a:avLst/>
            </a:prstGeom>
            <a:noFill/>
            <a:effectLst>
              <a:glow rad="203200">
                <a:srgbClr val="FF0000">
                  <a:alpha val="69000"/>
                </a:srgbClr>
              </a:glow>
            </a:effectLst>
          </p:spPr>
          <p:txBody>
            <a:bodyPr wrap="square" lIns="0" tIns="0" rIns="0" bIns="0" rtlCol="0">
              <a:spAutoFit/>
            </a:bodyPr>
            <a:lstStyle/>
            <a:p>
              <a:pPr defTabSz="258089">
                <a:defRPr/>
              </a:pPr>
              <a:r>
                <a:rPr lang="pt-BR" altLang="zh-CN" sz="2800" b="1" dirty="0">
                  <a:solidFill>
                    <a:schemeClr val="bg1"/>
                  </a:solidFill>
                  <a:effectLst>
                    <a:glow rad="12700">
                      <a:srgbClr val="FF0000">
                        <a:alpha val="53000"/>
                      </a:srgbClr>
                    </a:glow>
                    <a:outerShdw blurRad="38100" dist="38100" dir="2700000" algn="tl">
                      <a:srgbClr val="000000">
                        <a:alpha val="43137"/>
                      </a:srgbClr>
                    </a:outerShdw>
                  </a:effectLst>
                  <a:cs typeface="+mn-ea"/>
                  <a:sym typeface="+mn-lt"/>
                </a:rPr>
                <a:t>E</a:t>
              </a:r>
            </a:p>
            <a:p>
              <a:pPr defTabSz="258089">
                <a:defRPr/>
              </a:pPr>
              <a:endParaRPr lang="pt-BR" altLang="zh-CN" sz="2800" b="1" dirty="0">
                <a:solidFill>
                  <a:schemeClr val="bg1"/>
                </a:solidFill>
                <a:effectLst>
                  <a:glow rad="12700">
                    <a:srgbClr val="FF0000">
                      <a:alpha val="53000"/>
                    </a:srgbClr>
                  </a:glow>
                </a:effectLst>
                <a:cs typeface="+mn-ea"/>
                <a:sym typeface="+mn-lt"/>
              </a:endParaRPr>
            </a:p>
            <a:p>
              <a:pPr defTabSz="258089">
                <a:defRPr/>
              </a:pPr>
              <a:r>
                <a:rPr lang="pt-BR" altLang="zh-CN" sz="2800" dirty="0">
                  <a:solidFill>
                    <a:schemeClr val="bg1"/>
                  </a:solidFill>
                  <a:effectLst>
                    <a:glow rad="12700">
                      <a:srgbClr val="FF0000">
                        <a:alpha val="53000"/>
                      </a:srgbClr>
                    </a:glow>
                  </a:effectLst>
                  <a:cs typeface="+mn-ea"/>
                  <a:sym typeface="+mn-lt"/>
                </a:rPr>
                <a:t>EPI PARA PROTEÇÃO DO TRONCO</a:t>
              </a:r>
            </a:p>
          </p:txBody>
        </p:sp>
      </p:grpSp>
      <p:pic>
        <p:nvPicPr>
          <p:cNvPr id="2" name="Picture 2" descr="IOP Assessoria">
            <a:extLst>
              <a:ext uri="{FF2B5EF4-FFF2-40B4-BE49-F238E27FC236}">
                <a16:creationId xmlns:a16="http://schemas.microsoft.com/office/drawing/2014/main" id="{F04B5EC4-6DB5-CEC1-D745-15F45C85F4F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9619" y="2806602"/>
            <a:ext cx="5310899" cy="4051398"/>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圆角 14">
            <a:hlinkClick r:id="rId10" action="ppaction://hlinksldjump"/>
            <a:extLst>
              <a:ext uri="{FF2B5EF4-FFF2-40B4-BE49-F238E27FC236}">
                <a16:creationId xmlns:a16="http://schemas.microsoft.com/office/drawing/2014/main" id="{83BA3FD9-73F9-5B18-87BA-8CD88C0F6722}"/>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spTree>
    <p:extLst>
      <p:ext uri="{BB962C8B-B14F-4D97-AF65-F5344CB8AC3E}">
        <p14:creationId xmlns:p14="http://schemas.microsoft.com/office/powerpoint/2010/main" val="3228748897"/>
      </p:ext>
    </p:extLst>
  </p:cSld>
  <p:clrMapOvr>
    <a:masterClrMapping/>
  </p:clrMapOvr>
  <mc:AlternateContent xmlns:mc="http://schemas.openxmlformats.org/markup-compatibility/2006" xmlns:p14="http://schemas.microsoft.com/office/powerpoint/2010/main">
    <mc:Choice Requires="p14">
      <p:transition spd="slow" p14:dur="2500" advTm="5555000">
        <p:checker/>
      </p:transition>
    </mc:Choice>
    <mc:Fallback xmlns="">
      <p:transition spd="slow" advTm="5555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 presetClass="entr" presetSubtype="2" decel="100000"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1500" fill="hold"/>
                                        <p:tgtEl>
                                          <p:spTgt spid="37"/>
                                        </p:tgtEl>
                                        <p:attrNameLst>
                                          <p:attrName>ppt_x</p:attrName>
                                        </p:attrNameLst>
                                      </p:cBhvr>
                                      <p:tavLst>
                                        <p:tav tm="0">
                                          <p:val>
                                            <p:strVal val="1+#ppt_w/2"/>
                                          </p:val>
                                        </p:tav>
                                        <p:tav tm="100000">
                                          <p:val>
                                            <p:strVal val="#ppt_x"/>
                                          </p:val>
                                        </p:tav>
                                      </p:tavLst>
                                    </p:anim>
                                    <p:anim calcmode="lin" valueType="num">
                                      <p:cBhvr additive="base">
                                        <p:cTn id="12" dur="1500" fill="hold"/>
                                        <p:tgtEl>
                                          <p:spTgt spid="37"/>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1500" fill="hold"/>
                                        <p:tgtEl>
                                          <p:spTgt spid="34"/>
                                        </p:tgtEl>
                                        <p:attrNameLst>
                                          <p:attrName>ppt_x</p:attrName>
                                        </p:attrNameLst>
                                      </p:cBhvr>
                                      <p:tavLst>
                                        <p:tav tm="0">
                                          <p:val>
                                            <p:strVal val="0-#ppt_w/2"/>
                                          </p:val>
                                        </p:tav>
                                        <p:tav tm="100000">
                                          <p:val>
                                            <p:strVal val="#ppt_x"/>
                                          </p:val>
                                        </p:tav>
                                      </p:tavLst>
                                    </p:anim>
                                    <p:anim calcmode="lin" valueType="num">
                                      <p:cBhvr additive="base">
                                        <p:cTn id="16" dur="1500" fill="hold"/>
                                        <p:tgtEl>
                                          <p:spTgt spid="34"/>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2" presetClass="entr" presetSubtype="2" decel="10000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1500" fill="hold"/>
                                        <p:tgtEl>
                                          <p:spTgt spid="4"/>
                                        </p:tgtEl>
                                        <p:attrNameLst>
                                          <p:attrName>ppt_x</p:attrName>
                                        </p:attrNameLst>
                                      </p:cBhvr>
                                      <p:tavLst>
                                        <p:tav tm="0">
                                          <p:val>
                                            <p:strVal val="1+#ppt_w/2"/>
                                          </p:val>
                                        </p:tav>
                                        <p:tav tm="100000">
                                          <p:val>
                                            <p:strVal val="#ppt_x"/>
                                          </p:val>
                                        </p:tav>
                                      </p:tavLst>
                                    </p:anim>
                                    <p:anim calcmode="lin" valueType="num">
                                      <p:cBhvr additive="base">
                                        <p:cTn id="21"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4">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439800"/>
            <a:chOff x="335868" y="306805"/>
            <a:chExt cx="15402685" cy="779156"/>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E - EPI PARA PROTEÇÃO DO TRONCO</a:t>
              </a: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791536" y="1142704"/>
            <a:ext cx="10017978" cy="961289"/>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E.1 - Vestimentas:</a:t>
            </a:r>
            <a:br>
              <a:rPr lang="pt-BR" altLang="zh-CN" sz="2000" b="1" dirty="0">
                <a:solidFill>
                  <a:schemeClr val="bg1"/>
                </a:solidFill>
                <a:cs typeface="+mn-ea"/>
                <a:sym typeface="+mn-lt"/>
              </a:rPr>
            </a:br>
            <a:r>
              <a:rPr lang="pt-BR" altLang="zh-CN" sz="2000" b="1" dirty="0">
                <a:solidFill>
                  <a:schemeClr val="bg1"/>
                </a:solidFill>
                <a:cs typeface="+mn-ea"/>
                <a:sym typeface="+mn-lt"/>
              </a:rPr>
              <a:t>a) </a:t>
            </a:r>
            <a:r>
              <a:rPr lang="pt-BR" altLang="zh-CN" sz="2000" dirty="0">
                <a:solidFill>
                  <a:schemeClr val="bg1"/>
                </a:solidFill>
                <a:cs typeface="+mn-ea"/>
                <a:sym typeface="+mn-lt"/>
              </a:rPr>
              <a:t>vestimenta para proteção do tronco contra agentes térmicos;</a:t>
            </a:r>
            <a:endParaRPr lang="zh-CN" altLang="en-US" sz="20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758877" y="3282693"/>
            <a:ext cx="5772551" cy="2951898"/>
          </a:xfrm>
          <a:prstGeom prst="rect">
            <a:avLst/>
          </a:prstGeom>
          <a:noFill/>
        </p:spPr>
        <p:txBody>
          <a:bodyPr wrap="square" rtlCol="0">
            <a:spAutoFit/>
          </a:bodyPr>
          <a:lstStyle/>
          <a:p>
            <a:pPr defTabSz="479969">
              <a:lnSpc>
                <a:spcPct val="150000"/>
              </a:lnSpc>
              <a:defRPr/>
            </a:pPr>
            <a:r>
              <a:rPr lang="pt-BR" altLang="zh-CN" dirty="0">
                <a:solidFill>
                  <a:schemeClr val="bg1"/>
                </a:solidFill>
                <a:effectLst>
                  <a:outerShdw blurRad="38100" dist="38100" dir="2700000" algn="tl">
                    <a:srgbClr val="000000">
                      <a:alpha val="43137"/>
                    </a:srgbClr>
                  </a:outerShdw>
                </a:effectLst>
                <a:cs typeface="+mn-ea"/>
                <a:sym typeface="+mn-lt"/>
              </a:rPr>
              <a:t>Esse avental oferece proteção do tronco contra agente térmicos e nocivos (calor convectivo, calor de contato, pequenas chamas e respingos).</a:t>
            </a:r>
          </a:p>
          <a:p>
            <a:pPr defTabSz="479969">
              <a:lnSpc>
                <a:spcPct val="150000"/>
              </a:lnSpc>
              <a:defRPr/>
            </a:pPr>
            <a:endParaRPr lang="pt-BR" altLang="zh-CN" dirty="0">
              <a:solidFill>
                <a:schemeClr val="bg1"/>
              </a:solidFill>
              <a:effectLst>
                <a:outerShdw blurRad="38100" dist="38100" dir="2700000" algn="tl">
                  <a:srgbClr val="000000">
                    <a:alpha val="43137"/>
                  </a:srgbClr>
                </a:outerShdw>
              </a:effectLst>
              <a:cs typeface="+mn-ea"/>
              <a:sym typeface="+mn-lt"/>
            </a:endParaRPr>
          </a:p>
          <a:p>
            <a:pPr defTabSz="479969">
              <a:lnSpc>
                <a:spcPct val="150000"/>
              </a:lnSpc>
              <a:defRPr/>
            </a:pPr>
            <a:r>
              <a:rPr lang="pt-BR" altLang="zh-CN" dirty="0">
                <a:solidFill>
                  <a:schemeClr val="bg1"/>
                </a:solidFill>
                <a:effectLst>
                  <a:outerShdw blurRad="38100" dist="38100" dir="2700000" algn="tl">
                    <a:srgbClr val="000000">
                      <a:alpha val="43137"/>
                    </a:srgbClr>
                  </a:outerShdw>
                </a:effectLst>
                <a:cs typeface="+mn-ea"/>
                <a:sym typeface="+mn-lt"/>
              </a:rPr>
              <a:t>As vestimentas que oferecem proteção ao tronco podem ser aventais, blusão, japona, capa ou colete.</a:t>
            </a:r>
          </a:p>
          <a:p>
            <a:pPr defTabSz="479969">
              <a:lnSpc>
                <a:spcPct val="150000"/>
              </a:lnSpc>
              <a:defRPr/>
            </a:pPr>
            <a:endParaRPr lang="pt-BR" altLang="zh-CN" dirty="0">
              <a:solidFill>
                <a:schemeClr val="bg1"/>
              </a:solidFill>
              <a:effectLst>
                <a:outerShdw blurRad="38100" dist="38100" dir="2700000" algn="tl">
                  <a:srgbClr val="000000">
                    <a:alpha val="43137"/>
                  </a:srgbClr>
                </a:outerShdw>
              </a:effectLst>
              <a:cs typeface="+mn-ea"/>
              <a:sym typeface="+mn-lt"/>
            </a:endParaRPr>
          </a:p>
        </p:txBody>
      </p:sp>
      <p:grpSp>
        <p:nvGrpSpPr>
          <p:cNvPr id="14" name="组合 1">
            <a:extLst>
              <a:ext uri="{FF2B5EF4-FFF2-40B4-BE49-F238E27FC236}">
                <a16:creationId xmlns:a16="http://schemas.microsoft.com/office/drawing/2014/main" id="{AFA59C8F-EDD2-085E-3565-587B64A75900}"/>
              </a:ext>
            </a:extLst>
          </p:cNvPr>
          <p:cNvGrpSpPr/>
          <p:nvPr/>
        </p:nvGrpSpPr>
        <p:grpSpPr>
          <a:xfrm>
            <a:off x="6785196" y="3284827"/>
            <a:ext cx="6767518" cy="3784330"/>
            <a:chOff x="7818781" y="2889222"/>
            <a:chExt cx="5961963" cy="3118360"/>
          </a:xfrm>
        </p:grpSpPr>
        <p:sp>
          <p:nvSpPr>
            <p:cNvPr id="15" name="任意多边形: 形状 6">
              <a:extLst>
                <a:ext uri="{FF2B5EF4-FFF2-40B4-BE49-F238E27FC236}">
                  <a16:creationId xmlns:a16="http://schemas.microsoft.com/office/drawing/2014/main" id="{B1F9D394-F3EA-E815-7B3E-002C911A5C1A}"/>
                </a:ext>
              </a:extLst>
            </p:cNvPr>
            <p:cNvSpPr/>
            <p:nvPr/>
          </p:nvSpPr>
          <p:spPr>
            <a:xfrm>
              <a:off x="8501061" y="3296428"/>
              <a:ext cx="4597403" cy="2449674"/>
            </a:xfrm>
            <a:custGeom>
              <a:avLst/>
              <a:gdLst>
                <a:gd name="connsiteX0" fmla="*/ 2731625 w 5463250"/>
                <a:gd name="connsiteY0" fmla="*/ 0 h 2911032"/>
                <a:gd name="connsiteX1" fmla="*/ 5463250 w 5463250"/>
                <a:gd name="connsiteY1" fmla="*/ 2731625 h 2911032"/>
                <a:gd name="connsiteX2" fmla="*/ 5454191 w 5463250"/>
                <a:gd name="connsiteY2" fmla="*/ 2911032 h 2911032"/>
                <a:gd name="connsiteX3" fmla="*/ 9060 w 5463250"/>
                <a:gd name="connsiteY3" fmla="*/ 2911032 h 2911032"/>
                <a:gd name="connsiteX4" fmla="*/ 0 w 5463250"/>
                <a:gd name="connsiteY4" fmla="*/ 2731625 h 2911032"/>
                <a:gd name="connsiteX5" fmla="*/ 2731625 w 5463250"/>
                <a:gd name="connsiteY5" fmla="*/ 0 h 291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3250" h="2911032">
                  <a:moveTo>
                    <a:pt x="2731625" y="0"/>
                  </a:moveTo>
                  <a:cubicBezTo>
                    <a:pt x="4240260" y="0"/>
                    <a:pt x="5463250" y="1222990"/>
                    <a:pt x="5463250" y="2731625"/>
                  </a:cubicBezTo>
                  <a:lnTo>
                    <a:pt x="5454191" y="2911032"/>
                  </a:lnTo>
                  <a:lnTo>
                    <a:pt x="9060" y="2911032"/>
                  </a:lnTo>
                  <a:lnTo>
                    <a:pt x="0" y="2731625"/>
                  </a:lnTo>
                  <a:cubicBezTo>
                    <a:pt x="0" y="1222990"/>
                    <a:pt x="1222991" y="0"/>
                    <a:pt x="2731625" y="0"/>
                  </a:cubicBezTo>
                  <a:close/>
                </a:path>
              </a:pathLst>
            </a:custGeom>
            <a:gradFill flip="none" rotWithShape="1">
              <a:gsLst>
                <a:gs pos="0">
                  <a:srgbClr val="00B0F0"/>
                </a:gs>
                <a:gs pos="100000">
                  <a:srgbClr val="00B0F0">
                    <a:alpha val="0"/>
                  </a:srgbClr>
                </a:gs>
              </a:gsLst>
              <a:lin ang="5400000" scaled="1"/>
              <a:tileRect/>
            </a:gradFill>
            <a:ln w="12700" cap="flat" cmpd="sng" algn="ctr">
              <a:noFill/>
              <a:prstDash val="solid"/>
              <a:miter lim="800000"/>
            </a:ln>
            <a:effectLst/>
          </p:spPr>
          <p:txBody>
            <a:bodyPr wrap="square" rtlCol="0" anchor="ctr">
              <a:noAutofit/>
            </a:bodyPr>
            <a:lstStyle/>
            <a:p>
              <a:pPr algn="ctr" defTabSz="959937"/>
              <a:endParaRPr lang="zh-CN" altLang="en-US" sz="2100" kern="0" dirty="0">
                <a:solidFill>
                  <a:prstClr val="white"/>
                </a:solidFill>
                <a:cs typeface="+mn-ea"/>
                <a:sym typeface="+mn-lt"/>
              </a:endParaRPr>
            </a:p>
          </p:txBody>
        </p:sp>
        <p:sp>
          <p:nvSpPr>
            <p:cNvPr id="16" name="任意多边形: 形状 9">
              <a:extLst>
                <a:ext uri="{FF2B5EF4-FFF2-40B4-BE49-F238E27FC236}">
                  <a16:creationId xmlns:a16="http://schemas.microsoft.com/office/drawing/2014/main" id="{6C6A7230-63D7-90C0-9308-B88EF6A29EF1}"/>
                </a:ext>
              </a:extLst>
            </p:cNvPr>
            <p:cNvSpPr/>
            <p:nvPr/>
          </p:nvSpPr>
          <p:spPr>
            <a:xfrm>
              <a:off x="7818781" y="2889222"/>
              <a:ext cx="5961963" cy="3118360"/>
            </a:xfrm>
            <a:custGeom>
              <a:avLst/>
              <a:gdLst>
                <a:gd name="connsiteX0" fmla="*/ 3892952 w 7785904"/>
                <a:gd name="connsiteY0" fmla="*/ 0 h 4072359"/>
                <a:gd name="connsiteX1" fmla="*/ 7785904 w 7785904"/>
                <a:gd name="connsiteY1" fmla="*/ 3892952 h 4072359"/>
                <a:gd name="connsiteX2" fmla="*/ 7781368 w 7785904"/>
                <a:gd name="connsiteY2" fmla="*/ 4072359 h 4072359"/>
                <a:gd name="connsiteX3" fmla="*/ 4537 w 7785904"/>
                <a:gd name="connsiteY3" fmla="*/ 4072359 h 4072359"/>
                <a:gd name="connsiteX4" fmla="*/ 0 w 7785904"/>
                <a:gd name="connsiteY4" fmla="*/ 3892952 h 4072359"/>
                <a:gd name="connsiteX5" fmla="*/ 3892952 w 7785904"/>
                <a:gd name="connsiteY5" fmla="*/ 0 h 4072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5904" h="4072359">
                  <a:moveTo>
                    <a:pt x="3892952" y="0"/>
                  </a:moveTo>
                  <a:cubicBezTo>
                    <a:pt x="6042970" y="0"/>
                    <a:pt x="7785904" y="1742934"/>
                    <a:pt x="7785904" y="3892952"/>
                  </a:cubicBezTo>
                  <a:lnTo>
                    <a:pt x="7781368" y="4072359"/>
                  </a:lnTo>
                  <a:lnTo>
                    <a:pt x="4537" y="4072359"/>
                  </a:lnTo>
                  <a:lnTo>
                    <a:pt x="0" y="3892952"/>
                  </a:lnTo>
                  <a:cubicBezTo>
                    <a:pt x="0" y="1742934"/>
                    <a:pt x="1742934" y="0"/>
                    <a:pt x="3892952" y="0"/>
                  </a:cubicBezTo>
                  <a:close/>
                </a:path>
              </a:pathLst>
            </a:custGeom>
            <a:gradFill flip="none" rotWithShape="1">
              <a:gsLst>
                <a:gs pos="0">
                  <a:srgbClr val="00B0F0"/>
                </a:gs>
                <a:gs pos="100000">
                  <a:srgbClr val="00B0F0">
                    <a:alpha val="0"/>
                  </a:srgbClr>
                </a:gs>
              </a:gsLst>
              <a:lin ang="5400000" scaled="1"/>
              <a:tileRect/>
            </a:gradFill>
            <a:ln w="12700" cap="flat" cmpd="sng" algn="ctr">
              <a:noFill/>
              <a:prstDash val="solid"/>
              <a:miter lim="800000"/>
            </a:ln>
            <a:effectLst/>
          </p:spPr>
          <p:txBody>
            <a:bodyPr wrap="square" rtlCol="0" anchor="ctr">
              <a:noAutofit/>
            </a:bodyPr>
            <a:lstStyle/>
            <a:p>
              <a:pPr algn="ctr" defTabSz="959937"/>
              <a:endParaRPr lang="zh-CN" altLang="en-US" sz="2100" kern="0" dirty="0">
                <a:solidFill>
                  <a:prstClr val="white"/>
                </a:solidFill>
                <a:cs typeface="+mn-ea"/>
                <a:sym typeface="+mn-lt"/>
              </a:endParaRPr>
            </a:p>
          </p:txBody>
        </p:sp>
      </p:grpSp>
      <p:sp>
        <p:nvSpPr>
          <p:cNvPr id="20" name="矩形: 圆角 14">
            <a:hlinkClick r:id="rId5" action="ppaction://hlinksldjump"/>
            <a:extLst>
              <a:ext uri="{FF2B5EF4-FFF2-40B4-BE49-F238E27FC236}">
                <a16:creationId xmlns:a16="http://schemas.microsoft.com/office/drawing/2014/main" id="{4B1EC240-4D8A-31B0-1AB9-064DCBC34BD0}"/>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grpSp>
        <p:nvGrpSpPr>
          <p:cNvPr id="9" name="组合 33">
            <a:extLst>
              <a:ext uri="{FF2B5EF4-FFF2-40B4-BE49-F238E27FC236}">
                <a16:creationId xmlns:a16="http://schemas.microsoft.com/office/drawing/2014/main" id="{2ECEB2D5-EE7E-1D9F-FCEA-4F2100AEFF2D}"/>
              </a:ext>
            </a:extLst>
          </p:cNvPr>
          <p:cNvGrpSpPr/>
          <p:nvPr/>
        </p:nvGrpSpPr>
        <p:grpSpPr>
          <a:xfrm>
            <a:off x="758877" y="2591323"/>
            <a:ext cx="1717210" cy="223661"/>
            <a:chOff x="16786801" y="5346279"/>
            <a:chExt cx="3042235" cy="396241"/>
          </a:xfrm>
        </p:grpSpPr>
        <p:sp>
          <p:nvSpPr>
            <p:cNvPr id="10" name="平行四边形 34">
              <a:extLst>
                <a:ext uri="{FF2B5EF4-FFF2-40B4-BE49-F238E27FC236}">
                  <a16:creationId xmlns:a16="http://schemas.microsoft.com/office/drawing/2014/main" id="{8A431A12-ADBB-C68A-3D0B-0BD7F537CBA4}"/>
                </a:ext>
              </a:extLst>
            </p:cNvPr>
            <p:cNvSpPr/>
            <p:nvPr>
              <p:custDataLst>
                <p:tags r:id="rId1"/>
              </p:custDataLst>
            </p:nvPr>
          </p:nvSpPr>
          <p:spPr>
            <a:xfrm>
              <a:off x="17625001" y="5346279"/>
              <a:ext cx="2204035" cy="258321"/>
            </a:xfrm>
            <a:prstGeom prst="parallelogram">
              <a:avLst>
                <a:gd name="adj" fmla="val 33801"/>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258089">
                <a:defRPr/>
              </a:pPr>
              <a:endParaRPr lang="zh-CN" altLang="en-US" sz="1016" dirty="0">
                <a:solidFill>
                  <a:prstClr val="white"/>
                </a:solidFill>
                <a:cs typeface="+mn-ea"/>
                <a:sym typeface="+mn-lt"/>
              </a:endParaRPr>
            </a:p>
          </p:txBody>
        </p:sp>
        <p:sp>
          <p:nvSpPr>
            <p:cNvPr id="11" name="平行四边形 35">
              <a:extLst>
                <a:ext uri="{FF2B5EF4-FFF2-40B4-BE49-F238E27FC236}">
                  <a16:creationId xmlns:a16="http://schemas.microsoft.com/office/drawing/2014/main" id="{D71C02C9-5FAF-748F-65B8-476E64EAA51D}"/>
                </a:ext>
              </a:extLst>
            </p:cNvPr>
            <p:cNvSpPr/>
            <p:nvPr>
              <p:custDataLst>
                <p:tags r:id="rId2"/>
              </p:custDataLst>
            </p:nvPr>
          </p:nvSpPr>
          <p:spPr>
            <a:xfrm>
              <a:off x="16786801" y="5651080"/>
              <a:ext cx="2204035" cy="91440"/>
            </a:xfrm>
            <a:prstGeom prst="parallelogram">
              <a:avLst>
                <a:gd name="adj" fmla="val 33801"/>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258089">
                <a:defRPr/>
              </a:pPr>
              <a:endParaRPr lang="zh-CN" altLang="en-US" sz="1016" dirty="0">
                <a:solidFill>
                  <a:prstClr val="white"/>
                </a:solidFill>
                <a:cs typeface="+mn-ea"/>
                <a:sym typeface="+mn-lt"/>
              </a:endParaRPr>
            </a:p>
          </p:txBody>
        </p:sp>
      </p:grpSp>
      <p:pic>
        <p:nvPicPr>
          <p:cNvPr id="12" name="Imagem 11">
            <a:extLst>
              <a:ext uri="{FF2B5EF4-FFF2-40B4-BE49-F238E27FC236}">
                <a16:creationId xmlns:a16="http://schemas.microsoft.com/office/drawing/2014/main" id="{AA8CBD54-1644-2AD3-8F35-E5088C722795}"/>
              </a:ext>
            </a:extLst>
          </p:cNvPr>
          <p:cNvPicPr>
            <a:picLocks noChangeAspect="1"/>
          </p:cNvPicPr>
          <p:nvPr/>
        </p:nvPicPr>
        <p:blipFill>
          <a:blip r:embed="rId6"/>
          <a:stretch>
            <a:fillRect/>
          </a:stretch>
        </p:blipFill>
        <p:spPr>
          <a:xfrm>
            <a:off x="9220765" y="2577002"/>
            <a:ext cx="1896379" cy="3807989"/>
          </a:xfrm>
          <a:prstGeom prst="rect">
            <a:avLst/>
          </a:prstGeom>
          <a:ln>
            <a:noFill/>
          </a:ln>
          <a:effectLst>
            <a:softEdge rad="112500"/>
          </a:effectLst>
        </p:spPr>
      </p:pic>
    </p:spTree>
    <p:extLst>
      <p:ext uri="{BB962C8B-B14F-4D97-AF65-F5344CB8AC3E}">
        <p14:creationId xmlns:p14="http://schemas.microsoft.com/office/powerpoint/2010/main" val="3721761088"/>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decel="10000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1500" fill="hold"/>
                                        <p:tgtEl>
                                          <p:spTgt spid="20"/>
                                        </p:tgtEl>
                                        <p:attrNameLst>
                                          <p:attrName>ppt_x</p:attrName>
                                        </p:attrNameLst>
                                      </p:cBhvr>
                                      <p:tavLst>
                                        <p:tav tm="0">
                                          <p:val>
                                            <p:strVal val="1+#ppt_w/2"/>
                                          </p:val>
                                        </p:tav>
                                        <p:tav tm="100000">
                                          <p:val>
                                            <p:strVal val="#ppt_x"/>
                                          </p:val>
                                        </p:tav>
                                      </p:tavLst>
                                    </p:anim>
                                    <p:anim calcmode="lin" valueType="num">
                                      <p:cBhvr additive="base">
                                        <p:cTn id="14" dur="1500" fill="hold"/>
                                        <p:tgtEl>
                                          <p:spTgt spid="20"/>
                                        </p:tgtEl>
                                        <p:attrNameLst>
                                          <p:attrName>ppt_y</p:attrName>
                                        </p:attrNameLst>
                                      </p:cBhvr>
                                      <p:tavLst>
                                        <p:tav tm="0">
                                          <p:val>
                                            <p:strVal val="#ppt_y"/>
                                          </p:val>
                                        </p:tav>
                                        <p:tav tm="100000">
                                          <p:val>
                                            <p:strVal val="#ppt_y"/>
                                          </p:val>
                                        </p:tav>
                                      </p:tavLst>
                                    </p:anim>
                                  </p:childTnLst>
                                </p:cTn>
                              </p:par>
                              <p:par>
                                <p:cTn id="15" presetID="2" presetClass="entr" presetSubtype="8" decel="10000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500" fill="hold"/>
                                        <p:tgtEl>
                                          <p:spTgt spid="9"/>
                                        </p:tgtEl>
                                        <p:attrNameLst>
                                          <p:attrName>ppt_x</p:attrName>
                                        </p:attrNameLst>
                                      </p:cBhvr>
                                      <p:tavLst>
                                        <p:tav tm="0">
                                          <p:val>
                                            <p:strVal val="0-#ppt_w/2"/>
                                          </p:val>
                                        </p:tav>
                                        <p:tav tm="100000">
                                          <p:val>
                                            <p:strVal val="#ppt_x"/>
                                          </p:val>
                                        </p:tav>
                                      </p:tavLst>
                                    </p:anim>
                                    <p:anim calcmode="lin" valueType="num">
                                      <p:cBhvr additive="base">
                                        <p:cTn id="18" dur="1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787267"/>
            <a:chOff x="335868" y="306805"/>
            <a:chExt cx="15402685" cy="1394734"/>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1394734"/>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E - EPI PARA PROTEÇÃO DO TRONCO</a:t>
              </a:r>
              <a:endParaRPr lang="zh-CN" altLang="en-US" sz="2258" b="1" dirty="0">
                <a:solidFill>
                  <a:prstClr val="white"/>
                </a:solidFill>
                <a:cs typeface="+mn-ea"/>
                <a:sym typeface="+mn-lt"/>
              </a:endParaRPr>
            </a:p>
            <a:p>
              <a:pPr defTabSz="258089">
                <a:defRPr/>
              </a:pP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741934" y="1165488"/>
            <a:ext cx="11450066" cy="1135054"/>
          </a:xfrm>
          <a:prstGeom prst="rect">
            <a:avLst/>
          </a:prstGeom>
          <a:noFill/>
        </p:spPr>
        <p:txBody>
          <a:bodyPr wrap="square" rtlCol="0">
            <a:spAutoFit/>
          </a:bodyPr>
          <a:lstStyle/>
          <a:p>
            <a:pPr defTabSz="479969">
              <a:lnSpc>
                <a:spcPct val="150000"/>
              </a:lnSpc>
              <a:defRPr/>
            </a:pPr>
            <a:r>
              <a:rPr lang="pt-BR" altLang="zh-CN" sz="2400" b="1" dirty="0">
                <a:solidFill>
                  <a:schemeClr val="bg1"/>
                </a:solidFill>
                <a:cs typeface="+mn-ea"/>
                <a:sym typeface="+mn-lt"/>
              </a:rPr>
              <a:t>E.1 - Vestimentas:</a:t>
            </a:r>
            <a:br>
              <a:rPr lang="pt-BR" altLang="zh-CN" sz="2400" b="1" dirty="0">
                <a:solidFill>
                  <a:schemeClr val="bg1"/>
                </a:solidFill>
                <a:cs typeface="+mn-ea"/>
                <a:sym typeface="+mn-lt"/>
              </a:rPr>
            </a:br>
            <a:r>
              <a:rPr lang="pt-BR" altLang="zh-CN" sz="2400" b="1" dirty="0">
                <a:solidFill>
                  <a:schemeClr val="bg1"/>
                </a:solidFill>
                <a:cs typeface="+mn-ea"/>
                <a:sym typeface="+mn-lt"/>
              </a:rPr>
              <a:t>b) </a:t>
            </a:r>
            <a:r>
              <a:rPr lang="pt-BR" altLang="zh-CN" sz="2400" dirty="0">
                <a:solidFill>
                  <a:schemeClr val="bg1"/>
                </a:solidFill>
                <a:cs typeface="+mn-ea"/>
                <a:sym typeface="+mn-lt"/>
              </a:rPr>
              <a:t>vestimenta para proteção do tronco contra agentes mecânicos;</a:t>
            </a:r>
            <a:endParaRPr lang="zh-CN" altLang="en-US" sz="24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791536" y="3774272"/>
            <a:ext cx="5134177" cy="961289"/>
          </a:xfrm>
          <a:prstGeom prst="rect">
            <a:avLst/>
          </a:prstGeom>
          <a:noFill/>
        </p:spPr>
        <p:txBody>
          <a:bodyPr wrap="square" rtlCol="0">
            <a:spAutoFit/>
          </a:bodyPr>
          <a:lstStyle/>
          <a:p>
            <a:pPr defTabSz="479969">
              <a:lnSpc>
                <a:spcPct val="150000"/>
              </a:lnSpc>
              <a:defRPr/>
            </a:pPr>
            <a:r>
              <a:rPr lang="pt-BR" altLang="zh-CN" sz="2000" dirty="0">
                <a:solidFill>
                  <a:schemeClr val="bg1"/>
                </a:solidFill>
                <a:effectLst>
                  <a:outerShdw blurRad="38100" dist="38100" dir="2700000" algn="tl">
                    <a:srgbClr val="000000">
                      <a:alpha val="43137"/>
                    </a:srgbClr>
                  </a:outerShdw>
                </a:effectLst>
                <a:cs typeface="+mn-ea"/>
                <a:sym typeface="+mn-lt"/>
              </a:rPr>
              <a:t>Oferece proteção do tronco do usuário contra agentes abrasivos e </a:t>
            </a:r>
            <a:r>
              <a:rPr lang="pt-BR" altLang="zh-CN" sz="2000" dirty="0" err="1">
                <a:solidFill>
                  <a:schemeClr val="bg1"/>
                </a:solidFill>
                <a:effectLst>
                  <a:outerShdw blurRad="38100" dist="38100" dir="2700000" algn="tl">
                    <a:srgbClr val="000000">
                      <a:alpha val="43137"/>
                    </a:srgbClr>
                  </a:outerShdw>
                </a:effectLst>
                <a:cs typeface="+mn-ea"/>
                <a:sym typeface="+mn-lt"/>
              </a:rPr>
              <a:t>escoriantes</a:t>
            </a:r>
            <a:endParaRPr lang="pt-BR" altLang="zh-CN" sz="2000" dirty="0">
              <a:solidFill>
                <a:schemeClr val="bg1"/>
              </a:solidFill>
              <a:effectLst>
                <a:outerShdw blurRad="38100" dist="38100" dir="2700000" algn="tl">
                  <a:srgbClr val="000000">
                    <a:alpha val="43137"/>
                  </a:srgbClr>
                </a:outerShdw>
              </a:effectLst>
              <a:cs typeface="+mn-ea"/>
              <a:sym typeface="+mn-lt"/>
            </a:endParaRPr>
          </a:p>
        </p:txBody>
      </p:sp>
      <p:sp>
        <p:nvSpPr>
          <p:cNvPr id="16" name="矩形: 圆角 14">
            <a:hlinkClick r:id="rId3" action="ppaction://hlinksldjump"/>
            <a:extLst>
              <a:ext uri="{FF2B5EF4-FFF2-40B4-BE49-F238E27FC236}">
                <a16:creationId xmlns:a16="http://schemas.microsoft.com/office/drawing/2014/main" id="{02875DA4-3066-A76B-8BF6-A47262A10B91}"/>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sp>
        <p:nvSpPr>
          <p:cNvPr id="11" name="Rectangle: Rounded Corners 36">
            <a:extLst>
              <a:ext uri="{FF2B5EF4-FFF2-40B4-BE49-F238E27FC236}">
                <a16:creationId xmlns:a16="http://schemas.microsoft.com/office/drawing/2014/main" id="{3C66CDA3-02DE-8450-09F4-72E71C443F94}"/>
              </a:ext>
            </a:extLst>
          </p:cNvPr>
          <p:cNvSpPr/>
          <p:nvPr/>
        </p:nvSpPr>
        <p:spPr>
          <a:xfrm>
            <a:off x="6900145" y="4160287"/>
            <a:ext cx="3086809" cy="2209800"/>
          </a:xfrm>
          <a:prstGeom prst="roundRect">
            <a:avLst>
              <a:gd name="adj" fmla="val 2814"/>
            </a:avLst>
          </a:prstGeom>
          <a:gradFill flip="none" rotWithShape="1">
            <a:gsLst>
              <a:gs pos="1000">
                <a:srgbClr val="00B0F0"/>
              </a:gs>
              <a:gs pos="100000">
                <a:srgbClr val="0AEEFC">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cs typeface="+mn-ea"/>
              <a:sym typeface="+mn-lt"/>
            </a:endParaRPr>
          </a:p>
        </p:txBody>
      </p:sp>
      <p:pic>
        <p:nvPicPr>
          <p:cNvPr id="9" name="Imagem 8">
            <a:extLst>
              <a:ext uri="{FF2B5EF4-FFF2-40B4-BE49-F238E27FC236}">
                <a16:creationId xmlns:a16="http://schemas.microsoft.com/office/drawing/2014/main" id="{29313E32-F5D6-13D5-98EF-7C4C744A7759}"/>
              </a:ext>
            </a:extLst>
          </p:cNvPr>
          <p:cNvPicPr>
            <a:picLocks noChangeAspect="1"/>
          </p:cNvPicPr>
          <p:nvPr/>
        </p:nvPicPr>
        <p:blipFill>
          <a:blip r:embed="rId4"/>
          <a:stretch>
            <a:fillRect/>
          </a:stretch>
        </p:blipFill>
        <p:spPr>
          <a:xfrm>
            <a:off x="7498896" y="2837192"/>
            <a:ext cx="2925263" cy="3183774"/>
          </a:xfrm>
          <a:prstGeom prst="rect">
            <a:avLst/>
          </a:prstGeom>
          <a:ln>
            <a:noFill/>
          </a:ln>
          <a:effectLst>
            <a:glow rad="63500">
              <a:schemeClr val="accent1">
                <a:satMod val="175000"/>
                <a:alpha val="40000"/>
              </a:schemeClr>
            </a:glow>
            <a:softEdge rad="112500"/>
          </a:effectLst>
        </p:spPr>
      </p:pic>
    </p:spTree>
    <p:extLst>
      <p:ext uri="{BB962C8B-B14F-4D97-AF65-F5344CB8AC3E}">
        <p14:creationId xmlns:p14="http://schemas.microsoft.com/office/powerpoint/2010/main" val="758734945"/>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500" fill="hold"/>
                                        <p:tgtEl>
                                          <p:spTgt spid="16"/>
                                        </p:tgtEl>
                                        <p:attrNameLst>
                                          <p:attrName>ppt_x</p:attrName>
                                        </p:attrNameLst>
                                      </p:cBhvr>
                                      <p:tavLst>
                                        <p:tav tm="0">
                                          <p:val>
                                            <p:strVal val="1+#ppt_w/2"/>
                                          </p:val>
                                        </p:tav>
                                        <p:tav tm="100000">
                                          <p:val>
                                            <p:strVal val="#ppt_x"/>
                                          </p:val>
                                        </p:tav>
                                      </p:tavLst>
                                    </p:anim>
                                    <p:anim calcmode="lin" valueType="num">
                                      <p:cBhvr additive="base">
                                        <p:cTn id="8" dur="1500" fill="hold"/>
                                        <p:tgtEl>
                                          <p:spTgt spid="16"/>
                                        </p:tgtEl>
                                        <p:attrNameLst>
                                          <p:attrName>ppt_y</p:attrName>
                                        </p:attrNameLst>
                                      </p:cBhvr>
                                      <p:tavLst>
                                        <p:tav tm="0">
                                          <p:val>
                                            <p:strVal val="#ppt_y"/>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439800"/>
            <a:chOff x="335868" y="306805"/>
            <a:chExt cx="15402685" cy="779156"/>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E - EPI PARA PROTEÇÃO DO TRONCO</a:t>
              </a:r>
              <a:endParaRPr lang="zh-CN" altLang="en-US" sz="2258" b="1" dirty="0">
                <a:solidFill>
                  <a:prstClr val="white"/>
                </a:solidFill>
                <a:cs typeface="+mn-ea"/>
                <a:sym typeface="+mn-lt"/>
              </a:endParaRPr>
            </a:p>
          </p:txBody>
        </p:sp>
      </p:grpSp>
      <p:sp>
        <p:nvSpPr>
          <p:cNvPr id="17" name="椭圆 54">
            <a:extLst>
              <a:ext uri="{FF2B5EF4-FFF2-40B4-BE49-F238E27FC236}">
                <a16:creationId xmlns:a16="http://schemas.microsoft.com/office/drawing/2014/main" id="{21A9CBE4-2952-47E1-430A-4106CAE8C0A9}"/>
              </a:ext>
            </a:extLst>
          </p:cNvPr>
          <p:cNvSpPr/>
          <p:nvPr/>
        </p:nvSpPr>
        <p:spPr>
          <a:xfrm flipV="1">
            <a:off x="1891819" y="4013200"/>
            <a:ext cx="8675882" cy="7797232"/>
          </a:xfrm>
          <a:prstGeom prst="ellipse">
            <a:avLst/>
          </a:prstGeom>
          <a:gradFill flip="none" rotWithShape="1">
            <a:gsLst>
              <a:gs pos="51000">
                <a:srgbClr val="00B0F0">
                  <a:alpha val="0"/>
                </a:srgbClr>
              </a:gs>
              <a:gs pos="100000">
                <a:srgbClr val="00B0F0"/>
              </a:gs>
            </a:gsLst>
            <a:lin ang="5400000" scaled="1"/>
            <a:tileRect/>
          </a:gradFill>
          <a:ln w="12700" cap="flat" cmpd="sng" algn="ctr">
            <a:noFill/>
            <a:prstDash val="solid"/>
            <a:miter lim="800000"/>
          </a:ln>
          <a:effectLst/>
        </p:spPr>
        <p:txBody>
          <a:bodyPr rtlCol="0" anchor="ctr"/>
          <a:lstStyle/>
          <a:p>
            <a:pPr marL="0" marR="0" lvl="0" indent="0" algn="ctr" defTabSz="959937" eaLnBrk="1" fontAlgn="auto" latinLnBrk="0" hangingPunct="1">
              <a:lnSpc>
                <a:spcPct val="100000"/>
              </a:lnSpc>
              <a:spcBef>
                <a:spcPts val="0"/>
              </a:spcBef>
              <a:spcAft>
                <a:spcPts val="0"/>
              </a:spcAft>
              <a:buClrTx/>
              <a:buSzTx/>
              <a:buFontTx/>
              <a:buNone/>
              <a:tabLst/>
              <a:defRPr/>
            </a:pPr>
            <a:endParaRPr kumimoji="0" lang="zh-CN" altLang="en-US" sz="1890" b="0" i="0" u="none" strike="noStrike" kern="0" cap="none" spc="0" normalizeH="0" baseline="0" noProof="0" dirty="0">
              <a:ln>
                <a:noFill/>
              </a:ln>
              <a:solidFill>
                <a:prstClr val="white"/>
              </a:solidFill>
              <a:effectLst/>
              <a:uLnTx/>
              <a:uFillTx/>
              <a:cs typeface="+mn-ea"/>
              <a:sym typeface="+mn-lt"/>
            </a:endParaRPr>
          </a:p>
        </p:txBody>
      </p:sp>
      <p:grpSp>
        <p:nvGrpSpPr>
          <p:cNvPr id="18" name="组合 58">
            <a:extLst>
              <a:ext uri="{FF2B5EF4-FFF2-40B4-BE49-F238E27FC236}">
                <a16:creationId xmlns:a16="http://schemas.microsoft.com/office/drawing/2014/main" id="{946BB284-2718-A8A4-4A39-394A90724432}"/>
              </a:ext>
            </a:extLst>
          </p:cNvPr>
          <p:cNvGrpSpPr/>
          <p:nvPr/>
        </p:nvGrpSpPr>
        <p:grpSpPr>
          <a:xfrm>
            <a:off x="2524077" y="5562392"/>
            <a:ext cx="7411368" cy="1150499"/>
            <a:chOff x="4452471" y="5588000"/>
            <a:chExt cx="3287057" cy="567765"/>
          </a:xfrm>
        </p:grpSpPr>
        <p:sp>
          <p:nvSpPr>
            <p:cNvPr id="19" name="椭圆 60">
              <a:extLst>
                <a:ext uri="{FF2B5EF4-FFF2-40B4-BE49-F238E27FC236}">
                  <a16:creationId xmlns:a16="http://schemas.microsoft.com/office/drawing/2014/main" id="{470093FC-44CB-BB6B-3D95-863B5D035C1F}"/>
                </a:ext>
              </a:extLst>
            </p:cNvPr>
            <p:cNvSpPr/>
            <p:nvPr/>
          </p:nvSpPr>
          <p:spPr>
            <a:xfrm>
              <a:off x="4840940" y="5638799"/>
              <a:ext cx="2510118" cy="466165"/>
            </a:xfrm>
            <a:prstGeom prst="ellipse">
              <a:avLst/>
            </a:prstGeom>
            <a:gradFill>
              <a:gsLst>
                <a:gs pos="0">
                  <a:srgbClr val="00B0F0">
                    <a:alpha val="60000"/>
                  </a:srgbClr>
                </a:gs>
                <a:gs pos="100000">
                  <a:srgbClr val="00B0F0">
                    <a:alpha val="10000"/>
                  </a:srgbClr>
                </a:gs>
              </a:gsLst>
              <a:lin ang="16200000" scaled="1"/>
            </a:gradFill>
            <a:ln w="15875" cap="flat" cmpd="sng" algn="ctr">
              <a:noFill/>
              <a:prstDash val="solid"/>
              <a:miter lim="800000"/>
            </a:ln>
            <a:effectLst/>
            <a:scene3d>
              <a:camera prst="orthographicFront"/>
              <a:lightRig rig="threePt" dir="t"/>
            </a:scene3d>
          </p:spPr>
          <p:txBody>
            <a:bodyPr rot="0" spcFirstLastPara="0" vertOverflow="overflow" horzOverflow="overflow" vert="horz" wrap="square" lIns="95991" tIns="47995" rIns="95991" bIns="47995" numCol="1" spcCol="0" rtlCol="0" fromWordArt="0" anchor="ctr" anchorCtr="0" forceAA="0" compatLnSpc="1">
              <a:prstTxWarp prst="textNoShape">
                <a:avLst/>
              </a:prstTxWarp>
              <a:noAutofit/>
            </a:bodyPr>
            <a:lstStyle/>
            <a:p>
              <a:pPr marL="0" marR="0" lvl="0" indent="0" algn="ctr" defTabSz="959937"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dirty="0">
                <a:ln>
                  <a:noFill/>
                </a:ln>
                <a:solidFill>
                  <a:prstClr val="white"/>
                </a:solidFill>
                <a:effectLst/>
                <a:uLnTx/>
                <a:uFillTx/>
                <a:cs typeface="+mn-ea"/>
                <a:sym typeface="+mn-lt"/>
              </a:endParaRPr>
            </a:p>
          </p:txBody>
        </p:sp>
        <p:sp>
          <p:nvSpPr>
            <p:cNvPr id="20" name="椭圆 61">
              <a:extLst>
                <a:ext uri="{FF2B5EF4-FFF2-40B4-BE49-F238E27FC236}">
                  <a16:creationId xmlns:a16="http://schemas.microsoft.com/office/drawing/2014/main" id="{A5949AC0-797A-F3E4-88BC-B1791EC52257}"/>
                </a:ext>
              </a:extLst>
            </p:cNvPr>
            <p:cNvSpPr/>
            <p:nvPr/>
          </p:nvSpPr>
          <p:spPr>
            <a:xfrm>
              <a:off x="5350435" y="5668682"/>
              <a:ext cx="1491129" cy="310777"/>
            </a:xfrm>
            <a:prstGeom prst="ellipse">
              <a:avLst/>
            </a:prstGeom>
            <a:gradFill>
              <a:gsLst>
                <a:gs pos="0">
                  <a:srgbClr val="E6DCB1">
                    <a:alpha val="60000"/>
                  </a:srgbClr>
                </a:gs>
                <a:gs pos="100000">
                  <a:srgbClr val="E6DCB1">
                    <a:alpha val="10000"/>
                  </a:srgbClr>
                </a:gs>
              </a:gsLst>
              <a:lin ang="16200000" scaled="1"/>
            </a:gradFill>
            <a:ln w="15875" cap="flat" cmpd="sng" algn="ctr">
              <a:noFill/>
              <a:prstDash val="solid"/>
              <a:miter lim="800000"/>
            </a:ln>
            <a:effectLst/>
            <a:scene3d>
              <a:camera prst="orthographicFront"/>
              <a:lightRig rig="threePt" dir="t"/>
            </a:scene3d>
          </p:spPr>
          <p:txBody>
            <a:bodyPr rot="0" spcFirstLastPara="0" vertOverflow="overflow" horzOverflow="overflow" vert="horz" wrap="square" lIns="95991" tIns="47995" rIns="95991" bIns="47995" numCol="1" spcCol="0" rtlCol="0" fromWordArt="0" anchor="ctr" anchorCtr="0" forceAA="0" compatLnSpc="1">
              <a:prstTxWarp prst="textNoShape">
                <a:avLst/>
              </a:prstTxWarp>
              <a:noAutofit/>
            </a:bodyPr>
            <a:lstStyle/>
            <a:p>
              <a:pPr marL="0" marR="0" lvl="0" indent="0" algn="ctr" defTabSz="959937"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dirty="0">
                <a:ln>
                  <a:noFill/>
                </a:ln>
                <a:solidFill>
                  <a:prstClr val="white"/>
                </a:solidFill>
                <a:effectLst/>
                <a:uLnTx/>
                <a:uFillTx/>
                <a:cs typeface="+mn-ea"/>
                <a:sym typeface="+mn-lt"/>
              </a:endParaRPr>
            </a:p>
          </p:txBody>
        </p:sp>
        <p:sp>
          <p:nvSpPr>
            <p:cNvPr id="21" name="弧 7">
              <a:extLst>
                <a:ext uri="{FF2B5EF4-FFF2-40B4-BE49-F238E27FC236}">
                  <a16:creationId xmlns:a16="http://schemas.microsoft.com/office/drawing/2014/main" id="{B56A01D8-F9B5-626E-577C-77410AA0531F}"/>
                </a:ext>
              </a:extLst>
            </p:cNvPr>
            <p:cNvSpPr/>
            <p:nvPr/>
          </p:nvSpPr>
          <p:spPr>
            <a:xfrm>
              <a:off x="4452471" y="5588000"/>
              <a:ext cx="3287057" cy="567765"/>
            </a:xfrm>
            <a:prstGeom prst="arc">
              <a:avLst>
                <a:gd name="adj1" fmla="val 10237446"/>
                <a:gd name="adj2" fmla="val 618358"/>
              </a:avLst>
            </a:prstGeom>
            <a:noFill/>
            <a:ln w="19050" cap="flat" cmpd="sng" algn="ctr">
              <a:gradFill flip="none" rotWithShape="1">
                <a:gsLst>
                  <a:gs pos="0">
                    <a:srgbClr val="00B0F0"/>
                  </a:gs>
                  <a:gs pos="100000">
                    <a:srgbClr val="00B0F0">
                      <a:alpha val="0"/>
                    </a:srgbClr>
                  </a:gs>
                </a:gsLst>
                <a:lin ang="16200000" scaled="1"/>
                <a:tileRect/>
              </a:gradFill>
              <a:prstDash val="solid"/>
              <a:miter lim="800000"/>
            </a:ln>
            <a:effectLst/>
          </p:spPr>
          <p:txBody>
            <a:bodyPr rtlCol="0" anchor="ctr"/>
            <a:lstStyle/>
            <a:p>
              <a:pPr marL="0" marR="0" lvl="0" indent="0" algn="ctr" defTabSz="959937" eaLnBrk="1" fontAlgn="auto" latinLnBrk="0" hangingPunct="1">
                <a:lnSpc>
                  <a:spcPct val="100000"/>
                </a:lnSpc>
                <a:spcBef>
                  <a:spcPts val="0"/>
                </a:spcBef>
                <a:spcAft>
                  <a:spcPts val="0"/>
                </a:spcAft>
                <a:buClrTx/>
                <a:buSzTx/>
                <a:buFontTx/>
                <a:buNone/>
                <a:tabLst/>
                <a:defRPr/>
              </a:pPr>
              <a:endParaRPr kumimoji="1" lang="zh-CN" altLang="en-US" sz="2000" b="0" i="0" u="none" strike="noStrike" kern="0" cap="none" spc="0" normalizeH="0" baseline="0" noProof="0" dirty="0">
                <a:ln>
                  <a:noFill/>
                </a:ln>
                <a:solidFill>
                  <a:prstClr val="white"/>
                </a:solidFill>
                <a:effectLst/>
                <a:uLnTx/>
                <a:uFillTx/>
                <a:cs typeface="+mn-ea"/>
                <a:sym typeface="+mn-lt"/>
              </a:endParaRPr>
            </a:p>
          </p:txBody>
        </p:sp>
      </p:grpSp>
      <p:grpSp>
        <p:nvGrpSpPr>
          <p:cNvPr id="26" name="组合">
            <a:extLst>
              <a:ext uri="{FF2B5EF4-FFF2-40B4-BE49-F238E27FC236}">
                <a16:creationId xmlns:a16="http://schemas.microsoft.com/office/drawing/2014/main" id="{540D520A-5B70-3A86-2555-A8C277F03A8C}"/>
              </a:ext>
            </a:extLst>
          </p:cNvPr>
          <p:cNvGrpSpPr/>
          <p:nvPr/>
        </p:nvGrpSpPr>
        <p:grpSpPr>
          <a:xfrm>
            <a:off x="3030519" y="4635500"/>
            <a:ext cx="561960" cy="566367"/>
            <a:chOff x="2312894" y="4867835"/>
            <a:chExt cx="645459" cy="645459"/>
          </a:xfrm>
        </p:grpSpPr>
        <p:sp>
          <p:nvSpPr>
            <p:cNvPr id="27" name="圆形">
              <a:extLst>
                <a:ext uri="{FF2B5EF4-FFF2-40B4-BE49-F238E27FC236}">
                  <a16:creationId xmlns:a16="http://schemas.microsoft.com/office/drawing/2014/main" id="{1F2F8BFF-B3D6-50E0-B867-C9F5F3AD9839}"/>
                </a:ext>
              </a:extLst>
            </p:cNvPr>
            <p:cNvSpPr/>
            <p:nvPr/>
          </p:nvSpPr>
          <p:spPr>
            <a:xfrm>
              <a:off x="2312894" y="4867835"/>
              <a:ext cx="645459" cy="645459"/>
            </a:xfrm>
            <a:prstGeom prst="ellipse">
              <a:avLst/>
            </a:prstGeom>
            <a:solidFill>
              <a:srgbClr val="00B0F0"/>
            </a:solidFill>
            <a:ln w="12700" cap="flat" cmpd="sng" algn="ctr">
              <a:noFill/>
              <a:prstDash val="solid"/>
              <a:miter lim="800000"/>
            </a:ln>
            <a:effectLst>
              <a:outerShdw blurRad="762000" dist="254000" dir="5400000" algn="t" rotWithShape="0">
                <a:prstClr val="black">
                  <a:alpha val="40000"/>
                </a:prstClr>
              </a:outerShdw>
            </a:effectLst>
          </p:spPr>
          <p:txBody>
            <a:bodyPr rot="0" spcFirstLastPara="0" vertOverflow="overflow" horzOverflow="overflow" vert="horz" wrap="square" lIns="91440" tIns="45720" rIns="36000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zh-CN" altLang="en-US" b="1" i="0" u="none" strike="noStrike" kern="1200" cap="none" spc="0" normalizeH="0" baseline="0" noProof="0" dirty="0">
                <a:ln>
                  <a:noFill/>
                </a:ln>
                <a:solidFill>
                  <a:schemeClr val="tx1">
                    <a:lumMod val="75000"/>
                    <a:lumOff val="25000"/>
                  </a:schemeClr>
                </a:solidFill>
                <a:effectLst/>
                <a:uLnTx/>
                <a:uFillTx/>
                <a:cs typeface="+mn-ea"/>
                <a:sym typeface="+mn-lt"/>
              </a:endParaRPr>
            </a:p>
          </p:txBody>
        </p:sp>
        <p:sp>
          <p:nvSpPr>
            <p:cNvPr id="28" name="图标">
              <a:extLst>
                <a:ext uri="{FF2B5EF4-FFF2-40B4-BE49-F238E27FC236}">
                  <a16:creationId xmlns:a16="http://schemas.microsoft.com/office/drawing/2014/main" id="{26801A77-4664-EAEA-FE67-D52F01E43067}"/>
                </a:ext>
              </a:extLst>
            </p:cNvPr>
            <p:cNvSpPr/>
            <p:nvPr/>
          </p:nvSpPr>
          <p:spPr>
            <a:xfrm>
              <a:off x="2483220" y="5062250"/>
              <a:ext cx="304804" cy="256627"/>
            </a:xfrm>
            <a:custGeom>
              <a:avLst/>
              <a:gdLst>
                <a:gd name="connsiteX0" fmla="*/ 54158 w 604539"/>
                <a:gd name="connsiteY0" fmla="*/ 287695 h 508988"/>
                <a:gd name="connsiteX1" fmla="*/ 242194 w 604539"/>
                <a:gd name="connsiteY1" fmla="*/ 287695 h 508988"/>
                <a:gd name="connsiteX2" fmla="*/ 264990 w 604539"/>
                <a:gd name="connsiteY2" fmla="*/ 306729 h 508988"/>
                <a:gd name="connsiteX3" fmla="*/ 295264 w 604539"/>
                <a:gd name="connsiteY3" fmla="*/ 478149 h 508988"/>
                <a:gd name="connsiteX4" fmla="*/ 296591 w 604539"/>
                <a:gd name="connsiteY4" fmla="*/ 485739 h 508988"/>
                <a:gd name="connsiteX5" fmla="*/ 273433 w 604539"/>
                <a:gd name="connsiteY5" fmla="*/ 508988 h 508988"/>
                <a:gd name="connsiteX6" fmla="*/ 273071 w 604539"/>
                <a:gd name="connsiteY6" fmla="*/ 508988 h 508988"/>
                <a:gd name="connsiteX7" fmla="*/ 23160 w 604539"/>
                <a:gd name="connsiteY7" fmla="*/ 508988 h 508988"/>
                <a:gd name="connsiteX8" fmla="*/ 5430 w 604539"/>
                <a:gd name="connsiteY8" fmla="*/ 500676 h 508988"/>
                <a:gd name="connsiteX9" fmla="*/ 364 w 604539"/>
                <a:gd name="connsiteY9" fmla="*/ 481763 h 508988"/>
                <a:gd name="connsiteX10" fmla="*/ 31241 w 604539"/>
                <a:gd name="connsiteY10" fmla="*/ 306729 h 508988"/>
                <a:gd name="connsiteX11" fmla="*/ 54158 w 604539"/>
                <a:gd name="connsiteY11" fmla="*/ 287695 h 508988"/>
                <a:gd name="connsiteX12" fmla="*/ 362106 w 604539"/>
                <a:gd name="connsiteY12" fmla="*/ 287554 h 508988"/>
                <a:gd name="connsiteX13" fmla="*/ 550142 w 604539"/>
                <a:gd name="connsiteY13" fmla="*/ 287554 h 508988"/>
                <a:gd name="connsiteX14" fmla="*/ 572938 w 604539"/>
                <a:gd name="connsiteY14" fmla="*/ 306710 h 508988"/>
                <a:gd name="connsiteX15" fmla="*/ 603212 w 604539"/>
                <a:gd name="connsiteY15" fmla="*/ 478147 h 508988"/>
                <a:gd name="connsiteX16" fmla="*/ 604539 w 604539"/>
                <a:gd name="connsiteY16" fmla="*/ 485736 h 508988"/>
                <a:gd name="connsiteX17" fmla="*/ 581381 w 604539"/>
                <a:gd name="connsiteY17" fmla="*/ 508988 h 508988"/>
                <a:gd name="connsiteX18" fmla="*/ 581019 w 604539"/>
                <a:gd name="connsiteY18" fmla="*/ 508988 h 508988"/>
                <a:gd name="connsiteX19" fmla="*/ 331108 w 604539"/>
                <a:gd name="connsiteY19" fmla="*/ 508988 h 508988"/>
                <a:gd name="connsiteX20" fmla="*/ 313378 w 604539"/>
                <a:gd name="connsiteY20" fmla="*/ 500675 h 508988"/>
                <a:gd name="connsiteX21" fmla="*/ 308312 w 604539"/>
                <a:gd name="connsiteY21" fmla="*/ 481761 h 508988"/>
                <a:gd name="connsiteX22" fmla="*/ 339189 w 604539"/>
                <a:gd name="connsiteY22" fmla="*/ 306710 h 508988"/>
                <a:gd name="connsiteX23" fmla="*/ 362106 w 604539"/>
                <a:gd name="connsiteY23" fmla="*/ 287554 h 508988"/>
                <a:gd name="connsiteX24" fmla="*/ 208081 w 604539"/>
                <a:gd name="connsiteY24" fmla="*/ 54053 h 508988"/>
                <a:gd name="connsiteX25" fmla="*/ 396118 w 604539"/>
                <a:gd name="connsiteY25" fmla="*/ 54053 h 508988"/>
                <a:gd name="connsiteX26" fmla="*/ 419034 w 604539"/>
                <a:gd name="connsiteY26" fmla="*/ 73201 h 508988"/>
                <a:gd name="connsiteX27" fmla="*/ 449308 w 604539"/>
                <a:gd name="connsiteY27" fmla="*/ 244446 h 508988"/>
                <a:gd name="connsiteX28" fmla="*/ 450635 w 604539"/>
                <a:gd name="connsiteY28" fmla="*/ 252154 h 508988"/>
                <a:gd name="connsiteX29" fmla="*/ 427357 w 604539"/>
                <a:gd name="connsiteY29" fmla="*/ 275275 h 508988"/>
                <a:gd name="connsiteX30" fmla="*/ 427115 w 604539"/>
                <a:gd name="connsiteY30" fmla="*/ 275275 h 508988"/>
                <a:gd name="connsiteX31" fmla="*/ 177204 w 604539"/>
                <a:gd name="connsiteY31" fmla="*/ 275275 h 508988"/>
                <a:gd name="connsiteX32" fmla="*/ 159353 w 604539"/>
                <a:gd name="connsiteY32" fmla="*/ 266966 h 508988"/>
                <a:gd name="connsiteX33" fmla="*/ 154288 w 604539"/>
                <a:gd name="connsiteY33" fmla="*/ 248059 h 508988"/>
                <a:gd name="connsiteX34" fmla="*/ 185285 w 604539"/>
                <a:gd name="connsiteY34" fmla="*/ 73201 h 508988"/>
                <a:gd name="connsiteX35" fmla="*/ 208081 w 604539"/>
                <a:gd name="connsiteY35" fmla="*/ 54053 h 508988"/>
                <a:gd name="connsiteX36" fmla="*/ 518273 w 604539"/>
                <a:gd name="connsiteY36" fmla="*/ 0 h 508988"/>
                <a:gd name="connsiteX37" fmla="*/ 541548 w 604539"/>
                <a:gd name="connsiteY37" fmla="*/ 23244 h 508988"/>
                <a:gd name="connsiteX38" fmla="*/ 541548 w 604539"/>
                <a:gd name="connsiteY38" fmla="*/ 54075 h 508988"/>
                <a:gd name="connsiteX39" fmla="*/ 572422 w 604539"/>
                <a:gd name="connsiteY39" fmla="*/ 54075 h 508988"/>
                <a:gd name="connsiteX40" fmla="*/ 595577 w 604539"/>
                <a:gd name="connsiteY40" fmla="*/ 77199 h 508988"/>
                <a:gd name="connsiteX41" fmla="*/ 572422 w 604539"/>
                <a:gd name="connsiteY41" fmla="*/ 100322 h 508988"/>
                <a:gd name="connsiteX42" fmla="*/ 541548 w 604539"/>
                <a:gd name="connsiteY42" fmla="*/ 100322 h 508988"/>
                <a:gd name="connsiteX43" fmla="*/ 541548 w 604539"/>
                <a:gd name="connsiteY43" fmla="*/ 131274 h 508988"/>
                <a:gd name="connsiteX44" fmla="*/ 518273 w 604539"/>
                <a:gd name="connsiteY44" fmla="*/ 154397 h 508988"/>
                <a:gd name="connsiteX45" fmla="*/ 495117 w 604539"/>
                <a:gd name="connsiteY45" fmla="*/ 131274 h 508988"/>
                <a:gd name="connsiteX46" fmla="*/ 495117 w 604539"/>
                <a:gd name="connsiteY46" fmla="*/ 100322 h 508988"/>
                <a:gd name="connsiteX47" fmla="*/ 464244 w 604539"/>
                <a:gd name="connsiteY47" fmla="*/ 100322 h 508988"/>
                <a:gd name="connsiteX48" fmla="*/ 440968 w 604539"/>
                <a:gd name="connsiteY48" fmla="*/ 77199 h 508988"/>
                <a:gd name="connsiteX49" fmla="*/ 464244 w 604539"/>
                <a:gd name="connsiteY49" fmla="*/ 54075 h 508988"/>
                <a:gd name="connsiteX50" fmla="*/ 495117 w 604539"/>
                <a:gd name="connsiteY50" fmla="*/ 54075 h 508988"/>
                <a:gd name="connsiteX51" fmla="*/ 495117 w 604539"/>
                <a:gd name="connsiteY51" fmla="*/ 23244 h 508988"/>
                <a:gd name="connsiteX52" fmla="*/ 518273 w 604539"/>
                <a:gd name="connsiteY52" fmla="*/ 0 h 50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4539" h="508988">
                  <a:moveTo>
                    <a:pt x="54158" y="287695"/>
                  </a:moveTo>
                  <a:lnTo>
                    <a:pt x="242194" y="287695"/>
                  </a:lnTo>
                  <a:cubicBezTo>
                    <a:pt x="253411" y="287695"/>
                    <a:pt x="263060" y="295766"/>
                    <a:pt x="264990" y="306729"/>
                  </a:cubicBezTo>
                  <a:lnTo>
                    <a:pt x="295264" y="478149"/>
                  </a:lnTo>
                  <a:cubicBezTo>
                    <a:pt x="296109" y="480559"/>
                    <a:pt x="296591" y="483088"/>
                    <a:pt x="296591" y="485739"/>
                  </a:cubicBezTo>
                  <a:cubicBezTo>
                    <a:pt x="296591" y="498628"/>
                    <a:pt x="286218" y="508988"/>
                    <a:pt x="273433" y="508988"/>
                  </a:cubicBezTo>
                  <a:lnTo>
                    <a:pt x="273071" y="508988"/>
                  </a:lnTo>
                  <a:lnTo>
                    <a:pt x="23160" y="508988"/>
                  </a:lnTo>
                  <a:cubicBezTo>
                    <a:pt x="16285" y="508988"/>
                    <a:pt x="9772" y="505977"/>
                    <a:pt x="5430" y="500676"/>
                  </a:cubicBezTo>
                  <a:cubicBezTo>
                    <a:pt x="967" y="495496"/>
                    <a:pt x="-842" y="488509"/>
                    <a:pt x="364" y="481763"/>
                  </a:cubicBezTo>
                  <a:lnTo>
                    <a:pt x="31241" y="306729"/>
                  </a:lnTo>
                  <a:cubicBezTo>
                    <a:pt x="33171" y="295766"/>
                    <a:pt x="42820" y="287695"/>
                    <a:pt x="54158" y="287695"/>
                  </a:cubicBezTo>
                  <a:close/>
                  <a:moveTo>
                    <a:pt x="362106" y="287554"/>
                  </a:moveTo>
                  <a:lnTo>
                    <a:pt x="550142" y="287554"/>
                  </a:lnTo>
                  <a:cubicBezTo>
                    <a:pt x="561359" y="287554"/>
                    <a:pt x="571008" y="295747"/>
                    <a:pt x="572938" y="306710"/>
                  </a:cubicBezTo>
                  <a:lnTo>
                    <a:pt x="603212" y="478147"/>
                  </a:lnTo>
                  <a:cubicBezTo>
                    <a:pt x="604057" y="480556"/>
                    <a:pt x="604539" y="483086"/>
                    <a:pt x="604539" y="485736"/>
                  </a:cubicBezTo>
                  <a:cubicBezTo>
                    <a:pt x="604539" y="498627"/>
                    <a:pt x="594166" y="508988"/>
                    <a:pt x="581381" y="508988"/>
                  </a:cubicBezTo>
                  <a:lnTo>
                    <a:pt x="581019" y="508988"/>
                  </a:lnTo>
                  <a:lnTo>
                    <a:pt x="331108" y="508988"/>
                  </a:lnTo>
                  <a:cubicBezTo>
                    <a:pt x="324233" y="508988"/>
                    <a:pt x="317720" y="505976"/>
                    <a:pt x="313378" y="500675"/>
                  </a:cubicBezTo>
                  <a:cubicBezTo>
                    <a:pt x="308915" y="495495"/>
                    <a:pt x="307106" y="488507"/>
                    <a:pt x="308312" y="481761"/>
                  </a:cubicBezTo>
                  <a:lnTo>
                    <a:pt x="339189" y="306710"/>
                  </a:lnTo>
                  <a:cubicBezTo>
                    <a:pt x="341119" y="295747"/>
                    <a:pt x="350768" y="287554"/>
                    <a:pt x="362106" y="287554"/>
                  </a:cubicBezTo>
                  <a:close/>
                  <a:moveTo>
                    <a:pt x="208081" y="54053"/>
                  </a:moveTo>
                  <a:lnTo>
                    <a:pt x="396118" y="54053"/>
                  </a:lnTo>
                  <a:cubicBezTo>
                    <a:pt x="407455" y="54053"/>
                    <a:pt x="417104" y="62122"/>
                    <a:pt x="419034" y="73201"/>
                  </a:cubicBezTo>
                  <a:lnTo>
                    <a:pt x="449308" y="244446"/>
                  </a:lnTo>
                  <a:cubicBezTo>
                    <a:pt x="450153" y="246855"/>
                    <a:pt x="450635" y="249504"/>
                    <a:pt x="450635" y="252154"/>
                  </a:cubicBezTo>
                  <a:cubicBezTo>
                    <a:pt x="450635" y="264919"/>
                    <a:pt x="440262" y="275275"/>
                    <a:pt x="427357" y="275275"/>
                  </a:cubicBezTo>
                  <a:lnTo>
                    <a:pt x="427115" y="275275"/>
                  </a:lnTo>
                  <a:lnTo>
                    <a:pt x="177204" y="275275"/>
                  </a:lnTo>
                  <a:cubicBezTo>
                    <a:pt x="170329" y="275275"/>
                    <a:pt x="163816" y="272265"/>
                    <a:pt x="159353" y="266966"/>
                  </a:cubicBezTo>
                  <a:cubicBezTo>
                    <a:pt x="155011" y="261788"/>
                    <a:pt x="153202" y="254803"/>
                    <a:pt x="154288" y="248059"/>
                  </a:cubicBezTo>
                  <a:lnTo>
                    <a:pt x="185285" y="73201"/>
                  </a:lnTo>
                  <a:cubicBezTo>
                    <a:pt x="187215" y="62122"/>
                    <a:pt x="196864" y="54053"/>
                    <a:pt x="208081" y="54053"/>
                  </a:cubicBezTo>
                  <a:close/>
                  <a:moveTo>
                    <a:pt x="518273" y="0"/>
                  </a:moveTo>
                  <a:cubicBezTo>
                    <a:pt x="531177" y="0"/>
                    <a:pt x="541548" y="10358"/>
                    <a:pt x="541548" y="23244"/>
                  </a:cubicBezTo>
                  <a:lnTo>
                    <a:pt x="541548" y="54075"/>
                  </a:lnTo>
                  <a:lnTo>
                    <a:pt x="572422" y="54075"/>
                  </a:lnTo>
                  <a:cubicBezTo>
                    <a:pt x="585205" y="54075"/>
                    <a:pt x="595577" y="64433"/>
                    <a:pt x="595577" y="77199"/>
                  </a:cubicBezTo>
                  <a:cubicBezTo>
                    <a:pt x="595577" y="89965"/>
                    <a:pt x="585205" y="100322"/>
                    <a:pt x="572422" y="100322"/>
                  </a:cubicBezTo>
                  <a:lnTo>
                    <a:pt x="541548" y="100322"/>
                  </a:lnTo>
                  <a:lnTo>
                    <a:pt x="541548" y="131274"/>
                  </a:lnTo>
                  <a:cubicBezTo>
                    <a:pt x="541548" y="144040"/>
                    <a:pt x="531177" y="154397"/>
                    <a:pt x="518273" y="154397"/>
                  </a:cubicBezTo>
                  <a:cubicBezTo>
                    <a:pt x="505489" y="154397"/>
                    <a:pt x="495117" y="144040"/>
                    <a:pt x="495117" y="131274"/>
                  </a:cubicBezTo>
                  <a:lnTo>
                    <a:pt x="495117" y="100322"/>
                  </a:lnTo>
                  <a:lnTo>
                    <a:pt x="464244" y="100322"/>
                  </a:lnTo>
                  <a:cubicBezTo>
                    <a:pt x="451340" y="100322"/>
                    <a:pt x="440968" y="89965"/>
                    <a:pt x="440968" y="77199"/>
                  </a:cubicBezTo>
                  <a:cubicBezTo>
                    <a:pt x="440968" y="64433"/>
                    <a:pt x="451340" y="54075"/>
                    <a:pt x="464244" y="54075"/>
                  </a:cubicBezTo>
                  <a:lnTo>
                    <a:pt x="495117" y="54075"/>
                  </a:lnTo>
                  <a:lnTo>
                    <a:pt x="495117" y="23244"/>
                  </a:lnTo>
                  <a:cubicBezTo>
                    <a:pt x="495117" y="10358"/>
                    <a:pt x="505489" y="0"/>
                    <a:pt x="518273" y="0"/>
                  </a:cubicBezTo>
                  <a:close/>
                </a:path>
              </a:pathLst>
            </a:custGeom>
            <a:solidFill>
              <a:sysClr val="window" lastClr="FFFFFF"/>
            </a:solidFill>
            <a:ln w="12700" cap="flat" cmpd="sng" algn="ctr">
              <a:noFill/>
              <a:prstDash val="solid"/>
              <a:miter lim="800000"/>
            </a:ln>
            <a:effectLst>
              <a:outerShdw blurRad="762000" dist="254000" dir="5400000" algn="t" rotWithShape="0">
                <a:prstClr val="black">
                  <a:alpha val="40000"/>
                </a:prstClr>
              </a:outerShdw>
            </a:effectLst>
          </p:spPr>
          <p:txBody>
            <a:bodyPr rot="0" spcFirstLastPara="0" vertOverflow="overflow" horzOverflow="overflow" vert="horz" wrap="square" lIns="91440" tIns="45720" rIns="36000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zh-CN" altLang="en-US" b="1" i="0" u="none" strike="noStrike" kern="1200" cap="none" spc="0" normalizeH="0" baseline="0" noProof="0" dirty="0">
                <a:ln>
                  <a:noFill/>
                </a:ln>
                <a:solidFill>
                  <a:schemeClr val="tx1">
                    <a:lumMod val="75000"/>
                    <a:lumOff val="25000"/>
                  </a:schemeClr>
                </a:solidFill>
                <a:effectLst/>
                <a:uLnTx/>
                <a:uFillTx/>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361128" y="2493118"/>
            <a:ext cx="2950369" cy="2346283"/>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E.1 - Vestimentas:</a:t>
            </a:r>
            <a:br>
              <a:rPr lang="pt-BR" altLang="zh-CN" sz="2000" b="1" dirty="0">
                <a:solidFill>
                  <a:schemeClr val="bg1"/>
                </a:solidFill>
                <a:cs typeface="+mn-ea"/>
                <a:sym typeface="+mn-lt"/>
              </a:rPr>
            </a:br>
            <a:r>
              <a:rPr lang="pt-BR" altLang="zh-CN" sz="2000" b="1" dirty="0">
                <a:solidFill>
                  <a:schemeClr val="bg1"/>
                </a:solidFill>
                <a:cs typeface="+mn-ea"/>
                <a:sym typeface="+mn-lt"/>
              </a:rPr>
              <a:t>c) </a:t>
            </a:r>
            <a:r>
              <a:rPr lang="pt-BR" altLang="zh-CN" sz="2000" dirty="0">
                <a:solidFill>
                  <a:schemeClr val="bg1"/>
                </a:solidFill>
                <a:cs typeface="+mn-ea"/>
                <a:sym typeface="+mn-lt"/>
              </a:rPr>
              <a:t>vestimenta para proteção do tronco contra agentes químicos;</a:t>
            </a:r>
            <a:endParaRPr lang="zh-CN" altLang="en-US" sz="20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3837208" y="1979660"/>
            <a:ext cx="4073587" cy="1156855"/>
          </a:xfrm>
          <a:prstGeom prst="rect">
            <a:avLst/>
          </a:prstGeom>
          <a:noFill/>
        </p:spPr>
        <p:txBody>
          <a:bodyPr wrap="square" rtlCol="0">
            <a:spAutoFit/>
          </a:bodyPr>
          <a:lstStyle/>
          <a:p>
            <a:pPr defTabSz="479969">
              <a:lnSpc>
                <a:spcPct val="150000"/>
              </a:lnSpc>
              <a:defRPr/>
            </a:pPr>
            <a:r>
              <a:rPr lang="pt-BR" altLang="zh-CN" sz="1600" dirty="0">
                <a:solidFill>
                  <a:schemeClr val="bg1"/>
                </a:solidFill>
                <a:cs typeface="+mn-ea"/>
                <a:sym typeface="+mn-lt"/>
              </a:rPr>
              <a:t>Sua composição é resistente e protege o corpo de respingos durante a execução das tarefas. </a:t>
            </a:r>
          </a:p>
        </p:txBody>
      </p:sp>
      <p:sp>
        <p:nvSpPr>
          <p:cNvPr id="62" name="矩形 144">
            <a:extLst>
              <a:ext uri="{FF2B5EF4-FFF2-40B4-BE49-F238E27FC236}">
                <a16:creationId xmlns:a16="http://schemas.microsoft.com/office/drawing/2014/main" id="{47D729E4-044E-8F4D-4824-1AF942E5CBAF}"/>
              </a:ext>
            </a:extLst>
          </p:cNvPr>
          <p:cNvSpPr/>
          <p:nvPr/>
        </p:nvSpPr>
        <p:spPr>
          <a:xfrm>
            <a:off x="8367347" y="1686580"/>
            <a:ext cx="3579829" cy="2264851"/>
          </a:xfrm>
          <a:prstGeom prst="rect">
            <a:avLst/>
          </a:prstGeom>
          <a:noFill/>
        </p:spPr>
        <p:txBody>
          <a:bodyPr wrap="square" rtlCol="0">
            <a:spAutoFit/>
          </a:bodyPr>
          <a:lstStyle/>
          <a:p>
            <a:pPr defTabSz="479969">
              <a:lnSpc>
                <a:spcPct val="150000"/>
              </a:lnSpc>
              <a:defRPr/>
            </a:pPr>
            <a:r>
              <a:rPr lang="pt-BR" altLang="zh-CN" sz="1600" dirty="0">
                <a:solidFill>
                  <a:schemeClr val="bg1"/>
                </a:solidFill>
                <a:cs typeface="+mn-ea"/>
                <a:sym typeface="+mn-lt"/>
              </a:rPr>
              <a:t>Ideal para ser usado em atividades da indústria química e comércio de alimentos, tais como padarias, restaurantes, frigoríficos e em locais em que seja necessária a proteção frontal do corpo.</a:t>
            </a:r>
          </a:p>
        </p:txBody>
      </p:sp>
      <p:sp>
        <p:nvSpPr>
          <p:cNvPr id="2" name="矩形: 圆角 14">
            <a:hlinkClick r:id="rId3" action="ppaction://hlinksldjump"/>
            <a:extLst>
              <a:ext uri="{FF2B5EF4-FFF2-40B4-BE49-F238E27FC236}">
                <a16:creationId xmlns:a16="http://schemas.microsoft.com/office/drawing/2014/main" id="{6CCF6978-474A-A778-493C-146FFE935440}"/>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pic>
        <p:nvPicPr>
          <p:cNvPr id="9" name="Imagem 8">
            <a:extLst>
              <a:ext uri="{FF2B5EF4-FFF2-40B4-BE49-F238E27FC236}">
                <a16:creationId xmlns:a16="http://schemas.microsoft.com/office/drawing/2014/main" id="{07DADE68-FECF-AD6A-C232-D4680EB620CD}"/>
              </a:ext>
            </a:extLst>
          </p:cNvPr>
          <p:cNvPicPr>
            <a:picLocks noChangeAspect="1"/>
          </p:cNvPicPr>
          <p:nvPr/>
        </p:nvPicPr>
        <p:blipFill>
          <a:blip r:embed="rId4"/>
          <a:stretch>
            <a:fillRect/>
          </a:stretch>
        </p:blipFill>
        <p:spPr>
          <a:xfrm>
            <a:off x="5039167" y="4137389"/>
            <a:ext cx="1009650" cy="2000250"/>
          </a:xfrm>
          <a:prstGeom prst="roundRect">
            <a:avLst>
              <a:gd name="adj" fmla="val 10741"/>
            </a:avLst>
          </a:prstGeom>
          <a:noFill/>
          <a:effectLst>
            <a:glow rad="139700">
              <a:schemeClr val="accent1">
                <a:satMod val="175000"/>
                <a:alpha val="40000"/>
              </a:schemeClr>
            </a:glow>
          </a:effectLst>
        </p:spPr>
      </p:pic>
      <p:pic>
        <p:nvPicPr>
          <p:cNvPr id="10" name="Imagem 9">
            <a:extLst>
              <a:ext uri="{FF2B5EF4-FFF2-40B4-BE49-F238E27FC236}">
                <a16:creationId xmlns:a16="http://schemas.microsoft.com/office/drawing/2014/main" id="{4A026C9F-C78B-B1D4-452A-D31FEC82553A}"/>
              </a:ext>
            </a:extLst>
          </p:cNvPr>
          <p:cNvPicPr>
            <a:picLocks noChangeAspect="1"/>
          </p:cNvPicPr>
          <p:nvPr/>
        </p:nvPicPr>
        <p:blipFill>
          <a:blip r:embed="rId5"/>
          <a:stretch>
            <a:fillRect/>
          </a:stretch>
        </p:blipFill>
        <p:spPr>
          <a:xfrm>
            <a:off x="6382686" y="4137389"/>
            <a:ext cx="1190625" cy="2000250"/>
          </a:xfrm>
          <a:prstGeom prst="roundRect">
            <a:avLst>
              <a:gd name="adj" fmla="val 10741"/>
            </a:avLst>
          </a:prstGeom>
          <a:noFill/>
          <a:effectLst>
            <a:glow rad="139700">
              <a:schemeClr val="accent1">
                <a:satMod val="175000"/>
                <a:alpha val="40000"/>
              </a:schemeClr>
            </a:glow>
          </a:effectLst>
        </p:spPr>
      </p:pic>
    </p:spTree>
    <p:extLst>
      <p:ext uri="{BB962C8B-B14F-4D97-AF65-F5344CB8AC3E}">
        <p14:creationId xmlns:p14="http://schemas.microsoft.com/office/powerpoint/2010/main" val="3105944622"/>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par>
                          <p:cTn id="17" fill="hold">
                            <p:stCondLst>
                              <p:cond delay="3000"/>
                            </p:stCondLst>
                            <p:childTnLst>
                              <p:par>
                                <p:cTn id="18" presetID="2" presetClass="entr" presetSubtype="2" decel="10000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1500" fill="hold"/>
                                        <p:tgtEl>
                                          <p:spTgt spid="2"/>
                                        </p:tgtEl>
                                        <p:attrNameLst>
                                          <p:attrName>ppt_x</p:attrName>
                                        </p:attrNameLst>
                                      </p:cBhvr>
                                      <p:tavLst>
                                        <p:tav tm="0">
                                          <p:val>
                                            <p:strVal val="1+#ppt_w/2"/>
                                          </p:val>
                                        </p:tav>
                                        <p:tav tm="100000">
                                          <p:val>
                                            <p:strVal val="#ppt_x"/>
                                          </p:val>
                                        </p:tav>
                                      </p:tavLst>
                                    </p:anim>
                                    <p:anim calcmode="lin" valueType="num">
                                      <p:cBhvr additive="base">
                                        <p:cTn id="21"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3">
            <a:duotone>
              <a:prstClr val="black"/>
              <a:schemeClr val="accent1">
                <a:tint val="45000"/>
                <a:satMod val="400000"/>
              </a:schemeClr>
            </a:duotone>
          </a:blip>
          <a:stretch>
            <a:fillRect/>
          </a:stretch>
        </p:blipFill>
        <p:spPr>
          <a:xfrm>
            <a:off x="0" y="0"/>
            <a:ext cx="12192000" cy="6858000"/>
          </a:xfrm>
          <a:prstGeom prst="rect">
            <a:avLst/>
          </a:prstGeom>
        </p:spPr>
      </p:pic>
      <p:sp>
        <p:nvSpPr>
          <p:cNvPr id="18" name="平行四边形 37">
            <a:extLst>
              <a:ext uri="{FF2B5EF4-FFF2-40B4-BE49-F238E27FC236}">
                <a16:creationId xmlns:a16="http://schemas.microsoft.com/office/drawing/2014/main" id="{AB0054E2-96FA-CBDB-4549-D256F18AA6D5}"/>
              </a:ext>
            </a:extLst>
          </p:cNvPr>
          <p:cNvSpPr/>
          <p:nvPr>
            <p:custDataLst>
              <p:tags r:id="rId1"/>
            </p:custDataLst>
          </p:nvPr>
        </p:nvSpPr>
        <p:spPr>
          <a:xfrm flipH="1" flipV="1">
            <a:off x="6401990" y="3821142"/>
            <a:ext cx="4363980" cy="1654372"/>
          </a:xfrm>
          <a:prstGeom prst="parallelogram">
            <a:avLst>
              <a:gd name="adj" fmla="val 29928"/>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439800"/>
            <a:chOff x="335868" y="306805"/>
            <a:chExt cx="15402685" cy="779156"/>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E - EPI PARA PROTEÇÃO DO TRONCO</a:t>
              </a: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791536" y="1142704"/>
            <a:ext cx="9974434" cy="961289"/>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E.1 - Vestimentas:</a:t>
            </a:r>
            <a:br>
              <a:rPr lang="pt-BR" altLang="zh-CN" sz="2000" b="1" dirty="0">
                <a:solidFill>
                  <a:schemeClr val="bg1"/>
                </a:solidFill>
                <a:cs typeface="+mn-ea"/>
                <a:sym typeface="+mn-lt"/>
              </a:rPr>
            </a:br>
            <a:r>
              <a:rPr lang="pt-BR" altLang="zh-CN" sz="2000" b="1" dirty="0">
                <a:solidFill>
                  <a:schemeClr val="bg1"/>
                </a:solidFill>
                <a:cs typeface="+mn-ea"/>
                <a:sym typeface="+mn-lt"/>
              </a:rPr>
              <a:t>d) </a:t>
            </a:r>
            <a:r>
              <a:rPr lang="pt-BR" altLang="zh-CN" sz="2000" dirty="0">
                <a:solidFill>
                  <a:schemeClr val="bg1"/>
                </a:solidFill>
                <a:cs typeface="+mn-ea"/>
                <a:sym typeface="+mn-lt"/>
              </a:rPr>
              <a:t>vestimenta para proteção do tronco contra radiação ionizante;</a:t>
            </a:r>
            <a:endParaRPr lang="zh-CN" altLang="en-US" sz="20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6884899" y="3885234"/>
            <a:ext cx="3579828" cy="1526187"/>
          </a:xfrm>
          <a:prstGeom prst="rect">
            <a:avLst/>
          </a:prstGeom>
          <a:noFill/>
        </p:spPr>
        <p:txBody>
          <a:bodyPr wrap="square" rtlCol="0">
            <a:spAutoFit/>
          </a:bodyPr>
          <a:lstStyle/>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Oferece proteção dos operadores contra radiação de raios-x durante a radiologia convencional e procedimentos intervencionistas</a:t>
            </a:r>
          </a:p>
        </p:txBody>
      </p:sp>
      <p:grpSp>
        <p:nvGrpSpPr>
          <p:cNvPr id="14" name="组合 2">
            <a:extLst>
              <a:ext uri="{FF2B5EF4-FFF2-40B4-BE49-F238E27FC236}">
                <a16:creationId xmlns:a16="http://schemas.microsoft.com/office/drawing/2014/main" id="{357DEBA5-BE40-6303-04C5-461C189238A4}"/>
              </a:ext>
            </a:extLst>
          </p:cNvPr>
          <p:cNvGrpSpPr/>
          <p:nvPr/>
        </p:nvGrpSpPr>
        <p:grpSpPr>
          <a:xfrm>
            <a:off x="314464" y="3353789"/>
            <a:ext cx="3483076" cy="3176980"/>
            <a:chOff x="548721" y="1660009"/>
            <a:chExt cx="6073003" cy="5539304"/>
          </a:xfrm>
        </p:grpSpPr>
        <p:sp>
          <p:nvSpPr>
            <p:cNvPr id="15" name="平行四边形 29">
              <a:extLst>
                <a:ext uri="{FF2B5EF4-FFF2-40B4-BE49-F238E27FC236}">
                  <a16:creationId xmlns:a16="http://schemas.microsoft.com/office/drawing/2014/main" id="{EC9D20E3-A868-F589-6051-E97829E019B1}"/>
                </a:ext>
              </a:extLst>
            </p:cNvPr>
            <p:cNvSpPr/>
            <p:nvPr/>
          </p:nvSpPr>
          <p:spPr>
            <a:xfrm>
              <a:off x="548721" y="1660009"/>
              <a:ext cx="5810647" cy="4283592"/>
            </a:xfrm>
            <a:prstGeom prst="parallelogram">
              <a:avLst>
                <a:gd name="adj" fmla="val 41066"/>
              </a:avLst>
            </a:prstGeom>
            <a:gradFill>
              <a:gsLst>
                <a:gs pos="0">
                  <a:srgbClr val="00B0F0"/>
                </a:gs>
                <a:gs pos="100000">
                  <a:srgbClr val="344CF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6" name="平行四边形 30">
              <a:extLst>
                <a:ext uri="{FF2B5EF4-FFF2-40B4-BE49-F238E27FC236}">
                  <a16:creationId xmlns:a16="http://schemas.microsoft.com/office/drawing/2014/main" id="{FAC12C04-26CD-B8DC-82BF-5EBFBDFD3C85}"/>
                </a:ext>
              </a:extLst>
            </p:cNvPr>
            <p:cNvSpPr/>
            <p:nvPr/>
          </p:nvSpPr>
          <p:spPr>
            <a:xfrm>
              <a:off x="2867379" y="4431621"/>
              <a:ext cx="3754345" cy="2767692"/>
            </a:xfrm>
            <a:prstGeom prst="parallelogram">
              <a:avLst>
                <a:gd name="adj" fmla="val 41066"/>
              </a:avLst>
            </a:prstGeom>
            <a:gradFill>
              <a:gsLst>
                <a:gs pos="0">
                  <a:srgbClr val="00B0F0"/>
                </a:gs>
                <a:gs pos="100000">
                  <a:srgbClr val="344CF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sp>
        <p:nvSpPr>
          <p:cNvPr id="21" name="矩形: 圆角 14">
            <a:hlinkClick r:id="rId4" action="ppaction://hlinksldjump"/>
            <a:extLst>
              <a:ext uri="{FF2B5EF4-FFF2-40B4-BE49-F238E27FC236}">
                <a16:creationId xmlns:a16="http://schemas.microsoft.com/office/drawing/2014/main" id="{FC9AA593-16C5-4A50-0EDE-D6F0915B267C}"/>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pic>
        <p:nvPicPr>
          <p:cNvPr id="2" name="Imagem 1">
            <a:extLst>
              <a:ext uri="{FF2B5EF4-FFF2-40B4-BE49-F238E27FC236}">
                <a16:creationId xmlns:a16="http://schemas.microsoft.com/office/drawing/2014/main" id="{C4D766F0-5B84-D03F-980E-5CB137265EBB}"/>
              </a:ext>
            </a:extLst>
          </p:cNvPr>
          <p:cNvPicPr>
            <a:picLocks noChangeAspect="1"/>
          </p:cNvPicPr>
          <p:nvPr/>
        </p:nvPicPr>
        <p:blipFill rotWithShape="1">
          <a:blip r:embed="rId5"/>
          <a:srcRect l="42775" t="12128" r="21619" b="12756"/>
          <a:stretch/>
        </p:blipFill>
        <p:spPr>
          <a:xfrm>
            <a:off x="2478720" y="2950030"/>
            <a:ext cx="2048548" cy="3527098"/>
          </a:xfrm>
          <a:prstGeom prst="rect">
            <a:avLst/>
          </a:prstGeom>
          <a:ln>
            <a:noFill/>
          </a:ln>
          <a:effectLst>
            <a:glow rad="101600">
              <a:schemeClr val="accent5">
                <a:satMod val="175000"/>
                <a:alpha val="40000"/>
              </a:schemeClr>
            </a:glow>
            <a:softEdge rad="112500"/>
          </a:effectLst>
        </p:spPr>
      </p:pic>
    </p:spTree>
    <p:extLst>
      <p:ext uri="{BB962C8B-B14F-4D97-AF65-F5344CB8AC3E}">
        <p14:creationId xmlns:p14="http://schemas.microsoft.com/office/powerpoint/2010/main" val="3810716603"/>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p:stCondLst>
                              <p:cond delay="500"/>
                            </p:stCondLst>
                            <p:childTnLst>
                              <p:par>
                                <p:cTn id="9" presetID="2" presetClass="entr" presetSubtype="2" decel="10000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500" fill="hold"/>
                                        <p:tgtEl>
                                          <p:spTgt spid="21"/>
                                        </p:tgtEl>
                                        <p:attrNameLst>
                                          <p:attrName>ppt_x</p:attrName>
                                        </p:attrNameLst>
                                      </p:cBhvr>
                                      <p:tavLst>
                                        <p:tav tm="0">
                                          <p:val>
                                            <p:strVal val="1+#ppt_w/2"/>
                                          </p:val>
                                        </p:tav>
                                        <p:tav tm="100000">
                                          <p:val>
                                            <p:strVal val="#ppt_x"/>
                                          </p:val>
                                        </p:tav>
                                      </p:tavLst>
                                    </p:anim>
                                    <p:anim calcmode="lin" valueType="num">
                                      <p:cBhvr additive="base">
                                        <p:cTn id="12" dur="1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439800"/>
            <a:chOff x="335868" y="306805"/>
            <a:chExt cx="15402685" cy="779156"/>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E - EPI PARA PROTEÇÃO DO TRONCO</a:t>
              </a: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791536" y="1142704"/>
            <a:ext cx="8177258" cy="1422954"/>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E.1 - Vestimentas:</a:t>
            </a:r>
            <a:br>
              <a:rPr lang="pt-BR" altLang="zh-CN" sz="2000" b="1" dirty="0">
                <a:solidFill>
                  <a:schemeClr val="bg1"/>
                </a:solidFill>
                <a:cs typeface="+mn-ea"/>
                <a:sym typeface="+mn-lt"/>
              </a:rPr>
            </a:br>
            <a:r>
              <a:rPr lang="pt-BR" altLang="zh-CN" sz="2000" b="1" dirty="0">
                <a:solidFill>
                  <a:schemeClr val="bg1"/>
                </a:solidFill>
                <a:cs typeface="+mn-ea"/>
                <a:sym typeface="+mn-lt"/>
              </a:rPr>
              <a:t>e) </a:t>
            </a:r>
            <a:r>
              <a:rPr lang="pt-BR" altLang="zh-CN" sz="2000" dirty="0">
                <a:solidFill>
                  <a:schemeClr val="bg1"/>
                </a:solidFill>
                <a:cs typeface="+mn-ea"/>
                <a:sym typeface="+mn-lt"/>
              </a:rPr>
              <a:t>vestimenta para proteção do tronco contra umidade proveniente de precipitação pluviométrica;</a:t>
            </a:r>
            <a:endParaRPr lang="zh-CN" altLang="en-US" sz="20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8289702" y="3648963"/>
            <a:ext cx="3579828" cy="1895519"/>
          </a:xfrm>
          <a:prstGeom prst="rect">
            <a:avLst/>
          </a:prstGeom>
          <a:noFill/>
        </p:spPr>
        <p:txBody>
          <a:bodyPr wrap="square" rtlCol="0">
            <a:spAutoFit/>
          </a:bodyPr>
          <a:lstStyle/>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Proteção do tronco do usuário contra umidade proveniente de operações externas em dia de chuva. </a:t>
            </a:r>
          </a:p>
          <a:p>
            <a:pPr defTabSz="479969">
              <a:lnSpc>
                <a:spcPct val="150000"/>
              </a:lnSpc>
              <a:defRPr/>
            </a:pPr>
            <a:endParaRPr lang="pt-BR" altLang="zh-CN" sz="1600" dirty="0">
              <a:solidFill>
                <a:schemeClr val="bg1"/>
              </a:solidFill>
              <a:effectLst>
                <a:outerShdw blurRad="38100" dist="38100" dir="2700000" algn="tl">
                  <a:srgbClr val="000000">
                    <a:alpha val="43137"/>
                  </a:srgbClr>
                </a:outerShdw>
              </a:effectLst>
              <a:cs typeface="+mn-ea"/>
              <a:sym typeface="+mn-lt"/>
            </a:endParaRPr>
          </a:p>
        </p:txBody>
      </p:sp>
      <p:grpSp>
        <p:nvGrpSpPr>
          <p:cNvPr id="33" name="Agrupar 32">
            <a:extLst>
              <a:ext uri="{FF2B5EF4-FFF2-40B4-BE49-F238E27FC236}">
                <a16:creationId xmlns:a16="http://schemas.microsoft.com/office/drawing/2014/main" id="{4CC87D51-AF76-F951-B8C3-E9249EB1747D}"/>
              </a:ext>
            </a:extLst>
          </p:cNvPr>
          <p:cNvGrpSpPr/>
          <p:nvPr/>
        </p:nvGrpSpPr>
        <p:grpSpPr>
          <a:xfrm>
            <a:off x="486902" y="4292343"/>
            <a:ext cx="6392869" cy="2353727"/>
            <a:chOff x="2805559" y="1861055"/>
            <a:chExt cx="15988406" cy="3821288"/>
          </a:xfrm>
        </p:grpSpPr>
        <p:sp>
          <p:nvSpPr>
            <p:cNvPr id="2" name="椭圆 6">
              <a:extLst>
                <a:ext uri="{FF2B5EF4-FFF2-40B4-BE49-F238E27FC236}">
                  <a16:creationId xmlns:a16="http://schemas.microsoft.com/office/drawing/2014/main" id="{52B7FE4F-1E68-9AAA-E7E3-E14C481BE9ED}"/>
                </a:ext>
              </a:extLst>
            </p:cNvPr>
            <p:cNvSpPr/>
            <p:nvPr/>
          </p:nvSpPr>
          <p:spPr>
            <a:xfrm>
              <a:off x="2805559" y="3164682"/>
              <a:ext cx="15988406" cy="2517661"/>
            </a:xfrm>
            <a:prstGeom prst="ellipse">
              <a:avLst/>
            </a:prstGeom>
            <a:noFill/>
            <a:ln w="9525" cap="flat" cmpd="sng" algn="ctr">
              <a:gradFill flip="none" rotWithShape="1">
                <a:gsLst>
                  <a:gs pos="51000">
                    <a:srgbClr val="0DE1FE"/>
                  </a:gs>
                  <a:gs pos="100000">
                    <a:srgbClr val="0DE1FE">
                      <a:alpha val="0"/>
                    </a:srgbClr>
                  </a:gs>
                  <a:gs pos="0">
                    <a:srgbClr val="0DE1FE">
                      <a:alpha val="0"/>
                    </a:srgbClr>
                  </a:gs>
                </a:gsLst>
                <a:lin ang="5400000" scaled="0"/>
                <a:tileRect/>
              </a:gra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dirty="0">
                <a:solidFill>
                  <a:prstClr val="white"/>
                </a:solidFill>
                <a:cs typeface="+mn-ea"/>
                <a:sym typeface="+mn-lt"/>
              </a:endParaRPr>
            </a:p>
          </p:txBody>
        </p:sp>
        <p:sp>
          <p:nvSpPr>
            <p:cNvPr id="9" name="椭圆 9">
              <a:extLst>
                <a:ext uri="{FF2B5EF4-FFF2-40B4-BE49-F238E27FC236}">
                  <a16:creationId xmlns:a16="http://schemas.microsoft.com/office/drawing/2014/main" id="{909C03D8-B1EC-4671-2E9F-A1A5224E7E61}"/>
                </a:ext>
              </a:extLst>
            </p:cNvPr>
            <p:cNvSpPr/>
            <p:nvPr/>
          </p:nvSpPr>
          <p:spPr>
            <a:xfrm>
              <a:off x="3671927" y="2839064"/>
              <a:ext cx="14255668" cy="2309588"/>
            </a:xfrm>
            <a:prstGeom prst="ellipse">
              <a:avLst/>
            </a:prstGeom>
            <a:noFill/>
            <a:ln w="9525" cap="flat" cmpd="sng" algn="ctr">
              <a:gradFill flip="none" rotWithShape="1">
                <a:gsLst>
                  <a:gs pos="51000">
                    <a:srgbClr val="0DE1FE"/>
                  </a:gs>
                  <a:gs pos="100000">
                    <a:srgbClr val="0DE1FE">
                      <a:alpha val="0"/>
                    </a:srgbClr>
                  </a:gs>
                  <a:gs pos="0">
                    <a:srgbClr val="0DE1FE">
                      <a:alpha val="0"/>
                    </a:srgbClr>
                  </a:gs>
                </a:gsLst>
                <a:lin ang="5400000" scaled="0"/>
                <a:tileRect/>
              </a:gra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dirty="0">
                <a:solidFill>
                  <a:prstClr val="white"/>
                </a:solidFill>
                <a:cs typeface="+mn-ea"/>
                <a:sym typeface="+mn-lt"/>
              </a:endParaRPr>
            </a:p>
          </p:txBody>
        </p:sp>
        <p:grpSp>
          <p:nvGrpSpPr>
            <p:cNvPr id="10" name="组合 10">
              <a:extLst>
                <a:ext uri="{FF2B5EF4-FFF2-40B4-BE49-F238E27FC236}">
                  <a16:creationId xmlns:a16="http://schemas.microsoft.com/office/drawing/2014/main" id="{AD5158A0-94DF-546E-6512-B0EA90AEAA91}"/>
                </a:ext>
              </a:extLst>
            </p:cNvPr>
            <p:cNvGrpSpPr/>
            <p:nvPr/>
          </p:nvGrpSpPr>
          <p:grpSpPr>
            <a:xfrm>
              <a:off x="3857124" y="2623055"/>
              <a:ext cx="82192" cy="1800457"/>
              <a:chOff x="571349" y="4064644"/>
              <a:chExt cx="82192" cy="1800457"/>
            </a:xfrm>
          </p:grpSpPr>
          <p:cxnSp>
            <p:nvCxnSpPr>
              <p:cNvPr id="11" name="直接连接符 11">
                <a:extLst>
                  <a:ext uri="{FF2B5EF4-FFF2-40B4-BE49-F238E27FC236}">
                    <a16:creationId xmlns:a16="http://schemas.microsoft.com/office/drawing/2014/main" id="{37D8FBD0-40B6-31F4-CB5F-35D66AB4CA91}"/>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12" name="椭圆 12">
                <a:extLst>
                  <a:ext uri="{FF2B5EF4-FFF2-40B4-BE49-F238E27FC236}">
                    <a16:creationId xmlns:a16="http://schemas.microsoft.com/office/drawing/2014/main" id="{AB5F7452-F344-38D8-4107-E637B0B3DAEE}"/>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13" name="组合 13">
              <a:extLst>
                <a:ext uri="{FF2B5EF4-FFF2-40B4-BE49-F238E27FC236}">
                  <a16:creationId xmlns:a16="http://schemas.microsoft.com/office/drawing/2014/main" id="{99F568C0-5BEC-88E7-1256-34E9FEBA435C}"/>
                </a:ext>
              </a:extLst>
            </p:cNvPr>
            <p:cNvGrpSpPr/>
            <p:nvPr/>
          </p:nvGrpSpPr>
          <p:grpSpPr>
            <a:xfrm>
              <a:off x="6752724" y="1861055"/>
              <a:ext cx="82192" cy="1800457"/>
              <a:chOff x="571349" y="4064644"/>
              <a:chExt cx="82192" cy="1800457"/>
            </a:xfrm>
          </p:grpSpPr>
          <p:cxnSp>
            <p:nvCxnSpPr>
              <p:cNvPr id="17" name="直接连接符 14">
                <a:extLst>
                  <a:ext uri="{FF2B5EF4-FFF2-40B4-BE49-F238E27FC236}">
                    <a16:creationId xmlns:a16="http://schemas.microsoft.com/office/drawing/2014/main" id="{320EA0F7-62B7-CC28-3178-5CF8F53AAFA4}"/>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19" name="椭圆 15">
                <a:extLst>
                  <a:ext uri="{FF2B5EF4-FFF2-40B4-BE49-F238E27FC236}">
                    <a16:creationId xmlns:a16="http://schemas.microsoft.com/office/drawing/2014/main" id="{4F3E339F-6E58-C84E-46CF-E78238327E16}"/>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21" name="组合 16">
              <a:extLst>
                <a:ext uri="{FF2B5EF4-FFF2-40B4-BE49-F238E27FC236}">
                  <a16:creationId xmlns:a16="http://schemas.microsoft.com/office/drawing/2014/main" id="{BD8A6F73-0993-A7DC-421A-0D1201767DC0}"/>
                </a:ext>
              </a:extLst>
            </p:cNvPr>
            <p:cNvGrpSpPr/>
            <p:nvPr/>
          </p:nvGrpSpPr>
          <p:grpSpPr>
            <a:xfrm>
              <a:off x="5154245" y="3798712"/>
              <a:ext cx="82192" cy="1800457"/>
              <a:chOff x="571349" y="4064644"/>
              <a:chExt cx="82192" cy="1800457"/>
            </a:xfrm>
          </p:grpSpPr>
          <p:cxnSp>
            <p:nvCxnSpPr>
              <p:cNvPr id="22" name="直接连接符 17">
                <a:extLst>
                  <a:ext uri="{FF2B5EF4-FFF2-40B4-BE49-F238E27FC236}">
                    <a16:creationId xmlns:a16="http://schemas.microsoft.com/office/drawing/2014/main" id="{E432501F-BADA-1DF0-AA31-367BE33E70D7}"/>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23" name="椭圆 18">
                <a:extLst>
                  <a:ext uri="{FF2B5EF4-FFF2-40B4-BE49-F238E27FC236}">
                    <a16:creationId xmlns:a16="http://schemas.microsoft.com/office/drawing/2014/main" id="{CC7DA5AC-0958-68AC-09B2-E5BBF538B55A}"/>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24" name="组合 19">
              <a:extLst>
                <a:ext uri="{FF2B5EF4-FFF2-40B4-BE49-F238E27FC236}">
                  <a16:creationId xmlns:a16="http://schemas.microsoft.com/office/drawing/2014/main" id="{A3C1865A-3F72-20E0-167F-E00D756901F4}"/>
                </a:ext>
              </a:extLst>
            </p:cNvPr>
            <p:cNvGrpSpPr/>
            <p:nvPr/>
          </p:nvGrpSpPr>
          <p:grpSpPr>
            <a:xfrm>
              <a:off x="14831068" y="2623055"/>
              <a:ext cx="82192" cy="1800457"/>
              <a:chOff x="571349" y="4064644"/>
              <a:chExt cx="82192" cy="1800457"/>
            </a:xfrm>
          </p:grpSpPr>
          <p:cxnSp>
            <p:nvCxnSpPr>
              <p:cNvPr id="25" name="直接连接符 20">
                <a:extLst>
                  <a:ext uri="{FF2B5EF4-FFF2-40B4-BE49-F238E27FC236}">
                    <a16:creationId xmlns:a16="http://schemas.microsoft.com/office/drawing/2014/main" id="{0ADF1799-7D37-DFF7-0B72-3EE09AF189D6}"/>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26" name="椭圆 21">
                <a:extLst>
                  <a:ext uri="{FF2B5EF4-FFF2-40B4-BE49-F238E27FC236}">
                    <a16:creationId xmlns:a16="http://schemas.microsoft.com/office/drawing/2014/main" id="{EE2A5BE1-C073-262E-919F-C892402BBAFC}"/>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27" name="组合 22">
              <a:extLst>
                <a:ext uri="{FF2B5EF4-FFF2-40B4-BE49-F238E27FC236}">
                  <a16:creationId xmlns:a16="http://schemas.microsoft.com/office/drawing/2014/main" id="{94178FC7-D847-8BAB-1561-A0C9B60AC120}"/>
                </a:ext>
              </a:extLst>
            </p:cNvPr>
            <p:cNvGrpSpPr/>
            <p:nvPr/>
          </p:nvGrpSpPr>
          <p:grpSpPr>
            <a:xfrm>
              <a:off x="17486038" y="1861055"/>
              <a:ext cx="82192" cy="1800457"/>
              <a:chOff x="571349" y="4064644"/>
              <a:chExt cx="82192" cy="1800457"/>
            </a:xfrm>
          </p:grpSpPr>
          <p:cxnSp>
            <p:nvCxnSpPr>
              <p:cNvPr id="28" name="直接连接符 23">
                <a:extLst>
                  <a:ext uri="{FF2B5EF4-FFF2-40B4-BE49-F238E27FC236}">
                    <a16:creationId xmlns:a16="http://schemas.microsoft.com/office/drawing/2014/main" id="{1744975E-DC6D-370E-3A47-A4E44FD54DA9}"/>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29" name="椭圆 24">
                <a:extLst>
                  <a:ext uri="{FF2B5EF4-FFF2-40B4-BE49-F238E27FC236}">
                    <a16:creationId xmlns:a16="http://schemas.microsoft.com/office/drawing/2014/main" id="{0EE8A153-EB7C-9A2C-BCEA-60214C21F893}"/>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30" name="组合 25">
              <a:extLst>
                <a:ext uri="{FF2B5EF4-FFF2-40B4-BE49-F238E27FC236}">
                  <a16:creationId xmlns:a16="http://schemas.microsoft.com/office/drawing/2014/main" id="{40AED7F0-79DB-1120-9C71-EA55A82ABC29}"/>
                </a:ext>
              </a:extLst>
            </p:cNvPr>
            <p:cNvGrpSpPr/>
            <p:nvPr/>
          </p:nvGrpSpPr>
          <p:grpSpPr>
            <a:xfrm>
              <a:off x="16441009" y="3798712"/>
              <a:ext cx="82192" cy="1800457"/>
              <a:chOff x="571349" y="4064644"/>
              <a:chExt cx="82192" cy="1800457"/>
            </a:xfrm>
          </p:grpSpPr>
          <p:cxnSp>
            <p:nvCxnSpPr>
              <p:cNvPr id="31" name="直接连接符 26">
                <a:extLst>
                  <a:ext uri="{FF2B5EF4-FFF2-40B4-BE49-F238E27FC236}">
                    <a16:creationId xmlns:a16="http://schemas.microsoft.com/office/drawing/2014/main" id="{BB395496-805E-BD1E-0E93-834710FE8EF4}"/>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32" name="椭圆 27">
                <a:extLst>
                  <a:ext uri="{FF2B5EF4-FFF2-40B4-BE49-F238E27FC236}">
                    <a16:creationId xmlns:a16="http://schemas.microsoft.com/office/drawing/2014/main" id="{AE905A7C-C0CD-F1E8-6C50-A985314E9B50}"/>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sp>
        <p:nvSpPr>
          <p:cNvPr id="36" name="椭圆 33">
            <a:extLst>
              <a:ext uri="{FF2B5EF4-FFF2-40B4-BE49-F238E27FC236}">
                <a16:creationId xmlns:a16="http://schemas.microsoft.com/office/drawing/2014/main" id="{ED35E3F6-54DF-32CC-1185-0687DB4B4582}"/>
              </a:ext>
            </a:extLst>
          </p:cNvPr>
          <p:cNvSpPr/>
          <p:nvPr/>
        </p:nvSpPr>
        <p:spPr>
          <a:xfrm>
            <a:off x="7364598" y="4042074"/>
            <a:ext cx="766514" cy="766514"/>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400" b="1" dirty="0">
                <a:solidFill>
                  <a:prstClr val="white"/>
                </a:solidFill>
                <a:cs typeface="+mn-ea"/>
                <a:sym typeface="+mn-lt"/>
              </a:rPr>
              <a:t>01</a:t>
            </a:r>
            <a:endParaRPr lang="zh-CN" altLang="en-US" sz="1400" b="1" dirty="0">
              <a:solidFill>
                <a:prstClr val="white"/>
              </a:solidFill>
              <a:cs typeface="+mn-ea"/>
              <a:sym typeface="+mn-lt"/>
            </a:endParaRPr>
          </a:p>
        </p:txBody>
      </p:sp>
      <p:sp>
        <p:nvSpPr>
          <p:cNvPr id="37" name="矩形: 圆角 14">
            <a:hlinkClick r:id="rId3" action="ppaction://hlinksldjump"/>
            <a:extLst>
              <a:ext uri="{FF2B5EF4-FFF2-40B4-BE49-F238E27FC236}">
                <a16:creationId xmlns:a16="http://schemas.microsoft.com/office/drawing/2014/main" id="{78D105F1-6E50-7993-D1D0-AE4A04872A24}"/>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pic>
        <p:nvPicPr>
          <p:cNvPr id="14" name="Imagem 13">
            <a:extLst>
              <a:ext uri="{FF2B5EF4-FFF2-40B4-BE49-F238E27FC236}">
                <a16:creationId xmlns:a16="http://schemas.microsoft.com/office/drawing/2014/main" id="{C4E4FD96-1E77-B4CC-A7EE-081C8CE5C8C2}"/>
              </a:ext>
            </a:extLst>
          </p:cNvPr>
          <p:cNvPicPr>
            <a:picLocks noChangeAspect="1"/>
          </p:cNvPicPr>
          <p:nvPr/>
        </p:nvPicPr>
        <p:blipFill rotWithShape="1">
          <a:blip r:embed="rId4"/>
          <a:srcRect r="46428" b="24955"/>
          <a:stretch/>
        </p:blipFill>
        <p:spPr>
          <a:xfrm>
            <a:off x="2371410" y="2859640"/>
            <a:ext cx="2715609" cy="3804115"/>
          </a:xfrm>
          <a:prstGeom prst="ellipse">
            <a:avLst/>
          </a:prstGeom>
          <a:ln>
            <a:noFill/>
          </a:ln>
          <a:effectLst>
            <a:softEdge rad="112500"/>
          </a:effectLst>
        </p:spPr>
      </p:pic>
    </p:spTree>
    <p:extLst>
      <p:ext uri="{BB962C8B-B14F-4D97-AF65-F5344CB8AC3E}">
        <p14:creationId xmlns:p14="http://schemas.microsoft.com/office/powerpoint/2010/main" val="838570808"/>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2" decel="100000"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1500" fill="hold"/>
                                        <p:tgtEl>
                                          <p:spTgt spid="37"/>
                                        </p:tgtEl>
                                        <p:attrNameLst>
                                          <p:attrName>ppt_x</p:attrName>
                                        </p:attrNameLst>
                                      </p:cBhvr>
                                      <p:tavLst>
                                        <p:tav tm="0">
                                          <p:val>
                                            <p:strVal val="1+#ppt_w/2"/>
                                          </p:val>
                                        </p:tav>
                                        <p:tav tm="100000">
                                          <p:val>
                                            <p:strVal val="#ppt_x"/>
                                          </p:val>
                                        </p:tav>
                                      </p:tavLst>
                                    </p:anim>
                                    <p:anim calcmode="lin" valueType="num">
                                      <p:cBhvr additive="base">
                                        <p:cTn id="13" dur="1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439800"/>
            <a:chOff x="335868" y="306805"/>
            <a:chExt cx="15402685" cy="779156"/>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E - EPI PARA PROTEÇÃO DO TRONCO</a:t>
              </a: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791536" y="1142704"/>
            <a:ext cx="5468185" cy="1884618"/>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E.1 - Vestimentas:</a:t>
            </a:r>
            <a:br>
              <a:rPr lang="pt-BR" altLang="zh-CN" sz="2000" b="1" dirty="0">
                <a:solidFill>
                  <a:schemeClr val="bg1"/>
                </a:solidFill>
                <a:cs typeface="+mn-ea"/>
                <a:sym typeface="+mn-lt"/>
              </a:rPr>
            </a:br>
            <a:r>
              <a:rPr lang="pt-BR" altLang="zh-CN" sz="2000" b="1" dirty="0">
                <a:solidFill>
                  <a:schemeClr val="bg1"/>
                </a:solidFill>
                <a:cs typeface="+mn-ea"/>
                <a:sym typeface="+mn-lt"/>
              </a:rPr>
              <a:t>f) </a:t>
            </a:r>
            <a:r>
              <a:rPr lang="pt-BR" altLang="zh-CN" sz="2000" dirty="0">
                <a:solidFill>
                  <a:schemeClr val="bg1"/>
                </a:solidFill>
                <a:cs typeface="+mn-ea"/>
                <a:sym typeface="+mn-lt"/>
              </a:rPr>
              <a:t>vestimenta para proteção do tronco contra umidade proveniente de operações com utilização de água.</a:t>
            </a:r>
            <a:endParaRPr lang="zh-CN" altLang="en-US" sz="20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766029" y="3633894"/>
            <a:ext cx="4608119" cy="2951898"/>
          </a:xfrm>
          <a:prstGeom prst="rect">
            <a:avLst/>
          </a:prstGeom>
          <a:noFill/>
        </p:spPr>
        <p:txBody>
          <a:bodyPr wrap="square" rtlCol="0">
            <a:spAutoFit/>
          </a:bodyPr>
          <a:lstStyle/>
          <a:p>
            <a:pPr defTabSz="479969">
              <a:lnSpc>
                <a:spcPct val="150000"/>
              </a:lnSpc>
              <a:defRPr/>
            </a:pPr>
            <a:r>
              <a:rPr lang="pt-BR" altLang="zh-CN" dirty="0">
                <a:solidFill>
                  <a:schemeClr val="bg1"/>
                </a:solidFill>
                <a:effectLst>
                  <a:outerShdw blurRad="38100" dist="38100" dir="2700000" algn="tl">
                    <a:srgbClr val="000000">
                      <a:alpha val="43137"/>
                    </a:srgbClr>
                  </a:outerShdw>
                </a:effectLst>
                <a:cs typeface="+mn-ea"/>
                <a:sym typeface="+mn-lt"/>
              </a:rPr>
              <a:t>Proteção do tronco do usuário contra umidade proveniente de operações que envolvam respingos de produtos líquidos (exceto produtos químicos),  partículas volantes  e proveniente de uso de água.</a:t>
            </a:r>
          </a:p>
          <a:p>
            <a:pPr defTabSz="479969">
              <a:lnSpc>
                <a:spcPct val="150000"/>
              </a:lnSpc>
              <a:defRPr/>
            </a:pPr>
            <a:endParaRPr lang="pt-BR" altLang="zh-CN" dirty="0">
              <a:solidFill>
                <a:schemeClr val="bg1"/>
              </a:solidFill>
              <a:effectLst>
                <a:outerShdw blurRad="38100" dist="38100" dir="2700000" algn="tl">
                  <a:srgbClr val="000000">
                    <a:alpha val="43137"/>
                  </a:srgbClr>
                </a:outerShdw>
              </a:effectLst>
              <a:cs typeface="+mn-ea"/>
              <a:sym typeface="+mn-lt"/>
            </a:endParaRPr>
          </a:p>
        </p:txBody>
      </p:sp>
      <p:grpSp>
        <p:nvGrpSpPr>
          <p:cNvPr id="14" name="组合 1">
            <a:extLst>
              <a:ext uri="{FF2B5EF4-FFF2-40B4-BE49-F238E27FC236}">
                <a16:creationId xmlns:a16="http://schemas.microsoft.com/office/drawing/2014/main" id="{AFA59C8F-EDD2-085E-3565-587B64A75900}"/>
              </a:ext>
            </a:extLst>
          </p:cNvPr>
          <p:cNvGrpSpPr/>
          <p:nvPr/>
        </p:nvGrpSpPr>
        <p:grpSpPr>
          <a:xfrm>
            <a:off x="5439464" y="1937657"/>
            <a:ext cx="8799049" cy="4920343"/>
            <a:chOff x="7818781" y="2889222"/>
            <a:chExt cx="5961963" cy="3118360"/>
          </a:xfrm>
        </p:grpSpPr>
        <p:sp>
          <p:nvSpPr>
            <p:cNvPr id="15" name="任意多边形: 形状 6">
              <a:extLst>
                <a:ext uri="{FF2B5EF4-FFF2-40B4-BE49-F238E27FC236}">
                  <a16:creationId xmlns:a16="http://schemas.microsoft.com/office/drawing/2014/main" id="{B1F9D394-F3EA-E815-7B3E-002C911A5C1A}"/>
                </a:ext>
              </a:extLst>
            </p:cNvPr>
            <p:cNvSpPr/>
            <p:nvPr/>
          </p:nvSpPr>
          <p:spPr>
            <a:xfrm>
              <a:off x="8501061" y="3296428"/>
              <a:ext cx="4597403" cy="2449674"/>
            </a:xfrm>
            <a:custGeom>
              <a:avLst/>
              <a:gdLst>
                <a:gd name="connsiteX0" fmla="*/ 2731625 w 5463250"/>
                <a:gd name="connsiteY0" fmla="*/ 0 h 2911032"/>
                <a:gd name="connsiteX1" fmla="*/ 5463250 w 5463250"/>
                <a:gd name="connsiteY1" fmla="*/ 2731625 h 2911032"/>
                <a:gd name="connsiteX2" fmla="*/ 5454191 w 5463250"/>
                <a:gd name="connsiteY2" fmla="*/ 2911032 h 2911032"/>
                <a:gd name="connsiteX3" fmla="*/ 9060 w 5463250"/>
                <a:gd name="connsiteY3" fmla="*/ 2911032 h 2911032"/>
                <a:gd name="connsiteX4" fmla="*/ 0 w 5463250"/>
                <a:gd name="connsiteY4" fmla="*/ 2731625 h 2911032"/>
                <a:gd name="connsiteX5" fmla="*/ 2731625 w 5463250"/>
                <a:gd name="connsiteY5" fmla="*/ 0 h 291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3250" h="2911032">
                  <a:moveTo>
                    <a:pt x="2731625" y="0"/>
                  </a:moveTo>
                  <a:cubicBezTo>
                    <a:pt x="4240260" y="0"/>
                    <a:pt x="5463250" y="1222990"/>
                    <a:pt x="5463250" y="2731625"/>
                  </a:cubicBezTo>
                  <a:lnTo>
                    <a:pt x="5454191" y="2911032"/>
                  </a:lnTo>
                  <a:lnTo>
                    <a:pt x="9060" y="2911032"/>
                  </a:lnTo>
                  <a:lnTo>
                    <a:pt x="0" y="2731625"/>
                  </a:lnTo>
                  <a:cubicBezTo>
                    <a:pt x="0" y="1222990"/>
                    <a:pt x="1222991" y="0"/>
                    <a:pt x="2731625" y="0"/>
                  </a:cubicBezTo>
                  <a:close/>
                </a:path>
              </a:pathLst>
            </a:custGeom>
            <a:gradFill flip="none" rotWithShape="1">
              <a:gsLst>
                <a:gs pos="0">
                  <a:srgbClr val="00B0F0"/>
                </a:gs>
                <a:gs pos="100000">
                  <a:srgbClr val="00B0F0">
                    <a:alpha val="0"/>
                  </a:srgbClr>
                </a:gs>
              </a:gsLst>
              <a:lin ang="5400000" scaled="1"/>
              <a:tileRect/>
            </a:gradFill>
            <a:ln w="12700" cap="flat" cmpd="sng" algn="ctr">
              <a:noFill/>
              <a:prstDash val="solid"/>
              <a:miter lim="800000"/>
            </a:ln>
            <a:effectLst/>
          </p:spPr>
          <p:txBody>
            <a:bodyPr wrap="square" rtlCol="0" anchor="ctr">
              <a:noAutofit/>
            </a:bodyPr>
            <a:lstStyle/>
            <a:p>
              <a:pPr algn="ctr" defTabSz="959937"/>
              <a:endParaRPr lang="zh-CN" altLang="en-US" sz="2100" kern="0" dirty="0">
                <a:solidFill>
                  <a:prstClr val="white"/>
                </a:solidFill>
                <a:cs typeface="+mn-ea"/>
                <a:sym typeface="+mn-lt"/>
              </a:endParaRPr>
            </a:p>
          </p:txBody>
        </p:sp>
        <p:sp>
          <p:nvSpPr>
            <p:cNvPr id="16" name="任意多边形: 形状 9">
              <a:extLst>
                <a:ext uri="{FF2B5EF4-FFF2-40B4-BE49-F238E27FC236}">
                  <a16:creationId xmlns:a16="http://schemas.microsoft.com/office/drawing/2014/main" id="{6C6A7230-63D7-90C0-9308-B88EF6A29EF1}"/>
                </a:ext>
              </a:extLst>
            </p:cNvPr>
            <p:cNvSpPr/>
            <p:nvPr/>
          </p:nvSpPr>
          <p:spPr>
            <a:xfrm>
              <a:off x="7818781" y="2889222"/>
              <a:ext cx="5961963" cy="3118360"/>
            </a:xfrm>
            <a:custGeom>
              <a:avLst/>
              <a:gdLst>
                <a:gd name="connsiteX0" fmla="*/ 3892952 w 7785904"/>
                <a:gd name="connsiteY0" fmla="*/ 0 h 4072359"/>
                <a:gd name="connsiteX1" fmla="*/ 7785904 w 7785904"/>
                <a:gd name="connsiteY1" fmla="*/ 3892952 h 4072359"/>
                <a:gd name="connsiteX2" fmla="*/ 7781368 w 7785904"/>
                <a:gd name="connsiteY2" fmla="*/ 4072359 h 4072359"/>
                <a:gd name="connsiteX3" fmla="*/ 4537 w 7785904"/>
                <a:gd name="connsiteY3" fmla="*/ 4072359 h 4072359"/>
                <a:gd name="connsiteX4" fmla="*/ 0 w 7785904"/>
                <a:gd name="connsiteY4" fmla="*/ 3892952 h 4072359"/>
                <a:gd name="connsiteX5" fmla="*/ 3892952 w 7785904"/>
                <a:gd name="connsiteY5" fmla="*/ 0 h 4072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5904" h="4072359">
                  <a:moveTo>
                    <a:pt x="3892952" y="0"/>
                  </a:moveTo>
                  <a:cubicBezTo>
                    <a:pt x="6042970" y="0"/>
                    <a:pt x="7785904" y="1742934"/>
                    <a:pt x="7785904" y="3892952"/>
                  </a:cubicBezTo>
                  <a:lnTo>
                    <a:pt x="7781368" y="4072359"/>
                  </a:lnTo>
                  <a:lnTo>
                    <a:pt x="4537" y="4072359"/>
                  </a:lnTo>
                  <a:lnTo>
                    <a:pt x="0" y="3892952"/>
                  </a:lnTo>
                  <a:cubicBezTo>
                    <a:pt x="0" y="1742934"/>
                    <a:pt x="1742934" y="0"/>
                    <a:pt x="3892952" y="0"/>
                  </a:cubicBezTo>
                  <a:close/>
                </a:path>
              </a:pathLst>
            </a:custGeom>
            <a:gradFill flip="none" rotWithShape="1">
              <a:gsLst>
                <a:gs pos="0">
                  <a:srgbClr val="00B0F0"/>
                </a:gs>
                <a:gs pos="100000">
                  <a:srgbClr val="00B0F0">
                    <a:alpha val="0"/>
                  </a:srgbClr>
                </a:gs>
              </a:gsLst>
              <a:lin ang="5400000" scaled="1"/>
              <a:tileRect/>
            </a:gradFill>
            <a:ln w="12700" cap="flat" cmpd="sng" algn="ctr">
              <a:noFill/>
              <a:prstDash val="solid"/>
              <a:miter lim="800000"/>
            </a:ln>
            <a:effectLst/>
          </p:spPr>
          <p:txBody>
            <a:bodyPr wrap="square" rtlCol="0" anchor="ctr">
              <a:noAutofit/>
            </a:bodyPr>
            <a:lstStyle/>
            <a:p>
              <a:pPr algn="ctr" defTabSz="959937"/>
              <a:endParaRPr lang="zh-CN" altLang="en-US" sz="2100" kern="0" dirty="0">
                <a:solidFill>
                  <a:prstClr val="white"/>
                </a:solidFill>
                <a:cs typeface="+mn-ea"/>
                <a:sym typeface="+mn-lt"/>
              </a:endParaRPr>
            </a:p>
          </p:txBody>
        </p:sp>
      </p:grpSp>
      <p:sp>
        <p:nvSpPr>
          <p:cNvPr id="20" name="矩形: 圆角 14">
            <a:hlinkClick r:id="rId3" action="ppaction://hlinksldjump"/>
            <a:extLst>
              <a:ext uri="{FF2B5EF4-FFF2-40B4-BE49-F238E27FC236}">
                <a16:creationId xmlns:a16="http://schemas.microsoft.com/office/drawing/2014/main" id="{4B1EC240-4D8A-31B0-1AB9-064DCBC34BD0}"/>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pic>
        <p:nvPicPr>
          <p:cNvPr id="2" name="Imagem 1">
            <a:extLst>
              <a:ext uri="{FF2B5EF4-FFF2-40B4-BE49-F238E27FC236}">
                <a16:creationId xmlns:a16="http://schemas.microsoft.com/office/drawing/2014/main" id="{33E78855-944A-C3C1-0C6C-FE91A292FCF4}"/>
              </a:ext>
            </a:extLst>
          </p:cNvPr>
          <p:cNvPicPr>
            <a:picLocks noChangeAspect="1"/>
          </p:cNvPicPr>
          <p:nvPr/>
        </p:nvPicPr>
        <p:blipFill>
          <a:blip r:embed="rId4"/>
          <a:stretch>
            <a:fillRect/>
          </a:stretch>
        </p:blipFill>
        <p:spPr>
          <a:xfrm>
            <a:off x="8118994" y="3403954"/>
            <a:ext cx="3041467" cy="3041467"/>
          </a:xfrm>
          <a:prstGeom prst="rect">
            <a:avLst/>
          </a:prstGeom>
          <a:ln>
            <a:noFill/>
          </a:ln>
          <a:effectLst>
            <a:softEdge rad="112500"/>
          </a:effectLst>
        </p:spPr>
      </p:pic>
    </p:spTree>
    <p:extLst>
      <p:ext uri="{BB962C8B-B14F-4D97-AF65-F5344CB8AC3E}">
        <p14:creationId xmlns:p14="http://schemas.microsoft.com/office/powerpoint/2010/main" val="2465775304"/>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decel="10000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1500" fill="hold"/>
                                        <p:tgtEl>
                                          <p:spTgt spid="20"/>
                                        </p:tgtEl>
                                        <p:attrNameLst>
                                          <p:attrName>ppt_x</p:attrName>
                                        </p:attrNameLst>
                                      </p:cBhvr>
                                      <p:tavLst>
                                        <p:tav tm="0">
                                          <p:val>
                                            <p:strVal val="1+#ppt_w/2"/>
                                          </p:val>
                                        </p:tav>
                                        <p:tav tm="100000">
                                          <p:val>
                                            <p:strVal val="#ppt_x"/>
                                          </p:val>
                                        </p:tav>
                                      </p:tavLst>
                                    </p:anim>
                                    <p:anim calcmode="lin" valueType="num">
                                      <p:cBhvr additive="base">
                                        <p:cTn id="14" dur="1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439800"/>
            <a:chOff x="335868" y="306805"/>
            <a:chExt cx="15402685" cy="779156"/>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E - EPI PARA PROTEÇÃO DO TRONCO</a:t>
              </a: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791536" y="1142704"/>
            <a:ext cx="10867064" cy="1422954"/>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E.2 - Colete à prova de balas de uso permitido para vigilantes que trabalhem portando arma de fogo, para proteção do tronco contra agentes mecânicos.</a:t>
            </a:r>
            <a:br>
              <a:rPr lang="pt-BR" altLang="zh-CN" sz="2000" b="1" dirty="0">
                <a:solidFill>
                  <a:schemeClr val="bg1"/>
                </a:solidFill>
                <a:cs typeface="+mn-ea"/>
                <a:sym typeface="+mn-lt"/>
              </a:rPr>
            </a:br>
            <a:endParaRPr lang="zh-CN" altLang="en-US" sz="20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5980177" y="4244476"/>
            <a:ext cx="5420287" cy="2246769"/>
          </a:xfrm>
          <a:prstGeom prst="rect">
            <a:avLst/>
          </a:prstGeom>
          <a:noFill/>
        </p:spPr>
        <p:txBody>
          <a:bodyPr wrap="square" rtlCol="0">
            <a:spAutoFit/>
          </a:bodyPr>
          <a:lstStyle/>
          <a:p>
            <a:pPr defTabSz="479969">
              <a:defRPr/>
            </a:pPr>
            <a:r>
              <a:rPr lang="pt-BR" altLang="zh-CN" sz="2000" dirty="0">
                <a:solidFill>
                  <a:schemeClr val="bg1"/>
                </a:solidFill>
                <a:effectLst>
                  <a:outerShdw blurRad="38100" dist="38100" dir="2700000" algn="tl">
                    <a:srgbClr val="000000">
                      <a:alpha val="43137"/>
                    </a:srgbClr>
                  </a:outerShdw>
                </a:effectLst>
                <a:cs typeface="+mn-ea"/>
                <a:sym typeface="+mn-lt"/>
              </a:rPr>
              <a:t>Vestimentas especiais que protegem os utilizadores contra projéteis ou destroços de artefatos militares. Normalmente são feitos de Kevlar, uma fibra de aramida, material sintético semelhante ao náilon, leve e flexível mas cinco vezes mais resistente que o aço.</a:t>
            </a:r>
          </a:p>
        </p:txBody>
      </p:sp>
      <p:sp>
        <p:nvSpPr>
          <p:cNvPr id="12" name="椭圆 28">
            <a:extLst>
              <a:ext uri="{FF2B5EF4-FFF2-40B4-BE49-F238E27FC236}">
                <a16:creationId xmlns:a16="http://schemas.microsoft.com/office/drawing/2014/main" id="{08A221D2-BC85-D85B-6008-B42B1CB96441}"/>
              </a:ext>
            </a:extLst>
          </p:cNvPr>
          <p:cNvSpPr>
            <a:spLocks/>
          </p:cNvSpPr>
          <p:nvPr/>
        </p:nvSpPr>
        <p:spPr>
          <a:xfrm>
            <a:off x="5980177" y="3079524"/>
            <a:ext cx="947524" cy="947524"/>
          </a:xfrm>
          <a:prstGeom prst="ellipse">
            <a:avLst/>
          </a:prstGeom>
          <a:gradFill flip="none" rotWithShape="1">
            <a:gsLst>
              <a:gs pos="1000">
                <a:srgbClr val="00B0F0"/>
              </a:gs>
              <a:gs pos="100000">
                <a:srgbClr val="0AEEFC">
                  <a:alpha val="0"/>
                </a:srgbClr>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prstClr val="white"/>
              </a:solidFill>
              <a:effectLst/>
              <a:uLnTx/>
              <a:uFillTx/>
              <a:cs typeface="+mn-ea"/>
              <a:sym typeface="+mn-lt"/>
            </a:endParaRPr>
          </a:p>
        </p:txBody>
      </p:sp>
      <p:sp>
        <p:nvSpPr>
          <p:cNvPr id="13" name="Freeform 112">
            <a:extLst>
              <a:ext uri="{FF2B5EF4-FFF2-40B4-BE49-F238E27FC236}">
                <a16:creationId xmlns:a16="http://schemas.microsoft.com/office/drawing/2014/main" id="{DBFB470D-E975-1A25-CCED-6036A20024F0}"/>
              </a:ext>
            </a:extLst>
          </p:cNvPr>
          <p:cNvSpPr>
            <a:spLocks/>
          </p:cNvSpPr>
          <p:nvPr/>
        </p:nvSpPr>
        <p:spPr bwMode="auto">
          <a:xfrm>
            <a:off x="6210714" y="3272127"/>
            <a:ext cx="486450" cy="562319"/>
          </a:xfrm>
          <a:custGeom>
            <a:avLst/>
            <a:gdLst>
              <a:gd name="T0" fmla="*/ 67915248 w 390"/>
              <a:gd name="T1" fmla="*/ 0 h 444"/>
              <a:gd name="T2" fmla="*/ 0 w 390"/>
              <a:gd name="T3" fmla="*/ 10756750 h 444"/>
              <a:gd name="T4" fmla="*/ 8661611 w 390"/>
              <a:gd name="T5" fmla="*/ 89909435 h 444"/>
              <a:gd name="T6" fmla="*/ 76576859 w 390"/>
              <a:gd name="T7" fmla="*/ 80979491 h 444"/>
              <a:gd name="T8" fmla="*/ 67915248 w 390"/>
              <a:gd name="T9" fmla="*/ 0 h 444"/>
              <a:gd name="T10" fmla="*/ 67915248 w 390"/>
              <a:gd name="T11" fmla="*/ 80979491 h 444"/>
              <a:gd name="T12" fmla="*/ 8661611 w 390"/>
              <a:gd name="T13" fmla="*/ 10756750 h 444"/>
              <a:gd name="T14" fmla="*/ 67915248 w 390"/>
              <a:gd name="T15" fmla="*/ 80979491 h 444"/>
              <a:gd name="T16" fmla="*/ 43505051 w 390"/>
              <a:gd name="T17" fmla="*/ 55812832 h 444"/>
              <a:gd name="T18" fmla="*/ 19094855 w 390"/>
              <a:gd name="T19" fmla="*/ 61292796 h 444"/>
              <a:gd name="T20" fmla="*/ 43505051 w 390"/>
              <a:gd name="T21" fmla="*/ 55812832 h 444"/>
              <a:gd name="T22" fmla="*/ 57482004 w 390"/>
              <a:gd name="T23" fmla="*/ 35923409 h 444"/>
              <a:gd name="T24" fmla="*/ 38387149 w 390"/>
              <a:gd name="T25" fmla="*/ 39779296 h 444"/>
              <a:gd name="T26" fmla="*/ 57482004 w 390"/>
              <a:gd name="T27" fmla="*/ 35923409 h 444"/>
              <a:gd name="T28" fmla="*/ 38387149 w 390"/>
              <a:gd name="T29" fmla="*/ 30646623 h 444"/>
              <a:gd name="T30" fmla="*/ 57482004 w 390"/>
              <a:gd name="T31" fmla="*/ 19889873 h 444"/>
              <a:gd name="T32" fmla="*/ 38387149 w 390"/>
              <a:gd name="T33" fmla="*/ 30646623 h 444"/>
              <a:gd name="T34" fmla="*/ 33071808 w 390"/>
              <a:gd name="T35" fmla="*/ 19889873 h 444"/>
              <a:gd name="T36" fmla="*/ 19094855 w 390"/>
              <a:gd name="T37" fmla="*/ 39779296 h 444"/>
              <a:gd name="T38" fmla="*/ 33071808 w 390"/>
              <a:gd name="T39" fmla="*/ 19889873 h 444"/>
              <a:gd name="T40" fmla="*/ 27756910 w 390"/>
              <a:gd name="T41" fmla="*/ 45056532 h 444"/>
              <a:gd name="T42" fmla="*/ 19094855 w 390"/>
              <a:gd name="T43" fmla="*/ 50536046 h 444"/>
              <a:gd name="T44" fmla="*/ 27756910 w 390"/>
              <a:gd name="T45" fmla="*/ 45056532 h 444"/>
              <a:gd name="T46" fmla="*/ 33071808 w 390"/>
              <a:gd name="T47" fmla="*/ 50536046 h 444"/>
              <a:gd name="T48" fmla="*/ 57482004 w 390"/>
              <a:gd name="T49" fmla="*/ 45056532 h 444"/>
              <a:gd name="T50" fmla="*/ 33071808 w 390"/>
              <a:gd name="T51" fmla="*/ 50536046 h 444"/>
              <a:gd name="T52" fmla="*/ 57482004 w 390"/>
              <a:gd name="T53" fmla="*/ 64743227 h 444"/>
              <a:gd name="T54" fmla="*/ 19094855 w 390"/>
              <a:gd name="T55" fmla="*/ 70222741 h 444"/>
              <a:gd name="T56" fmla="*/ 57482004 w 390"/>
              <a:gd name="T57" fmla="*/ 64743227 h 444"/>
              <a:gd name="T58" fmla="*/ 48820393 w 390"/>
              <a:gd name="T59" fmla="*/ 61292796 h 444"/>
              <a:gd name="T60" fmla="*/ 57482004 w 390"/>
              <a:gd name="T61" fmla="*/ 55812832 h 444"/>
              <a:gd name="T62" fmla="*/ 48820393 w 390"/>
              <a:gd name="T63" fmla="*/ 61292796 h 4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90" h="444">
                <a:moveTo>
                  <a:pt x="345" y="0"/>
                </a:moveTo>
                <a:lnTo>
                  <a:pt x="345" y="0"/>
                </a:lnTo>
                <a:cubicBezTo>
                  <a:pt x="44" y="0"/>
                  <a:pt x="44" y="0"/>
                  <a:pt x="44" y="0"/>
                </a:cubicBezTo>
                <a:cubicBezTo>
                  <a:pt x="17" y="0"/>
                  <a:pt x="0" y="27"/>
                  <a:pt x="0" y="53"/>
                </a:cubicBezTo>
                <a:cubicBezTo>
                  <a:pt x="0" y="399"/>
                  <a:pt x="0" y="399"/>
                  <a:pt x="0" y="399"/>
                </a:cubicBezTo>
                <a:cubicBezTo>
                  <a:pt x="0" y="425"/>
                  <a:pt x="17" y="443"/>
                  <a:pt x="44" y="443"/>
                </a:cubicBezTo>
                <a:cubicBezTo>
                  <a:pt x="345" y="443"/>
                  <a:pt x="345" y="443"/>
                  <a:pt x="345" y="443"/>
                </a:cubicBezTo>
                <a:cubicBezTo>
                  <a:pt x="372" y="443"/>
                  <a:pt x="389" y="425"/>
                  <a:pt x="389" y="399"/>
                </a:cubicBezTo>
                <a:cubicBezTo>
                  <a:pt x="389" y="53"/>
                  <a:pt x="389" y="53"/>
                  <a:pt x="389" y="53"/>
                </a:cubicBezTo>
                <a:cubicBezTo>
                  <a:pt x="389" y="27"/>
                  <a:pt x="372" y="0"/>
                  <a:pt x="345" y="0"/>
                </a:cubicBezTo>
                <a:close/>
                <a:moveTo>
                  <a:pt x="345" y="399"/>
                </a:moveTo>
                <a:lnTo>
                  <a:pt x="345" y="399"/>
                </a:lnTo>
                <a:cubicBezTo>
                  <a:pt x="44" y="399"/>
                  <a:pt x="44" y="399"/>
                  <a:pt x="44" y="399"/>
                </a:cubicBezTo>
                <a:cubicBezTo>
                  <a:pt x="44" y="53"/>
                  <a:pt x="44" y="53"/>
                  <a:pt x="44" y="53"/>
                </a:cubicBezTo>
                <a:cubicBezTo>
                  <a:pt x="345" y="53"/>
                  <a:pt x="345" y="53"/>
                  <a:pt x="345" y="53"/>
                </a:cubicBezTo>
                <a:lnTo>
                  <a:pt x="345" y="399"/>
                </a:lnTo>
                <a:close/>
                <a:moveTo>
                  <a:pt x="221" y="275"/>
                </a:moveTo>
                <a:lnTo>
                  <a:pt x="221" y="275"/>
                </a:lnTo>
                <a:cubicBezTo>
                  <a:pt x="97" y="275"/>
                  <a:pt x="97" y="275"/>
                  <a:pt x="97" y="275"/>
                </a:cubicBezTo>
                <a:cubicBezTo>
                  <a:pt x="97" y="302"/>
                  <a:pt x="97" y="302"/>
                  <a:pt x="97" y="302"/>
                </a:cubicBezTo>
                <a:cubicBezTo>
                  <a:pt x="221" y="302"/>
                  <a:pt x="221" y="302"/>
                  <a:pt x="221" y="302"/>
                </a:cubicBezTo>
                <a:lnTo>
                  <a:pt x="221" y="275"/>
                </a:lnTo>
                <a:close/>
                <a:moveTo>
                  <a:pt x="292" y="177"/>
                </a:moveTo>
                <a:lnTo>
                  <a:pt x="292" y="177"/>
                </a:lnTo>
                <a:cubicBezTo>
                  <a:pt x="195" y="177"/>
                  <a:pt x="195" y="177"/>
                  <a:pt x="195" y="177"/>
                </a:cubicBezTo>
                <a:cubicBezTo>
                  <a:pt x="195" y="196"/>
                  <a:pt x="195" y="196"/>
                  <a:pt x="195" y="196"/>
                </a:cubicBezTo>
                <a:cubicBezTo>
                  <a:pt x="292" y="196"/>
                  <a:pt x="292" y="196"/>
                  <a:pt x="292" y="196"/>
                </a:cubicBezTo>
                <a:lnTo>
                  <a:pt x="292" y="177"/>
                </a:lnTo>
                <a:close/>
                <a:moveTo>
                  <a:pt x="195" y="151"/>
                </a:moveTo>
                <a:lnTo>
                  <a:pt x="195" y="151"/>
                </a:lnTo>
                <a:cubicBezTo>
                  <a:pt x="292" y="151"/>
                  <a:pt x="292" y="151"/>
                  <a:pt x="292" y="151"/>
                </a:cubicBezTo>
                <a:cubicBezTo>
                  <a:pt x="292" y="98"/>
                  <a:pt x="292" y="98"/>
                  <a:pt x="292" y="98"/>
                </a:cubicBezTo>
                <a:cubicBezTo>
                  <a:pt x="195" y="98"/>
                  <a:pt x="195" y="98"/>
                  <a:pt x="195" y="98"/>
                </a:cubicBezTo>
                <a:lnTo>
                  <a:pt x="195" y="151"/>
                </a:lnTo>
                <a:close/>
                <a:moveTo>
                  <a:pt x="168" y="98"/>
                </a:moveTo>
                <a:lnTo>
                  <a:pt x="168" y="98"/>
                </a:lnTo>
                <a:cubicBezTo>
                  <a:pt x="97" y="98"/>
                  <a:pt x="97" y="98"/>
                  <a:pt x="97" y="98"/>
                </a:cubicBezTo>
                <a:cubicBezTo>
                  <a:pt x="97" y="196"/>
                  <a:pt x="97" y="196"/>
                  <a:pt x="97" y="196"/>
                </a:cubicBezTo>
                <a:cubicBezTo>
                  <a:pt x="168" y="196"/>
                  <a:pt x="168" y="196"/>
                  <a:pt x="168" y="196"/>
                </a:cubicBezTo>
                <a:lnTo>
                  <a:pt x="168" y="98"/>
                </a:lnTo>
                <a:close/>
                <a:moveTo>
                  <a:pt x="141" y="222"/>
                </a:moveTo>
                <a:lnTo>
                  <a:pt x="141" y="222"/>
                </a:lnTo>
                <a:cubicBezTo>
                  <a:pt x="97" y="222"/>
                  <a:pt x="97" y="222"/>
                  <a:pt x="97" y="222"/>
                </a:cubicBezTo>
                <a:cubicBezTo>
                  <a:pt x="97" y="249"/>
                  <a:pt x="97" y="249"/>
                  <a:pt x="97" y="249"/>
                </a:cubicBezTo>
                <a:cubicBezTo>
                  <a:pt x="141" y="249"/>
                  <a:pt x="141" y="249"/>
                  <a:pt x="141" y="249"/>
                </a:cubicBezTo>
                <a:lnTo>
                  <a:pt x="141" y="222"/>
                </a:lnTo>
                <a:close/>
                <a:moveTo>
                  <a:pt x="168" y="249"/>
                </a:moveTo>
                <a:lnTo>
                  <a:pt x="168" y="249"/>
                </a:lnTo>
                <a:cubicBezTo>
                  <a:pt x="292" y="249"/>
                  <a:pt x="292" y="249"/>
                  <a:pt x="292" y="249"/>
                </a:cubicBezTo>
                <a:cubicBezTo>
                  <a:pt x="292" y="222"/>
                  <a:pt x="292" y="222"/>
                  <a:pt x="292" y="222"/>
                </a:cubicBezTo>
                <a:cubicBezTo>
                  <a:pt x="168" y="222"/>
                  <a:pt x="168" y="222"/>
                  <a:pt x="168" y="222"/>
                </a:cubicBezTo>
                <a:lnTo>
                  <a:pt x="168" y="249"/>
                </a:lnTo>
                <a:close/>
                <a:moveTo>
                  <a:pt x="292" y="319"/>
                </a:moveTo>
                <a:lnTo>
                  <a:pt x="292" y="319"/>
                </a:lnTo>
                <a:cubicBezTo>
                  <a:pt x="97" y="319"/>
                  <a:pt x="97" y="319"/>
                  <a:pt x="97" y="319"/>
                </a:cubicBezTo>
                <a:cubicBezTo>
                  <a:pt x="97" y="346"/>
                  <a:pt x="97" y="346"/>
                  <a:pt x="97" y="346"/>
                </a:cubicBezTo>
                <a:cubicBezTo>
                  <a:pt x="292" y="346"/>
                  <a:pt x="292" y="346"/>
                  <a:pt x="292" y="346"/>
                </a:cubicBezTo>
                <a:lnTo>
                  <a:pt x="292" y="319"/>
                </a:lnTo>
                <a:close/>
                <a:moveTo>
                  <a:pt x="248" y="302"/>
                </a:moveTo>
                <a:lnTo>
                  <a:pt x="248" y="302"/>
                </a:lnTo>
                <a:cubicBezTo>
                  <a:pt x="292" y="302"/>
                  <a:pt x="292" y="302"/>
                  <a:pt x="292" y="302"/>
                </a:cubicBezTo>
                <a:cubicBezTo>
                  <a:pt x="292" y="275"/>
                  <a:pt x="292" y="275"/>
                  <a:pt x="292" y="275"/>
                </a:cubicBezTo>
                <a:cubicBezTo>
                  <a:pt x="248" y="275"/>
                  <a:pt x="248" y="275"/>
                  <a:pt x="248" y="275"/>
                </a:cubicBezTo>
                <a:lnTo>
                  <a:pt x="248" y="3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lIns="45720" tIns="22860" rIns="45720" bIns="2286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cs typeface="+mn-ea"/>
              <a:sym typeface="+mn-lt"/>
            </a:endParaRPr>
          </a:p>
        </p:txBody>
      </p:sp>
      <p:sp>
        <p:nvSpPr>
          <p:cNvPr id="14" name="矩形: 圆角 14">
            <a:hlinkClick r:id="rId3" action="ppaction://hlinksldjump"/>
            <a:extLst>
              <a:ext uri="{FF2B5EF4-FFF2-40B4-BE49-F238E27FC236}">
                <a16:creationId xmlns:a16="http://schemas.microsoft.com/office/drawing/2014/main" id="{FF33DDEC-0948-E8AF-FE06-7AD507C566CE}"/>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pic>
        <p:nvPicPr>
          <p:cNvPr id="2" name="Imagem 1">
            <a:extLst>
              <a:ext uri="{FF2B5EF4-FFF2-40B4-BE49-F238E27FC236}">
                <a16:creationId xmlns:a16="http://schemas.microsoft.com/office/drawing/2014/main" id="{EB8EA410-31C8-C0FA-04EE-F88037F37511}"/>
              </a:ext>
            </a:extLst>
          </p:cNvPr>
          <p:cNvPicPr>
            <a:picLocks noChangeAspect="1"/>
          </p:cNvPicPr>
          <p:nvPr/>
        </p:nvPicPr>
        <p:blipFill>
          <a:blip r:embed="rId4"/>
          <a:stretch>
            <a:fillRect/>
          </a:stretch>
        </p:blipFill>
        <p:spPr>
          <a:xfrm>
            <a:off x="911496" y="2955485"/>
            <a:ext cx="3518990" cy="3518990"/>
          </a:xfrm>
          <a:prstGeom prst="rect">
            <a:avLst/>
          </a:prstGeom>
          <a:ln>
            <a:noFill/>
          </a:ln>
          <a:effectLst>
            <a:glow rad="101600">
              <a:schemeClr val="accent5">
                <a:satMod val="175000"/>
                <a:alpha val="40000"/>
              </a:schemeClr>
            </a:glow>
            <a:softEdge rad="112500"/>
          </a:effectLst>
        </p:spPr>
      </p:pic>
    </p:spTree>
    <p:extLst>
      <p:ext uri="{BB962C8B-B14F-4D97-AF65-F5344CB8AC3E}">
        <p14:creationId xmlns:p14="http://schemas.microsoft.com/office/powerpoint/2010/main" val="713493933"/>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500" fill="hold"/>
                                        <p:tgtEl>
                                          <p:spTgt spid="14"/>
                                        </p:tgtEl>
                                        <p:attrNameLst>
                                          <p:attrName>ppt_x</p:attrName>
                                        </p:attrNameLst>
                                      </p:cBhvr>
                                      <p:tavLst>
                                        <p:tav tm="0">
                                          <p:val>
                                            <p:strVal val="1+#ppt_w/2"/>
                                          </p:val>
                                        </p:tav>
                                        <p:tav tm="100000">
                                          <p:val>
                                            <p:strVal val="#ppt_x"/>
                                          </p:val>
                                        </p:tav>
                                      </p:tavLst>
                                    </p:anim>
                                    <p:anim calcmode="lin" valueType="num">
                                      <p:cBhvr additive="base">
                                        <p:cTn id="8" dur="1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6600102" cy="439800"/>
            <a:chOff x="335868" y="306805"/>
            <a:chExt cx="11692837" cy="779156"/>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0857639"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Treinamentos e Informações sobre EPI</a:t>
              </a:r>
              <a:endParaRPr lang="zh-CN" altLang="en-US" sz="2258" b="1" dirty="0">
                <a:solidFill>
                  <a:prstClr val="white"/>
                </a:solidFill>
                <a:cs typeface="+mn-ea"/>
                <a:sym typeface="+mn-lt"/>
              </a:endParaRPr>
            </a:p>
          </p:txBody>
        </p:sp>
      </p:grpSp>
      <p:sp>
        <p:nvSpPr>
          <p:cNvPr id="20" name="文本框 33">
            <a:extLst>
              <a:ext uri="{FF2B5EF4-FFF2-40B4-BE49-F238E27FC236}">
                <a16:creationId xmlns:a16="http://schemas.microsoft.com/office/drawing/2014/main" id="{ED548656-7A99-C5EC-675E-85442FF2CB5A}"/>
              </a:ext>
            </a:extLst>
          </p:cNvPr>
          <p:cNvSpPr txBox="1"/>
          <p:nvPr/>
        </p:nvSpPr>
        <p:spPr>
          <a:xfrm>
            <a:off x="4541520" y="2112802"/>
            <a:ext cx="5745480" cy="3638945"/>
          </a:xfrm>
          <a:prstGeom prst="rect">
            <a:avLst/>
          </a:prstGeom>
          <a:noFill/>
        </p:spPr>
        <p:txBody>
          <a:bodyPr wrap="square" lIns="0" tIns="0" rIns="0" bIns="0" rtlCol="0">
            <a:spAutoFit/>
          </a:bodyPr>
          <a:lstStyle/>
          <a:p>
            <a:pPr marL="0" marR="0" lvl="0" indent="0" defTabSz="457200" rtl="0" eaLnBrk="1" fontAlgn="auto" latinLnBrk="0" hangingPunct="0">
              <a:lnSpc>
                <a:spcPct val="150000"/>
              </a:lnSpc>
              <a:spcBef>
                <a:spcPts val="0"/>
              </a:spcBef>
              <a:spcAft>
                <a:spcPts val="0"/>
              </a:spcAft>
              <a:buClrTx/>
              <a:buSzTx/>
              <a:buFontTx/>
              <a:buNone/>
              <a:tabLst/>
              <a:defRPr/>
            </a:pPr>
            <a:r>
              <a:rPr kumimoji="0" lang="pt-BR" altLang="zh-CN" sz="2000" b="0" i="0" u="none" strike="noStrike" kern="1200" cap="none" spc="0" normalizeH="0" baseline="0" noProof="0" dirty="0">
                <a:ln>
                  <a:noFill/>
                </a:ln>
                <a:solidFill>
                  <a:prstClr val="white"/>
                </a:solidFill>
                <a:effectLst/>
                <a:uLnTx/>
                <a:uFillTx/>
                <a:cs typeface="+mn-ea"/>
                <a:sym typeface="+mn-lt"/>
              </a:rPr>
              <a:t>ensine como usar e ajustar o EPI da maneira correta;</a:t>
            </a:r>
          </a:p>
          <a:p>
            <a:pPr marL="0" marR="0" lvl="0" indent="0" defTabSz="457200" rtl="0" eaLnBrk="1" fontAlgn="auto" latinLnBrk="0" hangingPunct="0">
              <a:lnSpc>
                <a:spcPct val="150000"/>
              </a:lnSpc>
              <a:spcBef>
                <a:spcPts val="0"/>
              </a:spcBef>
              <a:spcAft>
                <a:spcPts val="0"/>
              </a:spcAft>
              <a:buClrTx/>
              <a:buSzTx/>
              <a:buFontTx/>
              <a:buNone/>
              <a:tabLst/>
              <a:defRPr/>
            </a:pPr>
            <a:endParaRPr kumimoji="0" lang="pt-BR" altLang="zh-CN" sz="2000" b="0" i="0" u="none" strike="noStrike" kern="1200" cap="none" spc="0" normalizeH="0" baseline="0" noProof="0" dirty="0">
              <a:ln>
                <a:noFill/>
              </a:ln>
              <a:solidFill>
                <a:prstClr val="white"/>
              </a:solidFill>
              <a:effectLst/>
              <a:uLnTx/>
              <a:uFillTx/>
              <a:cs typeface="+mn-ea"/>
              <a:sym typeface="+mn-lt"/>
            </a:endParaRPr>
          </a:p>
          <a:p>
            <a:pPr marL="0" marR="0" lvl="0" indent="0" defTabSz="457200" rtl="0" eaLnBrk="1" fontAlgn="auto" latinLnBrk="0" hangingPunct="0">
              <a:lnSpc>
                <a:spcPct val="150000"/>
              </a:lnSpc>
              <a:spcBef>
                <a:spcPts val="0"/>
              </a:spcBef>
              <a:spcAft>
                <a:spcPts val="0"/>
              </a:spcAft>
              <a:buClrTx/>
              <a:buSzTx/>
              <a:buFontTx/>
              <a:buNone/>
              <a:tabLst/>
              <a:defRPr/>
            </a:pPr>
            <a:r>
              <a:rPr kumimoji="0" lang="pt-BR" altLang="zh-CN" sz="2000" b="0" i="0" u="none" strike="noStrike" kern="1200" cap="none" spc="0" normalizeH="0" baseline="0" noProof="0" dirty="0">
                <a:ln>
                  <a:noFill/>
                </a:ln>
                <a:solidFill>
                  <a:prstClr val="white"/>
                </a:solidFill>
                <a:effectLst/>
                <a:uLnTx/>
                <a:uFillTx/>
                <a:cs typeface="+mn-ea"/>
                <a:sym typeface="+mn-lt"/>
              </a:rPr>
              <a:t>mostre como fazer a manutenção e quando trocá-lo;</a:t>
            </a:r>
          </a:p>
          <a:p>
            <a:pPr marL="0" marR="0" lvl="0" indent="0" defTabSz="457200" rtl="0" eaLnBrk="1" fontAlgn="auto" latinLnBrk="0" hangingPunct="0">
              <a:lnSpc>
                <a:spcPct val="150000"/>
              </a:lnSpc>
              <a:spcBef>
                <a:spcPts val="0"/>
              </a:spcBef>
              <a:spcAft>
                <a:spcPts val="0"/>
              </a:spcAft>
              <a:buClrTx/>
              <a:buSzTx/>
              <a:buFontTx/>
              <a:buNone/>
              <a:tabLst/>
              <a:defRPr/>
            </a:pPr>
            <a:endParaRPr kumimoji="0" lang="pt-BR" altLang="zh-CN" sz="2000" b="0" i="0" u="none" strike="noStrike" kern="1200" cap="none" spc="0" normalizeH="0" baseline="0" noProof="0" dirty="0">
              <a:ln>
                <a:noFill/>
              </a:ln>
              <a:solidFill>
                <a:prstClr val="white"/>
              </a:solidFill>
              <a:effectLst/>
              <a:uLnTx/>
              <a:uFillTx/>
              <a:cs typeface="+mn-ea"/>
              <a:sym typeface="+mn-lt"/>
            </a:endParaRPr>
          </a:p>
          <a:p>
            <a:pPr marL="0" marR="0" lvl="0" indent="0" defTabSz="457200" rtl="0" eaLnBrk="1" fontAlgn="auto" latinLnBrk="0" hangingPunct="0">
              <a:lnSpc>
                <a:spcPct val="150000"/>
              </a:lnSpc>
              <a:spcBef>
                <a:spcPts val="0"/>
              </a:spcBef>
              <a:spcAft>
                <a:spcPts val="0"/>
              </a:spcAft>
              <a:buClrTx/>
              <a:buSzTx/>
              <a:buFontTx/>
              <a:buNone/>
              <a:tabLst/>
              <a:defRPr/>
            </a:pPr>
            <a:r>
              <a:rPr kumimoji="0" lang="pt-BR" altLang="zh-CN" sz="2000" b="0" i="0" u="none" strike="noStrike" kern="1200" cap="none" spc="0" normalizeH="0" baseline="0" noProof="0" dirty="0">
                <a:ln>
                  <a:noFill/>
                </a:ln>
                <a:solidFill>
                  <a:prstClr val="white"/>
                </a:solidFill>
                <a:effectLst/>
                <a:uLnTx/>
                <a:uFillTx/>
                <a:cs typeface="+mn-ea"/>
                <a:sym typeface="+mn-lt"/>
              </a:rPr>
              <a:t>ensine como fazer limpeza, higienização, guarda e conservação do equipamento.</a:t>
            </a:r>
          </a:p>
        </p:txBody>
      </p:sp>
      <p:sp>
        <p:nvSpPr>
          <p:cNvPr id="2" name="iṩļïḓè">
            <a:extLst>
              <a:ext uri="{FF2B5EF4-FFF2-40B4-BE49-F238E27FC236}">
                <a16:creationId xmlns:a16="http://schemas.microsoft.com/office/drawing/2014/main" id="{D25B124E-25EB-8277-F73A-9FEC7DC30385}"/>
              </a:ext>
            </a:extLst>
          </p:cNvPr>
          <p:cNvSpPr txBox="1"/>
          <p:nvPr/>
        </p:nvSpPr>
        <p:spPr bwMode="auto">
          <a:xfrm>
            <a:off x="2160175" y="2266458"/>
            <a:ext cx="2012966" cy="652782"/>
          </a:xfrm>
          <a:prstGeom prst="roundRect">
            <a:avLst>
              <a:gd name="adj" fmla="val 50000"/>
            </a:avLst>
          </a:prstGeom>
          <a:gradFill flip="none" rotWithShape="1">
            <a:gsLst>
              <a:gs pos="0">
                <a:srgbClr val="27E4FA"/>
              </a:gs>
              <a:gs pos="100000">
                <a:srgbClr val="27E4FA">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2400" b="1" dirty="0">
                <a:solidFill>
                  <a:schemeClr val="bg1"/>
                </a:solidFill>
                <a:cs typeface="+mn-ea"/>
                <a:sym typeface="+mn-lt"/>
              </a:rPr>
              <a:t>D</a:t>
            </a:r>
          </a:p>
        </p:txBody>
      </p:sp>
      <p:sp>
        <p:nvSpPr>
          <p:cNvPr id="11" name="iṩļïḓè">
            <a:extLst>
              <a:ext uri="{FF2B5EF4-FFF2-40B4-BE49-F238E27FC236}">
                <a16:creationId xmlns:a16="http://schemas.microsoft.com/office/drawing/2014/main" id="{AB530813-AF73-DE62-83FC-13A93D1F5610}"/>
              </a:ext>
            </a:extLst>
          </p:cNvPr>
          <p:cNvSpPr txBox="1"/>
          <p:nvPr/>
        </p:nvSpPr>
        <p:spPr bwMode="auto">
          <a:xfrm>
            <a:off x="2160175" y="3628776"/>
            <a:ext cx="2012966" cy="652782"/>
          </a:xfrm>
          <a:prstGeom prst="roundRect">
            <a:avLst>
              <a:gd name="adj" fmla="val 50000"/>
            </a:avLst>
          </a:prstGeom>
          <a:gradFill flip="none" rotWithShape="1">
            <a:gsLst>
              <a:gs pos="0">
                <a:srgbClr val="27E4FA"/>
              </a:gs>
              <a:gs pos="100000">
                <a:srgbClr val="27E4FA">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2400" b="1" dirty="0">
                <a:solidFill>
                  <a:schemeClr val="bg1"/>
                </a:solidFill>
                <a:cs typeface="+mn-ea"/>
                <a:sym typeface="+mn-lt"/>
              </a:rPr>
              <a:t>E</a:t>
            </a:r>
          </a:p>
        </p:txBody>
      </p:sp>
      <p:sp>
        <p:nvSpPr>
          <p:cNvPr id="13" name="iṩļïḓè">
            <a:extLst>
              <a:ext uri="{FF2B5EF4-FFF2-40B4-BE49-F238E27FC236}">
                <a16:creationId xmlns:a16="http://schemas.microsoft.com/office/drawing/2014/main" id="{2476688F-A38D-B279-F4BD-E839EAF6C23A}"/>
              </a:ext>
            </a:extLst>
          </p:cNvPr>
          <p:cNvSpPr txBox="1"/>
          <p:nvPr/>
        </p:nvSpPr>
        <p:spPr bwMode="auto">
          <a:xfrm>
            <a:off x="2160175" y="5038917"/>
            <a:ext cx="2012966" cy="652782"/>
          </a:xfrm>
          <a:prstGeom prst="roundRect">
            <a:avLst>
              <a:gd name="adj" fmla="val 50000"/>
            </a:avLst>
          </a:prstGeom>
          <a:gradFill flip="none" rotWithShape="1">
            <a:gsLst>
              <a:gs pos="0">
                <a:srgbClr val="27E4FA"/>
              </a:gs>
              <a:gs pos="100000">
                <a:srgbClr val="27E4FA">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2400" b="1" dirty="0">
                <a:solidFill>
                  <a:schemeClr val="bg1"/>
                </a:solidFill>
                <a:cs typeface="+mn-ea"/>
                <a:sym typeface="+mn-lt"/>
              </a:rPr>
              <a:t>F</a:t>
            </a:r>
          </a:p>
        </p:txBody>
      </p:sp>
      <p:sp>
        <p:nvSpPr>
          <p:cNvPr id="9" name="矩形: 圆角 14">
            <a:hlinkClick r:id="rId3" action="ppaction://hlinksldjump"/>
            <a:extLst>
              <a:ext uri="{FF2B5EF4-FFF2-40B4-BE49-F238E27FC236}">
                <a16:creationId xmlns:a16="http://schemas.microsoft.com/office/drawing/2014/main" id="{CA10F48A-D29D-6AA2-32A0-12748AAA37FE}"/>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spTree>
    <p:extLst>
      <p:ext uri="{BB962C8B-B14F-4D97-AF65-F5344CB8AC3E}">
        <p14:creationId xmlns:p14="http://schemas.microsoft.com/office/powerpoint/2010/main" val="3935055319"/>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0" fill="hold"/>
                                        <p:tgtEl>
                                          <p:spTgt spid="9"/>
                                        </p:tgtEl>
                                        <p:attrNameLst>
                                          <p:attrName>ppt_x</p:attrName>
                                        </p:attrNameLst>
                                      </p:cBhvr>
                                      <p:tavLst>
                                        <p:tav tm="0">
                                          <p:val>
                                            <p:strVal val="1+#ppt_w/2"/>
                                          </p:val>
                                        </p:tav>
                                        <p:tav tm="100000">
                                          <p:val>
                                            <p:strVal val="#ppt_x"/>
                                          </p:val>
                                        </p:tav>
                                      </p:tavLst>
                                    </p:anim>
                                    <p:anim calcmode="lin" valueType="num">
                                      <p:cBhvr additive="base">
                                        <p:cTn id="8" dur="1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descr="背景图案&#10;&#10;描述已自动生成">
            <a:extLst>
              <a:ext uri="{FF2B5EF4-FFF2-40B4-BE49-F238E27FC236}">
                <a16:creationId xmlns:a16="http://schemas.microsoft.com/office/drawing/2014/main" id="{1698420D-ACE4-A1DE-2738-1D4867C06492}"/>
              </a:ext>
            </a:extLst>
          </p:cNvPr>
          <p:cNvPicPr>
            <a:picLocks noChangeAspect="1"/>
          </p:cNvPicPr>
          <p:nvPr/>
        </p:nvPicPr>
        <p:blipFill rotWithShape="1">
          <a:blip r:embed="rId7" cstate="screen">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8800"/>
                    </a14:imgEffect>
                    <a14:imgEffect>
                      <a14:saturation sat="300000"/>
                    </a14:imgEffect>
                  </a14:imgLayer>
                </a14:imgProps>
              </a:ext>
              <a:ext uri="{28A0092B-C50C-407E-A947-70E740481C1C}">
                <a14:useLocalDpi xmlns:a14="http://schemas.microsoft.com/office/drawing/2010/main"/>
              </a:ext>
            </a:extLst>
          </a:blip>
          <a:srcRect r="22428" b="18572"/>
          <a:stretch/>
        </p:blipFill>
        <p:spPr>
          <a:xfrm>
            <a:off x="0" y="0"/>
            <a:ext cx="12192000" cy="6858000"/>
          </a:xfrm>
          <a:prstGeom prst="rect">
            <a:avLst/>
          </a:prstGeom>
        </p:spPr>
      </p:pic>
      <p:grpSp>
        <p:nvGrpSpPr>
          <p:cNvPr id="3" name="组合 2">
            <a:extLst>
              <a:ext uri="{FF2B5EF4-FFF2-40B4-BE49-F238E27FC236}">
                <a16:creationId xmlns:a16="http://schemas.microsoft.com/office/drawing/2014/main" id="{C3DF5C86-A7BF-4C33-99CD-847B7CD23903}"/>
              </a:ext>
            </a:extLst>
          </p:cNvPr>
          <p:cNvGrpSpPr/>
          <p:nvPr/>
        </p:nvGrpSpPr>
        <p:grpSpPr>
          <a:xfrm>
            <a:off x="309730" y="2334153"/>
            <a:ext cx="3427948" cy="3126698"/>
            <a:chOff x="548721" y="1660009"/>
            <a:chExt cx="6073003" cy="5539304"/>
          </a:xfrm>
        </p:grpSpPr>
        <p:sp>
          <p:nvSpPr>
            <p:cNvPr id="30" name="平行四边形 29">
              <a:extLst>
                <a:ext uri="{FF2B5EF4-FFF2-40B4-BE49-F238E27FC236}">
                  <a16:creationId xmlns:a16="http://schemas.microsoft.com/office/drawing/2014/main" id="{A34C9100-DD4C-4AED-9A20-F505B5CC3263}"/>
                </a:ext>
              </a:extLst>
            </p:cNvPr>
            <p:cNvSpPr/>
            <p:nvPr/>
          </p:nvSpPr>
          <p:spPr>
            <a:xfrm>
              <a:off x="548721" y="1660009"/>
              <a:ext cx="5810647" cy="4283592"/>
            </a:xfrm>
            <a:prstGeom prst="parallelogram">
              <a:avLst>
                <a:gd name="adj" fmla="val 41066"/>
              </a:avLst>
            </a:prstGeom>
            <a:gradFill>
              <a:gsLst>
                <a:gs pos="0">
                  <a:srgbClr val="00B0F0"/>
                </a:gs>
                <a:gs pos="100000">
                  <a:srgbClr val="344CF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6" dirty="0">
                <a:cs typeface="+mn-ea"/>
                <a:sym typeface="+mn-lt"/>
              </a:endParaRPr>
            </a:p>
          </p:txBody>
        </p:sp>
        <p:sp>
          <p:nvSpPr>
            <p:cNvPr id="31" name="平行四边形 30">
              <a:extLst>
                <a:ext uri="{FF2B5EF4-FFF2-40B4-BE49-F238E27FC236}">
                  <a16:creationId xmlns:a16="http://schemas.microsoft.com/office/drawing/2014/main" id="{2C8CE132-F521-4C79-AEA0-A9C1B301EAE1}"/>
                </a:ext>
              </a:extLst>
            </p:cNvPr>
            <p:cNvSpPr/>
            <p:nvPr/>
          </p:nvSpPr>
          <p:spPr>
            <a:xfrm>
              <a:off x="2867379" y="4431621"/>
              <a:ext cx="3754345" cy="2767692"/>
            </a:xfrm>
            <a:prstGeom prst="parallelogram">
              <a:avLst>
                <a:gd name="adj" fmla="val 41066"/>
              </a:avLst>
            </a:prstGeom>
            <a:gradFill>
              <a:gsLst>
                <a:gs pos="0">
                  <a:srgbClr val="00B0F0"/>
                </a:gs>
                <a:gs pos="100000">
                  <a:srgbClr val="344CF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6" dirty="0">
                <a:cs typeface="+mn-ea"/>
                <a:sym typeface="+mn-lt"/>
              </a:endParaRPr>
            </a:p>
          </p:txBody>
        </p:sp>
      </p:grpSp>
      <p:grpSp>
        <p:nvGrpSpPr>
          <p:cNvPr id="34" name="组合 33">
            <a:extLst>
              <a:ext uri="{FF2B5EF4-FFF2-40B4-BE49-F238E27FC236}">
                <a16:creationId xmlns:a16="http://schemas.microsoft.com/office/drawing/2014/main" id="{BD84AF62-55A4-4C0C-9B3D-3AC57B31AF75}"/>
              </a:ext>
            </a:extLst>
          </p:cNvPr>
          <p:cNvGrpSpPr/>
          <p:nvPr/>
        </p:nvGrpSpPr>
        <p:grpSpPr>
          <a:xfrm>
            <a:off x="9376973" y="3897140"/>
            <a:ext cx="1717210" cy="223661"/>
            <a:chOff x="16786801" y="5346279"/>
            <a:chExt cx="3042235" cy="396241"/>
          </a:xfrm>
        </p:grpSpPr>
        <p:sp>
          <p:nvSpPr>
            <p:cNvPr id="35" name="平行四边形 34">
              <a:extLst>
                <a:ext uri="{FF2B5EF4-FFF2-40B4-BE49-F238E27FC236}">
                  <a16:creationId xmlns:a16="http://schemas.microsoft.com/office/drawing/2014/main" id="{A5D2730D-77F2-4BC5-B88B-FBBE36D99356}"/>
                </a:ext>
              </a:extLst>
            </p:cNvPr>
            <p:cNvSpPr/>
            <p:nvPr>
              <p:custDataLst>
                <p:tags r:id="rId3"/>
              </p:custDataLst>
            </p:nvPr>
          </p:nvSpPr>
          <p:spPr>
            <a:xfrm>
              <a:off x="17625001" y="5346279"/>
              <a:ext cx="2204035" cy="258321"/>
            </a:xfrm>
            <a:prstGeom prst="parallelogram">
              <a:avLst>
                <a:gd name="adj" fmla="val 33801"/>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258089">
                <a:defRPr/>
              </a:pPr>
              <a:endParaRPr lang="zh-CN" altLang="en-US" sz="1016" dirty="0">
                <a:solidFill>
                  <a:prstClr val="white"/>
                </a:solidFill>
                <a:cs typeface="+mn-ea"/>
                <a:sym typeface="+mn-lt"/>
              </a:endParaRPr>
            </a:p>
          </p:txBody>
        </p:sp>
        <p:sp>
          <p:nvSpPr>
            <p:cNvPr id="36" name="平行四边形 35">
              <a:extLst>
                <a:ext uri="{FF2B5EF4-FFF2-40B4-BE49-F238E27FC236}">
                  <a16:creationId xmlns:a16="http://schemas.microsoft.com/office/drawing/2014/main" id="{8824F6FA-5984-4975-B4DD-ECE8C31F68D4}"/>
                </a:ext>
              </a:extLst>
            </p:cNvPr>
            <p:cNvSpPr/>
            <p:nvPr>
              <p:custDataLst>
                <p:tags r:id="rId4"/>
              </p:custDataLst>
            </p:nvPr>
          </p:nvSpPr>
          <p:spPr>
            <a:xfrm>
              <a:off x="16786801" y="5651080"/>
              <a:ext cx="2204035" cy="91440"/>
            </a:xfrm>
            <a:prstGeom prst="parallelogram">
              <a:avLst>
                <a:gd name="adj" fmla="val 33801"/>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258089">
                <a:defRPr/>
              </a:pPr>
              <a:endParaRPr lang="zh-CN" altLang="en-US" sz="1016" dirty="0">
                <a:solidFill>
                  <a:prstClr val="white"/>
                </a:solidFill>
                <a:cs typeface="+mn-ea"/>
                <a:sym typeface="+mn-lt"/>
              </a:endParaRPr>
            </a:p>
          </p:txBody>
        </p:sp>
      </p:grpSp>
      <p:grpSp>
        <p:nvGrpSpPr>
          <p:cNvPr id="37" name="组合 36">
            <a:extLst>
              <a:ext uri="{FF2B5EF4-FFF2-40B4-BE49-F238E27FC236}">
                <a16:creationId xmlns:a16="http://schemas.microsoft.com/office/drawing/2014/main" id="{5B005CAE-E1EB-4475-AA0F-DF183A8D5000}"/>
              </a:ext>
            </a:extLst>
          </p:cNvPr>
          <p:cNvGrpSpPr/>
          <p:nvPr/>
        </p:nvGrpSpPr>
        <p:grpSpPr>
          <a:xfrm>
            <a:off x="4587240" y="1324232"/>
            <a:ext cx="6735544" cy="2364472"/>
            <a:chOff x="10082392" y="1905242"/>
            <a:chExt cx="3612981" cy="2627129"/>
          </a:xfrm>
        </p:grpSpPr>
        <p:sp>
          <p:nvSpPr>
            <p:cNvPr id="38" name="平行四边形 37">
              <a:extLst>
                <a:ext uri="{FF2B5EF4-FFF2-40B4-BE49-F238E27FC236}">
                  <a16:creationId xmlns:a16="http://schemas.microsoft.com/office/drawing/2014/main" id="{A1F9CB4F-A013-4395-A823-1247817A73DA}"/>
                </a:ext>
              </a:extLst>
            </p:cNvPr>
            <p:cNvSpPr/>
            <p:nvPr>
              <p:custDataLst>
                <p:tags r:id="rId1"/>
              </p:custDataLst>
            </p:nvPr>
          </p:nvSpPr>
          <p:spPr>
            <a:xfrm flipH="1" flipV="1">
              <a:off x="10082392" y="1905242"/>
              <a:ext cx="3612981" cy="2409795"/>
            </a:xfrm>
            <a:prstGeom prst="parallelogram">
              <a:avLst>
                <a:gd name="adj" fmla="val 29928"/>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258089">
                <a:defRPr/>
              </a:pPr>
              <a:endParaRPr lang="zh-CN" altLang="en-US" sz="1016" dirty="0">
                <a:solidFill>
                  <a:prstClr val="white"/>
                </a:solidFill>
                <a:cs typeface="+mn-ea"/>
                <a:sym typeface="+mn-lt"/>
              </a:endParaRPr>
            </a:p>
          </p:txBody>
        </p:sp>
        <p:sp>
          <p:nvSpPr>
            <p:cNvPr id="39" name="文本框 38">
              <a:extLst>
                <a:ext uri="{FF2B5EF4-FFF2-40B4-BE49-F238E27FC236}">
                  <a16:creationId xmlns:a16="http://schemas.microsoft.com/office/drawing/2014/main" id="{A2600C08-4D1B-4549-936A-64EB0BD20D18}"/>
                </a:ext>
              </a:extLst>
            </p:cNvPr>
            <p:cNvSpPr txBox="1"/>
            <p:nvPr>
              <p:custDataLst>
                <p:tags r:id="rId2"/>
              </p:custDataLst>
            </p:nvPr>
          </p:nvSpPr>
          <p:spPr>
            <a:xfrm>
              <a:off x="10505625" y="2138610"/>
              <a:ext cx="2630308" cy="2393761"/>
            </a:xfrm>
            <a:prstGeom prst="rect">
              <a:avLst/>
            </a:prstGeom>
            <a:noFill/>
            <a:effectLst>
              <a:glow rad="203200">
                <a:srgbClr val="FF0000">
                  <a:alpha val="69000"/>
                </a:srgbClr>
              </a:glow>
            </a:effectLst>
          </p:spPr>
          <p:txBody>
            <a:bodyPr wrap="square" lIns="0" tIns="0" rIns="0" bIns="0" rtlCol="0">
              <a:spAutoFit/>
            </a:bodyPr>
            <a:lstStyle/>
            <a:p>
              <a:pPr defTabSz="258089">
                <a:defRPr/>
              </a:pPr>
              <a:r>
                <a:rPr lang="pt-BR" altLang="zh-CN" sz="2800" b="1" dirty="0">
                  <a:solidFill>
                    <a:schemeClr val="bg1"/>
                  </a:solidFill>
                  <a:effectLst>
                    <a:glow rad="12700">
                      <a:srgbClr val="FF0000">
                        <a:alpha val="53000"/>
                      </a:srgbClr>
                    </a:glow>
                    <a:outerShdw blurRad="38100" dist="38100" dir="2700000" algn="tl">
                      <a:srgbClr val="000000">
                        <a:alpha val="43137"/>
                      </a:srgbClr>
                    </a:outerShdw>
                  </a:effectLst>
                  <a:cs typeface="+mn-ea"/>
                  <a:sym typeface="+mn-lt"/>
                </a:rPr>
                <a:t>F</a:t>
              </a:r>
            </a:p>
            <a:p>
              <a:pPr defTabSz="258089">
                <a:defRPr/>
              </a:pPr>
              <a:endParaRPr lang="pt-BR" altLang="zh-CN" sz="2800" b="1" dirty="0">
                <a:solidFill>
                  <a:schemeClr val="bg1"/>
                </a:solidFill>
                <a:effectLst>
                  <a:glow rad="12700">
                    <a:srgbClr val="FF0000">
                      <a:alpha val="53000"/>
                    </a:srgbClr>
                  </a:glow>
                </a:effectLst>
                <a:cs typeface="+mn-ea"/>
                <a:sym typeface="+mn-lt"/>
              </a:endParaRPr>
            </a:p>
            <a:p>
              <a:pPr defTabSz="258089">
                <a:defRPr/>
              </a:pPr>
              <a:r>
                <a:rPr lang="pt-BR" altLang="zh-CN" sz="2800" dirty="0">
                  <a:solidFill>
                    <a:schemeClr val="bg1"/>
                  </a:solidFill>
                  <a:effectLst>
                    <a:glow rad="12700">
                      <a:srgbClr val="FF0000">
                        <a:alpha val="53000"/>
                      </a:srgbClr>
                    </a:glow>
                  </a:effectLst>
                  <a:cs typeface="+mn-ea"/>
                  <a:sym typeface="+mn-lt"/>
                </a:rPr>
                <a:t>EPI PARA PROTEÇÃO DOS MEMBROS SUPERIORES</a:t>
              </a:r>
              <a:br>
                <a:rPr lang="pt-BR" altLang="zh-CN" sz="2800" dirty="0">
                  <a:solidFill>
                    <a:schemeClr val="bg1"/>
                  </a:solidFill>
                  <a:effectLst>
                    <a:glow rad="12700">
                      <a:srgbClr val="FF0000">
                        <a:alpha val="53000"/>
                      </a:srgbClr>
                    </a:glow>
                  </a:effectLst>
                  <a:cs typeface="+mn-ea"/>
                  <a:sym typeface="+mn-lt"/>
                </a:rPr>
              </a:br>
              <a:endParaRPr lang="pt-BR" altLang="zh-CN" sz="2800" dirty="0">
                <a:solidFill>
                  <a:schemeClr val="bg1"/>
                </a:solidFill>
                <a:effectLst>
                  <a:glow rad="12700">
                    <a:srgbClr val="FF0000">
                      <a:alpha val="53000"/>
                    </a:srgbClr>
                  </a:glow>
                </a:effectLst>
                <a:cs typeface="+mn-ea"/>
                <a:sym typeface="+mn-lt"/>
              </a:endParaRPr>
            </a:p>
          </p:txBody>
        </p:sp>
      </p:grpSp>
      <p:pic>
        <p:nvPicPr>
          <p:cNvPr id="2" name="Picture 2" descr="IOP Assessoria">
            <a:extLst>
              <a:ext uri="{FF2B5EF4-FFF2-40B4-BE49-F238E27FC236}">
                <a16:creationId xmlns:a16="http://schemas.microsoft.com/office/drawing/2014/main" id="{F04B5EC4-6DB5-CEC1-D745-15F45C85F4F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9619" y="2806602"/>
            <a:ext cx="5310899" cy="4051398"/>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圆角 14">
            <a:hlinkClick r:id="rId10" action="ppaction://hlinksldjump"/>
            <a:extLst>
              <a:ext uri="{FF2B5EF4-FFF2-40B4-BE49-F238E27FC236}">
                <a16:creationId xmlns:a16="http://schemas.microsoft.com/office/drawing/2014/main" id="{83BA3FD9-73F9-5B18-87BA-8CD88C0F6722}"/>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spTree>
    <p:extLst>
      <p:ext uri="{BB962C8B-B14F-4D97-AF65-F5344CB8AC3E}">
        <p14:creationId xmlns:p14="http://schemas.microsoft.com/office/powerpoint/2010/main" val="1238210105"/>
      </p:ext>
    </p:extLst>
  </p:cSld>
  <p:clrMapOvr>
    <a:masterClrMapping/>
  </p:clrMapOvr>
  <mc:AlternateContent xmlns:mc="http://schemas.openxmlformats.org/markup-compatibility/2006" xmlns:p14="http://schemas.microsoft.com/office/powerpoint/2010/main">
    <mc:Choice Requires="p14">
      <p:transition spd="slow" p14:dur="2500" advTm="5555000">
        <p:checker/>
      </p:transition>
    </mc:Choice>
    <mc:Fallback xmlns="">
      <p:transition spd="slow" advTm="5555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 presetClass="entr" presetSubtype="2" decel="100000"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1500" fill="hold"/>
                                        <p:tgtEl>
                                          <p:spTgt spid="37"/>
                                        </p:tgtEl>
                                        <p:attrNameLst>
                                          <p:attrName>ppt_x</p:attrName>
                                        </p:attrNameLst>
                                      </p:cBhvr>
                                      <p:tavLst>
                                        <p:tav tm="0">
                                          <p:val>
                                            <p:strVal val="1+#ppt_w/2"/>
                                          </p:val>
                                        </p:tav>
                                        <p:tav tm="100000">
                                          <p:val>
                                            <p:strVal val="#ppt_x"/>
                                          </p:val>
                                        </p:tav>
                                      </p:tavLst>
                                    </p:anim>
                                    <p:anim calcmode="lin" valueType="num">
                                      <p:cBhvr additive="base">
                                        <p:cTn id="12" dur="1500" fill="hold"/>
                                        <p:tgtEl>
                                          <p:spTgt spid="37"/>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1500" fill="hold"/>
                                        <p:tgtEl>
                                          <p:spTgt spid="34"/>
                                        </p:tgtEl>
                                        <p:attrNameLst>
                                          <p:attrName>ppt_x</p:attrName>
                                        </p:attrNameLst>
                                      </p:cBhvr>
                                      <p:tavLst>
                                        <p:tav tm="0">
                                          <p:val>
                                            <p:strVal val="0-#ppt_w/2"/>
                                          </p:val>
                                        </p:tav>
                                        <p:tav tm="100000">
                                          <p:val>
                                            <p:strVal val="#ppt_x"/>
                                          </p:val>
                                        </p:tav>
                                      </p:tavLst>
                                    </p:anim>
                                    <p:anim calcmode="lin" valueType="num">
                                      <p:cBhvr additive="base">
                                        <p:cTn id="16" dur="1500" fill="hold"/>
                                        <p:tgtEl>
                                          <p:spTgt spid="34"/>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2" presetClass="entr" presetSubtype="2" decel="10000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1500" fill="hold"/>
                                        <p:tgtEl>
                                          <p:spTgt spid="4"/>
                                        </p:tgtEl>
                                        <p:attrNameLst>
                                          <p:attrName>ppt_x</p:attrName>
                                        </p:attrNameLst>
                                      </p:cBhvr>
                                      <p:tavLst>
                                        <p:tav tm="0">
                                          <p:val>
                                            <p:strVal val="1+#ppt_w/2"/>
                                          </p:val>
                                        </p:tav>
                                        <p:tav tm="100000">
                                          <p:val>
                                            <p:strVal val="#ppt_x"/>
                                          </p:val>
                                        </p:tav>
                                      </p:tavLst>
                                    </p:anim>
                                    <p:anim calcmode="lin" valueType="num">
                                      <p:cBhvr additive="base">
                                        <p:cTn id="21"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787267"/>
            <a:chOff x="335868" y="306805"/>
            <a:chExt cx="15402685" cy="1394733"/>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1394733"/>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F - EPI PARA PROTEÇÃO DOS MEMBROS SUPERIORES</a:t>
              </a:r>
              <a:br>
                <a:rPr lang="pt-BR" altLang="zh-CN" sz="2258" b="1" dirty="0">
                  <a:solidFill>
                    <a:prstClr val="white"/>
                  </a:solidFill>
                  <a:cs typeface="+mn-ea"/>
                  <a:sym typeface="+mn-lt"/>
                </a:rPr>
              </a:b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791537" y="1142704"/>
            <a:ext cx="10627578" cy="1323439"/>
          </a:xfrm>
          <a:prstGeom prst="rect">
            <a:avLst/>
          </a:prstGeom>
          <a:noFill/>
        </p:spPr>
        <p:txBody>
          <a:bodyPr wrap="square" rtlCol="0">
            <a:spAutoFit/>
          </a:bodyPr>
          <a:lstStyle/>
          <a:p>
            <a:pPr defTabSz="479969">
              <a:defRPr/>
            </a:pPr>
            <a:r>
              <a:rPr lang="pt-BR" altLang="zh-CN" sz="2000" b="1" dirty="0">
                <a:solidFill>
                  <a:schemeClr val="bg1"/>
                </a:solidFill>
                <a:cs typeface="+mn-ea"/>
                <a:sym typeface="+mn-lt"/>
              </a:rPr>
              <a:t>F.1 - Luvas:</a:t>
            </a:r>
          </a:p>
          <a:p>
            <a:pPr defTabSz="479969">
              <a:defRPr/>
            </a:pPr>
            <a:br>
              <a:rPr lang="pt-BR" altLang="zh-CN" sz="2000" b="1" dirty="0">
                <a:solidFill>
                  <a:schemeClr val="bg1"/>
                </a:solidFill>
                <a:cs typeface="+mn-ea"/>
                <a:sym typeface="+mn-lt"/>
              </a:rPr>
            </a:br>
            <a:r>
              <a:rPr lang="pt-BR" altLang="zh-CN" sz="2000" b="1" dirty="0">
                <a:solidFill>
                  <a:schemeClr val="bg1"/>
                </a:solidFill>
                <a:cs typeface="+mn-ea"/>
                <a:sym typeface="+mn-lt"/>
              </a:rPr>
              <a:t>a) </a:t>
            </a:r>
            <a:r>
              <a:rPr lang="pt-BR" altLang="zh-CN" sz="2000" dirty="0">
                <a:solidFill>
                  <a:schemeClr val="bg1"/>
                </a:solidFill>
                <a:cs typeface="+mn-ea"/>
                <a:sym typeface="+mn-lt"/>
              </a:rPr>
              <a:t>luvas para proteção das mãos contra agentes abrasivos e </a:t>
            </a:r>
            <a:r>
              <a:rPr lang="pt-BR" altLang="zh-CN" sz="2000" dirty="0" err="1">
                <a:solidFill>
                  <a:schemeClr val="bg1"/>
                </a:solidFill>
                <a:cs typeface="+mn-ea"/>
                <a:sym typeface="+mn-lt"/>
              </a:rPr>
              <a:t>escoriantes</a:t>
            </a:r>
            <a:r>
              <a:rPr lang="pt-BR" altLang="zh-CN" sz="2000" dirty="0">
                <a:solidFill>
                  <a:schemeClr val="bg1"/>
                </a:solidFill>
                <a:cs typeface="+mn-ea"/>
                <a:sym typeface="+mn-lt"/>
              </a:rPr>
              <a:t>;</a:t>
            </a:r>
            <a:br>
              <a:rPr lang="pt-BR" altLang="zh-CN" sz="2000" dirty="0">
                <a:solidFill>
                  <a:schemeClr val="bg1"/>
                </a:solidFill>
                <a:cs typeface="+mn-ea"/>
                <a:sym typeface="+mn-lt"/>
              </a:rPr>
            </a:br>
            <a:endParaRPr lang="zh-CN" altLang="en-US" sz="2000" dirty="0">
              <a:solidFill>
                <a:schemeClr val="bg1"/>
              </a:solidFill>
              <a:cs typeface="+mn-ea"/>
              <a:sym typeface="+mn-lt"/>
            </a:endParaRPr>
          </a:p>
        </p:txBody>
      </p:sp>
      <p:sp>
        <p:nvSpPr>
          <p:cNvPr id="2" name="椭圆 55">
            <a:extLst>
              <a:ext uri="{FF2B5EF4-FFF2-40B4-BE49-F238E27FC236}">
                <a16:creationId xmlns:a16="http://schemas.microsoft.com/office/drawing/2014/main" id="{3C640AA9-FBB8-CECA-6861-BA0F5E3FC464}"/>
              </a:ext>
            </a:extLst>
          </p:cNvPr>
          <p:cNvSpPr/>
          <p:nvPr/>
        </p:nvSpPr>
        <p:spPr>
          <a:xfrm>
            <a:off x="-76200" y="3205941"/>
            <a:ext cx="10406743" cy="3213466"/>
          </a:xfrm>
          <a:prstGeom prst="roundRect">
            <a:avLst>
              <a:gd name="adj" fmla="val 10400"/>
            </a:avLst>
          </a:prstGeom>
          <a:gradFill flip="none" rotWithShape="1">
            <a:gsLst>
              <a:gs pos="23000">
                <a:srgbClr val="00B0F0"/>
              </a:gs>
              <a:gs pos="100000">
                <a:srgbClr val="0AEEFC">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cs typeface="+mn-ea"/>
              <a:sym typeface="+mn-lt"/>
            </a:endParaRPr>
          </a:p>
        </p:txBody>
      </p:sp>
      <p:sp>
        <p:nvSpPr>
          <p:cNvPr id="11" name="矩形: 圆角 14">
            <a:hlinkClick r:id="rId3" action="ppaction://hlinksldjump"/>
            <a:extLst>
              <a:ext uri="{FF2B5EF4-FFF2-40B4-BE49-F238E27FC236}">
                <a16:creationId xmlns:a16="http://schemas.microsoft.com/office/drawing/2014/main" id="{069BC62E-C10E-F876-CA0B-A64FBDB32A48}"/>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pic>
        <p:nvPicPr>
          <p:cNvPr id="12" name="Imagem 11">
            <a:extLst>
              <a:ext uri="{FF2B5EF4-FFF2-40B4-BE49-F238E27FC236}">
                <a16:creationId xmlns:a16="http://schemas.microsoft.com/office/drawing/2014/main" id="{C19112FB-433F-F8A0-F596-983012889409}"/>
              </a:ext>
            </a:extLst>
          </p:cNvPr>
          <p:cNvPicPr>
            <a:picLocks noChangeAspect="1"/>
          </p:cNvPicPr>
          <p:nvPr/>
        </p:nvPicPr>
        <p:blipFill>
          <a:blip r:embed="rId4"/>
          <a:stretch>
            <a:fillRect/>
          </a:stretch>
        </p:blipFill>
        <p:spPr>
          <a:xfrm>
            <a:off x="5239442" y="3622869"/>
            <a:ext cx="4586390" cy="2469913"/>
          </a:xfrm>
          <a:prstGeom prst="roundRect">
            <a:avLst/>
          </a:prstGeom>
        </p:spPr>
      </p:pic>
      <p:pic>
        <p:nvPicPr>
          <p:cNvPr id="13" name="Imagem 12">
            <a:extLst>
              <a:ext uri="{FF2B5EF4-FFF2-40B4-BE49-F238E27FC236}">
                <a16:creationId xmlns:a16="http://schemas.microsoft.com/office/drawing/2014/main" id="{818EE589-7319-F98A-0CEF-AA98C13A30DB}"/>
              </a:ext>
            </a:extLst>
          </p:cNvPr>
          <p:cNvPicPr>
            <a:picLocks noChangeAspect="1"/>
          </p:cNvPicPr>
          <p:nvPr/>
        </p:nvPicPr>
        <p:blipFill>
          <a:blip r:embed="rId5"/>
          <a:stretch>
            <a:fillRect/>
          </a:stretch>
        </p:blipFill>
        <p:spPr>
          <a:xfrm>
            <a:off x="514315" y="3622871"/>
            <a:ext cx="4145050" cy="2469912"/>
          </a:xfrm>
          <a:prstGeom prst="roundRect">
            <a:avLst/>
          </a:prstGeom>
        </p:spPr>
      </p:pic>
    </p:spTree>
    <p:extLst>
      <p:ext uri="{BB962C8B-B14F-4D97-AF65-F5344CB8AC3E}">
        <p14:creationId xmlns:p14="http://schemas.microsoft.com/office/powerpoint/2010/main" val="2128905135"/>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2" decel="10000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500" fill="hold"/>
                                        <p:tgtEl>
                                          <p:spTgt spid="11"/>
                                        </p:tgtEl>
                                        <p:attrNameLst>
                                          <p:attrName>ppt_x</p:attrName>
                                        </p:attrNameLst>
                                      </p:cBhvr>
                                      <p:tavLst>
                                        <p:tav tm="0">
                                          <p:val>
                                            <p:strVal val="1+#ppt_w/2"/>
                                          </p:val>
                                        </p:tav>
                                        <p:tav tm="100000">
                                          <p:val>
                                            <p:strVal val="#ppt_x"/>
                                          </p:val>
                                        </p:tav>
                                      </p:tavLst>
                                    </p:anim>
                                    <p:anim calcmode="lin" valueType="num">
                                      <p:cBhvr additive="base">
                                        <p:cTn id="14" dur="1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439800"/>
            <a:chOff x="335868" y="306805"/>
            <a:chExt cx="15402685" cy="779156"/>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F - EPI PARA PROTEÇÃO DOS MEMBROS SUPERIORES</a:t>
              </a: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791536" y="1142704"/>
            <a:ext cx="5304464" cy="1422954"/>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F.1 - Luvas:</a:t>
            </a:r>
            <a:br>
              <a:rPr lang="pt-BR" altLang="zh-CN" sz="2000" b="1" dirty="0">
                <a:solidFill>
                  <a:schemeClr val="bg1"/>
                </a:solidFill>
                <a:cs typeface="+mn-ea"/>
                <a:sym typeface="+mn-lt"/>
              </a:rPr>
            </a:br>
            <a:r>
              <a:rPr lang="pt-BR" altLang="zh-CN" sz="2000" b="1" dirty="0">
                <a:solidFill>
                  <a:schemeClr val="bg1"/>
                </a:solidFill>
                <a:cs typeface="+mn-ea"/>
                <a:sym typeface="+mn-lt"/>
              </a:rPr>
              <a:t>b) luvas para proteção das mãos contra agentes cortantes e perfurantes;</a:t>
            </a:r>
            <a:endParaRPr lang="zh-CN" altLang="en-US" sz="20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6096000" y="3025094"/>
            <a:ext cx="5885252" cy="3003515"/>
          </a:xfrm>
          <a:prstGeom prst="rect">
            <a:avLst/>
          </a:prstGeom>
          <a:noFill/>
        </p:spPr>
        <p:txBody>
          <a:bodyPr wrap="square" rtlCol="0">
            <a:spAutoFit/>
          </a:bodyPr>
          <a:lstStyle/>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Estas luvas precisam ser inoxidáveis, sem que haja possibilidade de corrosão. O aço deve ter boa qualidade, de modo que se obtenha maior resistência e menor peso, os elos devem ser trançados e soldados.</a:t>
            </a:r>
          </a:p>
          <a:p>
            <a:pPr defTabSz="479969">
              <a:lnSpc>
                <a:spcPct val="150000"/>
              </a:lnSpc>
              <a:defRPr/>
            </a:pPr>
            <a:endParaRPr lang="pt-BR" altLang="zh-CN" sz="1600" dirty="0">
              <a:solidFill>
                <a:schemeClr val="bg1"/>
              </a:solidFill>
              <a:effectLst>
                <a:outerShdw blurRad="38100" dist="38100" dir="2700000" algn="tl">
                  <a:srgbClr val="000000">
                    <a:alpha val="43137"/>
                  </a:srgbClr>
                </a:outerShdw>
              </a:effectLst>
              <a:cs typeface="+mn-ea"/>
              <a:sym typeface="+mn-lt"/>
            </a:endParaRPr>
          </a:p>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Estas luvas de proteção são usadas em abatedouros, açougues, peixarias, frigoríficos, e também quando há riscos de contato com objetos cortantes.</a:t>
            </a:r>
          </a:p>
        </p:txBody>
      </p:sp>
      <p:sp>
        <p:nvSpPr>
          <p:cNvPr id="12" name="椭圆 28">
            <a:extLst>
              <a:ext uri="{FF2B5EF4-FFF2-40B4-BE49-F238E27FC236}">
                <a16:creationId xmlns:a16="http://schemas.microsoft.com/office/drawing/2014/main" id="{08A221D2-BC85-D85B-6008-B42B1CB96441}"/>
              </a:ext>
            </a:extLst>
          </p:cNvPr>
          <p:cNvSpPr>
            <a:spLocks/>
          </p:cNvSpPr>
          <p:nvPr/>
        </p:nvSpPr>
        <p:spPr>
          <a:xfrm>
            <a:off x="8494777" y="1250724"/>
            <a:ext cx="947524" cy="947524"/>
          </a:xfrm>
          <a:prstGeom prst="ellipse">
            <a:avLst/>
          </a:prstGeom>
          <a:gradFill flip="none" rotWithShape="1">
            <a:gsLst>
              <a:gs pos="1000">
                <a:srgbClr val="00B0F0"/>
              </a:gs>
              <a:gs pos="100000">
                <a:srgbClr val="0AEEFC">
                  <a:alpha val="0"/>
                </a:srgbClr>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prstClr val="white"/>
              </a:solidFill>
              <a:effectLst/>
              <a:uLnTx/>
              <a:uFillTx/>
              <a:cs typeface="+mn-ea"/>
              <a:sym typeface="+mn-lt"/>
            </a:endParaRPr>
          </a:p>
        </p:txBody>
      </p:sp>
      <p:sp>
        <p:nvSpPr>
          <p:cNvPr id="13" name="Freeform 112">
            <a:extLst>
              <a:ext uri="{FF2B5EF4-FFF2-40B4-BE49-F238E27FC236}">
                <a16:creationId xmlns:a16="http://schemas.microsoft.com/office/drawing/2014/main" id="{DBFB470D-E975-1A25-CCED-6036A20024F0}"/>
              </a:ext>
            </a:extLst>
          </p:cNvPr>
          <p:cNvSpPr>
            <a:spLocks/>
          </p:cNvSpPr>
          <p:nvPr/>
        </p:nvSpPr>
        <p:spPr bwMode="auto">
          <a:xfrm>
            <a:off x="8725314" y="1443327"/>
            <a:ext cx="486450" cy="562319"/>
          </a:xfrm>
          <a:custGeom>
            <a:avLst/>
            <a:gdLst>
              <a:gd name="T0" fmla="*/ 67915248 w 390"/>
              <a:gd name="T1" fmla="*/ 0 h 444"/>
              <a:gd name="T2" fmla="*/ 0 w 390"/>
              <a:gd name="T3" fmla="*/ 10756750 h 444"/>
              <a:gd name="T4" fmla="*/ 8661611 w 390"/>
              <a:gd name="T5" fmla="*/ 89909435 h 444"/>
              <a:gd name="T6" fmla="*/ 76576859 w 390"/>
              <a:gd name="T7" fmla="*/ 80979491 h 444"/>
              <a:gd name="T8" fmla="*/ 67915248 w 390"/>
              <a:gd name="T9" fmla="*/ 0 h 444"/>
              <a:gd name="T10" fmla="*/ 67915248 w 390"/>
              <a:gd name="T11" fmla="*/ 80979491 h 444"/>
              <a:gd name="T12" fmla="*/ 8661611 w 390"/>
              <a:gd name="T13" fmla="*/ 10756750 h 444"/>
              <a:gd name="T14" fmla="*/ 67915248 w 390"/>
              <a:gd name="T15" fmla="*/ 80979491 h 444"/>
              <a:gd name="T16" fmla="*/ 43505051 w 390"/>
              <a:gd name="T17" fmla="*/ 55812832 h 444"/>
              <a:gd name="T18" fmla="*/ 19094855 w 390"/>
              <a:gd name="T19" fmla="*/ 61292796 h 444"/>
              <a:gd name="T20" fmla="*/ 43505051 w 390"/>
              <a:gd name="T21" fmla="*/ 55812832 h 444"/>
              <a:gd name="T22" fmla="*/ 57482004 w 390"/>
              <a:gd name="T23" fmla="*/ 35923409 h 444"/>
              <a:gd name="T24" fmla="*/ 38387149 w 390"/>
              <a:gd name="T25" fmla="*/ 39779296 h 444"/>
              <a:gd name="T26" fmla="*/ 57482004 w 390"/>
              <a:gd name="T27" fmla="*/ 35923409 h 444"/>
              <a:gd name="T28" fmla="*/ 38387149 w 390"/>
              <a:gd name="T29" fmla="*/ 30646623 h 444"/>
              <a:gd name="T30" fmla="*/ 57482004 w 390"/>
              <a:gd name="T31" fmla="*/ 19889873 h 444"/>
              <a:gd name="T32" fmla="*/ 38387149 w 390"/>
              <a:gd name="T33" fmla="*/ 30646623 h 444"/>
              <a:gd name="T34" fmla="*/ 33071808 w 390"/>
              <a:gd name="T35" fmla="*/ 19889873 h 444"/>
              <a:gd name="T36" fmla="*/ 19094855 w 390"/>
              <a:gd name="T37" fmla="*/ 39779296 h 444"/>
              <a:gd name="T38" fmla="*/ 33071808 w 390"/>
              <a:gd name="T39" fmla="*/ 19889873 h 444"/>
              <a:gd name="T40" fmla="*/ 27756910 w 390"/>
              <a:gd name="T41" fmla="*/ 45056532 h 444"/>
              <a:gd name="T42" fmla="*/ 19094855 w 390"/>
              <a:gd name="T43" fmla="*/ 50536046 h 444"/>
              <a:gd name="T44" fmla="*/ 27756910 w 390"/>
              <a:gd name="T45" fmla="*/ 45056532 h 444"/>
              <a:gd name="T46" fmla="*/ 33071808 w 390"/>
              <a:gd name="T47" fmla="*/ 50536046 h 444"/>
              <a:gd name="T48" fmla="*/ 57482004 w 390"/>
              <a:gd name="T49" fmla="*/ 45056532 h 444"/>
              <a:gd name="T50" fmla="*/ 33071808 w 390"/>
              <a:gd name="T51" fmla="*/ 50536046 h 444"/>
              <a:gd name="T52" fmla="*/ 57482004 w 390"/>
              <a:gd name="T53" fmla="*/ 64743227 h 444"/>
              <a:gd name="T54" fmla="*/ 19094855 w 390"/>
              <a:gd name="T55" fmla="*/ 70222741 h 444"/>
              <a:gd name="T56" fmla="*/ 57482004 w 390"/>
              <a:gd name="T57" fmla="*/ 64743227 h 444"/>
              <a:gd name="T58" fmla="*/ 48820393 w 390"/>
              <a:gd name="T59" fmla="*/ 61292796 h 444"/>
              <a:gd name="T60" fmla="*/ 57482004 w 390"/>
              <a:gd name="T61" fmla="*/ 55812832 h 444"/>
              <a:gd name="T62" fmla="*/ 48820393 w 390"/>
              <a:gd name="T63" fmla="*/ 61292796 h 4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90" h="444">
                <a:moveTo>
                  <a:pt x="345" y="0"/>
                </a:moveTo>
                <a:lnTo>
                  <a:pt x="345" y="0"/>
                </a:lnTo>
                <a:cubicBezTo>
                  <a:pt x="44" y="0"/>
                  <a:pt x="44" y="0"/>
                  <a:pt x="44" y="0"/>
                </a:cubicBezTo>
                <a:cubicBezTo>
                  <a:pt x="17" y="0"/>
                  <a:pt x="0" y="27"/>
                  <a:pt x="0" y="53"/>
                </a:cubicBezTo>
                <a:cubicBezTo>
                  <a:pt x="0" y="399"/>
                  <a:pt x="0" y="399"/>
                  <a:pt x="0" y="399"/>
                </a:cubicBezTo>
                <a:cubicBezTo>
                  <a:pt x="0" y="425"/>
                  <a:pt x="17" y="443"/>
                  <a:pt x="44" y="443"/>
                </a:cubicBezTo>
                <a:cubicBezTo>
                  <a:pt x="345" y="443"/>
                  <a:pt x="345" y="443"/>
                  <a:pt x="345" y="443"/>
                </a:cubicBezTo>
                <a:cubicBezTo>
                  <a:pt x="372" y="443"/>
                  <a:pt x="389" y="425"/>
                  <a:pt x="389" y="399"/>
                </a:cubicBezTo>
                <a:cubicBezTo>
                  <a:pt x="389" y="53"/>
                  <a:pt x="389" y="53"/>
                  <a:pt x="389" y="53"/>
                </a:cubicBezTo>
                <a:cubicBezTo>
                  <a:pt x="389" y="27"/>
                  <a:pt x="372" y="0"/>
                  <a:pt x="345" y="0"/>
                </a:cubicBezTo>
                <a:close/>
                <a:moveTo>
                  <a:pt x="345" y="399"/>
                </a:moveTo>
                <a:lnTo>
                  <a:pt x="345" y="399"/>
                </a:lnTo>
                <a:cubicBezTo>
                  <a:pt x="44" y="399"/>
                  <a:pt x="44" y="399"/>
                  <a:pt x="44" y="399"/>
                </a:cubicBezTo>
                <a:cubicBezTo>
                  <a:pt x="44" y="53"/>
                  <a:pt x="44" y="53"/>
                  <a:pt x="44" y="53"/>
                </a:cubicBezTo>
                <a:cubicBezTo>
                  <a:pt x="345" y="53"/>
                  <a:pt x="345" y="53"/>
                  <a:pt x="345" y="53"/>
                </a:cubicBezTo>
                <a:lnTo>
                  <a:pt x="345" y="399"/>
                </a:lnTo>
                <a:close/>
                <a:moveTo>
                  <a:pt x="221" y="275"/>
                </a:moveTo>
                <a:lnTo>
                  <a:pt x="221" y="275"/>
                </a:lnTo>
                <a:cubicBezTo>
                  <a:pt x="97" y="275"/>
                  <a:pt x="97" y="275"/>
                  <a:pt x="97" y="275"/>
                </a:cubicBezTo>
                <a:cubicBezTo>
                  <a:pt x="97" y="302"/>
                  <a:pt x="97" y="302"/>
                  <a:pt x="97" y="302"/>
                </a:cubicBezTo>
                <a:cubicBezTo>
                  <a:pt x="221" y="302"/>
                  <a:pt x="221" y="302"/>
                  <a:pt x="221" y="302"/>
                </a:cubicBezTo>
                <a:lnTo>
                  <a:pt x="221" y="275"/>
                </a:lnTo>
                <a:close/>
                <a:moveTo>
                  <a:pt x="292" y="177"/>
                </a:moveTo>
                <a:lnTo>
                  <a:pt x="292" y="177"/>
                </a:lnTo>
                <a:cubicBezTo>
                  <a:pt x="195" y="177"/>
                  <a:pt x="195" y="177"/>
                  <a:pt x="195" y="177"/>
                </a:cubicBezTo>
                <a:cubicBezTo>
                  <a:pt x="195" y="196"/>
                  <a:pt x="195" y="196"/>
                  <a:pt x="195" y="196"/>
                </a:cubicBezTo>
                <a:cubicBezTo>
                  <a:pt x="292" y="196"/>
                  <a:pt x="292" y="196"/>
                  <a:pt x="292" y="196"/>
                </a:cubicBezTo>
                <a:lnTo>
                  <a:pt x="292" y="177"/>
                </a:lnTo>
                <a:close/>
                <a:moveTo>
                  <a:pt x="195" y="151"/>
                </a:moveTo>
                <a:lnTo>
                  <a:pt x="195" y="151"/>
                </a:lnTo>
                <a:cubicBezTo>
                  <a:pt x="292" y="151"/>
                  <a:pt x="292" y="151"/>
                  <a:pt x="292" y="151"/>
                </a:cubicBezTo>
                <a:cubicBezTo>
                  <a:pt x="292" y="98"/>
                  <a:pt x="292" y="98"/>
                  <a:pt x="292" y="98"/>
                </a:cubicBezTo>
                <a:cubicBezTo>
                  <a:pt x="195" y="98"/>
                  <a:pt x="195" y="98"/>
                  <a:pt x="195" y="98"/>
                </a:cubicBezTo>
                <a:lnTo>
                  <a:pt x="195" y="151"/>
                </a:lnTo>
                <a:close/>
                <a:moveTo>
                  <a:pt x="168" y="98"/>
                </a:moveTo>
                <a:lnTo>
                  <a:pt x="168" y="98"/>
                </a:lnTo>
                <a:cubicBezTo>
                  <a:pt x="97" y="98"/>
                  <a:pt x="97" y="98"/>
                  <a:pt x="97" y="98"/>
                </a:cubicBezTo>
                <a:cubicBezTo>
                  <a:pt x="97" y="196"/>
                  <a:pt x="97" y="196"/>
                  <a:pt x="97" y="196"/>
                </a:cubicBezTo>
                <a:cubicBezTo>
                  <a:pt x="168" y="196"/>
                  <a:pt x="168" y="196"/>
                  <a:pt x="168" y="196"/>
                </a:cubicBezTo>
                <a:lnTo>
                  <a:pt x="168" y="98"/>
                </a:lnTo>
                <a:close/>
                <a:moveTo>
                  <a:pt x="141" y="222"/>
                </a:moveTo>
                <a:lnTo>
                  <a:pt x="141" y="222"/>
                </a:lnTo>
                <a:cubicBezTo>
                  <a:pt x="97" y="222"/>
                  <a:pt x="97" y="222"/>
                  <a:pt x="97" y="222"/>
                </a:cubicBezTo>
                <a:cubicBezTo>
                  <a:pt x="97" y="249"/>
                  <a:pt x="97" y="249"/>
                  <a:pt x="97" y="249"/>
                </a:cubicBezTo>
                <a:cubicBezTo>
                  <a:pt x="141" y="249"/>
                  <a:pt x="141" y="249"/>
                  <a:pt x="141" y="249"/>
                </a:cubicBezTo>
                <a:lnTo>
                  <a:pt x="141" y="222"/>
                </a:lnTo>
                <a:close/>
                <a:moveTo>
                  <a:pt x="168" y="249"/>
                </a:moveTo>
                <a:lnTo>
                  <a:pt x="168" y="249"/>
                </a:lnTo>
                <a:cubicBezTo>
                  <a:pt x="292" y="249"/>
                  <a:pt x="292" y="249"/>
                  <a:pt x="292" y="249"/>
                </a:cubicBezTo>
                <a:cubicBezTo>
                  <a:pt x="292" y="222"/>
                  <a:pt x="292" y="222"/>
                  <a:pt x="292" y="222"/>
                </a:cubicBezTo>
                <a:cubicBezTo>
                  <a:pt x="168" y="222"/>
                  <a:pt x="168" y="222"/>
                  <a:pt x="168" y="222"/>
                </a:cubicBezTo>
                <a:lnTo>
                  <a:pt x="168" y="249"/>
                </a:lnTo>
                <a:close/>
                <a:moveTo>
                  <a:pt x="292" y="319"/>
                </a:moveTo>
                <a:lnTo>
                  <a:pt x="292" y="319"/>
                </a:lnTo>
                <a:cubicBezTo>
                  <a:pt x="97" y="319"/>
                  <a:pt x="97" y="319"/>
                  <a:pt x="97" y="319"/>
                </a:cubicBezTo>
                <a:cubicBezTo>
                  <a:pt x="97" y="346"/>
                  <a:pt x="97" y="346"/>
                  <a:pt x="97" y="346"/>
                </a:cubicBezTo>
                <a:cubicBezTo>
                  <a:pt x="292" y="346"/>
                  <a:pt x="292" y="346"/>
                  <a:pt x="292" y="346"/>
                </a:cubicBezTo>
                <a:lnTo>
                  <a:pt x="292" y="319"/>
                </a:lnTo>
                <a:close/>
                <a:moveTo>
                  <a:pt x="248" y="302"/>
                </a:moveTo>
                <a:lnTo>
                  <a:pt x="248" y="302"/>
                </a:lnTo>
                <a:cubicBezTo>
                  <a:pt x="292" y="302"/>
                  <a:pt x="292" y="302"/>
                  <a:pt x="292" y="302"/>
                </a:cubicBezTo>
                <a:cubicBezTo>
                  <a:pt x="292" y="275"/>
                  <a:pt x="292" y="275"/>
                  <a:pt x="292" y="275"/>
                </a:cubicBezTo>
                <a:cubicBezTo>
                  <a:pt x="248" y="275"/>
                  <a:pt x="248" y="275"/>
                  <a:pt x="248" y="275"/>
                </a:cubicBezTo>
                <a:lnTo>
                  <a:pt x="248" y="3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lIns="45720" tIns="22860" rIns="45720" bIns="2286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cs typeface="+mn-ea"/>
              <a:sym typeface="+mn-lt"/>
            </a:endParaRPr>
          </a:p>
        </p:txBody>
      </p:sp>
      <p:sp>
        <p:nvSpPr>
          <p:cNvPr id="14" name="矩形: 圆角 14">
            <a:hlinkClick r:id="rId3" action="ppaction://hlinksldjump"/>
            <a:extLst>
              <a:ext uri="{FF2B5EF4-FFF2-40B4-BE49-F238E27FC236}">
                <a16:creationId xmlns:a16="http://schemas.microsoft.com/office/drawing/2014/main" id="{FF33DDEC-0948-E8AF-FE06-7AD507C566CE}"/>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pic>
        <p:nvPicPr>
          <p:cNvPr id="2" name="Imagem 1">
            <a:extLst>
              <a:ext uri="{FF2B5EF4-FFF2-40B4-BE49-F238E27FC236}">
                <a16:creationId xmlns:a16="http://schemas.microsoft.com/office/drawing/2014/main" id="{98FC4C71-4739-FB04-A014-BE6CAB16854F}"/>
              </a:ext>
            </a:extLst>
          </p:cNvPr>
          <p:cNvPicPr>
            <a:picLocks noChangeAspect="1"/>
          </p:cNvPicPr>
          <p:nvPr/>
        </p:nvPicPr>
        <p:blipFill>
          <a:blip r:embed="rId4"/>
          <a:stretch>
            <a:fillRect/>
          </a:stretch>
        </p:blipFill>
        <p:spPr>
          <a:xfrm>
            <a:off x="791536" y="3424820"/>
            <a:ext cx="2353302" cy="2346595"/>
          </a:xfrm>
          <a:prstGeom prst="rect">
            <a:avLst/>
          </a:prstGeom>
          <a:ln>
            <a:noFill/>
          </a:ln>
          <a:effectLst>
            <a:glow rad="101600">
              <a:schemeClr val="accent5">
                <a:satMod val="175000"/>
                <a:alpha val="40000"/>
              </a:schemeClr>
            </a:glow>
            <a:softEdge rad="112500"/>
          </a:effectLst>
        </p:spPr>
      </p:pic>
      <p:pic>
        <p:nvPicPr>
          <p:cNvPr id="10" name="Imagem 9">
            <a:extLst>
              <a:ext uri="{FF2B5EF4-FFF2-40B4-BE49-F238E27FC236}">
                <a16:creationId xmlns:a16="http://schemas.microsoft.com/office/drawing/2014/main" id="{81E18B22-FCD6-7EE3-C9B1-3CA6BC62F9E3}"/>
              </a:ext>
            </a:extLst>
          </p:cNvPr>
          <p:cNvPicPr>
            <a:picLocks noChangeAspect="1"/>
          </p:cNvPicPr>
          <p:nvPr/>
        </p:nvPicPr>
        <p:blipFill>
          <a:blip r:embed="rId5"/>
          <a:stretch>
            <a:fillRect/>
          </a:stretch>
        </p:blipFill>
        <p:spPr>
          <a:xfrm>
            <a:off x="3551071" y="3435707"/>
            <a:ext cx="2229243" cy="2279589"/>
          </a:xfrm>
          <a:prstGeom prst="rect">
            <a:avLst/>
          </a:prstGeom>
          <a:ln>
            <a:noFill/>
          </a:ln>
          <a:effectLst>
            <a:glow rad="101600">
              <a:schemeClr val="accent5">
                <a:satMod val="175000"/>
                <a:alpha val="40000"/>
              </a:schemeClr>
            </a:glow>
            <a:softEdge rad="112500"/>
          </a:effectLst>
        </p:spPr>
      </p:pic>
    </p:spTree>
    <p:extLst>
      <p:ext uri="{BB962C8B-B14F-4D97-AF65-F5344CB8AC3E}">
        <p14:creationId xmlns:p14="http://schemas.microsoft.com/office/powerpoint/2010/main" val="2900578647"/>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500" fill="hold"/>
                                        <p:tgtEl>
                                          <p:spTgt spid="14"/>
                                        </p:tgtEl>
                                        <p:attrNameLst>
                                          <p:attrName>ppt_x</p:attrName>
                                        </p:attrNameLst>
                                      </p:cBhvr>
                                      <p:tavLst>
                                        <p:tav tm="0">
                                          <p:val>
                                            <p:strVal val="1+#ppt_w/2"/>
                                          </p:val>
                                        </p:tav>
                                        <p:tav tm="100000">
                                          <p:val>
                                            <p:strVal val="#ppt_x"/>
                                          </p:val>
                                        </p:tav>
                                      </p:tavLst>
                                    </p:anim>
                                    <p:anim calcmode="lin" valueType="num">
                                      <p:cBhvr additive="base">
                                        <p:cTn id="8" dur="1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439800"/>
            <a:chOff x="335868" y="306805"/>
            <a:chExt cx="15402685" cy="779156"/>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F - EPI PARA PROTEÇÃO DOS MEMBROS SUPERIORES</a:t>
              </a: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791536" y="1142704"/>
            <a:ext cx="5468185" cy="1884618"/>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F.1 - Luvas:</a:t>
            </a:r>
          </a:p>
          <a:p>
            <a:pPr defTabSz="479969">
              <a:lnSpc>
                <a:spcPct val="150000"/>
              </a:lnSpc>
              <a:defRPr/>
            </a:pPr>
            <a:br>
              <a:rPr lang="pt-BR" altLang="zh-CN" sz="2000" b="1" dirty="0">
                <a:solidFill>
                  <a:schemeClr val="bg1"/>
                </a:solidFill>
                <a:cs typeface="+mn-ea"/>
                <a:sym typeface="+mn-lt"/>
              </a:rPr>
            </a:br>
            <a:r>
              <a:rPr lang="pt-BR" altLang="zh-CN" sz="2000" b="1" dirty="0">
                <a:solidFill>
                  <a:schemeClr val="bg1"/>
                </a:solidFill>
                <a:cs typeface="+mn-ea"/>
                <a:sym typeface="+mn-lt"/>
              </a:rPr>
              <a:t>c) </a:t>
            </a:r>
            <a:r>
              <a:rPr lang="pt-BR" altLang="zh-CN" sz="2000" dirty="0">
                <a:solidFill>
                  <a:schemeClr val="bg1"/>
                </a:solidFill>
                <a:cs typeface="+mn-ea"/>
                <a:sym typeface="+mn-lt"/>
              </a:rPr>
              <a:t>luvas para proteção das mãos contra choques elétricos;</a:t>
            </a:r>
            <a:endParaRPr lang="zh-CN" altLang="en-US" sz="20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766029" y="3633894"/>
            <a:ext cx="4608119" cy="2120902"/>
          </a:xfrm>
          <a:prstGeom prst="rect">
            <a:avLst/>
          </a:prstGeom>
          <a:noFill/>
        </p:spPr>
        <p:txBody>
          <a:bodyPr wrap="square" rtlCol="0">
            <a:spAutoFit/>
          </a:bodyPr>
          <a:lstStyle/>
          <a:p>
            <a:pPr defTabSz="479969">
              <a:lnSpc>
                <a:spcPct val="150000"/>
              </a:lnSpc>
              <a:defRPr/>
            </a:pPr>
            <a:r>
              <a:rPr lang="pt-BR" altLang="zh-CN" dirty="0">
                <a:solidFill>
                  <a:schemeClr val="bg1"/>
                </a:solidFill>
                <a:effectLst>
                  <a:outerShdw blurRad="38100" dist="38100" dir="2700000" algn="tl">
                    <a:srgbClr val="000000">
                      <a:alpha val="43137"/>
                    </a:srgbClr>
                  </a:outerShdw>
                </a:effectLst>
                <a:cs typeface="+mn-ea"/>
                <a:sym typeface="+mn-lt"/>
              </a:rPr>
              <a:t>Protegem contra choques elétricos. Muito usadas no setor elétrico e em indústrias quando há contato com eletricidade.</a:t>
            </a:r>
          </a:p>
          <a:p>
            <a:pPr defTabSz="479969">
              <a:lnSpc>
                <a:spcPct val="150000"/>
              </a:lnSpc>
              <a:defRPr/>
            </a:pPr>
            <a:endParaRPr lang="pt-BR" altLang="zh-CN" dirty="0">
              <a:solidFill>
                <a:schemeClr val="bg1"/>
              </a:solidFill>
              <a:effectLst>
                <a:outerShdw blurRad="38100" dist="38100" dir="2700000" algn="tl">
                  <a:srgbClr val="000000">
                    <a:alpha val="43137"/>
                  </a:srgbClr>
                </a:outerShdw>
              </a:effectLst>
              <a:cs typeface="+mn-ea"/>
              <a:sym typeface="+mn-lt"/>
            </a:endParaRPr>
          </a:p>
        </p:txBody>
      </p:sp>
      <p:grpSp>
        <p:nvGrpSpPr>
          <p:cNvPr id="14" name="组合 1">
            <a:extLst>
              <a:ext uri="{FF2B5EF4-FFF2-40B4-BE49-F238E27FC236}">
                <a16:creationId xmlns:a16="http://schemas.microsoft.com/office/drawing/2014/main" id="{AFA59C8F-EDD2-085E-3565-587B64A75900}"/>
              </a:ext>
            </a:extLst>
          </p:cNvPr>
          <p:cNvGrpSpPr/>
          <p:nvPr/>
        </p:nvGrpSpPr>
        <p:grpSpPr>
          <a:xfrm>
            <a:off x="5439464" y="1937657"/>
            <a:ext cx="8799049" cy="4920343"/>
            <a:chOff x="7818781" y="2889222"/>
            <a:chExt cx="5961963" cy="3118360"/>
          </a:xfrm>
        </p:grpSpPr>
        <p:sp>
          <p:nvSpPr>
            <p:cNvPr id="15" name="任意多边形: 形状 6">
              <a:extLst>
                <a:ext uri="{FF2B5EF4-FFF2-40B4-BE49-F238E27FC236}">
                  <a16:creationId xmlns:a16="http://schemas.microsoft.com/office/drawing/2014/main" id="{B1F9D394-F3EA-E815-7B3E-002C911A5C1A}"/>
                </a:ext>
              </a:extLst>
            </p:cNvPr>
            <p:cNvSpPr/>
            <p:nvPr/>
          </p:nvSpPr>
          <p:spPr>
            <a:xfrm>
              <a:off x="8501061" y="3296428"/>
              <a:ext cx="4597403" cy="2449674"/>
            </a:xfrm>
            <a:custGeom>
              <a:avLst/>
              <a:gdLst>
                <a:gd name="connsiteX0" fmla="*/ 2731625 w 5463250"/>
                <a:gd name="connsiteY0" fmla="*/ 0 h 2911032"/>
                <a:gd name="connsiteX1" fmla="*/ 5463250 w 5463250"/>
                <a:gd name="connsiteY1" fmla="*/ 2731625 h 2911032"/>
                <a:gd name="connsiteX2" fmla="*/ 5454191 w 5463250"/>
                <a:gd name="connsiteY2" fmla="*/ 2911032 h 2911032"/>
                <a:gd name="connsiteX3" fmla="*/ 9060 w 5463250"/>
                <a:gd name="connsiteY3" fmla="*/ 2911032 h 2911032"/>
                <a:gd name="connsiteX4" fmla="*/ 0 w 5463250"/>
                <a:gd name="connsiteY4" fmla="*/ 2731625 h 2911032"/>
                <a:gd name="connsiteX5" fmla="*/ 2731625 w 5463250"/>
                <a:gd name="connsiteY5" fmla="*/ 0 h 291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3250" h="2911032">
                  <a:moveTo>
                    <a:pt x="2731625" y="0"/>
                  </a:moveTo>
                  <a:cubicBezTo>
                    <a:pt x="4240260" y="0"/>
                    <a:pt x="5463250" y="1222990"/>
                    <a:pt x="5463250" y="2731625"/>
                  </a:cubicBezTo>
                  <a:lnTo>
                    <a:pt x="5454191" y="2911032"/>
                  </a:lnTo>
                  <a:lnTo>
                    <a:pt x="9060" y="2911032"/>
                  </a:lnTo>
                  <a:lnTo>
                    <a:pt x="0" y="2731625"/>
                  </a:lnTo>
                  <a:cubicBezTo>
                    <a:pt x="0" y="1222990"/>
                    <a:pt x="1222991" y="0"/>
                    <a:pt x="2731625" y="0"/>
                  </a:cubicBezTo>
                  <a:close/>
                </a:path>
              </a:pathLst>
            </a:custGeom>
            <a:gradFill flip="none" rotWithShape="1">
              <a:gsLst>
                <a:gs pos="0">
                  <a:srgbClr val="00B0F0"/>
                </a:gs>
                <a:gs pos="100000">
                  <a:srgbClr val="00B0F0">
                    <a:alpha val="0"/>
                  </a:srgbClr>
                </a:gs>
              </a:gsLst>
              <a:lin ang="5400000" scaled="1"/>
              <a:tileRect/>
            </a:gradFill>
            <a:ln w="12700" cap="flat" cmpd="sng" algn="ctr">
              <a:noFill/>
              <a:prstDash val="solid"/>
              <a:miter lim="800000"/>
            </a:ln>
            <a:effectLst/>
          </p:spPr>
          <p:txBody>
            <a:bodyPr wrap="square" rtlCol="0" anchor="ctr">
              <a:noAutofit/>
            </a:bodyPr>
            <a:lstStyle/>
            <a:p>
              <a:pPr algn="ctr" defTabSz="959937"/>
              <a:endParaRPr lang="zh-CN" altLang="en-US" sz="2100" kern="0" dirty="0">
                <a:solidFill>
                  <a:prstClr val="white"/>
                </a:solidFill>
                <a:cs typeface="+mn-ea"/>
                <a:sym typeface="+mn-lt"/>
              </a:endParaRPr>
            </a:p>
          </p:txBody>
        </p:sp>
        <p:sp>
          <p:nvSpPr>
            <p:cNvPr id="16" name="任意多边形: 形状 9">
              <a:extLst>
                <a:ext uri="{FF2B5EF4-FFF2-40B4-BE49-F238E27FC236}">
                  <a16:creationId xmlns:a16="http://schemas.microsoft.com/office/drawing/2014/main" id="{6C6A7230-63D7-90C0-9308-B88EF6A29EF1}"/>
                </a:ext>
              </a:extLst>
            </p:cNvPr>
            <p:cNvSpPr/>
            <p:nvPr/>
          </p:nvSpPr>
          <p:spPr>
            <a:xfrm>
              <a:off x="7818781" y="2889222"/>
              <a:ext cx="5961963" cy="3118360"/>
            </a:xfrm>
            <a:custGeom>
              <a:avLst/>
              <a:gdLst>
                <a:gd name="connsiteX0" fmla="*/ 3892952 w 7785904"/>
                <a:gd name="connsiteY0" fmla="*/ 0 h 4072359"/>
                <a:gd name="connsiteX1" fmla="*/ 7785904 w 7785904"/>
                <a:gd name="connsiteY1" fmla="*/ 3892952 h 4072359"/>
                <a:gd name="connsiteX2" fmla="*/ 7781368 w 7785904"/>
                <a:gd name="connsiteY2" fmla="*/ 4072359 h 4072359"/>
                <a:gd name="connsiteX3" fmla="*/ 4537 w 7785904"/>
                <a:gd name="connsiteY3" fmla="*/ 4072359 h 4072359"/>
                <a:gd name="connsiteX4" fmla="*/ 0 w 7785904"/>
                <a:gd name="connsiteY4" fmla="*/ 3892952 h 4072359"/>
                <a:gd name="connsiteX5" fmla="*/ 3892952 w 7785904"/>
                <a:gd name="connsiteY5" fmla="*/ 0 h 4072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5904" h="4072359">
                  <a:moveTo>
                    <a:pt x="3892952" y="0"/>
                  </a:moveTo>
                  <a:cubicBezTo>
                    <a:pt x="6042970" y="0"/>
                    <a:pt x="7785904" y="1742934"/>
                    <a:pt x="7785904" y="3892952"/>
                  </a:cubicBezTo>
                  <a:lnTo>
                    <a:pt x="7781368" y="4072359"/>
                  </a:lnTo>
                  <a:lnTo>
                    <a:pt x="4537" y="4072359"/>
                  </a:lnTo>
                  <a:lnTo>
                    <a:pt x="0" y="3892952"/>
                  </a:lnTo>
                  <a:cubicBezTo>
                    <a:pt x="0" y="1742934"/>
                    <a:pt x="1742934" y="0"/>
                    <a:pt x="3892952" y="0"/>
                  </a:cubicBezTo>
                  <a:close/>
                </a:path>
              </a:pathLst>
            </a:custGeom>
            <a:gradFill flip="none" rotWithShape="1">
              <a:gsLst>
                <a:gs pos="0">
                  <a:srgbClr val="00B0F0"/>
                </a:gs>
                <a:gs pos="100000">
                  <a:srgbClr val="00B0F0">
                    <a:alpha val="0"/>
                  </a:srgbClr>
                </a:gs>
              </a:gsLst>
              <a:lin ang="5400000" scaled="1"/>
              <a:tileRect/>
            </a:gradFill>
            <a:ln w="12700" cap="flat" cmpd="sng" algn="ctr">
              <a:noFill/>
              <a:prstDash val="solid"/>
              <a:miter lim="800000"/>
            </a:ln>
            <a:effectLst/>
          </p:spPr>
          <p:txBody>
            <a:bodyPr wrap="square" rtlCol="0" anchor="ctr">
              <a:noAutofit/>
            </a:bodyPr>
            <a:lstStyle/>
            <a:p>
              <a:pPr algn="ctr" defTabSz="959937"/>
              <a:endParaRPr lang="zh-CN" altLang="en-US" sz="2100" kern="0" dirty="0">
                <a:solidFill>
                  <a:prstClr val="white"/>
                </a:solidFill>
                <a:cs typeface="+mn-ea"/>
                <a:sym typeface="+mn-lt"/>
              </a:endParaRPr>
            </a:p>
          </p:txBody>
        </p:sp>
      </p:grpSp>
      <p:sp>
        <p:nvSpPr>
          <p:cNvPr id="20" name="矩形: 圆角 14">
            <a:hlinkClick r:id="rId3" action="ppaction://hlinksldjump"/>
            <a:extLst>
              <a:ext uri="{FF2B5EF4-FFF2-40B4-BE49-F238E27FC236}">
                <a16:creationId xmlns:a16="http://schemas.microsoft.com/office/drawing/2014/main" id="{4B1EC240-4D8A-31B0-1AB9-064DCBC34BD0}"/>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pic>
        <p:nvPicPr>
          <p:cNvPr id="9" name="Imagem 8">
            <a:extLst>
              <a:ext uri="{FF2B5EF4-FFF2-40B4-BE49-F238E27FC236}">
                <a16:creationId xmlns:a16="http://schemas.microsoft.com/office/drawing/2014/main" id="{B98B7DD8-2A1F-19D0-5267-8ECC68F794D0}"/>
              </a:ext>
            </a:extLst>
          </p:cNvPr>
          <p:cNvPicPr>
            <a:picLocks noChangeAspect="1"/>
          </p:cNvPicPr>
          <p:nvPr/>
        </p:nvPicPr>
        <p:blipFill>
          <a:blip r:embed="rId4"/>
          <a:stretch>
            <a:fillRect/>
          </a:stretch>
        </p:blipFill>
        <p:spPr>
          <a:xfrm>
            <a:off x="8795656" y="3093255"/>
            <a:ext cx="2008700" cy="3363052"/>
          </a:xfrm>
          <a:prstGeom prst="rect">
            <a:avLst/>
          </a:prstGeom>
          <a:ln>
            <a:noFill/>
          </a:ln>
          <a:effectLst>
            <a:softEdge rad="112500"/>
          </a:effectLst>
        </p:spPr>
      </p:pic>
    </p:spTree>
    <p:extLst>
      <p:ext uri="{BB962C8B-B14F-4D97-AF65-F5344CB8AC3E}">
        <p14:creationId xmlns:p14="http://schemas.microsoft.com/office/powerpoint/2010/main" val="1450276730"/>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decel="10000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1500" fill="hold"/>
                                        <p:tgtEl>
                                          <p:spTgt spid="20"/>
                                        </p:tgtEl>
                                        <p:attrNameLst>
                                          <p:attrName>ppt_x</p:attrName>
                                        </p:attrNameLst>
                                      </p:cBhvr>
                                      <p:tavLst>
                                        <p:tav tm="0">
                                          <p:val>
                                            <p:strVal val="1+#ppt_w/2"/>
                                          </p:val>
                                        </p:tav>
                                        <p:tav tm="100000">
                                          <p:val>
                                            <p:strVal val="#ppt_x"/>
                                          </p:val>
                                        </p:tav>
                                      </p:tavLst>
                                    </p:anim>
                                    <p:anim calcmode="lin" valueType="num">
                                      <p:cBhvr additive="base">
                                        <p:cTn id="14" dur="1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439800"/>
            <a:chOff x="335868" y="306805"/>
            <a:chExt cx="15402685" cy="779156"/>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F - EPI PARA PROTEÇÃO DOS MEMBROS SUPERIORES</a:t>
              </a: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791536" y="1142704"/>
            <a:ext cx="8177258" cy="961289"/>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F.1 - Luvas:</a:t>
            </a:r>
            <a:br>
              <a:rPr lang="pt-BR" altLang="zh-CN" sz="2000" b="1" dirty="0">
                <a:solidFill>
                  <a:schemeClr val="bg1"/>
                </a:solidFill>
                <a:cs typeface="+mn-ea"/>
                <a:sym typeface="+mn-lt"/>
              </a:rPr>
            </a:br>
            <a:r>
              <a:rPr lang="pt-BR" altLang="zh-CN" sz="2000" b="1" dirty="0">
                <a:solidFill>
                  <a:schemeClr val="bg1"/>
                </a:solidFill>
                <a:cs typeface="+mn-ea"/>
                <a:sym typeface="+mn-lt"/>
              </a:rPr>
              <a:t>d) </a:t>
            </a:r>
            <a:r>
              <a:rPr lang="pt-BR" altLang="zh-CN" sz="2000" dirty="0">
                <a:solidFill>
                  <a:schemeClr val="bg1"/>
                </a:solidFill>
                <a:cs typeface="+mn-ea"/>
                <a:sym typeface="+mn-lt"/>
              </a:rPr>
              <a:t>luvas para proteção das mãos contra agentes térmicos;</a:t>
            </a:r>
            <a:endParaRPr lang="zh-CN" altLang="en-US" sz="20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7922828" y="2546590"/>
            <a:ext cx="4082395" cy="4480842"/>
          </a:xfrm>
          <a:prstGeom prst="rect">
            <a:avLst/>
          </a:prstGeom>
          <a:noFill/>
        </p:spPr>
        <p:txBody>
          <a:bodyPr wrap="square" rtlCol="0">
            <a:spAutoFit/>
          </a:bodyPr>
          <a:lstStyle/>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Estas luvas impedem a ocorrência de queimaduras em exposições de extremas temperaturas, como no caso em atividades de manuseio de peças aquecidas.</a:t>
            </a:r>
          </a:p>
          <a:p>
            <a:pPr defTabSz="479969">
              <a:lnSpc>
                <a:spcPct val="150000"/>
              </a:lnSpc>
              <a:defRPr/>
            </a:pPr>
            <a:endParaRPr lang="pt-BR" altLang="zh-CN" sz="1600" dirty="0">
              <a:solidFill>
                <a:schemeClr val="bg1"/>
              </a:solidFill>
              <a:effectLst>
                <a:outerShdw blurRad="38100" dist="38100" dir="2700000" algn="tl">
                  <a:srgbClr val="000000">
                    <a:alpha val="43137"/>
                  </a:srgbClr>
                </a:outerShdw>
              </a:effectLst>
              <a:cs typeface="+mn-ea"/>
              <a:sym typeface="+mn-lt"/>
            </a:endParaRPr>
          </a:p>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São utilizadas em fornos, injetoras de plástico, fundição, padarias, estufas, soldagens, e outros contatos com agentes térmicos, em exposições ao calor a partir dos 48C.</a:t>
            </a:r>
          </a:p>
          <a:p>
            <a:pPr defTabSz="479969">
              <a:lnSpc>
                <a:spcPct val="150000"/>
              </a:lnSpc>
              <a:defRPr/>
            </a:pPr>
            <a:endParaRPr lang="pt-BR" altLang="zh-CN" sz="1600" dirty="0">
              <a:solidFill>
                <a:schemeClr val="bg1"/>
              </a:solidFill>
              <a:effectLst>
                <a:outerShdw blurRad="38100" dist="38100" dir="2700000" algn="tl">
                  <a:srgbClr val="000000">
                    <a:alpha val="43137"/>
                  </a:srgbClr>
                </a:outerShdw>
              </a:effectLst>
              <a:cs typeface="+mn-ea"/>
              <a:sym typeface="+mn-lt"/>
            </a:endParaRPr>
          </a:p>
        </p:txBody>
      </p:sp>
      <p:grpSp>
        <p:nvGrpSpPr>
          <p:cNvPr id="33" name="Agrupar 32">
            <a:extLst>
              <a:ext uri="{FF2B5EF4-FFF2-40B4-BE49-F238E27FC236}">
                <a16:creationId xmlns:a16="http://schemas.microsoft.com/office/drawing/2014/main" id="{4CC87D51-AF76-F951-B8C3-E9249EB1747D}"/>
              </a:ext>
            </a:extLst>
          </p:cNvPr>
          <p:cNvGrpSpPr/>
          <p:nvPr/>
        </p:nvGrpSpPr>
        <p:grpSpPr>
          <a:xfrm>
            <a:off x="186778" y="3429001"/>
            <a:ext cx="6464394" cy="3217070"/>
            <a:chOff x="2805559" y="1861055"/>
            <a:chExt cx="15988406" cy="3821288"/>
          </a:xfrm>
        </p:grpSpPr>
        <p:sp>
          <p:nvSpPr>
            <p:cNvPr id="2" name="椭圆 6">
              <a:extLst>
                <a:ext uri="{FF2B5EF4-FFF2-40B4-BE49-F238E27FC236}">
                  <a16:creationId xmlns:a16="http://schemas.microsoft.com/office/drawing/2014/main" id="{52B7FE4F-1E68-9AAA-E7E3-E14C481BE9ED}"/>
                </a:ext>
              </a:extLst>
            </p:cNvPr>
            <p:cNvSpPr/>
            <p:nvPr/>
          </p:nvSpPr>
          <p:spPr>
            <a:xfrm>
              <a:off x="2805559" y="3164682"/>
              <a:ext cx="15988406" cy="2517661"/>
            </a:xfrm>
            <a:prstGeom prst="ellipse">
              <a:avLst/>
            </a:prstGeom>
            <a:noFill/>
            <a:ln w="9525" cap="flat" cmpd="sng" algn="ctr">
              <a:gradFill flip="none" rotWithShape="1">
                <a:gsLst>
                  <a:gs pos="51000">
                    <a:srgbClr val="0DE1FE"/>
                  </a:gs>
                  <a:gs pos="100000">
                    <a:srgbClr val="0DE1FE">
                      <a:alpha val="0"/>
                    </a:srgbClr>
                  </a:gs>
                  <a:gs pos="0">
                    <a:srgbClr val="0DE1FE">
                      <a:alpha val="0"/>
                    </a:srgbClr>
                  </a:gs>
                </a:gsLst>
                <a:lin ang="5400000" scaled="0"/>
                <a:tileRect/>
              </a:gra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dirty="0">
                <a:solidFill>
                  <a:prstClr val="white"/>
                </a:solidFill>
                <a:cs typeface="+mn-ea"/>
                <a:sym typeface="+mn-lt"/>
              </a:endParaRPr>
            </a:p>
          </p:txBody>
        </p:sp>
        <p:sp>
          <p:nvSpPr>
            <p:cNvPr id="9" name="椭圆 9">
              <a:extLst>
                <a:ext uri="{FF2B5EF4-FFF2-40B4-BE49-F238E27FC236}">
                  <a16:creationId xmlns:a16="http://schemas.microsoft.com/office/drawing/2014/main" id="{909C03D8-B1EC-4671-2E9F-A1A5224E7E61}"/>
                </a:ext>
              </a:extLst>
            </p:cNvPr>
            <p:cNvSpPr/>
            <p:nvPr/>
          </p:nvSpPr>
          <p:spPr>
            <a:xfrm>
              <a:off x="3671927" y="2839064"/>
              <a:ext cx="14255668" cy="2309588"/>
            </a:xfrm>
            <a:prstGeom prst="ellipse">
              <a:avLst/>
            </a:prstGeom>
            <a:noFill/>
            <a:ln w="9525" cap="flat" cmpd="sng" algn="ctr">
              <a:gradFill flip="none" rotWithShape="1">
                <a:gsLst>
                  <a:gs pos="51000">
                    <a:srgbClr val="0DE1FE"/>
                  </a:gs>
                  <a:gs pos="100000">
                    <a:srgbClr val="0DE1FE">
                      <a:alpha val="0"/>
                    </a:srgbClr>
                  </a:gs>
                  <a:gs pos="0">
                    <a:srgbClr val="0DE1FE">
                      <a:alpha val="0"/>
                    </a:srgbClr>
                  </a:gs>
                </a:gsLst>
                <a:lin ang="5400000" scaled="0"/>
                <a:tileRect/>
              </a:gra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dirty="0">
                <a:solidFill>
                  <a:prstClr val="white"/>
                </a:solidFill>
                <a:cs typeface="+mn-ea"/>
                <a:sym typeface="+mn-lt"/>
              </a:endParaRPr>
            </a:p>
          </p:txBody>
        </p:sp>
        <p:grpSp>
          <p:nvGrpSpPr>
            <p:cNvPr id="10" name="组合 10">
              <a:extLst>
                <a:ext uri="{FF2B5EF4-FFF2-40B4-BE49-F238E27FC236}">
                  <a16:creationId xmlns:a16="http://schemas.microsoft.com/office/drawing/2014/main" id="{AD5158A0-94DF-546E-6512-B0EA90AEAA91}"/>
                </a:ext>
              </a:extLst>
            </p:cNvPr>
            <p:cNvGrpSpPr/>
            <p:nvPr/>
          </p:nvGrpSpPr>
          <p:grpSpPr>
            <a:xfrm>
              <a:off x="3857124" y="2623055"/>
              <a:ext cx="82192" cy="1800457"/>
              <a:chOff x="571349" y="4064644"/>
              <a:chExt cx="82192" cy="1800457"/>
            </a:xfrm>
          </p:grpSpPr>
          <p:cxnSp>
            <p:nvCxnSpPr>
              <p:cNvPr id="11" name="直接连接符 11">
                <a:extLst>
                  <a:ext uri="{FF2B5EF4-FFF2-40B4-BE49-F238E27FC236}">
                    <a16:creationId xmlns:a16="http://schemas.microsoft.com/office/drawing/2014/main" id="{37D8FBD0-40B6-31F4-CB5F-35D66AB4CA91}"/>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12" name="椭圆 12">
                <a:extLst>
                  <a:ext uri="{FF2B5EF4-FFF2-40B4-BE49-F238E27FC236}">
                    <a16:creationId xmlns:a16="http://schemas.microsoft.com/office/drawing/2014/main" id="{AB5F7452-F344-38D8-4107-E637B0B3DAEE}"/>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13" name="组合 13">
              <a:extLst>
                <a:ext uri="{FF2B5EF4-FFF2-40B4-BE49-F238E27FC236}">
                  <a16:creationId xmlns:a16="http://schemas.microsoft.com/office/drawing/2014/main" id="{99F568C0-5BEC-88E7-1256-34E9FEBA435C}"/>
                </a:ext>
              </a:extLst>
            </p:cNvPr>
            <p:cNvGrpSpPr/>
            <p:nvPr/>
          </p:nvGrpSpPr>
          <p:grpSpPr>
            <a:xfrm>
              <a:off x="6752724" y="1861055"/>
              <a:ext cx="82192" cy="1800457"/>
              <a:chOff x="571349" y="4064644"/>
              <a:chExt cx="82192" cy="1800457"/>
            </a:xfrm>
          </p:grpSpPr>
          <p:cxnSp>
            <p:nvCxnSpPr>
              <p:cNvPr id="17" name="直接连接符 14">
                <a:extLst>
                  <a:ext uri="{FF2B5EF4-FFF2-40B4-BE49-F238E27FC236}">
                    <a16:creationId xmlns:a16="http://schemas.microsoft.com/office/drawing/2014/main" id="{320EA0F7-62B7-CC28-3178-5CF8F53AAFA4}"/>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19" name="椭圆 15">
                <a:extLst>
                  <a:ext uri="{FF2B5EF4-FFF2-40B4-BE49-F238E27FC236}">
                    <a16:creationId xmlns:a16="http://schemas.microsoft.com/office/drawing/2014/main" id="{4F3E339F-6E58-C84E-46CF-E78238327E16}"/>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21" name="组合 16">
              <a:extLst>
                <a:ext uri="{FF2B5EF4-FFF2-40B4-BE49-F238E27FC236}">
                  <a16:creationId xmlns:a16="http://schemas.microsoft.com/office/drawing/2014/main" id="{BD8A6F73-0993-A7DC-421A-0D1201767DC0}"/>
                </a:ext>
              </a:extLst>
            </p:cNvPr>
            <p:cNvGrpSpPr/>
            <p:nvPr/>
          </p:nvGrpSpPr>
          <p:grpSpPr>
            <a:xfrm>
              <a:off x="5154245" y="3798712"/>
              <a:ext cx="82192" cy="1800457"/>
              <a:chOff x="571349" y="4064644"/>
              <a:chExt cx="82192" cy="1800457"/>
            </a:xfrm>
          </p:grpSpPr>
          <p:cxnSp>
            <p:nvCxnSpPr>
              <p:cNvPr id="22" name="直接连接符 17">
                <a:extLst>
                  <a:ext uri="{FF2B5EF4-FFF2-40B4-BE49-F238E27FC236}">
                    <a16:creationId xmlns:a16="http://schemas.microsoft.com/office/drawing/2014/main" id="{E432501F-BADA-1DF0-AA31-367BE33E70D7}"/>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23" name="椭圆 18">
                <a:extLst>
                  <a:ext uri="{FF2B5EF4-FFF2-40B4-BE49-F238E27FC236}">
                    <a16:creationId xmlns:a16="http://schemas.microsoft.com/office/drawing/2014/main" id="{CC7DA5AC-0958-68AC-09B2-E5BBF538B55A}"/>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24" name="组合 19">
              <a:extLst>
                <a:ext uri="{FF2B5EF4-FFF2-40B4-BE49-F238E27FC236}">
                  <a16:creationId xmlns:a16="http://schemas.microsoft.com/office/drawing/2014/main" id="{A3C1865A-3F72-20E0-167F-E00D756901F4}"/>
                </a:ext>
              </a:extLst>
            </p:cNvPr>
            <p:cNvGrpSpPr/>
            <p:nvPr/>
          </p:nvGrpSpPr>
          <p:grpSpPr>
            <a:xfrm>
              <a:off x="14831068" y="2623055"/>
              <a:ext cx="82192" cy="1800457"/>
              <a:chOff x="571349" y="4064644"/>
              <a:chExt cx="82192" cy="1800457"/>
            </a:xfrm>
          </p:grpSpPr>
          <p:cxnSp>
            <p:nvCxnSpPr>
              <p:cNvPr id="25" name="直接连接符 20">
                <a:extLst>
                  <a:ext uri="{FF2B5EF4-FFF2-40B4-BE49-F238E27FC236}">
                    <a16:creationId xmlns:a16="http://schemas.microsoft.com/office/drawing/2014/main" id="{0ADF1799-7D37-DFF7-0B72-3EE09AF189D6}"/>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26" name="椭圆 21">
                <a:extLst>
                  <a:ext uri="{FF2B5EF4-FFF2-40B4-BE49-F238E27FC236}">
                    <a16:creationId xmlns:a16="http://schemas.microsoft.com/office/drawing/2014/main" id="{EE2A5BE1-C073-262E-919F-C892402BBAFC}"/>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27" name="组合 22">
              <a:extLst>
                <a:ext uri="{FF2B5EF4-FFF2-40B4-BE49-F238E27FC236}">
                  <a16:creationId xmlns:a16="http://schemas.microsoft.com/office/drawing/2014/main" id="{94178FC7-D847-8BAB-1561-A0C9B60AC120}"/>
                </a:ext>
              </a:extLst>
            </p:cNvPr>
            <p:cNvGrpSpPr/>
            <p:nvPr/>
          </p:nvGrpSpPr>
          <p:grpSpPr>
            <a:xfrm>
              <a:off x="17486038" y="1861055"/>
              <a:ext cx="82192" cy="1800457"/>
              <a:chOff x="571349" y="4064644"/>
              <a:chExt cx="82192" cy="1800457"/>
            </a:xfrm>
          </p:grpSpPr>
          <p:cxnSp>
            <p:nvCxnSpPr>
              <p:cNvPr id="28" name="直接连接符 23">
                <a:extLst>
                  <a:ext uri="{FF2B5EF4-FFF2-40B4-BE49-F238E27FC236}">
                    <a16:creationId xmlns:a16="http://schemas.microsoft.com/office/drawing/2014/main" id="{1744975E-DC6D-370E-3A47-A4E44FD54DA9}"/>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29" name="椭圆 24">
                <a:extLst>
                  <a:ext uri="{FF2B5EF4-FFF2-40B4-BE49-F238E27FC236}">
                    <a16:creationId xmlns:a16="http://schemas.microsoft.com/office/drawing/2014/main" id="{0EE8A153-EB7C-9A2C-BCEA-60214C21F893}"/>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30" name="组合 25">
              <a:extLst>
                <a:ext uri="{FF2B5EF4-FFF2-40B4-BE49-F238E27FC236}">
                  <a16:creationId xmlns:a16="http://schemas.microsoft.com/office/drawing/2014/main" id="{40AED7F0-79DB-1120-9C71-EA55A82ABC29}"/>
                </a:ext>
              </a:extLst>
            </p:cNvPr>
            <p:cNvGrpSpPr/>
            <p:nvPr/>
          </p:nvGrpSpPr>
          <p:grpSpPr>
            <a:xfrm>
              <a:off x="16441009" y="3798712"/>
              <a:ext cx="82192" cy="1800457"/>
              <a:chOff x="571349" y="4064644"/>
              <a:chExt cx="82192" cy="1800457"/>
            </a:xfrm>
          </p:grpSpPr>
          <p:cxnSp>
            <p:nvCxnSpPr>
              <p:cNvPr id="31" name="直接连接符 26">
                <a:extLst>
                  <a:ext uri="{FF2B5EF4-FFF2-40B4-BE49-F238E27FC236}">
                    <a16:creationId xmlns:a16="http://schemas.microsoft.com/office/drawing/2014/main" id="{BB395496-805E-BD1E-0E93-834710FE8EF4}"/>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32" name="椭圆 27">
                <a:extLst>
                  <a:ext uri="{FF2B5EF4-FFF2-40B4-BE49-F238E27FC236}">
                    <a16:creationId xmlns:a16="http://schemas.microsoft.com/office/drawing/2014/main" id="{AE905A7C-C0CD-F1E8-6C50-A985314E9B50}"/>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sp>
        <p:nvSpPr>
          <p:cNvPr id="36" name="椭圆 33">
            <a:extLst>
              <a:ext uri="{FF2B5EF4-FFF2-40B4-BE49-F238E27FC236}">
                <a16:creationId xmlns:a16="http://schemas.microsoft.com/office/drawing/2014/main" id="{ED35E3F6-54DF-32CC-1185-0687DB4B4582}"/>
              </a:ext>
            </a:extLst>
          </p:cNvPr>
          <p:cNvSpPr/>
          <p:nvPr/>
        </p:nvSpPr>
        <p:spPr>
          <a:xfrm>
            <a:off x="7038027" y="2942616"/>
            <a:ext cx="766514" cy="766514"/>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400" b="1" dirty="0">
                <a:solidFill>
                  <a:prstClr val="white"/>
                </a:solidFill>
                <a:cs typeface="+mn-ea"/>
                <a:sym typeface="+mn-lt"/>
              </a:rPr>
              <a:t>01</a:t>
            </a:r>
            <a:endParaRPr lang="zh-CN" altLang="en-US" sz="1400" b="1" dirty="0">
              <a:solidFill>
                <a:prstClr val="white"/>
              </a:solidFill>
              <a:cs typeface="+mn-ea"/>
              <a:sym typeface="+mn-lt"/>
            </a:endParaRPr>
          </a:p>
        </p:txBody>
      </p:sp>
      <p:sp>
        <p:nvSpPr>
          <p:cNvPr id="37" name="矩形: 圆角 14">
            <a:hlinkClick r:id="rId3" action="ppaction://hlinksldjump"/>
            <a:extLst>
              <a:ext uri="{FF2B5EF4-FFF2-40B4-BE49-F238E27FC236}">
                <a16:creationId xmlns:a16="http://schemas.microsoft.com/office/drawing/2014/main" id="{78D105F1-6E50-7993-D1D0-AE4A04872A24}"/>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sp>
        <p:nvSpPr>
          <p:cNvPr id="15" name="椭圆 33">
            <a:extLst>
              <a:ext uri="{FF2B5EF4-FFF2-40B4-BE49-F238E27FC236}">
                <a16:creationId xmlns:a16="http://schemas.microsoft.com/office/drawing/2014/main" id="{D70F2E08-2F20-FF47-8EBA-77CA0F66CE7E}"/>
              </a:ext>
            </a:extLst>
          </p:cNvPr>
          <p:cNvSpPr/>
          <p:nvPr/>
        </p:nvSpPr>
        <p:spPr>
          <a:xfrm>
            <a:off x="7026225" y="5222789"/>
            <a:ext cx="766514" cy="766514"/>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altLang="zh-CN" sz="1400" b="1" dirty="0">
                <a:solidFill>
                  <a:prstClr val="white"/>
                </a:solidFill>
                <a:cs typeface="+mn-ea"/>
                <a:sym typeface="+mn-lt"/>
              </a:rPr>
              <a:t>02</a:t>
            </a:r>
            <a:endParaRPr lang="zh-CN" altLang="en-US" sz="1400" b="1" dirty="0">
              <a:solidFill>
                <a:prstClr val="white"/>
              </a:solidFill>
              <a:cs typeface="+mn-ea"/>
              <a:sym typeface="+mn-lt"/>
            </a:endParaRPr>
          </a:p>
        </p:txBody>
      </p:sp>
      <p:pic>
        <p:nvPicPr>
          <p:cNvPr id="16" name="Imagem 15">
            <a:extLst>
              <a:ext uri="{FF2B5EF4-FFF2-40B4-BE49-F238E27FC236}">
                <a16:creationId xmlns:a16="http://schemas.microsoft.com/office/drawing/2014/main" id="{8DD3E99C-898D-0D6E-DEAE-3D0E13398DE3}"/>
              </a:ext>
            </a:extLst>
          </p:cNvPr>
          <p:cNvPicPr>
            <a:picLocks noChangeAspect="1"/>
          </p:cNvPicPr>
          <p:nvPr/>
        </p:nvPicPr>
        <p:blipFill>
          <a:blip r:embed="rId4"/>
          <a:stretch>
            <a:fillRect/>
          </a:stretch>
        </p:blipFill>
        <p:spPr>
          <a:xfrm>
            <a:off x="1527616" y="3811634"/>
            <a:ext cx="1601243" cy="1399024"/>
          </a:xfrm>
          <a:prstGeom prst="ellipse">
            <a:avLst/>
          </a:prstGeom>
          <a:ln>
            <a:noFill/>
          </a:ln>
          <a:effectLst>
            <a:softEdge rad="112500"/>
          </a:effectLst>
        </p:spPr>
      </p:pic>
      <p:pic>
        <p:nvPicPr>
          <p:cNvPr id="18" name="Imagem 17">
            <a:extLst>
              <a:ext uri="{FF2B5EF4-FFF2-40B4-BE49-F238E27FC236}">
                <a16:creationId xmlns:a16="http://schemas.microsoft.com/office/drawing/2014/main" id="{C5D63E70-0978-630C-5FF9-65E945770C63}"/>
              </a:ext>
            </a:extLst>
          </p:cNvPr>
          <p:cNvPicPr>
            <a:picLocks noChangeAspect="1"/>
          </p:cNvPicPr>
          <p:nvPr/>
        </p:nvPicPr>
        <p:blipFill>
          <a:blip r:embed="rId5"/>
          <a:stretch>
            <a:fillRect/>
          </a:stretch>
        </p:blipFill>
        <p:spPr>
          <a:xfrm>
            <a:off x="3313255" y="4139710"/>
            <a:ext cx="1715560" cy="1420948"/>
          </a:xfrm>
          <a:prstGeom prst="ellipse">
            <a:avLst/>
          </a:prstGeom>
          <a:ln>
            <a:noFill/>
          </a:ln>
          <a:effectLst>
            <a:softEdge rad="112500"/>
          </a:effectLst>
        </p:spPr>
      </p:pic>
      <p:pic>
        <p:nvPicPr>
          <p:cNvPr id="20" name="Imagem 19">
            <a:extLst>
              <a:ext uri="{FF2B5EF4-FFF2-40B4-BE49-F238E27FC236}">
                <a16:creationId xmlns:a16="http://schemas.microsoft.com/office/drawing/2014/main" id="{E2C277DB-361B-C500-45BA-5D2339376BAA}"/>
              </a:ext>
            </a:extLst>
          </p:cNvPr>
          <p:cNvPicPr>
            <a:picLocks noChangeAspect="1"/>
          </p:cNvPicPr>
          <p:nvPr/>
        </p:nvPicPr>
        <p:blipFill>
          <a:blip r:embed="rId6"/>
          <a:stretch>
            <a:fillRect/>
          </a:stretch>
        </p:blipFill>
        <p:spPr>
          <a:xfrm>
            <a:off x="1598479" y="5425072"/>
            <a:ext cx="1714776" cy="1212428"/>
          </a:xfrm>
          <a:prstGeom prst="ellipse">
            <a:avLst/>
          </a:prstGeom>
          <a:ln>
            <a:noFill/>
          </a:ln>
          <a:effectLst>
            <a:softEdge rad="112500"/>
          </a:effectLst>
        </p:spPr>
      </p:pic>
    </p:spTree>
    <p:extLst>
      <p:ext uri="{BB962C8B-B14F-4D97-AF65-F5344CB8AC3E}">
        <p14:creationId xmlns:p14="http://schemas.microsoft.com/office/powerpoint/2010/main" val="584990829"/>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2" decel="100000"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1500" fill="hold"/>
                                        <p:tgtEl>
                                          <p:spTgt spid="37"/>
                                        </p:tgtEl>
                                        <p:attrNameLst>
                                          <p:attrName>ppt_x</p:attrName>
                                        </p:attrNameLst>
                                      </p:cBhvr>
                                      <p:tavLst>
                                        <p:tav tm="0">
                                          <p:val>
                                            <p:strVal val="1+#ppt_w/2"/>
                                          </p:val>
                                        </p:tav>
                                        <p:tav tm="100000">
                                          <p:val>
                                            <p:strVal val="#ppt_x"/>
                                          </p:val>
                                        </p:tav>
                                      </p:tavLst>
                                    </p:anim>
                                    <p:anim calcmode="lin" valueType="num">
                                      <p:cBhvr additive="base">
                                        <p:cTn id="13" dur="1500" fill="hold"/>
                                        <p:tgtEl>
                                          <p:spTgt spid="37"/>
                                        </p:tgtEl>
                                        <p:attrNameLst>
                                          <p:attrName>ppt_y</p:attrName>
                                        </p:attrNameLst>
                                      </p:cBhvr>
                                      <p:tavLst>
                                        <p:tav tm="0">
                                          <p:val>
                                            <p:strVal val="#ppt_y"/>
                                          </p:val>
                                        </p:tav>
                                        <p:tav tm="100000">
                                          <p:val>
                                            <p:strVal val="#ppt_y"/>
                                          </p:val>
                                        </p:tav>
                                      </p:tavLst>
                                    </p:anim>
                                  </p:childTnLst>
                                </p:cTn>
                              </p:par>
                              <p:par>
                                <p:cTn id="14" presetID="2" presetClass="entr" presetSubtype="4" fill="hold" grpId="0" nodeType="withEffect">
                                  <p:stCondLst>
                                    <p:cond delay="50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1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4">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439800"/>
            <a:chOff x="335868" y="306805"/>
            <a:chExt cx="15402685" cy="779156"/>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F - EPI PARA PROTEÇÃO DOS MEMBROS SUPERIORES</a:t>
              </a: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791536" y="1142704"/>
            <a:ext cx="10017978" cy="961289"/>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F.1 - Luvas:</a:t>
            </a:r>
            <a:br>
              <a:rPr lang="pt-BR" altLang="zh-CN" sz="2000" b="1" dirty="0">
                <a:solidFill>
                  <a:schemeClr val="bg1"/>
                </a:solidFill>
                <a:cs typeface="+mn-ea"/>
                <a:sym typeface="+mn-lt"/>
              </a:rPr>
            </a:br>
            <a:r>
              <a:rPr lang="pt-BR" altLang="zh-CN" sz="2000" b="1" dirty="0">
                <a:solidFill>
                  <a:schemeClr val="bg1"/>
                </a:solidFill>
                <a:cs typeface="+mn-ea"/>
                <a:sym typeface="+mn-lt"/>
              </a:rPr>
              <a:t>e) luvas para proteção das mãos contra agentes biológicos;</a:t>
            </a:r>
            <a:endParaRPr lang="zh-CN" altLang="en-US" sz="20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739057" y="3098152"/>
            <a:ext cx="6234359" cy="3782895"/>
          </a:xfrm>
          <a:prstGeom prst="rect">
            <a:avLst/>
          </a:prstGeom>
          <a:noFill/>
        </p:spPr>
        <p:txBody>
          <a:bodyPr wrap="square" rtlCol="0">
            <a:spAutoFit/>
          </a:bodyPr>
          <a:lstStyle/>
          <a:p>
            <a:pPr defTabSz="479969">
              <a:lnSpc>
                <a:spcPct val="150000"/>
              </a:lnSpc>
              <a:defRPr/>
            </a:pPr>
            <a:r>
              <a:rPr lang="pt-BR" altLang="zh-CN" dirty="0">
                <a:solidFill>
                  <a:schemeClr val="bg1"/>
                </a:solidFill>
                <a:effectLst>
                  <a:outerShdw blurRad="38100" dist="38100" dir="2700000" algn="tl">
                    <a:srgbClr val="000000">
                      <a:alpha val="43137"/>
                    </a:srgbClr>
                  </a:outerShdw>
                </a:effectLst>
                <a:cs typeface="+mn-ea"/>
                <a:sym typeface="+mn-lt"/>
              </a:rPr>
              <a:t>As luvas em PVC ou nitrílicas são utilizadas apenas para procedimentos não cirúrgicos. As luvas de látex são utilizadas tanto para procedimentos cirúrgicos quanto para procedimentos não cirúrgicos.</a:t>
            </a:r>
          </a:p>
          <a:p>
            <a:pPr defTabSz="479969">
              <a:lnSpc>
                <a:spcPct val="150000"/>
              </a:lnSpc>
              <a:defRPr/>
            </a:pPr>
            <a:endParaRPr lang="pt-BR" altLang="zh-CN" dirty="0">
              <a:solidFill>
                <a:schemeClr val="bg1"/>
              </a:solidFill>
              <a:effectLst>
                <a:outerShdw blurRad="38100" dist="38100" dir="2700000" algn="tl">
                  <a:srgbClr val="000000">
                    <a:alpha val="43137"/>
                  </a:srgbClr>
                </a:outerShdw>
              </a:effectLst>
              <a:cs typeface="+mn-ea"/>
              <a:sym typeface="+mn-lt"/>
            </a:endParaRPr>
          </a:p>
          <a:p>
            <a:pPr defTabSz="479969">
              <a:lnSpc>
                <a:spcPct val="150000"/>
              </a:lnSpc>
              <a:defRPr/>
            </a:pPr>
            <a:r>
              <a:rPr lang="pt-BR" altLang="zh-CN" dirty="0">
                <a:solidFill>
                  <a:schemeClr val="bg1"/>
                </a:solidFill>
                <a:effectLst>
                  <a:outerShdw blurRad="38100" dist="38100" dir="2700000" algn="tl">
                    <a:srgbClr val="000000">
                      <a:alpha val="43137"/>
                    </a:srgbClr>
                  </a:outerShdw>
                </a:effectLst>
                <a:cs typeface="+mn-ea"/>
                <a:sym typeface="+mn-lt"/>
              </a:rPr>
              <a:t>Os profissionais que as utilizam são: médicos, enfermeiros, auxiliares de enfermagem, profissionais que atuam em laboratórios</a:t>
            </a:r>
          </a:p>
          <a:p>
            <a:pPr defTabSz="479969">
              <a:lnSpc>
                <a:spcPct val="150000"/>
              </a:lnSpc>
              <a:defRPr/>
            </a:pPr>
            <a:endParaRPr lang="pt-BR" altLang="zh-CN" dirty="0">
              <a:solidFill>
                <a:schemeClr val="bg1"/>
              </a:solidFill>
              <a:effectLst>
                <a:outerShdw blurRad="38100" dist="38100" dir="2700000" algn="tl">
                  <a:srgbClr val="000000">
                    <a:alpha val="43137"/>
                  </a:srgbClr>
                </a:outerShdw>
              </a:effectLst>
              <a:cs typeface="+mn-ea"/>
              <a:sym typeface="+mn-lt"/>
            </a:endParaRPr>
          </a:p>
        </p:txBody>
      </p:sp>
      <p:grpSp>
        <p:nvGrpSpPr>
          <p:cNvPr id="14" name="组合 1">
            <a:extLst>
              <a:ext uri="{FF2B5EF4-FFF2-40B4-BE49-F238E27FC236}">
                <a16:creationId xmlns:a16="http://schemas.microsoft.com/office/drawing/2014/main" id="{AFA59C8F-EDD2-085E-3565-587B64A75900}"/>
              </a:ext>
            </a:extLst>
          </p:cNvPr>
          <p:cNvGrpSpPr/>
          <p:nvPr/>
        </p:nvGrpSpPr>
        <p:grpSpPr>
          <a:xfrm>
            <a:off x="6785196" y="3284827"/>
            <a:ext cx="6767518" cy="3784330"/>
            <a:chOff x="7818781" y="2889222"/>
            <a:chExt cx="5961963" cy="3118360"/>
          </a:xfrm>
        </p:grpSpPr>
        <p:sp>
          <p:nvSpPr>
            <p:cNvPr id="15" name="任意多边形: 形状 6">
              <a:extLst>
                <a:ext uri="{FF2B5EF4-FFF2-40B4-BE49-F238E27FC236}">
                  <a16:creationId xmlns:a16="http://schemas.microsoft.com/office/drawing/2014/main" id="{B1F9D394-F3EA-E815-7B3E-002C911A5C1A}"/>
                </a:ext>
              </a:extLst>
            </p:cNvPr>
            <p:cNvSpPr/>
            <p:nvPr/>
          </p:nvSpPr>
          <p:spPr>
            <a:xfrm>
              <a:off x="8501061" y="3296428"/>
              <a:ext cx="4597403" cy="2449674"/>
            </a:xfrm>
            <a:custGeom>
              <a:avLst/>
              <a:gdLst>
                <a:gd name="connsiteX0" fmla="*/ 2731625 w 5463250"/>
                <a:gd name="connsiteY0" fmla="*/ 0 h 2911032"/>
                <a:gd name="connsiteX1" fmla="*/ 5463250 w 5463250"/>
                <a:gd name="connsiteY1" fmla="*/ 2731625 h 2911032"/>
                <a:gd name="connsiteX2" fmla="*/ 5454191 w 5463250"/>
                <a:gd name="connsiteY2" fmla="*/ 2911032 h 2911032"/>
                <a:gd name="connsiteX3" fmla="*/ 9060 w 5463250"/>
                <a:gd name="connsiteY3" fmla="*/ 2911032 h 2911032"/>
                <a:gd name="connsiteX4" fmla="*/ 0 w 5463250"/>
                <a:gd name="connsiteY4" fmla="*/ 2731625 h 2911032"/>
                <a:gd name="connsiteX5" fmla="*/ 2731625 w 5463250"/>
                <a:gd name="connsiteY5" fmla="*/ 0 h 291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3250" h="2911032">
                  <a:moveTo>
                    <a:pt x="2731625" y="0"/>
                  </a:moveTo>
                  <a:cubicBezTo>
                    <a:pt x="4240260" y="0"/>
                    <a:pt x="5463250" y="1222990"/>
                    <a:pt x="5463250" y="2731625"/>
                  </a:cubicBezTo>
                  <a:lnTo>
                    <a:pt x="5454191" y="2911032"/>
                  </a:lnTo>
                  <a:lnTo>
                    <a:pt x="9060" y="2911032"/>
                  </a:lnTo>
                  <a:lnTo>
                    <a:pt x="0" y="2731625"/>
                  </a:lnTo>
                  <a:cubicBezTo>
                    <a:pt x="0" y="1222990"/>
                    <a:pt x="1222991" y="0"/>
                    <a:pt x="2731625" y="0"/>
                  </a:cubicBezTo>
                  <a:close/>
                </a:path>
              </a:pathLst>
            </a:custGeom>
            <a:gradFill flip="none" rotWithShape="1">
              <a:gsLst>
                <a:gs pos="0">
                  <a:srgbClr val="00B0F0"/>
                </a:gs>
                <a:gs pos="100000">
                  <a:srgbClr val="00B0F0">
                    <a:alpha val="0"/>
                  </a:srgbClr>
                </a:gs>
              </a:gsLst>
              <a:lin ang="5400000" scaled="1"/>
              <a:tileRect/>
            </a:gradFill>
            <a:ln w="12700" cap="flat" cmpd="sng" algn="ctr">
              <a:noFill/>
              <a:prstDash val="solid"/>
              <a:miter lim="800000"/>
            </a:ln>
            <a:effectLst/>
          </p:spPr>
          <p:txBody>
            <a:bodyPr wrap="square" rtlCol="0" anchor="ctr">
              <a:noAutofit/>
            </a:bodyPr>
            <a:lstStyle/>
            <a:p>
              <a:pPr algn="ctr" defTabSz="959937"/>
              <a:endParaRPr lang="zh-CN" altLang="en-US" sz="2100" kern="0" dirty="0">
                <a:solidFill>
                  <a:prstClr val="white"/>
                </a:solidFill>
                <a:cs typeface="+mn-ea"/>
                <a:sym typeface="+mn-lt"/>
              </a:endParaRPr>
            </a:p>
          </p:txBody>
        </p:sp>
        <p:sp>
          <p:nvSpPr>
            <p:cNvPr id="16" name="任意多边形: 形状 9">
              <a:extLst>
                <a:ext uri="{FF2B5EF4-FFF2-40B4-BE49-F238E27FC236}">
                  <a16:creationId xmlns:a16="http://schemas.microsoft.com/office/drawing/2014/main" id="{6C6A7230-63D7-90C0-9308-B88EF6A29EF1}"/>
                </a:ext>
              </a:extLst>
            </p:cNvPr>
            <p:cNvSpPr/>
            <p:nvPr/>
          </p:nvSpPr>
          <p:spPr>
            <a:xfrm>
              <a:off x="7818781" y="2889222"/>
              <a:ext cx="5961963" cy="3118360"/>
            </a:xfrm>
            <a:custGeom>
              <a:avLst/>
              <a:gdLst>
                <a:gd name="connsiteX0" fmla="*/ 3892952 w 7785904"/>
                <a:gd name="connsiteY0" fmla="*/ 0 h 4072359"/>
                <a:gd name="connsiteX1" fmla="*/ 7785904 w 7785904"/>
                <a:gd name="connsiteY1" fmla="*/ 3892952 h 4072359"/>
                <a:gd name="connsiteX2" fmla="*/ 7781368 w 7785904"/>
                <a:gd name="connsiteY2" fmla="*/ 4072359 h 4072359"/>
                <a:gd name="connsiteX3" fmla="*/ 4537 w 7785904"/>
                <a:gd name="connsiteY3" fmla="*/ 4072359 h 4072359"/>
                <a:gd name="connsiteX4" fmla="*/ 0 w 7785904"/>
                <a:gd name="connsiteY4" fmla="*/ 3892952 h 4072359"/>
                <a:gd name="connsiteX5" fmla="*/ 3892952 w 7785904"/>
                <a:gd name="connsiteY5" fmla="*/ 0 h 4072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5904" h="4072359">
                  <a:moveTo>
                    <a:pt x="3892952" y="0"/>
                  </a:moveTo>
                  <a:cubicBezTo>
                    <a:pt x="6042970" y="0"/>
                    <a:pt x="7785904" y="1742934"/>
                    <a:pt x="7785904" y="3892952"/>
                  </a:cubicBezTo>
                  <a:lnTo>
                    <a:pt x="7781368" y="4072359"/>
                  </a:lnTo>
                  <a:lnTo>
                    <a:pt x="4537" y="4072359"/>
                  </a:lnTo>
                  <a:lnTo>
                    <a:pt x="0" y="3892952"/>
                  </a:lnTo>
                  <a:cubicBezTo>
                    <a:pt x="0" y="1742934"/>
                    <a:pt x="1742934" y="0"/>
                    <a:pt x="3892952" y="0"/>
                  </a:cubicBezTo>
                  <a:close/>
                </a:path>
              </a:pathLst>
            </a:custGeom>
            <a:gradFill flip="none" rotWithShape="1">
              <a:gsLst>
                <a:gs pos="0">
                  <a:srgbClr val="00B0F0"/>
                </a:gs>
                <a:gs pos="100000">
                  <a:srgbClr val="00B0F0">
                    <a:alpha val="0"/>
                  </a:srgbClr>
                </a:gs>
              </a:gsLst>
              <a:lin ang="5400000" scaled="1"/>
              <a:tileRect/>
            </a:gradFill>
            <a:ln w="12700" cap="flat" cmpd="sng" algn="ctr">
              <a:noFill/>
              <a:prstDash val="solid"/>
              <a:miter lim="800000"/>
            </a:ln>
            <a:effectLst/>
          </p:spPr>
          <p:txBody>
            <a:bodyPr wrap="square" rtlCol="0" anchor="ctr">
              <a:noAutofit/>
            </a:bodyPr>
            <a:lstStyle/>
            <a:p>
              <a:pPr algn="ctr" defTabSz="959937"/>
              <a:endParaRPr lang="zh-CN" altLang="en-US" sz="2100" kern="0" dirty="0">
                <a:solidFill>
                  <a:prstClr val="white"/>
                </a:solidFill>
                <a:cs typeface="+mn-ea"/>
                <a:sym typeface="+mn-lt"/>
              </a:endParaRPr>
            </a:p>
          </p:txBody>
        </p:sp>
      </p:grpSp>
      <p:sp>
        <p:nvSpPr>
          <p:cNvPr id="20" name="矩形: 圆角 14">
            <a:hlinkClick r:id="rId5" action="ppaction://hlinksldjump"/>
            <a:extLst>
              <a:ext uri="{FF2B5EF4-FFF2-40B4-BE49-F238E27FC236}">
                <a16:creationId xmlns:a16="http://schemas.microsoft.com/office/drawing/2014/main" id="{4B1EC240-4D8A-31B0-1AB9-064DCBC34BD0}"/>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grpSp>
        <p:nvGrpSpPr>
          <p:cNvPr id="9" name="组合 33">
            <a:extLst>
              <a:ext uri="{FF2B5EF4-FFF2-40B4-BE49-F238E27FC236}">
                <a16:creationId xmlns:a16="http://schemas.microsoft.com/office/drawing/2014/main" id="{2ECEB2D5-EE7E-1D9F-FCEA-4F2100AEFF2D}"/>
              </a:ext>
            </a:extLst>
          </p:cNvPr>
          <p:cNvGrpSpPr/>
          <p:nvPr/>
        </p:nvGrpSpPr>
        <p:grpSpPr>
          <a:xfrm>
            <a:off x="758877" y="2591323"/>
            <a:ext cx="1717210" cy="223661"/>
            <a:chOff x="16786801" y="5346279"/>
            <a:chExt cx="3042235" cy="396241"/>
          </a:xfrm>
        </p:grpSpPr>
        <p:sp>
          <p:nvSpPr>
            <p:cNvPr id="10" name="平行四边形 34">
              <a:extLst>
                <a:ext uri="{FF2B5EF4-FFF2-40B4-BE49-F238E27FC236}">
                  <a16:creationId xmlns:a16="http://schemas.microsoft.com/office/drawing/2014/main" id="{8A431A12-ADBB-C68A-3D0B-0BD7F537CBA4}"/>
                </a:ext>
              </a:extLst>
            </p:cNvPr>
            <p:cNvSpPr/>
            <p:nvPr>
              <p:custDataLst>
                <p:tags r:id="rId1"/>
              </p:custDataLst>
            </p:nvPr>
          </p:nvSpPr>
          <p:spPr>
            <a:xfrm>
              <a:off x="17625001" y="5346279"/>
              <a:ext cx="2204035" cy="258321"/>
            </a:xfrm>
            <a:prstGeom prst="parallelogram">
              <a:avLst>
                <a:gd name="adj" fmla="val 33801"/>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258089">
                <a:defRPr/>
              </a:pPr>
              <a:endParaRPr lang="zh-CN" altLang="en-US" sz="1016" dirty="0">
                <a:solidFill>
                  <a:prstClr val="white"/>
                </a:solidFill>
                <a:cs typeface="+mn-ea"/>
                <a:sym typeface="+mn-lt"/>
              </a:endParaRPr>
            </a:p>
          </p:txBody>
        </p:sp>
        <p:sp>
          <p:nvSpPr>
            <p:cNvPr id="11" name="平行四边形 35">
              <a:extLst>
                <a:ext uri="{FF2B5EF4-FFF2-40B4-BE49-F238E27FC236}">
                  <a16:creationId xmlns:a16="http://schemas.microsoft.com/office/drawing/2014/main" id="{D71C02C9-5FAF-748F-65B8-476E64EAA51D}"/>
                </a:ext>
              </a:extLst>
            </p:cNvPr>
            <p:cNvSpPr/>
            <p:nvPr>
              <p:custDataLst>
                <p:tags r:id="rId2"/>
              </p:custDataLst>
            </p:nvPr>
          </p:nvSpPr>
          <p:spPr>
            <a:xfrm>
              <a:off x="16786801" y="5651080"/>
              <a:ext cx="2204035" cy="91440"/>
            </a:xfrm>
            <a:prstGeom prst="parallelogram">
              <a:avLst>
                <a:gd name="adj" fmla="val 33801"/>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258089">
                <a:defRPr/>
              </a:pPr>
              <a:endParaRPr lang="zh-CN" altLang="en-US" sz="1016" dirty="0">
                <a:solidFill>
                  <a:prstClr val="white"/>
                </a:solidFill>
                <a:cs typeface="+mn-ea"/>
                <a:sym typeface="+mn-lt"/>
              </a:endParaRPr>
            </a:p>
          </p:txBody>
        </p:sp>
      </p:grpSp>
      <p:pic>
        <p:nvPicPr>
          <p:cNvPr id="2" name="Imagem 1">
            <a:extLst>
              <a:ext uri="{FF2B5EF4-FFF2-40B4-BE49-F238E27FC236}">
                <a16:creationId xmlns:a16="http://schemas.microsoft.com/office/drawing/2014/main" id="{13B272C7-E629-4D6C-2C56-CCDAA2E9E1C9}"/>
              </a:ext>
            </a:extLst>
          </p:cNvPr>
          <p:cNvPicPr>
            <a:picLocks noChangeAspect="1"/>
          </p:cNvPicPr>
          <p:nvPr/>
        </p:nvPicPr>
        <p:blipFill>
          <a:blip r:embed="rId6"/>
          <a:stretch>
            <a:fillRect/>
          </a:stretch>
        </p:blipFill>
        <p:spPr>
          <a:xfrm>
            <a:off x="9695032" y="3974940"/>
            <a:ext cx="2447631" cy="2447631"/>
          </a:xfrm>
          <a:prstGeom prst="rect">
            <a:avLst/>
          </a:prstGeom>
          <a:ln>
            <a:noFill/>
          </a:ln>
          <a:effectLst>
            <a:softEdge rad="112500"/>
          </a:effectLst>
        </p:spPr>
      </p:pic>
      <p:pic>
        <p:nvPicPr>
          <p:cNvPr id="13" name="Imagem 12">
            <a:extLst>
              <a:ext uri="{FF2B5EF4-FFF2-40B4-BE49-F238E27FC236}">
                <a16:creationId xmlns:a16="http://schemas.microsoft.com/office/drawing/2014/main" id="{2895BD83-28C2-A142-C54B-8BBAF6D3A214}"/>
              </a:ext>
            </a:extLst>
          </p:cNvPr>
          <p:cNvPicPr>
            <a:picLocks noChangeAspect="1"/>
          </p:cNvPicPr>
          <p:nvPr/>
        </p:nvPicPr>
        <p:blipFill>
          <a:blip r:embed="rId7"/>
          <a:stretch>
            <a:fillRect/>
          </a:stretch>
        </p:blipFill>
        <p:spPr>
          <a:xfrm>
            <a:off x="6894514" y="3974941"/>
            <a:ext cx="2585506" cy="2585506"/>
          </a:xfrm>
          <a:prstGeom prst="rect">
            <a:avLst/>
          </a:prstGeom>
          <a:ln>
            <a:noFill/>
          </a:ln>
          <a:effectLst>
            <a:softEdge rad="112500"/>
          </a:effectLst>
        </p:spPr>
      </p:pic>
    </p:spTree>
    <p:extLst>
      <p:ext uri="{BB962C8B-B14F-4D97-AF65-F5344CB8AC3E}">
        <p14:creationId xmlns:p14="http://schemas.microsoft.com/office/powerpoint/2010/main" val="2964914010"/>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decel="10000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1500" fill="hold"/>
                                        <p:tgtEl>
                                          <p:spTgt spid="20"/>
                                        </p:tgtEl>
                                        <p:attrNameLst>
                                          <p:attrName>ppt_x</p:attrName>
                                        </p:attrNameLst>
                                      </p:cBhvr>
                                      <p:tavLst>
                                        <p:tav tm="0">
                                          <p:val>
                                            <p:strVal val="1+#ppt_w/2"/>
                                          </p:val>
                                        </p:tav>
                                        <p:tav tm="100000">
                                          <p:val>
                                            <p:strVal val="#ppt_x"/>
                                          </p:val>
                                        </p:tav>
                                      </p:tavLst>
                                    </p:anim>
                                    <p:anim calcmode="lin" valueType="num">
                                      <p:cBhvr additive="base">
                                        <p:cTn id="14" dur="1500" fill="hold"/>
                                        <p:tgtEl>
                                          <p:spTgt spid="20"/>
                                        </p:tgtEl>
                                        <p:attrNameLst>
                                          <p:attrName>ppt_y</p:attrName>
                                        </p:attrNameLst>
                                      </p:cBhvr>
                                      <p:tavLst>
                                        <p:tav tm="0">
                                          <p:val>
                                            <p:strVal val="#ppt_y"/>
                                          </p:val>
                                        </p:tav>
                                        <p:tav tm="100000">
                                          <p:val>
                                            <p:strVal val="#ppt_y"/>
                                          </p:val>
                                        </p:tav>
                                      </p:tavLst>
                                    </p:anim>
                                  </p:childTnLst>
                                </p:cTn>
                              </p:par>
                              <p:par>
                                <p:cTn id="15" presetID="2" presetClass="entr" presetSubtype="8" decel="10000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500" fill="hold"/>
                                        <p:tgtEl>
                                          <p:spTgt spid="9"/>
                                        </p:tgtEl>
                                        <p:attrNameLst>
                                          <p:attrName>ppt_x</p:attrName>
                                        </p:attrNameLst>
                                      </p:cBhvr>
                                      <p:tavLst>
                                        <p:tav tm="0">
                                          <p:val>
                                            <p:strVal val="0-#ppt_w/2"/>
                                          </p:val>
                                        </p:tav>
                                        <p:tav tm="100000">
                                          <p:val>
                                            <p:strVal val="#ppt_x"/>
                                          </p:val>
                                        </p:tav>
                                      </p:tavLst>
                                    </p:anim>
                                    <p:anim calcmode="lin" valueType="num">
                                      <p:cBhvr additive="base">
                                        <p:cTn id="18" dur="1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787267"/>
            <a:chOff x="335868" y="306805"/>
            <a:chExt cx="15402685" cy="1394733"/>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1394733"/>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F - EPI PARA PROTEÇÃO DOS MEMBROS SUPERIORES</a:t>
              </a:r>
              <a:br>
                <a:rPr lang="pt-BR" altLang="zh-CN" sz="2258" b="1" dirty="0">
                  <a:solidFill>
                    <a:prstClr val="white"/>
                  </a:solidFill>
                  <a:cs typeface="+mn-ea"/>
                  <a:sym typeface="+mn-lt"/>
                </a:rPr>
              </a:b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791536" y="1629312"/>
            <a:ext cx="4858149" cy="5016758"/>
          </a:xfrm>
          <a:prstGeom prst="rect">
            <a:avLst/>
          </a:prstGeom>
          <a:noFill/>
        </p:spPr>
        <p:txBody>
          <a:bodyPr wrap="square" rtlCol="0">
            <a:spAutoFit/>
          </a:bodyPr>
          <a:lstStyle/>
          <a:p>
            <a:pPr defTabSz="479969">
              <a:defRPr/>
            </a:pPr>
            <a:r>
              <a:rPr lang="pt-BR" altLang="zh-CN" sz="2000" b="1" dirty="0">
                <a:solidFill>
                  <a:schemeClr val="bg1"/>
                </a:solidFill>
                <a:cs typeface="+mn-ea"/>
                <a:sym typeface="+mn-lt"/>
              </a:rPr>
              <a:t>F.1 - Luvas:</a:t>
            </a:r>
            <a:br>
              <a:rPr lang="pt-BR" altLang="zh-CN" sz="2000" b="1" dirty="0">
                <a:solidFill>
                  <a:schemeClr val="bg1"/>
                </a:solidFill>
                <a:cs typeface="+mn-ea"/>
                <a:sym typeface="+mn-lt"/>
              </a:rPr>
            </a:br>
            <a:r>
              <a:rPr lang="pt-BR" altLang="zh-CN" sz="2000" b="1" dirty="0">
                <a:solidFill>
                  <a:schemeClr val="bg1"/>
                </a:solidFill>
                <a:cs typeface="+mn-ea"/>
                <a:sym typeface="+mn-lt"/>
              </a:rPr>
              <a:t>f) </a:t>
            </a:r>
            <a:r>
              <a:rPr lang="pt-BR" altLang="zh-CN" sz="2000" dirty="0">
                <a:solidFill>
                  <a:schemeClr val="bg1"/>
                </a:solidFill>
                <a:cs typeface="+mn-ea"/>
                <a:sym typeface="+mn-lt"/>
              </a:rPr>
              <a:t>luvas para proteção das mãos contra agentes químicos;</a:t>
            </a:r>
          </a:p>
          <a:p>
            <a:pPr defTabSz="479969">
              <a:defRPr/>
            </a:pPr>
            <a:endParaRPr lang="pt-BR" altLang="zh-CN" sz="2000" dirty="0">
              <a:solidFill>
                <a:schemeClr val="bg1"/>
              </a:solidFill>
              <a:cs typeface="+mn-ea"/>
              <a:sym typeface="+mn-lt"/>
            </a:endParaRPr>
          </a:p>
          <a:p>
            <a:pPr defTabSz="479969">
              <a:defRPr/>
            </a:pPr>
            <a:endParaRPr lang="pt-BR" altLang="zh-CN" sz="2000" dirty="0">
              <a:solidFill>
                <a:schemeClr val="bg1"/>
              </a:solidFill>
              <a:cs typeface="+mn-ea"/>
              <a:sym typeface="+mn-lt"/>
            </a:endParaRPr>
          </a:p>
          <a:p>
            <a:pPr defTabSz="479969">
              <a:defRPr/>
            </a:pPr>
            <a:endParaRPr lang="pt-BR" altLang="zh-CN" sz="2000" dirty="0">
              <a:solidFill>
                <a:schemeClr val="bg1"/>
              </a:solidFill>
              <a:cs typeface="+mn-ea"/>
              <a:sym typeface="+mn-lt"/>
            </a:endParaRPr>
          </a:p>
          <a:p>
            <a:pPr defTabSz="479969">
              <a:defRPr/>
            </a:pPr>
            <a:endParaRPr lang="pt-BR" altLang="zh-CN" sz="2000" dirty="0">
              <a:solidFill>
                <a:schemeClr val="bg1"/>
              </a:solidFill>
              <a:cs typeface="+mn-ea"/>
              <a:sym typeface="+mn-lt"/>
            </a:endParaRPr>
          </a:p>
          <a:p>
            <a:pPr defTabSz="479969">
              <a:defRPr/>
            </a:pPr>
            <a:r>
              <a:rPr lang="pt-BR" altLang="zh-CN" sz="2000" dirty="0">
                <a:solidFill>
                  <a:schemeClr val="bg1"/>
                </a:solidFill>
                <a:cs typeface="+mn-ea"/>
                <a:sym typeface="+mn-lt"/>
              </a:rPr>
              <a:t>Indicadas em atividades em que o trabalhador tem contato com produtos químicos.</a:t>
            </a:r>
          </a:p>
          <a:p>
            <a:pPr defTabSz="479969">
              <a:defRPr/>
            </a:pPr>
            <a:r>
              <a:rPr lang="pt-BR" altLang="zh-CN" sz="2000" dirty="0">
                <a:solidFill>
                  <a:schemeClr val="bg1"/>
                </a:solidFill>
                <a:cs typeface="+mn-ea"/>
                <a:sym typeface="+mn-lt"/>
              </a:rPr>
              <a:t>Muito utilizada em indústrias farmacêuticas, tintas, adesivos, vernizes, petroquímicos, cosméticos e várias outras em que há manipulação de produtos químicos</a:t>
            </a:r>
          </a:p>
          <a:p>
            <a:pPr defTabSz="479969">
              <a:defRPr/>
            </a:pPr>
            <a:endParaRPr lang="zh-CN" altLang="en-US" sz="2000" dirty="0">
              <a:solidFill>
                <a:schemeClr val="bg1"/>
              </a:solidFill>
              <a:cs typeface="+mn-ea"/>
              <a:sym typeface="+mn-lt"/>
            </a:endParaRPr>
          </a:p>
        </p:txBody>
      </p:sp>
      <p:sp>
        <p:nvSpPr>
          <p:cNvPr id="2" name="椭圆 55">
            <a:extLst>
              <a:ext uri="{FF2B5EF4-FFF2-40B4-BE49-F238E27FC236}">
                <a16:creationId xmlns:a16="http://schemas.microsoft.com/office/drawing/2014/main" id="{3C640AA9-FBB8-CECA-6861-BA0F5E3FC464}"/>
              </a:ext>
            </a:extLst>
          </p:cNvPr>
          <p:cNvSpPr/>
          <p:nvPr/>
        </p:nvSpPr>
        <p:spPr>
          <a:xfrm flipH="1">
            <a:off x="7151914" y="4172637"/>
            <a:ext cx="5058738" cy="2246770"/>
          </a:xfrm>
          <a:prstGeom prst="roundRect">
            <a:avLst>
              <a:gd name="adj" fmla="val 10400"/>
            </a:avLst>
          </a:prstGeom>
          <a:gradFill flip="none" rotWithShape="1">
            <a:gsLst>
              <a:gs pos="23000">
                <a:srgbClr val="00B0F0"/>
              </a:gs>
              <a:gs pos="100000">
                <a:srgbClr val="0AEEFC">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cs typeface="+mn-ea"/>
              <a:sym typeface="+mn-lt"/>
            </a:endParaRPr>
          </a:p>
        </p:txBody>
      </p:sp>
      <p:sp>
        <p:nvSpPr>
          <p:cNvPr id="11" name="矩形: 圆角 14">
            <a:hlinkClick r:id="rId3" action="ppaction://hlinksldjump"/>
            <a:extLst>
              <a:ext uri="{FF2B5EF4-FFF2-40B4-BE49-F238E27FC236}">
                <a16:creationId xmlns:a16="http://schemas.microsoft.com/office/drawing/2014/main" id="{069BC62E-C10E-F876-CA0B-A64FBDB32A48}"/>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pic>
        <p:nvPicPr>
          <p:cNvPr id="9" name="Imagem 8">
            <a:extLst>
              <a:ext uri="{FF2B5EF4-FFF2-40B4-BE49-F238E27FC236}">
                <a16:creationId xmlns:a16="http://schemas.microsoft.com/office/drawing/2014/main" id="{62C3735B-127D-9283-EA3E-8A2EFFD1329D}"/>
              </a:ext>
            </a:extLst>
          </p:cNvPr>
          <p:cNvPicPr>
            <a:picLocks noChangeAspect="1"/>
          </p:cNvPicPr>
          <p:nvPr/>
        </p:nvPicPr>
        <p:blipFill>
          <a:blip r:embed="rId4"/>
          <a:stretch>
            <a:fillRect/>
          </a:stretch>
        </p:blipFill>
        <p:spPr>
          <a:xfrm>
            <a:off x="9546771" y="4465068"/>
            <a:ext cx="1625111" cy="1625111"/>
          </a:xfrm>
          <a:prstGeom prst="roundRect">
            <a:avLst/>
          </a:prstGeom>
        </p:spPr>
      </p:pic>
      <p:pic>
        <p:nvPicPr>
          <p:cNvPr id="10" name="Imagem 9">
            <a:extLst>
              <a:ext uri="{FF2B5EF4-FFF2-40B4-BE49-F238E27FC236}">
                <a16:creationId xmlns:a16="http://schemas.microsoft.com/office/drawing/2014/main" id="{31D21856-D0D3-83A3-F00B-81C88CAD1E26}"/>
              </a:ext>
            </a:extLst>
          </p:cNvPr>
          <p:cNvPicPr>
            <a:picLocks noChangeAspect="1"/>
          </p:cNvPicPr>
          <p:nvPr/>
        </p:nvPicPr>
        <p:blipFill>
          <a:blip r:embed="rId5"/>
          <a:stretch>
            <a:fillRect/>
          </a:stretch>
        </p:blipFill>
        <p:spPr>
          <a:xfrm>
            <a:off x="6484034" y="3991257"/>
            <a:ext cx="2097206" cy="2572735"/>
          </a:xfrm>
          <a:prstGeom prst="roundRect">
            <a:avLst/>
          </a:prstGeom>
        </p:spPr>
      </p:pic>
    </p:spTree>
    <p:extLst>
      <p:ext uri="{BB962C8B-B14F-4D97-AF65-F5344CB8AC3E}">
        <p14:creationId xmlns:p14="http://schemas.microsoft.com/office/powerpoint/2010/main" val="2711596538"/>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2" decel="10000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500" fill="hold"/>
                                        <p:tgtEl>
                                          <p:spTgt spid="11"/>
                                        </p:tgtEl>
                                        <p:attrNameLst>
                                          <p:attrName>ppt_x</p:attrName>
                                        </p:attrNameLst>
                                      </p:cBhvr>
                                      <p:tavLst>
                                        <p:tav tm="0">
                                          <p:val>
                                            <p:strVal val="1+#ppt_w/2"/>
                                          </p:val>
                                        </p:tav>
                                        <p:tav tm="100000">
                                          <p:val>
                                            <p:strVal val="#ppt_x"/>
                                          </p:val>
                                        </p:tav>
                                      </p:tavLst>
                                    </p:anim>
                                    <p:anim calcmode="lin" valueType="num">
                                      <p:cBhvr additive="base">
                                        <p:cTn id="14" dur="1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439800"/>
            <a:chOff x="335868" y="306805"/>
            <a:chExt cx="15402685" cy="779156"/>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F - EPI PARA PROTEÇÃO DOS MEMBROS SUPERIORES</a:t>
              </a: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791536" y="1142704"/>
            <a:ext cx="5304464" cy="1422954"/>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F.1 - Luvas:</a:t>
            </a:r>
            <a:br>
              <a:rPr lang="pt-BR" altLang="zh-CN" sz="2000" b="1" dirty="0">
                <a:solidFill>
                  <a:schemeClr val="bg1"/>
                </a:solidFill>
                <a:cs typeface="+mn-ea"/>
                <a:sym typeface="+mn-lt"/>
              </a:rPr>
            </a:br>
            <a:r>
              <a:rPr lang="pt-BR" altLang="zh-CN" sz="2000" b="1" dirty="0">
                <a:solidFill>
                  <a:schemeClr val="bg1"/>
                </a:solidFill>
                <a:cs typeface="+mn-ea"/>
                <a:sym typeface="+mn-lt"/>
              </a:rPr>
              <a:t>g) </a:t>
            </a:r>
            <a:r>
              <a:rPr lang="pt-BR" altLang="zh-CN" sz="2000" dirty="0">
                <a:solidFill>
                  <a:schemeClr val="bg1"/>
                </a:solidFill>
                <a:cs typeface="+mn-ea"/>
                <a:sym typeface="+mn-lt"/>
              </a:rPr>
              <a:t>luvas para proteção das mãos contra vibrações;</a:t>
            </a:r>
            <a:endParaRPr lang="zh-CN" altLang="en-US" sz="20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6945086" y="3035980"/>
            <a:ext cx="4223657" cy="2634183"/>
          </a:xfrm>
          <a:prstGeom prst="rect">
            <a:avLst/>
          </a:prstGeom>
          <a:noFill/>
        </p:spPr>
        <p:txBody>
          <a:bodyPr wrap="square" rtlCol="0">
            <a:spAutoFit/>
          </a:bodyPr>
          <a:lstStyle/>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Estas luvas possuem polímero especial na parte interna, para que as vibrações sejam isoladas. </a:t>
            </a:r>
          </a:p>
          <a:p>
            <a:pPr defTabSz="479969">
              <a:lnSpc>
                <a:spcPct val="150000"/>
              </a:lnSpc>
              <a:defRPr/>
            </a:pPr>
            <a:endParaRPr lang="pt-BR" altLang="zh-CN" sz="1600" dirty="0">
              <a:solidFill>
                <a:schemeClr val="bg1"/>
              </a:solidFill>
              <a:effectLst>
                <a:outerShdw blurRad="38100" dist="38100" dir="2700000" algn="tl">
                  <a:srgbClr val="000000">
                    <a:alpha val="43137"/>
                  </a:srgbClr>
                </a:outerShdw>
              </a:effectLst>
              <a:cs typeface="+mn-ea"/>
              <a:sym typeface="+mn-lt"/>
            </a:endParaRPr>
          </a:p>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São indicadas para atividades em que há vibrações de equipamentos como motosserras, marteletes, entre outros</a:t>
            </a:r>
          </a:p>
        </p:txBody>
      </p:sp>
      <p:sp>
        <p:nvSpPr>
          <p:cNvPr id="12" name="椭圆 28">
            <a:extLst>
              <a:ext uri="{FF2B5EF4-FFF2-40B4-BE49-F238E27FC236}">
                <a16:creationId xmlns:a16="http://schemas.microsoft.com/office/drawing/2014/main" id="{08A221D2-BC85-D85B-6008-B42B1CB96441}"/>
              </a:ext>
            </a:extLst>
          </p:cNvPr>
          <p:cNvSpPr>
            <a:spLocks/>
          </p:cNvSpPr>
          <p:nvPr/>
        </p:nvSpPr>
        <p:spPr>
          <a:xfrm>
            <a:off x="8494777" y="1250724"/>
            <a:ext cx="947524" cy="947524"/>
          </a:xfrm>
          <a:prstGeom prst="ellipse">
            <a:avLst/>
          </a:prstGeom>
          <a:gradFill flip="none" rotWithShape="1">
            <a:gsLst>
              <a:gs pos="1000">
                <a:srgbClr val="00B0F0"/>
              </a:gs>
              <a:gs pos="100000">
                <a:srgbClr val="0AEEFC">
                  <a:alpha val="0"/>
                </a:srgbClr>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prstClr val="white"/>
              </a:solidFill>
              <a:effectLst/>
              <a:uLnTx/>
              <a:uFillTx/>
              <a:cs typeface="+mn-ea"/>
              <a:sym typeface="+mn-lt"/>
            </a:endParaRPr>
          </a:p>
        </p:txBody>
      </p:sp>
      <p:sp>
        <p:nvSpPr>
          <p:cNvPr id="13" name="Freeform 112">
            <a:extLst>
              <a:ext uri="{FF2B5EF4-FFF2-40B4-BE49-F238E27FC236}">
                <a16:creationId xmlns:a16="http://schemas.microsoft.com/office/drawing/2014/main" id="{DBFB470D-E975-1A25-CCED-6036A20024F0}"/>
              </a:ext>
            </a:extLst>
          </p:cNvPr>
          <p:cNvSpPr>
            <a:spLocks/>
          </p:cNvSpPr>
          <p:nvPr/>
        </p:nvSpPr>
        <p:spPr bwMode="auto">
          <a:xfrm>
            <a:off x="8725314" y="1443327"/>
            <a:ext cx="486450" cy="562319"/>
          </a:xfrm>
          <a:custGeom>
            <a:avLst/>
            <a:gdLst>
              <a:gd name="T0" fmla="*/ 67915248 w 390"/>
              <a:gd name="T1" fmla="*/ 0 h 444"/>
              <a:gd name="T2" fmla="*/ 0 w 390"/>
              <a:gd name="T3" fmla="*/ 10756750 h 444"/>
              <a:gd name="T4" fmla="*/ 8661611 w 390"/>
              <a:gd name="T5" fmla="*/ 89909435 h 444"/>
              <a:gd name="T6" fmla="*/ 76576859 w 390"/>
              <a:gd name="T7" fmla="*/ 80979491 h 444"/>
              <a:gd name="T8" fmla="*/ 67915248 w 390"/>
              <a:gd name="T9" fmla="*/ 0 h 444"/>
              <a:gd name="T10" fmla="*/ 67915248 w 390"/>
              <a:gd name="T11" fmla="*/ 80979491 h 444"/>
              <a:gd name="T12" fmla="*/ 8661611 w 390"/>
              <a:gd name="T13" fmla="*/ 10756750 h 444"/>
              <a:gd name="T14" fmla="*/ 67915248 w 390"/>
              <a:gd name="T15" fmla="*/ 80979491 h 444"/>
              <a:gd name="T16" fmla="*/ 43505051 w 390"/>
              <a:gd name="T17" fmla="*/ 55812832 h 444"/>
              <a:gd name="T18" fmla="*/ 19094855 w 390"/>
              <a:gd name="T19" fmla="*/ 61292796 h 444"/>
              <a:gd name="T20" fmla="*/ 43505051 w 390"/>
              <a:gd name="T21" fmla="*/ 55812832 h 444"/>
              <a:gd name="T22" fmla="*/ 57482004 w 390"/>
              <a:gd name="T23" fmla="*/ 35923409 h 444"/>
              <a:gd name="T24" fmla="*/ 38387149 w 390"/>
              <a:gd name="T25" fmla="*/ 39779296 h 444"/>
              <a:gd name="T26" fmla="*/ 57482004 w 390"/>
              <a:gd name="T27" fmla="*/ 35923409 h 444"/>
              <a:gd name="T28" fmla="*/ 38387149 w 390"/>
              <a:gd name="T29" fmla="*/ 30646623 h 444"/>
              <a:gd name="T30" fmla="*/ 57482004 w 390"/>
              <a:gd name="T31" fmla="*/ 19889873 h 444"/>
              <a:gd name="T32" fmla="*/ 38387149 w 390"/>
              <a:gd name="T33" fmla="*/ 30646623 h 444"/>
              <a:gd name="T34" fmla="*/ 33071808 w 390"/>
              <a:gd name="T35" fmla="*/ 19889873 h 444"/>
              <a:gd name="T36" fmla="*/ 19094855 w 390"/>
              <a:gd name="T37" fmla="*/ 39779296 h 444"/>
              <a:gd name="T38" fmla="*/ 33071808 w 390"/>
              <a:gd name="T39" fmla="*/ 19889873 h 444"/>
              <a:gd name="T40" fmla="*/ 27756910 w 390"/>
              <a:gd name="T41" fmla="*/ 45056532 h 444"/>
              <a:gd name="T42" fmla="*/ 19094855 w 390"/>
              <a:gd name="T43" fmla="*/ 50536046 h 444"/>
              <a:gd name="T44" fmla="*/ 27756910 w 390"/>
              <a:gd name="T45" fmla="*/ 45056532 h 444"/>
              <a:gd name="T46" fmla="*/ 33071808 w 390"/>
              <a:gd name="T47" fmla="*/ 50536046 h 444"/>
              <a:gd name="T48" fmla="*/ 57482004 w 390"/>
              <a:gd name="T49" fmla="*/ 45056532 h 444"/>
              <a:gd name="T50" fmla="*/ 33071808 w 390"/>
              <a:gd name="T51" fmla="*/ 50536046 h 444"/>
              <a:gd name="T52" fmla="*/ 57482004 w 390"/>
              <a:gd name="T53" fmla="*/ 64743227 h 444"/>
              <a:gd name="T54" fmla="*/ 19094855 w 390"/>
              <a:gd name="T55" fmla="*/ 70222741 h 444"/>
              <a:gd name="T56" fmla="*/ 57482004 w 390"/>
              <a:gd name="T57" fmla="*/ 64743227 h 444"/>
              <a:gd name="T58" fmla="*/ 48820393 w 390"/>
              <a:gd name="T59" fmla="*/ 61292796 h 444"/>
              <a:gd name="T60" fmla="*/ 57482004 w 390"/>
              <a:gd name="T61" fmla="*/ 55812832 h 444"/>
              <a:gd name="T62" fmla="*/ 48820393 w 390"/>
              <a:gd name="T63" fmla="*/ 61292796 h 4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90" h="444">
                <a:moveTo>
                  <a:pt x="345" y="0"/>
                </a:moveTo>
                <a:lnTo>
                  <a:pt x="345" y="0"/>
                </a:lnTo>
                <a:cubicBezTo>
                  <a:pt x="44" y="0"/>
                  <a:pt x="44" y="0"/>
                  <a:pt x="44" y="0"/>
                </a:cubicBezTo>
                <a:cubicBezTo>
                  <a:pt x="17" y="0"/>
                  <a:pt x="0" y="27"/>
                  <a:pt x="0" y="53"/>
                </a:cubicBezTo>
                <a:cubicBezTo>
                  <a:pt x="0" y="399"/>
                  <a:pt x="0" y="399"/>
                  <a:pt x="0" y="399"/>
                </a:cubicBezTo>
                <a:cubicBezTo>
                  <a:pt x="0" y="425"/>
                  <a:pt x="17" y="443"/>
                  <a:pt x="44" y="443"/>
                </a:cubicBezTo>
                <a:cubicBezTo>
                  <a:pt x="345" y="443"/>
                  <a:pt x="345" y="443"/>
                  <a:pt x="345" y="443"/>
                </a:cubicBezTo>
                <a:cubicBezTo>
                  <a:pt x="372" y="443"/>
                  <a:pt x="389" y="425"/>
                  <a:pt x="389" y="399"/>
                </a:cubicBezTo>
                <a:cubicBezTo>
                  <a:pt x="389" y="53"/>
                  <a:pt x="389" y="53"/>
                  <a:pt x="389" y="53"/>
                </a:cubicBezTo>
                <a:cubicBezTo>
                  <a:pt x="389" y="27"/>
                  <a:pt x="372" y="0"/>
                  <a:pt x="345" y="0"/>
                </a:cubicBezTo>
                <a:close/>
                <a:moveTo>
                  <a:pt x="345" y="399"/>
                </a:moveTo>
                <a:lnTo>
                  <a:pt x="345" y="399"/>
                </a:lnTo>
                <a:cubicBezTo>
                  <a:pt x="44" y="399"/>
                  <a:pt x="44" y="399"/>
                  <a:pt x="44" y="399"/>
                </a:cubicBezTo>
                <a:cubicBezTo>
                  <a:pt x="44" y="53"/>
                  <a:pt x="44" y="53"/>
                  <a:pt x="44" y="53"/>
                </a:cubicBezTo>
                <a:cubicBezTo>
                  <a:pt x="345" y="53"/>
                  <a:pt x="345" y="53"/>
                  <a:pt x="345" y="53"/>
                </a:cubicBezTo>
                <a:lnTo>
                  <a:pt x="345" y="399"/>
                </a:lnTo>
                <a:close/>
                <a:moveTo>
                  <a:pt x="221" y="275"/>
                </a:moveTo>
                <a:lnTo>
                  <a:pt x="221" y="275"/>
                </a:lnTo>
                <a:cubicBezTo>
                  <a:pt x="97" y="275"/>
                  <a:pt x="97" y="275"/>
                  <a:pt x="97" y="275"/>
                </a:cubicBezTo>
                <a:cubicBezTo>
                  <a:pt x="97" y="302"/>
                  <a:pt x="97" y="302"/>
                  <a:pt x="97" y="302"/>
                </a:cubicBezTo>
                <a:cubicBezTo>
                  <a:pt x="221" y="302"/>
                  <a:pt x="221" y="302"/>
                  <a:pt x="221" y="302"/>
                </a:cubicBezTo>
                <a:lnTo>
                  <a:pt x="221" y="275"/>
                </a:lnTo>
                <a:close/>
                <a:moveTo>
                  <a:pt x="292" y="177"/>
                </a:moveTo>
                <a:lnTo>
                  <a:pt x="292" y="177"/>
                </a:lnTo>
                <a:cubicBezTo>
                  <a:pt x="195" y="177"/>
                  <a:pt x="195" y="177"/>
                  <a:pt x="195" y="177"/>
                </a:cubicBezTo>
                <a:cubicBezTo>
                  <a:pt x="195" y="196"/>
                  <a:pt x="195" y="196"/>
                  <a:pt x="195" y="196"/>
                </a:cubicBezTo>
                <a:cubicBezTo>
                  <a:pt x="292" y="196"/>
                  <a:pt x="292" y="196"/>
                  <a:pt x="292" y="196"/>
                </a:cubicBezTo>
                <a:lnTo>
                  <a:pt x="292" y="177"/>
                </a:lnTo>
                <a:close/>
                <a:moveTo>
                  <a:pt x="195" y="151"/>
                </a:moveTo>
                <a:lnTo>
                  <a:pt x="195" y="151"/>
                </a:lnTo>
                <a:cubicBezTo>
                  <a:pt x="292" y="151"/>
                  <a:pt x="292" y="151"/>
                  <a:pt x="292" y="151"/>
                </a:cubicBezTo>
                <a:cubicBezTo>
                  <a:pt x="292" y="98"/>
                  <a:pt x="292" y="98"/>
                  <a:pt x="292" y="98"/>
                </a:cubicBezTo>
                <a:cubicBezTo>
                  <a:pt x="195" y="98"/>
                  <a:pt x="195" y="98"/>
                  <a:pt x="195" y="98"/>
                </a:cubicBezTo>
                <a:lnTo>
                  <a:pt x="195" y="151"/>
                </a:lnTo>
                <a:close/>
                <a:moveTo>
                  <a:pt x="168" y="98"/>
                </a:moveTo>
                <a:lnTo>
                  <a:pt x="168" y="98"/>
                </a:lnTo>
                <a:cubicBezTo>
                  <a:pt x="97" y="98"/>
                  <a:pt x="97" y="98"/>
                  <a:pt x="97" y="98"/>
                </a:cubicBezTo>
                <a:cubicBezTo>
                  <a:pt x="97" y="196"/>
                  <a:pt x="97" y="196"/>
                  <a:pt x="97" y="196"/>
                </a:cubicBezTo>
                <a:cubicBezTo>
                  <a:pt x="168" y="196"/>
                  <a:pt x="168" y="196"/>
                  <a:pt x="168" y="196"/>
                </a:cubicBezTo>
                <a:lnTo>
                  <a:pt x="168" y="98"/>
                </a:lnTo>
                <a:close/>
                <a:moveTo>
                  <a:pt x="141" y="222"/>
                </a:moveTo>
                <a:lnTo>
                  <a:pt x="141" y="222"/>
                </a:lnTo>
                <a:cubicBezTo>
                  <a:pt x="97" y="222"/>
                  <a:pt x="97" y="222"/>
                  <a:pt x="97" y="222"/>
                </a:cubicBezTo>
                <a:cubicBezTo>
                  <a:pt x="97" y="249"/>
                  <a:pt x="97" y="249"/>
                  <a:pt x="97" y="249"/>
                </a:cubicBezTo>
                <a:cubicBezTo>
                  <a:pt x="141" y="249"/>
                  <a:pt x="141" y="249"/>
                  <a:pt x="141" y="249"/>
                </a:cubicBezTo>
                <a:lnTo>
                  <a:pt x="141" y="222"/>
                </a:lnTo>
                <a:close/>
                <a:moveTo>
                  <a:pt x="168" y="249"/>
                </a:moveTo>
                <a:lnTo>
                  <a:pt x="168" y="249"/>
                </a:lnTo>
                <a:cubicBezTo>
                  <a:pt x="292" y="249"/>
                  <a:pt x="292" y="249"/>
                  <a:pt x="292" y="249"/>
                </a:cubicBezTo>
                <a:cubicBezTo>
                  <a:pt x="292" y="222"/>
                  <a:pt x="292" y="222"/>
                  <a:pt x="292" y="222"/>
                </a:cubicBezTo>
                <a:cubicBezTo>
                  <a:pt x="168" y="222"/>
                  <a:pt x="168" y="222"/>
                  <a:pt x="168" y="222"/>
                </a:cubicBezTo>
                <a:lnTo>
                  <a:pt x="168" y="249"/>
                </a:lnTo>
                <a:close/>
                <a:moveTo>
                  <a:pt x="292" y="319"/>
                </a:moveTo>
                <a:lnTo>
                  <a:pt x="292" y="319"/>
                </a:lnTo>
                <a:cubicBezTo>
                  <a:pt x="97" y="319"/>
                  <a:pt x="97" y="319"/>
                  <a:pt x="97" y="319"/>
                </a:cubicBezTo>
                <a:cubicBezTo>
                  <a:pt x="97" y="346"/>
                  <a:pt x="97" y="346"/>
                  <a:pt x="97" y="346"/>
                </a:cubicBezTo>
                <a:cubicBezTo>
                  <a:pt x="292" y="346"/>
                  <a:pt x="292" y="346"/>
                  <a:pt x="292" y="346"/>
                </a:cubicBezTo>
                <a:lnTo>
                  <a:pt x="292" y="319"/>
                </a:lnTo>
                <a:close/>
                <a:moveTo>
                  <a:pt x="248" y="302"/>
                </a:moveTo>
                <a:lnTo>
                  <a:pt x="248" y="302"/>
                </a:lnTo>
                <a:cubicBezTo>
                  <a:pt x="292" y="302"/>
                  <a:pt x="292" y="302"/>
                  <a:pt x="292" y="302"/>
                </a:cubicBezTo>
                <a:cubicBezTo>
                  <a:pt x="292" y="275"/>
                  <a:pt x="292" y="275"/>
                  <a:pt x="292" y="275"/>
                </a:cubicBezTo>
                <a:cubicBezTo>
                  <a:pt x="248" y="275"/>
                  <a:pt x="248" y="275"/>
                  <a:pt x="248" y="275"/>
                </a:cubicBezTo>
                <a:lnTo>
                  <a:pt x="248" y="3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lIns="45720" tIns="22860" rIns="45720" bIns="2286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cs typeface="+mn-ea"/>
              <a:sym typeface="+mn-lt"/>
            </a:endParaRPr>
          </a:p>
        </p:txBody>
      </p:sp>
      <p:sp>
        <p:nvSpPr>
          <p:cNvPr id="14" name="矩形: 圆角 14">
            <a:hlinkClick r:id="rId3" action="ppaction://hlinksldjump"/>
            <a:extLst>
              <a:ext uri="{FF2B5EF4-FFF2-40B4-BE49-F238E27FC236}">
                <a16:creationId xmlns:a16="http://schemas.microsoft.com/office/drawing/2014/main" id="{FF33DDEC-0948-E8AF-FE06-7AD507C566CE}"/>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pic>
        <p:nvPicPr>
          <p:cNvPr id="9" name="Imagem 8">
            <a:extLst>
              <a:ext uri="{FF2B5EF4-FFF2-40B4-BE49-F238E27FC236}">
                <a16:creationId xmlns:a16="http://schemas.microsoft.com/office/drawing/2014/main" id="{50D00796-5646-E1A3-42F6-18318AC1AD80}"/>
              </a:ext>
            </a:extLst>
          </p:cNvPr>
          <p:cNvPicPr>
            <a:picLocks noChangeAspect="1"/>
          </p:cNvPicPr>
          <p:nvPr/>
        </p:nvPicPr>
        <p:blipFill>
          <a:blip r:embed="rId4"/>
          <a:stretch>
            <a:fillRect/>
          </a:stretch>
        </p:blipFill>
        <p:spPr>
          <a:xfrm>
            <a:off x="791536" y="3700181"/>
            <a:ext cx="1969982" cy="1969982"/>
          </a:xfrm>
          <a:prstGeom prst="rect">
            <a:avLst/>
          </a:prstGeom>
          <a:ln>
            <a:noFill/>
          </a:ln>
          <a:effectLst>
            <a:glow rad="101600">
              <a:schemeClr val="accent5">
                <a:satMod val="175000"/>
                <a:alpha val="40000"/>
              </a:schemeClr>
            </a:glow>
            <a:softEdge rad="112500"/>
          </a:effectLst>
        </p:spPr>
      </p:pic>
      <p:pic>
        <p:nvPicPr>
          <p:cNvPr id="11" name="Imagem 10">
            <a:extLst>
              <a:ext uri="{FF2B5EF4-FFF2-40B4-BE49-F238E27FC236}">
                <a16:creationId xmlns:a16="http://schemas.microsoft.com/office/drawing/2014/main" id="{6E01C825-1CB5-7344-6FD8-B0FE1016BA21}"/>
              </a:ext>
            </a:extLst>
          </p:cNvPr>
          <p:cNvPicPr>
            <a:picLocks noChangeAspect="1"/>
          </p:cNvPicPr>
          <p:nvPr/>
        </p:nvPicPr>
        <p:blipFill>
          <a:blip r:embed="rId5"/>
          <a:stretch>
            <a:fillRect/>
          </a:stretch>
        </p:blipFill>
        <p:spPr>
          <a:xfrm>
            <a:off x="3472495" y="3700181"/>
            <a:ext cx="2166306" cy="1969982"/>
          </a:xfrm>
          <a:prstGeom prst="rect">
            <a:avLst/>
          </a:prstGeom>
          <a:ln>
            <a:noFill/>
          </a:ln>
          <a:effectLst>
            <a:glow rad="101600">
              <a:schemeClr val="accent5">
                <a:satMod val="175000"/>
                <a:alpha val="40000"/>
              </a:schemeClr>
            </a:glow>
            <a:softEdge rad="112500"/>
          </a:effectLst>
        </p:spPr>
      </p:pic>
    </p:spTree>
    <p:extLst>
      <p:ext uri="{BB962C8B-B14F-4D97-AF65-F5344CB8AC3E}">
        <p14:creationId xmlns:p14="http://schemas.microsoft.com/office/powerpoint/2010/main" val="210408026"/>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500" fill="hold"/>
                                        <p:tgtEl>
                                          <p:spTgt spid="14"/>
                                        </p:tgtEl>
                                        <p:attrNameLst>
                                          <p:attrName>ppt_x</p:attrName>
                                        </p:attrNameLst>
                                      </p:cBhvr>
                                      <p:tavLst>
                                        <p:tav tm="0">
                                          <p:val>
                                            <p:strVal val="1+#ppt_w/2"/>
                                          </p:val>
                                        </p:tav>
                                        <p:tav tm="100000">
                                          <p:val>
                                            <p:strVal val="#ppt_x"/>
                                          </p:val>
                                        </p:tav>
                                      </p:tavLst>
                                    </p:anim>
                                    <p:anim calcmode="lin" valueType="num">
                                      <p:cBhvr additive="base">
                                        <p:cTn id="8" dur="1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439800"/>
            <a:chOff x="335868" y="306805"/>
            <a:chExt cx="15402685" cy="779156"/>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F - EPI PARA PROTEÇÃO DOS MEMBROS SUPERIORES</a:t>
              </a: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791536" y="1142704"/>
            <a:ext cx="8177258" cy="1422954"/>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F.1 - Luvas:</a:t>
            </a:r>
            <a:br>
              <a:rPr lang="pt-BR" altLang="zh-CN" sz="2000" b="1" dirty="0">
                <a:solidFill>
                  <a:schemeClr val="bg1"/>
                </a:solidFill>
                <a:cs typeface="+mn-ea"/>
                <a:sym typeface="+mn-lt"/>
              </a:rPr>
            </a:br>
            <a:r>
              <a:rPr lang="pt-BR" altLang="zh-CN" sz="2000" b="1" dirty="0">
                <a:solidFill>
                  <a:schemeClr val="bg1"/>
                </a:solidFill>
                <a:cs typeface="+mn-ea"/>
                <a:sym typeface="+mn-lt"/>
              </a:rPr>
              <a:t>h) luvas para proteção contra umidade proveniente de operações com utilização de água;</a:t>
            </a:r>
            <a:endParaRPr lang="zh-CN" altLang="en-US" sz="20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8202985" y="4160324"/>
            <a:ext cx="4082395" cy="1156855"/>
          </a:xfrm>
          <a:prstGeom prst="rect">
            <a:avLst/>
          </a:prstGeom>
          <a:noFill/>
        </p:spPr>
        <p:txBody>
          <a:bodyPr wrap="square" rtlCol="0">
            <a:spAutoFit/>
          </a:bodyPr>
          <a:lstStyle/>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Essas luvas não prejudicam o tato e evitam a penetração de líquidos</a:t>
            </a:r>
          </a:p>
          <a:p>
            <a:pPr defTabSz="479969">
              <a:lnSpc>
                <a:spcPct val="150000"/>
              </a:lnSpc>
              <a:defRPr/>
            </a:pPr>
            <a:endParaRPr lang="pt-BR" altLang="zh-CN" sz="1600" dirty="0">
              <a:solidFill>
                <a:schemeClr val="bg1"/>
              </a:solidFill>
              <a:effectLst>
                <a:outerShdw blurRad="38100" dist="38100" dir="2700000" algn="tl">
                  <a:srgbClr val="000000">
                    <a:alpha val="43137"/>
                  </a:srgbClr>
                </a:outerShdw>
              </a:effectLst>
              <a:cs typeface="+mn-ea"/>
              <a:sym typeface="+mn-lt"/>
            </a:endParaRPr>
          </a:p>
        </p:txBody>
      </p:sp>
      <p:grpSp>
        <p:nvGrpSpPr>
          <p:cNvPr id="33" name="Agrupar 32">
            <a:extLst>
              <a:ext uri="{FF2B5EF4-FFF2-40B4-BE49-F238E27FC236}">
                <a16:creationId xmlns:a16="http://schemas.microsoft.com/office/drawing/2014/main" id="{4CC87D51-AF76-F951-B8C3-E9249EB1747D}"/>
              </a:ext>
            </a:extLst>
          </p:cNvPr>
          <p:cNvGrpSpPr/>
          <p:nvPr/>
        </p:nvGrpSpPr>
        <p:grpSpPr>
          <a:xfrm>
            <a:off x="186778" y="3429001"/>
            <a:ext cx="6464394" cy="3217070"/>
            <a:chOff x="2805559" y="1861055"/>
            <a:chExt cx="15988406" cy="3821288"/>
          </a:xfrm>
        </p:grpSpPr>
        <p:sp>
          <p:nvSpPr>
            <p:cNvPr id="2" name="椭圆 6">
              <a:extLst>
                <a:ext uri="{FF2B5EF4-FFF2-40B4-BE49-F238E27FC236}">
                  <a16:creationId xmlns:a16="http://schemas.microsoft.com/office/drawing/2014/main" id="{52B7FE4F-1E68-9AAA-E7E3-E14C481BE9ED}"/>
                </a:ext>
              </a:extLst>
            </p:cNvPr>
            <p:cNvSpPr/>
            <p:nvPr/>
          </p:nvSpPr>
          <p:spPr>
            <a:xfrm>
              <a:off x="2805559" y="3164682"/>
              <a:ext cx="15988406" cy="2517661"/>
            </a:xfrm>
            <a:prstGeom prst="ellipse">
              <a:avLst/>
            </a:prstGeom>
            <a:noFill/>
            <a:ln w="9525" cap="flat" cmpd="sng" algn="ctr">
              <a:gradFill flip="none" rotWithShape="1">
                <a:gsLst>
                  <a:gs pos="51000">
                    <a:srgbClr val="0DE1FE"/>
                  </a:gs>
                  <a:gs pos="100000">
                    <a:srgbClr val="0DE1FE">
                      <a:alpha val="0"/>
                    </a:srgbClr>
                  </a:gs>
                  <a:gs pos="0">
                    <a:srgbClr val="0DE1FE">
                      <a:alpha val="0"/>
                    </a:srgbClr>
                  </a:gs>
                </a:gsLst>
                <a:lin ang="5400000" scaled="0"/>
                <a:tileRect/>
              </a:gra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dirty="0">
                <a:solidFill>
                  <a:prstClr val="white"/>
                </a:solidFill>
                <a:cs typeface="+mn-ea"/>
                <a:sym typeface="+mn-lt"/>
              </a:endParaRPr>
            </a:p>
          </p:txBody>
        </p:sp>
        <p:sp>
          <p:nvSpPr>
            <p:cNvPr id="9" name="椭圆 9">
              <a:extLst>
                <a:ext uri="{FF2B5EF4-FFF2-40B4-BE49-F238E27FC236}">
                  <a16:creationId xmlns:a16="http://schemas.microsoft.com/office/drawing/2014/main" id="{909C03D8-B1EC-4671-2E9F-A1A5224E7E61}"/>
                </a:ext>
              </a:extLst>
            </p:cNvPr>
            <p:cNvSpPr/>
            <p:nvPr/>
          </p:nvSpPr>
          <p:spPr>
            <a:xfrm>
              <a:off x="3671927" y="2839064"/>
              <a:ext cx="14255668" cy="2309588"/>
            </a:xfrm>
            <a:prstGeom prst="ellipse">
              <a:avLst/>
            </a:prstGeom>
            <a:noFill/>
            <a:ln w="9525" cap="flat" cmpd="sng" algn="ctr">
              <a:gradFill flip="none" rotWithShape="1">
                <a:gsLst>
                  <a:gs pos="51000">
                    <a:srgbClr val="0DE1FE"/>
                  </a:gs>
                  <a:gs pos="100000">
                    <a:srgbClr val="0DE1FE">
                      <a:alpha val="0"/>
                    </a:srgbClr>
                  </a:gs>
                  <a:gs pos="0">
                    <a:srgbClr val="0DE1FE">
                      <a:alpha val="0"/>
                    </a:srgbClr>
                  </a:gs>
                </a:gsLst>
                <a:lin ang="5400000" scaled="0"/>
                <a:tileRect/>
              </a:gra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dirty="0">
                <a:solidFill>
                  <a:prstClr val="white"/>
                </a:solidFill>
                <a:cs typeface="+mn-ea"/>
                <a:sym typeface="+mn-lt"/>
              </a:endParaRPr>
            </a:p>
          </p:txBody>
        </p:sp>
        <p:grpSp>
          <p:nvGrpSpPr>
            <p:cNvPr id="10" name="组合 10">
              <a:extLst>
                <a:ext uri="{FF2B5EF4-FFF2-40B4-BE49-F238E27FC236}">
                  <a16:creationId xmlns:a16="http://schemas.microsoft.com/office/drawing/2014/main" id="{AD5158A0-94DF-546E-6512-B0EA90AEAA91}"/>
                </a:ext>
              </a:extLst>
            </p:cNvPr>
            <p:cNvGrpSpPr/>
            <p:nvPr/>
          </p:nvGrpSpPr>
          <p:grpSpPr>
            <a:xfrm>
              <a:off x="3857124" y="2623055"/>
              <a:ext cx="82192" cy="1800457"/>
              <a:chOff x="571349" y="4064644"/>
              <a:chExt cx="82192" cy="1800457"/>
            </a:xfrm>
          </p:grpSpPr>
          <p:cxnSp>
            <p:nvCxnSpPr>
              <p:cNvPr id="11" name="直接连接符 11">
                <a:extLst>
                  <a:ext uri="{FF2B5EF4-FFF2-40B4-BE49-F238E27FC236}">
                    <a16:creationId xmlns:a16="http://schemas.microsoft.com/office/drawing/2014/main" id="{37D8FBD0-40B6-31F4-CB5F-35D66AB4CA91}"/>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12" name="椭圆 12">
                <a:extLst>
                  <a:ext uri="{FF2B5EF4-FFF2-40B4-BE49-F238E27FC236}">
                    <a16:creationId xmlns:a16="http://schemas.microsoft.com/office/drawing/2014/main" id="{AB5F7452-F344-38D8-4107-E637B0B3DAEE}"/>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13" name="组合 13">
              <a:extLst>
                <a:ext uri="{FF2B5EF4-FFF2-40B4-BE49-F238E27FC236}">
                  <a16:creationId xmlns:a16="http://schemas.microsoft.com/office/drawing/2014/main" id="{99F568C0-5BEC-88E7-1256-34E9FEBA435C}"/>
                </a:ext>
              </a:extLst>
            </p:cNvPr>
            <p:cNvGrpSpPr/>
            <p:nvPr/>
          </p:nvGrpSpPr>
          <p:grpSpPr>
            <a:xfrm>
              <a:off x="6752724" y="1861055"/>
              <a:ext cx="82192" cy="1800457"/>
              <a:chOff x="571349" y="4064644"/>
              <a:chExt cx="82192" cy="1800457"/>
            </a:xfrm>
          </p:grpSpPr>
          <p:cxnSp>
            <p:nvCxnSpPr>
              <p:cNvPr id="17" name="直接连接符 14">
                <a:extLst>
                  <a:ext uri="{FF2B5EF4-FFF2-40B4-BE49-F238E27FC236}">
                    <a16:creationId xmlns:a16="http://schemas.microsoft.com/office/drawing/2014/main" id="{320EA0F7-62B7-CC28-3178-5CF8F53AAFA4}"/>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19" name="椭圆 15">
                <a:extLst>
                  <a:ext uri="{FF2B5EF4-FFF2-40B4-BE49-F238E27FC236}">
                    <a16:creationId xmlns:a16="http://schemas.microsoft.com/office/drawing/2014/main" id="{4F3E339F-6E58-C84E-46CF-E78238327E16}"/>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21" name="组合 16">
              <a:extLst>
                <a:ext uri="{FF2B5EF4-FFF2-40B4-BE49-F238E27FC236}">
                  <a16:creationId xmlns:a16="http://schemas.microsoft.com/office/drawing/2014/main" id="{BD8A6F73-0993-A7DC-421A-0D1201767DC0}"/>
                </a:ext>
              </a:extLst>
            </p:cNvPr>
            <p:cNvGrpSpPr/>
            <p:nvPr/>
          </p:nvGrpSpPr>
          <p:grpSpPr>
            <a:xfrm>
              <a:off x="5154245" y="3798712"/>
              <a:ext cx="82192" cy="1800457"/>
              <a:chOff x="571349" y="4064644"/>
              <a:chExt cx="82192" cy="1800457"/>
            </a:xfrm>
          </p:grpSpPr>
          <p:cxnSp>
            <p:nvCxnSpPr>
              <p:cNvPr id="22" name="直接连接符 17">
                <a:extLst>
                  <a:ext uri="{FF2B5EF4-FFF2-40B4-BE49-F238E27FC236}">
                    <a16:creationId xmlns:a16="http://schemas.microsoft.com/office/drawing/2014/main" id="{E432501F-BADA-1DF0-AA31-367BE33E70D7}"/>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23" name="椭圆 18">
                <a:extLst>
                  <a:ext uri="{FF2B5EF4-FFF2-40B4-BE49-F238E27FC236}">
                    <a16:creationId xmlns:a16="http://schemas.microsoft.com/office/drawing/2014/main" id="{CC7DA5AC-0958-68AC-09B2-E5BBF538B55A}"/>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24" name="组合 19">
              <a:extLst>
                <a:ext uri="{FF2B5EF4-FFF2-40B4-BE49-F238E27FC236}">
                  <a16:creationId xmlns:a16="http://schemas.microsoft.com/office/drawing/2014/main" id="{A3C1865A-3F72-20E0-167F-E00D756901F4}"/>
                </a:ext>
              </a:extLst>
            </p:cNvPr>
            <p:cNvGrpSpPr/>
            <p:nvPr/>
          </p:nvGrpSpPr>
          <p:grpSpPr>
            <a:xfrm>
              <a:off x="14831068" y="2623055"/>
              <a:ext cx="82192" cy="1800457"/>
              <a:chOff x="571349" y="4064644"/>
              <a:chExt cx="82192" cy="1800457"/>
            </a:xfrm>
          </p:grpSpPr>
          <p:cxnSp>
            <p:nvCxnSpPr>
              <p:cNvPr id="25" name="直接连接符 20">
                <a:extLst>
                  <a:ext uri="{FF2B5EF4-FFF2-40B4-BE49-F238E27FC236}">
                    <a16:creationId xmlns:a16="http://schemas.microsoft.com/office/drawing/2014/main" id="{0ADF1799-7D37-DFF7-0B72-3EE09AF189D6}"/>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26" name="椭圆 21">
                <a:extLst>
                  <a:ext uri="{FF2B5EF4-FFF2-40B4-BE49-F238E27FC236}">
                    <a16:creationId xmlns:a16="http://schemas.microsoft.com/office/drawing/2014/main" id="{EE2A5BE1-C073-262E-919F-C892402BBAFC}"/>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27" name="组合 22">
              <a:extLst>
                <a:ext uri="{FF2B5EF4-FFF2-40B4-BE49-F238E27FC236}">
                  <a16:creationId xmlns:a16="http://schemas.microsoft.com/office/drawing/2014/main" id="{94178FC7-D847-8BAB-1561-A0C9B60AC120}"/>
                </a:ext>
              </a:extLst>
            </p:cNvPr>
            <p:cNvGrpSpPr/>
            <p:nvPr/>
          </p:nvGrpSpPr>
          <p:grpSpPr>
            <a:xfrm>
              <a:off x="17486038" y="1861055"/>
              <a:ext cx="82192" cy="1800457"/>
              <a:chOff x="571349" y="4064644"/>
              <a:chExt cx="82192" cy="1800457"/>
            </a:xfrm>
          </p:grpSpPr>
          <p:cxnSp>
            <p:nvCxnSpPr>
              <p:cNvPr id="28" name="直接连接符 23">
                <a:extLst>
                  <a:ext uri="{FF2B5EF4-FFF2-40B4-BE49-F238E27FC236}">
                    <a16:creationId xmlns:a16="http://schemas.microsoft.com/office/drawing/2014/main" id="{1744975E-DC6D-370E-3A47-A4E44FD54DA9}"/>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29" name="椭圆 24">
                <a:extLst>
                  <a:ext uri="{FF2B5EF4-FFF2-40B4-BE49-F238E27FC236}">
                    <a16:creationId xmlns:a16="http://schemas.microsoft.com/office/drawing/2014/main" id="{0EE8A153-EB7C-9A2C-BCEA-60214C21F893}"/>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30" name="组合 25">
              <a:extLst>
                <a:ext uri="{FF2B5EF4-FFF2-40B4-BE49-F238E27FC236}">
                  <a16:creationId xmlns:a16="http://schemas.microsoft.com/office/drawing/2014/main" id="{40AED7F0-79DB-1120-9C71-EA55A82ABC29}"/>
                </a:ext>
              </a:extLst>
            </p:cNvPr>
            <p:cNvGrpSpPr/>
            <p:nvPr/>
          </p:nvGrpSpPr>
          <p:grpSpPr>
            <a:xfrm>
              <a:off x="16441009" y="3798712"/>
              <a:ext cx="82192" cy="1800457"/>
              <a:chOff x="571349" y="4064644"/>
              <a:chExt cx="82192" cy="1800457"/>
            </a:xfrm>
          </p:grpSpPr>
          <p:cxnSp>
            <p:nvCxnSpPr>
              <p:cNvPr id="31" name="直接连接符 26">
                <a:extLst>
                  <a:ext uri="{FF2B5EF4-FFF2-40B4-BE49-F238E27FC236}">
                    <a16:creationId xmlns:a16="http://schemas.microsoft.com/office/drawing/2014/main" id="{BB395496-805E-BD1E-0E93-834710FE8EF4}"/>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32" name="椭圆 27">
                <a:extLst>
                  <a:ext uri="{FF2B5EF4-FFF2-40B4-BE49-F238E27FC236}">
                    <a16:creationId xmlns:a16="http://schemas.microsoft.com/office/drawing/2014/main" id="{AE905A7C-C0CD-F1E8-6C50-A985314E9B50}"/>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sp>
        <p:nvSpPr>
          <p:cNvPr id="36" name="椭圆 33">
            <a:extLst>
              <a:ext uri="{FF2B5EF4-FFF2-40B4-BE49-F238E27FC236}">
                <a16:creationId xmlns:a16="http://schemas.microsoft.com/office/drawing/2014/main" id="{ED35E3F6-54DF-32CC-1185-0687DB4B4582}"/>
              </a:ext>
            </a:extLst>
          </p:cNvPr>
          <p:cNvSpPr/>
          <p:nvPr/>
        </p:nvSpPr>
        <p:spPr>
          <a:xfrm>
            <a:off x="7341365" y="4252368"/>
            <a:ext cx="766514" cy="766514"/>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400" b="1" dirty="0">
                <a:solidFill>
                  <a:prstClr val="white"/>
                </a:solidFill>
                <a:cs typeface="+mn-ea"/>
                <a:sym typeface="+mn-lt"/>
              </a:rPr>
              <a:t>01</a:t>
            </a:r>
            <a:endParaRPr lang="zh-CN" altLang="en-US" sz="1400" b="1" dirty="0">
              <a:solidFill>
                <a:prstClr val="white"/>
              </a:solidFill>
              <a:cs typeface="+mn-ea"/>
              <a:sym typeface="+mn-lt"/>
            </a:endParaRPr>
          </a:p>
        </p:txBody>
      </p:sp>
      <p:sp>
        <p:nvSpPr>
          <p:cNvPr id="37" name="矩形: 圆角 14">
            <a:hlinkClick r:id="rId3" action="ppaction://hlinksldjump"/>
            <a:extLst>
              <a:ext uri="{FF2B5EF4-FFF2-40B4-BE49-F238E27FC236}">
                <a16:creationId xmlns:a16="http://schemas.microsoft.com/office/drawing/2014/main" id="{78D105F1-6E50-7993-D1D0-AE4A04872A24}"/>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pic>
        <p:nvPicPr>
          <p:cNvPr id="14" name="Imagem 13">
            <a:extLst>
              <a:ext uri="{FF2B5EF4-FFF2-40B4-BE49-F238E27FC236}">
                <a16:creationId xmlns:a16="http://schemas.microsoft.com/office/drawing/2014/main" id="{9FF6D634-C956-D594-758B-32551AD7920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624835" y="3142537"/>
            <a:ext cx="3618604" cy="2710460"/>
          </a:xfrm>
          <a:prstGeom prst="rect">
            <a:avLst/>
          </a:prstGeom>
        </p:spPr>
      </p:pic>
    </p:spTree>
    <p:extLst>
      <p:ext uri="{BB962C8B-B14F-4D97-AF65-F5344CB8AC3E}">
        <p14:creationId xmlns:p14="http://schemas.microsoft.com/office/powerpoint/2010/main" val="2207940038"/>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2" decel="100000"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1500" fill="hold"/>
                                        <p:tgtEl>
                                          <p:spTgt spid="37"/>
                                        </p:tgtEl>
                                        <p:attrNameLst>
                                          <p:attrName>ppt_x</p:attrName>
                                        </p:attrNameLst>
                                      </p:cBhvr>
                                      <p:tavLst>
                                        <p:tav tm="0">
                                          <p:val>
                                            <p:strVal val="1+#ppt_w/2"/>
                                          </p:val>
                                        </p:tav>
                                        <p:tav tm="100000">
                                          <p:val>
                                            <p:strVal val="#ppt_x"/>
                                          </p:val>
                                        </p:tav>
                                      </p:tavLst>
                                    </p:anim>
                                    <p:anim calcmode="lin" valueType="num">
                                      <p:cBhvr additive="base">
                                        <p:cTn id="13" dur="1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4">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787267"/>
            <a:chOff x="335868" y="306805"/>
            <a:chExt cx="15402685" cy="1394734"/>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1394734"/>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F - EPI PARA PROTEÇÃO DOS MEMBROS SUPERIORES</a:t>
              </a:r>
              <a:br>
                <a:rPr lang="pt-BR" altLang="zh-CN" sz="2258" b="1" dirty="0">
                  <a:solidFill>
                    <a:prstClr val="white"/>
                  </a:solidFill>
                  <a:cs typeface="+mn-ea"/>
                  <a:sym typeface="+mn-lt"/>
                </a:rPr>
              </a:b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791536" y="1142704"/>
            <a:ext cx="10943264" cy="961289"/>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F.1 - Luvas:</a:t>
            </a:r>
            <a:br>
              <a:rPr lang="pt-BR" altLang="zh-CN" sz="2000" b="1" dirty="0">
                <a:solidFill>
                  <a:schemeClr val="bg1"/>
                </a:solidFill>
                <a:cs typeface="+mn-ea"/>
                <a:sym typeface="+mn-lt"/>
              </a:rPr>
            </a:br>
            <a:r>
              <a:rPr lang="pt-BR" altLang="zh-CN" sz="2000" b="1" dirty="0">
                <a:solidFill>
                  <a:schemeClr val="bg1"/>
                </a:solidFill>
                <a:cs typeface="+mn-ea"/>
                <a:sym typeface="+mn-lt"/>
              </a:rPr>
              <a:t>i) </a:t>
            </a:r>
            <a:r>
              <a:rPr lang="pt-BR" altLang="zh-CN" sz="2000" dirty="0">
                <a:solidFill>
                  <a:schemeClr val="bg1"/>
                </a:solidFill>
                <a:cs typeface="+mn-ea"/>
                <a:sym typeface="+mn-lt"/>
              </a:rPr>
              <a:t>luvas para proteção das mãos contra radiação ionizante.</a:t>
            </a:r>
            <a:endParaRPr lang="zh-CN" altLang="en-US" sz="20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791536" y="3172559"/>
            <a:ext cx="5881407" cy="3044231"/>
          </a:xfrm>
          <a:prstGeom prst="rect">
            <a:avLst/>
          </a:prstGeom>
          <a:noFill/>
        </p:spPr>
        <p:txBody>
          <a:bodyPr wrap="square" rtlCol="0">
            <a:spAutoFit/>
          </a:bodyPr>
          <a:lstStyle/>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São feitas em borracha equivalente a chumbo de 0,50 mm PB. De modo que o usuário tenha conforto e total movimento.</a:t>
            </a:r>
          </a:p>
          <a:p>
            <a:pPr defTabSz="479969">
              <a:lnSpc>
                <a:spcPct val="150000"/>
              </a:lnSpc>
              <a:defRPr/>
            </a:pPr>
            <a:endParaRPr lang="pt-BR" altLang="zh-CN" sz="1600" dirty="0">
              <a:solidFill>
                <a:schemeClr val="bg1"/>
              </a:solidFill>
              <a:effectLst>
                <a:outerShdw blurRad="38100" dist="38100" dir="2700000" algn="tl">
                  <a:srgbClr val="000000">
                    <a:alpha val="43137"/>
                  </a:srgbClr>
                </a:outerShdw>
              </a:effectLst>
              <a:cs typeface="+mn-ea"/>
              <a:sym typeface="+mn-lt"/>
            </a:endParaRPr>
          </a:p>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Na área da saúde, com estas luvas, as mãos são protegidas de radiações ionizantes, principalmente em atividades com raios-x.</a:t>
            </a:r>
          </a:p>
          <a:p>
            <a:pPr defTabSz="479969">
              <a:lnSpc>
                <a:spcPct val="150000"/>
              </a:lnSpc>
              <a:defRPr/>
            </a:pPr>
            <a:endParaRPr lang="pt-BR" altLang="zh-CN" sz="1600" dirty="0">
              <a:solidFill>
                <a:schemeClr val="bg1"/>
              </a:solidFill>
              <a:effectLst>
                <a:outerShdw blurRad="38100" dist="38100" dir="2700000" algn="tl">
                  <a:srgbClr val="000000">
                    <a:alpha val="43137"/>
                  </a:srgbClr>
                </a:outerShdw>
              </a:effectLst>
              <a:cs typeface="+mn-ea"/>
              <a:sym typeface="+mn-lt"/>
            </a:endParaRPr>
          </a:p>
        </p:txBody>
      </p:sp>
      <p:grpSp>
        <p:nvGrpSpPr>
          <p:cNvPr id="14" name="组合 1">
            <a:extLst>
              <a:ext uri="{FF2B5EF4-FFF2-40B4-BE49-F238E27FC236}">
                <a16:creationId xmlns:a16="http://schemas.microsoft.com/office/drawing/2014/main" id="{AFA59C8F-EDD2-085E-3565-587B64A75900}"/>
              </a:ext>
            </a:extLst>
          </p:cNvPr>
          <p:cNvGrpSpPr/>
          <p:nvPr/>
        </p:nvGrpSpPr>
        <p:grpSpPr>
          <a:xfrm>
            <a:off x="6785196" y="3284827"/>
            <a:ext cx="6767518" cy="3784330"/>
            <a:chOff x="7818781" y="2889222"/>
            <a:chExt cx="5961963" cy="3118360"/>
          </a:xfrm>
        </p:grpSpPr>
        <p:sp>
          <p:nvSpPr>
            <p:cNvPr id="15" name="任意多边形: 形状 6">
              <a:extLst>
                <a:ext uri="{FF2B5EF4-FFF2-40B4-BE49-F238E27FC236}">
                  <a16:creationId xmlns:a16="http://schemas.microsoft.com/office/drawing/2014/main" id="{B1F9D394-F3EA-E815-7B3E-002C911A5C1A}"/>
                </a:ext>
              </a:extLst>
            </p:cNvPr>
            <p:cNvSpPr/>
            <p:nvPr/>
          </p:nvSpPr>
          <p:spPr>
            <a:xfrm>
              <a:off x="8501061" y="3296428"/>
              <a:ext cx="4597403" cy="2449674"/>
            </a:xfrm>
            <a:custGeom>
              <a:avLst/>
              <a:gdLst>
                <a:gd name="connsiteX0" fmla="*/ 2731625 w 5463250"/>
                <a:gd name="connsiteY0" fmla="*/ 0 h 2911032"/>
                <a:gd name="connsiteX1" fmla="*/ 5463250 w 5463250"/>
                <a:gd name="connsiteY1" fmla="*/ 2731625 h 2911032"/>
                <a:gd name="connsiteX2" fmla="*/ 5454191 w 5463250"/>
                <a:gd name="connsiteY2" fmla="*/ 2911032 h 2911032"/>
                <a:gd name="connsiteX3" fmla="*/ 9060 w 5463250"/>
                <a:gd name="connsiteY3" fmla="*/ 2911032 h 2911032"/>
                <a:gd name="connsiteX4" fmla="*/ 0 w 5463250"/>
                <a:gd name="connsiteY4" fmla="*/ 2731625 h 2911032"/>
                <a:gd name="connsiteX5" fmla="*/ 2731625 w 5463250"/>
                <a:gd name="connsiteY5" fmla="*/ 0 h 291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3250" h="2911032">
                  <a:moveTo>
                    <a:pt x="2731625" y="0"/>
                  </a:moveTo>
                  <a:cubicBezTo>
                    <a:pt x="4240260" y="0"/>
                    <a:pt x="5463250" y="1222990"/>
                    <a:pt x="5463250" y="2731625"/>
                  </a:cubicBezTo>
                  <a:lnTo>
                    <a:pt x="5454191" y="2911032"/>
                  </a:lnTo>
                  <a:lnTo>
                    <a:pt x="9060" y="2911032"/>
                  </a:lnTo>
                  <a:lnTo>
                    <a:pt x="0" y="2731625"/>
                  </a:lnTo>
                  <a:cubicBezTo>
                    <a:pt x="0" y="1222990"/>
                    <a:pt x="1222991" y="0"/>
                    <a:pt x="2731625" y="0"/>
                  </a:cubicBezTo>
                  <a:close/>
                </a:path>
              </a:pathLst>
            </a:custGeom>
            <a:gradFill flip="none" rotWithShape="1">
              <a:gsLst>
                <a:gs pos="0">
                  <a:srgbClr val="00B0F0"/>
                </a:gs>
                <a:gs pos="100000">
                  <a:srgbClr val="00B0F0">
                    <a:alpha val="0"/>
                  </a:srgbClr>
                </a:gs>
              </a:gsLst>
              <a:lin ang="5400000" scaled="1"/>
              <a:tileRect/>
            </a:gradFill>
            <a:ln w="12700" cap="flat" cmpd="sng" algn="ctr">
              <a:noFill/>
              <a:prstDash val="solid"/>
              <a:miter lim="800000"/>
            </a:ln>
            <a:effectLst/>
          </p:spPr>
          <p:txBody>
            <a:bodyPr wrap="square" rtlCol="0" anchor="ctr">
              <a:noAutofit/>
            </a:bodyPr>
            <a:lstStyle/>
            <a:p>
              <a:pPr algn="ctr" defTabSz="959937"/>
              <a:endParaRPr lang="zh-CN" altLang="en-US" sz="2100" kern="0" dirty="0">
                <a:solidFill>
                  <a:prstClr val="white"/>
                </a:solidFill>
                <a:cs typeface="+mn-ea"/>
                <a:sym typeface="+mn-lt"/>
              </a:endParaRPr>
            </a:p>
          </p:txBody>
        </p:sp>
        <p:sp>
          <p:nvSpPr>
            <p:cNvPr id="16" name="任意多边形: 形状 9">
              <a:extLst>
                <a:ext uri="{FF2B5EF4-FFF2-40B4-BE49-F238E27FC236}">
                  <a16:creationId xmlns:a16="http://schemas.microsoft.com/office/drawing/2014/main" id="{6C6A7230-63D7-90C0-9308-B88EF6A29EF1}"/>
                </a:ext>
              </a:extLst>
            </p:cNvPr>
            <p:cNvSpPr/>
            <p:nvPr/>
          </p:nvSpPr>
          <p:spPr>
            <a:xfrm>
              <a:off x="7818781" y="2889222"/>
              <a:ext cx="5961963" cy="3118360"/>
            </a:xfrm>
            <a:custGeom>
              <a:avLst/>
              <a:gdLst>
                <a:gd name="connsiteX0" fmla="*/ 3892952 w 7785904"/>
                <a:gd name="connsiteY0" fmla="*/ 0 h 4072359"/>
                <a:gd name="connsiteX1" fmla="*/ 7785904 w 7785904"/>
                <a:gd name="connsiteY1" fmla="*/ 3892952 h 4072359"/>
                <a:gd name="connsiteX2" fmla="*/ 7781368 w 7785904"/>
                <a:gd name="connsiteY2" fmla="*/ 4072359 h 4072359"/>
                <a:gd name="connsiteX3" fmla="*/ 4537 w 7785904"/>
                <a:gd name="connsiteY3" fmla="*/ 4072359 h 4072359"/>
                <a:gd name="connsiteX4" fmla="*/ 0 w 7785904"/>
                <a:gd name="connsiteY4" fmla="*/ 3892952 h 4072359"/>
                <a:gd name="connsiteX5" fmla="*/ 3892952 w 7785904"/>
                <a:gd name="connsiteY5" fmla="*/ 0 h 4072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5904" h="4072359">
                  <a:moveTo>
                    <a:pt x="3892952" y="0"/>
                  </a:moveTo>
                  <a:cubicBezTo>
                    <a:pt x="6042970" y="0"/>
                    <a:pt x="7785904" y="1742934"/>
                    <a:pt x="7785904" y="3892952"/>
                  </a:cubicBezTo>
                  <a:lnTo>
                    <a:pt x="7781368" y="4072359"/>
                  </a:lnTo>
                  <a:lnTo>
                    <a:pt x="4537" y="4072359"/>
                  </a:lnTo>
                  <a:lnTo>
                    <a:pt x="0" y="3892952"/>
                  </a:lnTo>
                  <a:cubicBezTo>
                    <a:pt x="0" y="1742934"/>
                    <a:pt x="1742934" y="0"/>
                    <a:pt x="3892952" y="0"/>
                  </a:cubicBezTo>
                  <a:close/>
                </a:path>
              </a:pathLst>
            </a:custGeom>
            <a:gradFill flip="none" rotWithShape="1">
              <a:gsLst>
                <a:gs pos="0">
                  <a:srgbClr val="00B0F0"/>
                </a:gs>
                <a:gs pos="100000">
                  <a:srgbClr val="00B0F0">
                    <a:alpha val="0"/>
                  </a:srgbClr>
                </a:gs>
              </a:gsLst>
              <a:lin ang="5400000" scaled="1"/>
              <a:tileRect/>
            </a:gradFill>
            <a:ln w="12700" cap="flat" cmpd="sng" algn="ctr">
              <a:noFill/>
              <a:prstDash val="solid"/>
              <a:miter lim="800000"/>
            </a:ln>
            <a:effectLst/>
          </p:spPr>
          <p:txBody>
            <a:bodyPr wrap="square" rtlCol="0" anchor="ctr">
              <a:noAutofit/>
            </a:bodyPr>
            <a:lstStyle/>
            <a:p>
              <a:pPr algn="ctr" defTabSz="959937"/>
              <a:endParaRPr lang="zh-CN" altLang="en-US" sz="2100" kern="0" dirty="0">
                <a:solidFill>
                  <a:prstClr val="white"/>
                </a:solidFill>
                <a:cs typeface="+mn-ea"/>
                <a:sym typeface="+mn-lt"/>
              </a:endParaRPr>
            </a:p>
          </p:txBody>
        </p:sp>
      </p:grpSp>
      <p:sp>
        <p:nvSpPr>
          <p:cNvPr id="20" name="矩形: 圆角 14">
            <a:hlinkClick r:id="rId5" action="ppaction://hlinksldjump"/>
            <a:extLst>
              <a:ext uri="{FF2B5EF4-FFF2-40B4-BE49-F238E27FC236}">
                <a16:creationId xmlns:a16="http://schemas.microsoft.com/office/drawing/2014/main" id="{4B1EC240-4D8A-31B0-1AB9-064DCBC34BD0}"/>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grpSp>
        <p:nvGrpSpPr>
          <p:cNvPr id="9" name="组合 33">
            <a:extLst>
              <a:ext uri="{FF2B5EF4-FFF2-40B4-BE49-F238E27FC236}">
                <a16:creationId xmlns:a16="http://schemas.microsoft.com/office/drawing/2014/main" id="{2ECEB2D5-EE7E-1D9F-FCEA-4F2100AEFF2D}"/>
              </a:ext>
            </a:extLst>
          </p:cNvPr>
          <p:cNvGrpSpPr/>
          <p:nvPr/>
        </p:nvGrpSpPr>
        <p:grpSpPr>
          <a:xfrm>
            <a:off x="758877" y="2613094"/>
            <a:ext cx="1717210" cy="223661"/>
            <a:chOff x="16786801" y="5346279"/>
            <a:chExt cx="3042235" cy="396241"/>
          </a:xfrm>
        </p:grpSpPr>
        <p:sp>
          <p:nvSpPr>
            <p:cNvPr id="10" name="平行四边形 34">
              <a:extLst>
                <a:ext uri="{FF2B5EF4-FFF2-40B4-BE49-F238E27FC236}">
                  <a16:creationId xmlns:a16="http://schemas.microsoft.com/office/drawing/2014/main" id="{8A431A12-ADBB-C68A-3D0B-0BD7F537CBA4}"/>
                </a:ext>
              </a:extLst>
            </p:cNvPr>
            <p:cNvSpPr/>
            <p:nvPr>
              <p:custDataLst>
                <p:tags r:id="rId1"/>
              </p:custDataLst>
            </p:nvPr>
          </p:nvSpPr>
          <p:spPr>
            <a:xfrm>
              <a:off x="17625001" y="5346279"/>
              <a:ext cx="2204035" cy="258321"/>
            </a:xfrm>
            <a:prstGeom prst="parallelogram">
              <a:avLst>
                <a:gd name="adj" fmla="val 33801"/>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258089">
                <a:defRPr/>
              </a:pPr>
              <a:endParaRPr lang="zh-CN" altLang="en-US" sz="1016" dirty="0">
                <a:solidFill>
                  <a:prstClr val="white"/>
                </a:solidFill>
                <a:cs typeface="+mn-ea"/>
                <a:sym typeface="+mn-lt"/>
              </a:endParaRPr>
            </a:p>
          </p:txBody>
        </p:sp>
        <p:sp>
          <p:nvSpPr>
            <p:cNvPr id="11" name="平行四边形 35">
              <a:extLst>
                <a:ext uri="{FF2B5EF4-FFF2-40B4-BE49-F238E27FC236}">
                  <a16:creationId xmlns:a16="http://schemas.microsoft.com/office/drawing/2014/main" id="{D71C02C9-5FAF-748F-65B8-476E64EAA51D}"/>
                </a:ext>
              </a:extLst>
            </p:cNvPr>
            <p:cNvSpPr/>
            <p:nvPr>
              <p:custDataLst>
                <p:tags r:id="rId2"/>
              </p:custDataLst>
            </p:nvPr>
          </p:nvSpPr>
          <p:spPr>
            <a:xfrm>
              <a:off x="16786801" y="5651080"/>
              <a:ext cx="2204035" cy="91440"/>
            </a:xfrm>
            <a:prstGeom prst="parallelogram">
              <a:avLst>
                <a:gd name="adj" fmla="val 33801"/>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258089">
                <a:defRPr/>
              </a:pPr>
              <a:endParaRPr lang="zh-CN" altLang="en-US" sz="1016" dirty="0">
                <a:solidFill>
                  <a:prstClr val="white"/>
                </a:solidFill>
                <a:cs typeface="+mn-ea"/>
                <a:sym typeface="+mn-lt"/>
              </a:endParaRPr>
            </a:p>
          </p:txBody>
        </p:sp>
      </p:grpSp>
      <p:pic>
        <p:nvPicPr>
          <p:cNvPr id="2" name="Imagem 1">
            <a:extLst>
              <a:ext uri="{FF2B5EF4-FFF2-40B4-BE49-F238E27FC236}">
                <a16:creationId xmlns:a16="http://schemas.microsoft.com/office/drawing/2014/main" id="{6F68BD3C-BC8A-1872-4E44-B42F76805F58}"/>
              </a:ext>
            </a:extLst>
          </p:cNvPr>
          <p:cNvPicPr>
            <a:picLocks noChangeAspect="1"/>
          </p:cNvPicPr>
          <p:nvPr/>
        </p:nvPicPr>
        <p:blipFill>
          <a:blip r:embed="rId6"/>
          <a:stretch>
            <a:fillRect/>
          </a:stretch>
        </p:blipFill>
        <p:spPr>
          <a:xfrm>
            <a:off x="9074204" y="4301265"/>
            <a:ext cx="2175109" cy="2175109"/>
          </a:xfrm>
          <a:prstGeom prst="roundRect">
            <a:avLst/>
          </a:prstGeom>
          <a:effectLst>
            <a:glow rad="101600">
              <a:schemeClr val="accent5">
                <a:satMod val="175000"/>
                <a:alpha val="40000"/>
              </a:schemeClr>
            </a:glow>
          </a:effectLst>
        </p:spPr>
      </p:pic>
    </p:spTree>
    <p:extLst>
      <p:ext uri="{BB962C8B-B14F-4D97-AF65-F5344CB8AC3E}">
        <p14:creationId xmlns:p14="http://schemas.microsoft.com/office/powerpoint/2010/main" val="3220652099"/>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decel="10000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1500" fill="hold"/>
                                        <p:tgtEl>
                                          <p:spTgt spid="20"/>
                                        </p:tgtEl>
                                        <p:attrNameLst>
                                          <p:attrName>ppt_x</p:attrName>
                                        </p:attrNameLst>
                                      </p:cBhvr>
                                      <p:tavLst>
                                        <p:tav tm="0">
                                          <p:val>
                                            <p:strVal val="1+#ppt_w/2"/>
                                          </p:val>
                                        </p:tav>
                                        <p:tav tm="100000">
                                          <p:val>
                                            <p:strVal val="#ppt_x"/>
                                          </p:val>
                                        </p:tav>
                                      </p:tavLst>
                                    </p:anim>
                                    <p:anim calcmode="lin" valueType="num">
                                      <p:cBhvr additive="base">
                                        <p:cTn id="14" dur="1500" fill="hold"/>
                                        <p:tgtEl>
                                          <p:spTgt spid="20"/>
                                        </p:tgtEl>
                                        <p:attrNameLst>
                                          <p:attrName>ppt_y</p:attrName>
                                        </p:attrNameLst>
                                      </p:cBhvr>
                                      <p:tavLst>
                                        <p:tav tm="0">
                                          <p:val>
                                            <p:strVal val="#ppt_y"/>
                                          </p:val>
                                        </p:tav>
                                        <p:tav tm="100000">
                                          <p:val>
                                            <p:strVal val="#ppt_y"/>
                                          </p:val>
                                        </p:tav>
                                      </p:tavLst>
                                    </p:anim>
                                  </p:childTnLst>
                                </p:cTn>
                              </p:par>
                              <p:par>
                                <p:cTn id="15" presetID="2" presetClass="entr" presetSubtype="8" decel="10000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500" fill="hold"/>
                                        <p:tgtEl>
                                          <p:spTgt spid="9"/>
                                        </p:tgtEl>
                                        <p:attrNameLst>
                                          <p:attrName>ppt_x</p:attrName>
                                        </p:attrNameLst>
                                      </p:cBhvr>
                                      <p:tavLst>
                                        <p:tav tm="0">
                                          <p:val>
                                            <p:strVal val="0-#ppt_w/2"/>
                                          </p:val>
                                        </p:tav>
                                        <p:tav tm="100000">
                                          <p:val>
                                            <p:strVal val="#ppt_x"/>
                                          </p:val>
                                        </p:tav>
                                      </p:tavLst>
                                    </p:anim>
                                    <p:anim calcmode="lin" valueType="num">
                                      <p:cBhvr additive="base">
                                        <p:cTn id="18" dur="1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descr="背景图案&#10;&#10;描述已自动生成">
            <a:extLst>
              <a:ext uri="{FF2B5EF4-FFF2-40B4-BE49-F238E27FC236}">
                <a16:creationId xmlns:a16="http://schemas.microsoft.com/office/drawing/2014/main" id="{1698420D-ACE4-A1DE-2738-1D4867C06492}"/>
              </a:ext>
            </a:extLst>
          </p:cNvPr>
          <p:cNvPicPr>
            <a:picLocks noChangeAspect="1"/>
          </p:cNvPicPr>
          <p:nvPr/>
        </p:nvPicPr>
        <p:blipFill rotWithShape="1">
          <a:blip r:embed="rId7" cstate="screen">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8800"/>
                    </a14:imgEffect>
                    <a14:imgEffect>
                      <a14:saturation sat="300000"/>
                    </a14:imgEffect>
                  </a14:imgLayer>
                </a14:imgProps>
              </a:ext>
              <a:ext uri="{28A0092B-C50C-407E-A947-70E740481C1C}">
                <a14:useLocalDpi xmlns:a14="http://schemas.microsoft.com/office/drawing/2010/main"/>
              </a:ext>
            </a:extLst>
          </a:blip>
          <a:srcRect r="22428" b="18572"/>
          <a:stretch/>
        </p:blipFill>
        <p:spPr>
          <a:xfrm>
            <a:off x="0" y="0"/>
            <a:ext cx="12192000" cy="6858000"/>
          </a:xfrm>
          <a:prstGeom prst="rect">
            <a:avLst/>
          </a:prstGeom>
        </p:spPr>
      </p:pic>
      <p:grpSp>
        <p:nvGrpSpPr>
          <p:cNvPr id="3" name="组合 2">
            <a:extLst>
              <a:ext uri="{FF2B5EF4-FFF2-40B4-BE49-F238E27FC236}">
                <a16:creationId xmlns:a16="http://schemas.microsoft.com/office/drawing/2014/main" id="{C3DF5C86-A7BF-4C33-99CD-847B7CD23903}"/>
              </a:ext>
            </a:extLst>
          </p:cNvPr>
          <p:cNvGrpSpPr/>
          <p:nvPr/>
        </p:nvGrpSpPr>
        <p:grpSpPr>
          <a:xfrm>
            <a:off x="309730" y="2334153"/>
            <a:ext cx="3427948" cy="3126698"/>
            <a:chOff x="548721" y="1660009"/>
            <a:chExt cx="6073003" cy="5539304"/>
          </a:xfrm>
        </p:grpSpPr>
        <p:sp>
          <p:nvSpPr>
            <p:cNvPr id="30" name="平行四边形 29">
              <a:extLst>
                <a:ext uri="{FF2B5EF4-FFF2-40B4-BE49-F238E27FC236}">
                  <a16:creationId xmlns:a16="http://schemas.microsoft.com/office/drawing/2014/main" id="{A34C9100-DD4C-4AED-9A20-F505B5CC3263}"/>
                </a:ext>
              </a:extLst>
            </p:cNvPr>
            <p:cNvSpPr/>
            <p:nvPr/>
          </p:nvSpPr>
          <p:spPr>
            <a:xfrm>
              <a:off x="548721" y="1660009"/>
              <a:ext cx="5810647" cy="4283592"/>
            </a:xfrm>
            <a:prstGeom prst="parallelogram">
              <a:avLst>
                <a:gd name="adj" fmla="val 41066"/>
              </a:avLst>
            </a:prstGeom>
            <a:gradFill>
              <a:gsLst>
                <a:gs pos="0">
                  <a:srgbClr val="00B0F0"/>
                </a:gs>
                <a:gs pos="100000">
                  <a:srgbClr val="344CF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6" dirty="0">
                <a:cs typeface="+mn-ea"/>
                <a:sym typeface="+mn-lt"/>
              </a:endParaRPr>
            </a:p>
          </p:txBody>
        </p:sp>
        <p:sp>
          <p:nvSpPr>
            <p:cNvPr id="31" name="平行四边形 30">
              <a:extLst>
                <a:ext uri="{FF2B5EF4-FFF2-40B4-BE49-F238E27FC236}">
                  <a16:creationId xmlns:a16="http://schemas.microsoft.com/office/drawing/2014/main" id="{2C8CE132-F521-4C79-AEA0-A9C1B301EAE1}"/>
                </a:ext>
              </a:extLst>
            </p:cNvPr>
            <p:cNvSpPr/>
            <p:nvPr/>
          </p:nvSpPr>
          <p:spPr>
            <a:xfrm>
              <a:off x="2867379" y="4431621"/>
              <a:ext cx="3754345" cy="2767692"/>
            </a:xfrm>
            <a:prstGeom prst="parallelogram">
              <a:avLst>
                <a:gd name="adj" fmla="val 41066"/>
              </a:avLst>
            </a:prstGeom>
            <a:gradFill>
              <a:gsLst>
                <a:gs pos="0">
                  <a:srgbClr val="00B0F0"/>
                </a:gs>
                <a:gs pos="100000">
                  <a:srgbClr val="344CF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6" dirty="0">
                <a:cs typeface="+mn-ea"/>
                <a:sym typeface="+mn-lt"/>
              </a:endParaRPr>
            </a:p>
          </p:txBody>
        </p:sp>
      </p:grpSp>
      <p:grpSp>
        <p:nvGrpSpPr>
          <p:cNvPr id="34" name="组合 33">
            <a:extLst>
              <a:ext uri="{FF2B5EF4-FFF2-40B4-BE49-F238E27FC236}">
                <a16:creationId xmlns:a16="http://schemas.microsoft.com/office/drawing/2014/main" id="{BD84AF62-55A4-4C0C-9B3D-3AC57B31AF75}"/>
              </a:ext>
            </a:extLst>
          </p:cNvPr>
          <p:cNvGrpSpPr/>
          <p:nvPr/>
        </p:nvGrpSpPr>
        <p:grpSpPr>
          <a:xfrm>
            <a:off x="9605573" y="4003820"/>
            <a:ext cx="1717210" cy="223661"/>
            <a:chOff x="16786801" y="5346279"/>
            <a:chExt cx="3042235" cy="396241"/>
          </a:xfrm>
        </p:grpSpPr>
        <p:sp>
          <p:nvSpPr>
            <p:cNvPr id="35" name="平行四边形 34">
              <a:extLst>
                <a:ext uri="{FF2B5EF4-FFF2-40B4-BE49-F238E27FC236}">
                  <a16:creationId xmlns:a16="http://schemas.microsoft.com/office/drawing/2014/main" id="{A5D2730D-77F2-4BC5-B88B-FBBE36D99356}"/>
                </a:ext>
              </a:extLst>
            </p:cNvPr>
            <p:cNvSpPr/>
            <p:nvPr>
              <p:custDataLst>
                <p:tags r:id="rId3"/>
              </p:custDataLst>
            </p:nvPr>
          </p:nvSpPr>
          <p:spPr>
            <a:xfrm>
              <a:off x="17625001" y="5346279"/>
              <a:ext cx="2204035" cy="258321"/>
            </a:xfrm>
            <a:prstGeom prst="parallelogram">
              <a:avLst>
                <a:gd name="adj" fmla="val 33801"/>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258089">
                <a:defRPr/>
              </a:pPr>
              <a:endParaRPr lang="zh-CN" altLang="en-US" sz="1016" dirty="0">
                <a:solidFill>
                  <a:prstClr val="white"/>
                </a:solidFill>
                <a:cs typeface="+mn-ea"/>
                <a:sym typeface="+mn-lt"/>
              </a:endParaRPr>
            </a:p>
          </p:txBody>
        </p:sp>
        <p:sp>
          <p:nvSpPr>
            <p:cNvPr id="36" name="平行四边形 35">
              <a:extLst>
                <a:ext uri="{FF2B5EF4-FFF2-40B4-BE49-F238E27FC236}">
                  <a16:creationId xmlns:a16="http://schemas.microsoft.com/office/drawing/2014/main" id="{8824F6FA-5984-4975-B4DD-ECE8C31F68D4}"/>
                </a:ext>
              </a:extLst>
            </p:cNvPr>
            <p:cNvSpPr/>
            <p:nvPr>
              <p:custDataLst>
                <p:tags r:id="rId4"/>
              </p:custDataLst>
            </p:nvPr>
          </p:nvSpPr>
          <p:spPr>
            <a:xfrm>
              <a:off x="16786801" y="5651080"/>
              <a:ext cx="2204035" cy="91440"/>
            </a:xfrm>
            <a:prstGeom prst="parallelogram">
              <a:avLst>
                <a:gd name="adj" fmla="val 33801"/>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258089">
                <a:defRPr/>
              </a:pPr>
              <a:endParaRPr lang="zh-CN" altLang="en-US" sz="1016" dirty="0">
                <a:solidFill>
                  <a:prstClr val="white"/>
                </a:solidFill>
                <a:cs typeface="+mn-ea"/>
                <a:sym typeface="+mn-lt"/>
              </a:endParaRPr>
            </a:p>
          </p:txBody>
        </p:sp>
      </p:grpSp>
      <p:grpSp>
        <p:nvGrpSpPr>
          <p:cNvPr id="37" name="组合 36">
            <a:extLst>
              <a:ext uri="{FF2B5EF4-FFF2-40B4-BE49-F238E27FC236}">
                <a16:creationId xmlns:a16="http://schemas.microsoft.com/office/drawing/2014/main" id="{5B005CAE-E1EB-4475-AA0F-DF183A8D5000}"/>
              </a:ext>
            </a:extLst>
          </p:cNvPr>
          <p:cNvGrpSpPr/>
          <p:nvPr/>
        </p:nvGrpSpPr>
        <p:grpSpPr>
          <a:xfrm>
            <a:off x="4587239" y="1324232"/>
            <a:ext cx="7295031" cy="2903249"/>
            <a:chOff x="10082392" y="1905242"/>
            <a:chExt cx="3612981" cy="2409795"/>
          </a:xfrm>
        </p:grpSpPr>
        <p:sp>
          <p:nvSpPr>
            <p:cNvPr id="38" name="平行四边形 37">
              <a:extLst>
                <a:ext uri="{FF2B5EF4-FFF2-40B4-BE49-F238E27FC236}">
                  <a16:creationId xmlns:a16="http://schemas.microsoft.com/office/drawing/2014/main" id="{A1F9CB4F-A013-4395-A823-1247817A73DA}"/>
                </a:ext>
              </a:extLst>
            </p:cNvPr>
            <p:cNvSpPr/>
            <p:nvPr>
              <p:custDataLst>
                <p:tags r:id="rId1"/>
              </p:custDataLst>
            </p:nvPr>
          </p:nvSpPr>
          <p:spPr>
            <a:xfrm flipH="1" flipV="1">
              <a:off x="10082392" y="1905242"/>
              <a:ext cx="3612981" cy="2409795"/>
            </a:xfrm>
            <a:prstGeom prst="parallelogram">
              <a:avLst>
                <a:gd name="adj" fmla="val 29928"/>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258089">
                <a:defRPr/>
              </a:pPr>
              <a:endParaRPr lang="zh-CN" altLang="en-US" sz="1016" dirty="0">
                <a:solidFill>
                  <a:prstClr val="white"/>
                </a:solidFill>
                <a:cs typeface="+mn-ea"/>
                <a:sym typeface="+mn-lt"/>
              </a:endParaRPr>
            </a:p>
          </p:txBody>
        </p:sp>
        <p:sp>
          <p:nvSpPr>
            <p:cNvPr id="39" name="文本框 38">
              <a:extLst>
                <a:ext uri="{FF2B5EF4-FFF2-40B4-BE49-F238E27FC236}">
                  <a16:creationId xmlns:a16="http://schemas.microsoft.com/office/drawing/2014/main" id="{A2600C08-4D1B-4549-936A-64EB0BD20D18}"/>
                </a:ext>
              </a:extLst>
            </p:cNvPr>
            <p:cNvSpPr txBox="1"/>
            <p:nvPr>
              <p:custDataLst>
                <p:tags r:id="rId2"/>
              </p:custDataLst>
            </p:nvPr>
          </p:nvSpPr>
          <p:spPr>
            <a:xfrm>
              <a:off x="10618845" y="2350492"/>
              <a:ext cx="2602849" cy="1532790"/>
            </a:xfrm>
            <a:prstGeom prst="rect">
              <a:avLst/>
            </a:prstGeom>
            <a:noFill/>
            <a:effectLst>
              <a:glow rad="203200">
                <a:srgbClr val="FF0000">
                  <a:alpha val="69000"/>
                </a:srgbClr>
              </a:glow>
            </a:effectLst>
          </p:spPr>
          <p:txBody>
            <a:bodyPr wrap="square" lIns="0" tIns="0" rIns="0" bIns="0" rtlCol="0">
              <a:spAutoFit/>
            </a:bodyPr>
            <a:lstStyle/>
            <a:p>
              <a:pPr defTabSz="258089">
                <a:defRPr/>
              </a:pPr>
              <a:r>
                <a:rPr lang="pt-BR" altLang="zh-CN" sz="2400" dirty="0">
                  <a:solidFill>
                    <a:schemeClr val="bg1"/>
                  </a:solidFill>
                  <a:effectLst>
                    <a:glow rad="12700">
                      <a:srgbClr val="FF0000">
                        <a:alpha val="53000"/>
                      </a:srgbClr>
                    </a:glow>
                  </a:effectLst>
                  <a:cs typeface="+mn-ea"/>
                  <a:sym typeface="+mn-lt"/>
                </a:rPr>
                <a:t>A empresa deve fornecer treinamento específico sobre o EPI que o trabalhador vai utilizar, de acordo com a atividade que executada.</a:t>
              </a:r>
            </a:p>
          </p:txBody>
        </p:sp>
      </p:grpSp>
      <p:pic>
        <p:nvPicPr>
          <p:cNvPr id="11" name="图片 7" descr="未标题-2.png">
            <a:extLst>
              <a:ext uri="{FF2B5EF4-FFF2-40B4-BE49-F238E27FC236}">
                <a16:creationId xmlns:a16="http://schemas.microsoft.com/office/drawing/2014/main" id="{21253C3B-78F8-DDA3-646F-C4633645A360}"/>
              </a:ext>
            </a:extLst>
          </p:cNvPr>
          <p:cNvPicPr>
            <a:picLocks noChangeAspect="1"/>
          </p:cNvPicPr>
          <p:nvPr/>
        </p:nvPicPr>
        <p:blipFill>
          <a:blip r:embed="rId9" cstate="print">
            <a:duotone>
              <a:schemeClr val="accent5">
                <a:shade val="45000"/>
                <a:satMod val="135000"/>
              </a:schemeClr>
              <a:prstClr val="white"/>
            </a:duotone>
          </a:blip>
          <a:stretch>
            <a:fillRect/>
          </a:stretch>
        </p:blipFill>
        <p:spPr>
          <a:xfrm flipH="1">
            <a:off x="394719" y="2775857"/>
            <a:ext cx="3476532" cy="4038303"/>
          </a:xfrm>
          <a:prstGeom prst="rect">
            <a:avLst/>
          </a:prstGeom>
        </p:spPr>
      </p:pic>
      <p:sp>
        <p:nvSpPr>
          <p:cNvPr id="2" name="矩形: 圆角 14">
            <a:hlinkClick r:id="rId10" action="ppaction://hlinksldjump"/>
            <a:extLst>
              <a:ext uri="{FF2B5EF4-FFF2-40B4-BE49-F238E27FC236}">
                <a16:creationId xmlns:a16="http://schemas.microsoft.com/office/drawing/2014/main" id="{327675FE-4F2D-C67F-0404-5DD43D1BBE1C}"/>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spTree>
    <p:extLst>
      <p:ext uri="{BB962C8B-B14F-4D97-AF65-F5344CB8AC3E}">
        <p14:creationId xmlns:p14="http://schemas.microsoft.com/office/powerpoint/2010/main" val="1617736148"/>
      </p:ext>
    </p:extLst>
  </p:cSld>
  <p:clrMapOvr>
    <a:masterClrMapping/>
  </p:clrMapOvr>
  <mc:AlternateContent xmlns:mc="http://schemas.openxmlformats.org/markup-compatibility/2006" xmlns:p14="http://schemas.microsoft.com/office/powerpoint/2010/main">
    <mc:Choice Requires="p14">
      <p:transition spd="slow" p14:dur="2500" advTm="5555000">
        <p:checker/>
      </p:transition>
    </mc:Choice>
    <mc:Fallback xmlns="">
      <p:transition spd="slow" advTm="5555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 presetClass="entr" presetSubtype="2" decel="100000"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1500" fill="hold"/>
                                        <p:tgtEl>
                                          <p:spTgt spid="37"/>
                                        </p:tgtEl>
                                        <p:attrNameLst>
                                          <p:attrName>ppt_x</p:attrName>
                                        </p:attrNameLst>
                                      </p:cBhvr>
                                      <p:tavLst>
                                        <p:tav tm="0">
                                          <p:val>
                                            <p:strVal val="1+#ppt_w/2"/>
                                          </p:val>
                                        </p:tav>
                                        <p:tav tm="100000">
                                          <p:val>
                                            <p:strVal val="#ppt_x"/>
                                          </p:val>
                                        </p:tav>
                                      </p:tavLst>
                                    </p:anim>
                                    <p:anim calcmode="lin" valueType="num">
                                      <p:cBhvr additive="base">
                                        <p:cTn id="12" dur="1500" fill="hold"/>
                                        <p:tgtEl>
                                          <p:spTgt spid="37"/>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1500" fill="hold"/>
                                        <p:tgtEl>
                                          <p:spTgt spid="34"/>
                                        </p:tgtEl>
                                        <p:attrNameLst>
                                          <p:attrName>ppt_x</p:attrName>
                                        </p:attrNameLst>
                                      </p:cBhvr>
                                      <p:tavLst>
                                        <p:tav tm="0">
                                          <p:val>
                                            <p:strVal val="0-#ppt_w/2"/>
                                          </p:val>
                                        </p:tav>
                                        <p:tav tm="100000">
                                          <p:val>
                                            <p:strVal val="#ppt_x"/>
                                          </p:val>
                                        </p:tav>
                                      </p:tavLst>
                                    </p:anim>
                                    <p:anim calcmode="lin" valueType="num">
                                      <p:cBhvr additive="base">
                                        <p:cTn id="16" dur="1500" fill="hold"/>
                                        <p:tgtEl>
                                          <p:spTgt spid="34"/>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31" presetClass="entr" presetSubtype="0" fill="hold" nodeType="afterEffect">
                                  <p:stCondLst>
                                    <p:cond delay="0"/>
                                  </p:stCondLst>
                                  <p:iterate type="lt">
                                    <p:tmPct val="5000"/>
                                  </p:iterate>
                                  <p:childTnLst>
                                    <p:set>
                                      <p:cBhvr>
                                        <p:cTn id="19" dur="1" fill="hold">
                                          <p:stCondLst>
                                            <p:cond delay="0"/>
                                          </p:stCondLst>
                                        </p:cTn>
                                        <p:tgtEl>
                                          <p:spTgt spid="11"/>
                                        </p:tgtEl>
                                        <p:attrNameLst>
                                          <p:attrName>style.visibility</p:attrName>
                                        </p:attrNameLst>
                                      </p:cBhvr>
                                      <p:to>
                                        <p:strVal val="visible"/>
                                      </p:to>
                                    </p:set>
                                    <p:anim calcmode="lin" valueType="num">
                                      <p:cBhvr>
                                        <p:cTn id="20" dur="1000" fill="hold"/>
                                        <p:tgtEl>
                                          <p:spTgt spid="11"/>
                                        </p:tgtEl>
                                        <p:attrNameLst>
                                          <p:attrName>ppt_w</p:attrName>
                                        </p:attrNameLst>
                                      </p:cBhvr>
                                      <p:tavLst>
                                        <p:tav tm="0">
                                          <p:val>
                                            <p:fltVal val="0"/>
                                          </p:val>
                                        </p:tav>
                                        <p:tav tm="100000">
                                          <p:val>
                                            <p:strVal val="#ppt_w"/>
                                          </p:val>
                                        </p:tav>
                                      </p:tavLst>
                                    </p:anim>
                                    <p:anim calcmode="lin" valueType="num">
                                      <p:cBhvr>
                                        <p:cTn id="21" dur="1000" fill="hold"/>
                                        <p:tgtEl>
                                          <p:spTgt spid="11"/>
                                        </p:tgtEl>
                                        <p:attrNameLst>
                                          <p:attrName>ppt_h</p:attrName>
                                        </p:attrNameLst>
                                      </p:cBhvr>
                                      <p:tavLst>
                                        <p:tav tm="0">
                                          <p:val>
                                            <p:fltVal val="0"/>
                                          </p:val>
                                        </p:tav>
                                        <p:tav tm="100000">
                                          <p:val>
                                            <p:strVal val="#ppt_h"/>
                                          </p:val>
                                        </p:tav>
                                      </p:tavLst>
                                    </p:anim>
                                    <p:anim calcmode="lin" valueType="num">
                                      <p:cBhvr>
                                        <p:cTn id="22" dur="1000" fill="hold"/>
                                        <p:tgtEl>
                                          <p:spTgt spid="11"/>
                                        </p:tgtEl>
                                        <p:attrNameLst>
                                          <p:attrName>style.rotation</p:attrName>
                                        </p:attrNameLst>
                                      </p:cBhvr>
                                      <p:tavLst>
                                        <p:tav tm="0">
                                          <p:val>
                                            <p:fltVal val="90"/>
                                          </p:val>
                                        </p:tav>
                                        <p:tav tm="100000">
                                          <p:val>
                                            <p:fltVal val="0"/>
                                          </p:val>
                                        </p:tav>
                                      </p:tavLst>
                                    </p:anim>
                                    <p:animEffect transition="in" filter="fade">
                                      <p:cBhvr>
                                        <p:cTn id="23" dur="1000"/>
                                        <p:tgtEl>
                                          <p:spTgt spid="11"/>
                                        </p:tgtEl>
                                      </p:cBhvr>
                                    </p:animEffect>
                                  </p:childTnLst>
                                </p:cTn>
                              </p:par>
                            </p:childTnLst>
                          </p:cTn>
                        </p:par>
                        <p:par>
                          <p:cTn id="24" fill="hold">
                            <p:stCondLst>
                              <p:cond delay="3000"/>
                            </p:stCondLst>
                            <p:childTnLst>
                              <p:par>
                                <p:cTn id="25" presetID="2" presetClass="entr" presetSubtype="2" decel="10000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1500" fill="hold"/>
                                        <p:tgtEl>
                                          <p:spTgt spid="2"/>
                                        </p:tgtEl>
                                        <p:attrNameLst>
                                          <p:attrName>ppt_x</p:attrName>
                                        </p:attrNameLst>
                                      </p:cBhvr>
                                      <p:tavLst>
                                        <p:tav tm="0">
                                          <p:val>
                                            <p:strVal val="1+#ppt_w/2"/>
                                          </p:val>
                                        </p:tav>
                                        <p:tav tm="100000">
                                          <p:val>
                                            <p:strVal val="#ppt_x"/>
                                          </p:val>
                                        </p:tav>
                                      </p:tavLst>
                                    </p:anim>
                                    <p:anim calcmode="lin" valueType="num">
                                      <p:cBhvr additive="base">
                                        <p:cTn id="28"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sp>
        <p:nvSpPr>
          <p:cNvPr id="2" name="矩形 19">
            <a:extLst>
              <a:ext uri="{FF2B5EF4-FFF2-40B4-BE49-F238E27FC236}">
                <a16:creationId xmlns:a16="http://schemas.microsoft.com/office/drawing/2014/main" id="{0EEBF365-3306-F93F-8834-7475CC6F0CF5}"/>
              </a:ext>
            </a:extLst>
          </p:cNvPr>
          <p:cNvSpPr/>
          <p:nvPr/>
        </p:nvSpPr>
        <p:spPr>
          <a:xfrm>
            <a:off x="911497" y="5203371"/>
            <a:ext cx="11280504" cy="1443472"/>
          </a:xfrm>
          <a:prstGeom prst="rect">
            <a:avLst/>
          </a:prstGeom>
          <a:gradFill flip="none" rotWithShape="1">
            <a:gsLst>
              <a:gs pos="0">
                <a:srgbClr val="27E4FA">
                  <a:alpha val="58000"/>
                </a:srgbClr>
              </a:gs>
              <a:gs pos="100000">
                <a:srgbClr val="27E4FA">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787267"/>
            <a:chOff x="335868" y="306805"/>
            <a:chExt cx="15402685" cy="1394733"/>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1394733"/>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F - EPI PARA PROTEÇÃO DOS MEMBROS SUPERIORES</a:t>
              </a:r>
              <a:br>
                <a:rPr lang="pt-BR" altLang="zh-CN" sz="2258" b="1" dirty="0">
                  <a:solidFill>
                    <a:prstClr val="white"/>
                  </a:solidFill>
                  <a:cs typeface="+mn-ea"/>
                  <a:sym typeface="+mn-lt"/>
                </a:rPr>
              </a:b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791536" y="1040916"/>
            <a:ext cx="5214565" cy="787523"/>
          </a:xfrm>
          <a:prstGeom prst="rect">
            <a:avLst/>
          </a:prstGeom>
          <a:noFill/>
        </p:spPr>
        <p:txBody>
          <a:bodyPr wrap="square" rtlCol="0">
            <a:spAutoFit/>
          </a:bodyPr>
          <a:lstStyle/>
          <a:p>
            <a:pPr defTabSz="479969">
              <a:lnSpc>
                <a:spcPct val="150000"/>
              </a:lnSpc>
              <a:defRPr/>
            </a:pPr>
            <a:r>
              <a:rPr lang="pt-BR" altLang="zh-CN" sz="1600" b="1" dirty="0">
                <a:solidFill>
                  <a:schemeClr val="bg1"/>
                </a:solidFill>
                <a:cs typeface="+mn-ea"/>
                <a:sym typeface="+mn-lt"/>
              </a:rPr>
              <a:t>F.2 - </a:t>
            </a:r>
            <a:r>
              <a:rPr lang="pt-BR" altLang="zh-CN" sz="1600" dirty="0">
                <a:solidFill>
                  <a:schemeClr val="bg1"/>
                </a:solidFill>
                <a:cs typeface="+mn-ea"/>
                <a:sym typeface="+mn-lt"/>
              </a:rPr>
              <a:t>Creme protetor de segurança para proteção dos membros superiores contra agentes químicos.</a:t>
            </a:r>
            <a:endParaRPr lang="zh-CN" altLang="en-US" sz="16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1112083" y="5346679"/>
            <a:ext cx="10756716" cy="1156855"/>
          </a:xfrm>
          <a:prstGeom prst="rect">
            <a:avLst/>
          </a:prstGeom>
          <a:noFill/>
        </p:spPr>
        <p:txBody>
          <a:bodyPr wrap="square" rtlCol="0">
            <a:spAutoFit/>
          </a:bodyPr>
          <a:lstStyle/>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O creme protetor, quando aplicado, forma uma película de proteção contra o ataque agressivo de produtos químicos tais como tintas, solventes (querosene, aguarrás e substâncias similares), óleos, graxas, cimentos, colas, pós, gasolina, resinas e outros produtos.</a:t>
            </a:r>
          </a:p>
        </p:txBody>
      </p:sp>
      <p:grpSp>
        <p:nvGrpSpPr>
          <p:cNvPr id="9" name="组合 1">
            <a:extLst>
              <a:ext uri="{FF2B5EF4-FFF2-40B4-BE49-F238E27FC236}">
                <a16:creationId xmlns:a16="http://schemas.microsoft.com/office/drawing/2014/main" id="{8E8C0048-398D-DD6C-A409-033BBE82DBD8}"/>
              </a:ext>
            </a:extLst>
          </p:cNvPr>
          <p:cNvGrpSpPr/>
          <p:nvPr/>
        </p:nvGrpSpPr>
        <p:grpSpPr>
          <a:xfrm>
            <a:off x="850557" y="2240517"/>
            <a:ext cx="2197442" cy="2197440"/>
            <a:chOff x="7508783" y="298789"/>
            <a:chExt cx="6944636" cy="6944634"/>
          </a:xfrm>
        </p:grpSpPr>
        <p:sp>
          <p:nvSpPr>
            <p:cNvPr id="10" name="椭圆 9">
              <a:extLst>
                <a:ext uri="{FF2B5EF4-FFF2-40B4-BE49-F238E27FC236}">
                  <a16:creationId xmlns:a16="http://schemas.microsoft.com/office/drawing/2014/main" id="{DFCE29DC-9DBA-5676-30C5-C764C775329E}"/>
                </a:ext>
              </a:extLst>
            </p:cNvPr>
            <p:cNvSpPr/>
            <p:nvPr/>
          </p:nvSpPr>
          <p:spPr>
            <a:xfrm>
              <a:off x="8172172" y="962178"/>
              <a:ext cx="5617855" cy="5617853"/>
            </a:xfrm>
            <a:prstGeom prst="ellipse">
              <a:avLst/>
            </a:prstGeom>
            <a:noFill/>
            <a:ln w="9525">
              <a:gradFill>
                <a:gsLst>
                  <a:gs pos="100000">
                    <a:srgbClr val="00B0F0"/>
                  </a:gs>
                  <a:gs pos="0">
                    <a:srgbClr val="00B0F0"/>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11" name="椭圆 10">
              <a:extLst>
                <a:ext uri="{FF2B5EF4-FFF2-40B4-BE49-F238E27FC236}">
                  <a16:creationId xmlns:a16="http://schemas.microsoft.com/office/drawing/2014/main" id="{0C4A9D11-E89A-466C-F1D9-629DB12E83B6}"/>
                </a:ext>
              </a:extLst>
            </p:cNvPr>
            <p:cNvSpPr/>
            <p:nvPr/>
          </p:nvSpPr>
          <p:spPr>
            <a:xfrm>
              <a:off x="7508783" y="298789"/>
              <a:ext cx="6944636" cy="6944634"/>
            </a:xfrm>
            <a:prstGeom prst="ellipse">
              <a:avLst/>
            </a:prstGeom>
            <a:noFill/>
            <a:ln w="9525">
              <a:gradFill>
                <a:gsLst>
                  <a:gs pos="97000">
                    <a:srgbClr val="00FFFF">
                      <a:alpha val="0"/>
                    </a:srgbClr>
                  </a:gs>
                  <a:gs pos="0">
                    <a:srgbClr val="00FFFF">
                      <a:alpha val="0"/>
                    </a:srgbClr>
                  </a:gs>
                  <a:gs pos="49000">
                    <a:srgbClr val="00FFFF"/>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12" name="椭圆 11">
              <a:extLst>
                <a:ext uri="{FF2B5EF4-FFF2-40B4-BE49-F238E27FC236}">
                  <a16:creationId xmlns:a16="http://schemas.microsoft.com/office/drawing/2014/main" id="{B839B843-9EE9-512A-1958-34FE28114576}"/>
                </a:ext>
              </a:extLst>
            </p:cNvPr>
            <p:cNvSpPr/>
            <p:nvPr/>
          </p:nvSpPr>
          <p:spPr>
            <a:xfrm>
              <a:off x="8624363" y="1414368"/>
              <a:ext cx="4713473" cy="4713474"/>
            </a:xfrm>
            <a:prstGeom prst="ellipse">
              <a:avLst/>
            </a:prstGeom>
            <a:gradFill flip="none" rotWithShape="1">
              <a:gsLst>
                <a:gs pos="1000">
                  <a:srgbClr val="00B0F0"/>
                </a:gs>
                <a:gs pos="100000">
                  <a:srgbClr val="0AEEFC">
                    <a:alpha val="0"/>
                  </a:srgbClr>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white"/>
                </a:solidFill>
                <a:effectLst/>
                <a:uLnTx/>
                <a:uFillTx/>
                <a:cs typeface="+mn-ea"/>
                <a:sym typeface="+mn-lt"/>
              </a:endParaRPr>
            </a:p>
          </p:txBody>
        </p:sp>
      </p:grpSp>
      <p:sp>
        <p:nvSpPr>
          <p:cNvPr id="14" name="矩形: 圆角 14">
            <a:hlinkClick r:id="rId3" action="ppaction://hlinksldjump"/>
            <a:extLst>
              <a:ext uri="{FF2B5EF4-FFF2-40B4-BE49-F238E27FC236}">
                <a16:creationId xmlns:a16="http://schemas.microsoft.com/office/drawing/2014/main" id="{FD42B31E-F165-EF2F-00F8-78AAD2F9F9A4}"/>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grpSp>
        <p:nvGrpSpPr>
          <p:cNvPr id="15" name="组合 1">
            <a:extLst>
              <a:ext uri="{FF2B5EF4-FFF2-40B4-BE49-F238E27FC236}">
                <a16:creationId xmlns:a16="http://schemas.microsoft.com/office/drawing/2014/main" id="{A3EE6E58-B343-71B8-3F0C-997D3E819946}"/>
              </a:ext>
            </a:extLst>
          </p:cNvPr>
          <p:cNvGrpSpPr/>
          <p:nvPr/>
        </p:nvGrpSpPr>
        <p:grpSpPr>
          <a:xfrm>
            <a:off x="4910193" y="2240516"/>
            <a:ext cx="2197442" cy="2197440"/>
            <a:chOff x="7508783" y="298789"/>
            <a:chExt cx="6944636" cy="6944634"/>
          </a:xfrm>
        </p:grpSpPr>
        <p:sp>
          <p:nvSpPr>
            <p:cNvPr id="16" name="椭圆 9">
              <a:extLst>
                <a:ext uri="{FF2B5EF4-FFF2-40B4-BE49-F238E27FC236}">
                  <a16:creationId xmlns:a16="http://schemas.microsoft.com/office/drawing/2014/main" id="{C59F5012-76A6-DE9B-299D-B8570273986E}"/>
                </a:ext>
              </a:extLst>
            </p:cNvPr>
            <p:cNvSpPr/>
            <p:nvPr/>
          </p:nvSpPr>
          <p:spPr>
            <a:xfrm>
              <a:off x="8172172" y="962178"/>
              <a:ext cx="5617855" cy="5617853"/>
            </a:xfrm>
            <a:prstGeom prst="ellipse">
              <a:avLst/>
            </a:prstGeom>
            <a:noFill/>
            <a:ln w="9525">
              <a:gradFill>
                <a:gsLst>
                  <a:gs pos="100000">
                    <a:srgbClr val="00B0F0"/>
                  </a:gs>
                  <a:gs pos="0">
                    <a:srgbClr val="00B0F0"/>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17" name="椭圆 10">
              <a:extLst>
                <a:ext uri="{FF2B5EF4-FFF2-40B4-BE49-F238E27FC236}">
                  <a16:creationId xmlns:a16="http://schemas.microsoft.com/office/drawing/2014/main" id="{1B234CE8-41AE-54E5-EFCB-4322EA26F3D6}"/>
                </a:ext>
              </a:extLst>
            </p:cNvPr>
            <p:cNvSpPr/>
            <p:nvPr/>
          </p:nvSpPr>
          <p:spPr>
            <a:xfrm>
              <a:off x="7508783" y="298789"/>
              <a:ext cx="6944636" cy="6944634"/>
            </a:xfrm>
            <a:prstGeom prst="ellipse">
              <a:avLst/>
            </a:prstGeom>
            <a:noFill/>
            <a:ln w="9525">
              <a:gradFill>
                <a:gsLst>
                  <a:gs pos="97000">
                    <a:srgbClr val="00FFFF">
                      <a:alpha val="0"/>
                    </a:srgbClr>
                  </a:gs>
                  <a:gs pos="0">
                    <a:srgbClr val="00FFFF">
                      <a:alpha val="0"/>
                    </a:srgbClr>
                  </a:gs>
                  <a:gs pos="49000">
                    <a:srgbClr val="00FFFF"/>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18" name="椭圆 11">
              <a:extLst>
                <a:ext uri="{FF2B5EF4-FFF2-40B4-BE49-F238E27FC236}">
                  <a16:creationId xmlns:a16="http://schemas.microsoft.com/office/drawing/2014/main" id="{CE6B4D7A-341D-22D9-742A-3D080541293F}"/>
                </a:ext>
              </a:extLst>
            </p:cNvPr>
            <p:cNvSpPr/>
            <p:nvPr/>
          </p:nvSpPr>
          <p:spPr>
            <a:xfrm>
              <a:off x="8624363" y="1414368"/>
              <a:ext cx="4713473" cy="4713474"/>
            </a:xfrm>
            <a:prstGeom prst="ellipse">
              <a:avLst/>
            </a:prstGeom>
            <a:gradFill flip="none" rotWithShape="1">
              <a:gsLst>
                <a:gs pos="1000">
                  <a:srgbClr val="00B0F0"/>
                </a:gs>
                <a:gs pos="100000">
                  <a:srgbClr val="0AEEFC">
                    <a:alpha val="0"/>
                  </a:srgbClr>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white"/>
                </a:solidFill>
                <a:effectLst/>
                <a:uLnTx/>
                <a:uFillTx/>
                <a:cs typeface="+mn-ea"/>
                <a:sym typeface="+mn-lt"/>
              </a:endParaRPr>
            </a:p>
          </p:txBody>
        </p:sp>
      </p:grpSp>
      <p:grpSp>
        <p:nvGrpSpPr>
          <p:cNvPr id="19" name="组合 1">
            <a:extLst>
              <a:ext uri="{FF2B5EF4-FFF2-40B4-BE49-F238E27FC236}">
                <a16:creationId xmlns:a16="http://schemas.microsoft.com/office/drawing/2014/main" id="{AF450A7B-6875-1C97-A7F4-7FFB137B502E}"/>
              </a:ext>
            </a:extLst>
          </p:cNvPr>
          <p:cNvGrpSpPr/>
          <p:nvPr/>
        </p:nvGrpSpPr>
        <p:grpSpPr>
          <a:xfrm>
            <a:off x="9372507" y="2240516"/>
            <a:ext cx="2197442" cy="2197440"/>
            <a:chOff x="7508783" y="298789"/>
            <a:chExt cx="6944636" cy="6944634"/>
          </a:xfrm>
        </p:grpSpPr>
        <p:sp>
          <p:nvSpPr>
            <p:cNvPr id="20" name="椭圆 9">
              <a:extLst>
                <a:ext uri="{FF2B5EF4-FFF2-40B4-BE49-F238E27FC236}">
                  <a16:creationId xmlns:a16="http://schemas.microsoft.com/office/drawing/2014/main" id="{47D96BEA-A98F-F1B5-D6C1-5B1BF32DFD90}"/>
                </a:ext>
              </a:extLst>
            </p:cNvPr>
            <p:cNvSpPr/>
            <p:nvPr/>
          </p:nvSpPr>
          <p:spPr>
            <a:xfrm>
              <a:off x="8172172" y="962178"/>
              <a:ext cx="5617855" cy="5617853"/>
            </a:xfrm>
            <a:prstGeom prst="ellipse">
              <a:avLst/>
            </a:prstGeom>
            <a:noFill/>
            <a:ln w="9525">
              <a:gradFill>
                <a:gsLst>
                  <a:gs pos="100000">
                    <a:srgbClr val="00B0F0"/>
                  </a:gs>
                  <a:gs pos="0">
                    <a:srgbClr val="00B0F0"/>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21" name="椭圆 10">
              <a:extLst>
                <a:ext uri="{FF2B5EF4-FFF2-40B4-BE49-F238E27FC236}">
                  <a16:creationId xmlns:a16="http://schemas.microsoft.com/office/drawing/2014/main" id="{DE3FD617-E228-66AF-0306-A2099BE08A46}"/>
                </a:ext>
              </a:extLst>
            </p:cNvPr>
            <p:cNvSpPr/>
            <p:nvPr/>
          </p:nvSpPr>
          <p:spPr>
            <a:xfrm>
              <a:off x="7508783" y="298789"/>
              <a:ext cx="6944636" cy="6944634"/>
            </a:xfrm>
            <a:prstGeom prst="ellipse">
              <a:avLst/>
            </a:prstGeom>
            <a:noFill/>
            <a:ln w="9525">
              <a:gradFill>
                <a:gsLst>
                  <a:gs pos="97000">
                    <a:srgbClr val="00FFFF">
                      <a:alpha val="0"/>
                    </a:srgbClr>
                  </a:gs>
                  <a:gs pos="0">
                    <a:srgbClr val="00FFFF">
                      <a:alpha val="0"/>
                    </a:srgbClr>
                  </a:gs>
                  <a:gs pos="49000">
                    <a:srgbClr val="00FFFF"/>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22" name="椭圆 11">
              <a:extLst>
                <a:ext uri="{FF2B5EF4-FFF2-40B4-BE49-F238E27FC236}">
                  <a16:creationId xmlns:a16="http://schemas.microsoft.com/office/drawing/2014/main" id="{14CC4DC6-DAAF-9C61-6617-65D02E0DD6AB}"/>
                </a:ext>
              </a:extLst>
            </p:cNvPr>
            <p:cNvSpPr/>
            <p:nvPr/>
          </p:nvSpPr>
          <p:spPr>
            <a:xfrm>
              <a:off x="8624363" y="1414368"/>
              <a:ext cx="4713473" cy="4713474"/>
            </a:xfrm>
            <a:prstGeom prst="ellipse">
              <a:avLst/>
            </a:prstGeom>
            <a:gradFill flip="none" rotWithShape="1">
              <a:gsLst>
                <a:gs pos="1000">
                  <a:srgbClr val="00B0F0"/>
                </a:gs>
                <a:gs pos="100000">
                  <a:srgbClr val="0AEEFC">
                    <a:alpha val="0"/>
                  </a:srgbClr>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white"/>
                </a:solidFill>
                <a:effectLst/>
                <a:uLnTx/>
                <a:uFillTx/>
                <a:cs typeface="+mn-ea"/>
                <a:sym typeface="+mn-lt"/>
              </a:endParaRPr>
            </a:p>
          </p:txBody>
        </p:sp>
      </p:grpSp>
      <p:pic>
        <p:nvPicPr>
          <p:cNvPr id="23" name="Imagem 22">
            <a:extLst>
              <a:ext uri="{FF2B5EF4-FFF2-40B4-BE49-F238E27FC236}">
                <a16:creationId xmlns:a16="http://schemas.microsoft.com/office/drawing/2014/main" id="{97AD1791-69A2-6B35-BC7A-4B5684F2F5FA}"/>
              </a:ext>
            </a:extLst>
          </p:cNvPr>
          <p:cNvPicPr>
            <a:picLocks noChangeAspect="1"/>
          </p:cNvPicPr>
          <p:nvPr/>
        </p:nvPicPr>
        <p:blipFill rotWithShape="1">
          <a:blip r:embed="rId4"/>
          <a:srcRect l="16786" r="51338"/>
          <a:stretch/>
        </p:blipFill>
        <p:spPr>
          <a:xfrm>
            <a:off x="1714670" y="2888885"/>
            <a:ext cx="493618" cy="900700"/>
          </a:xfrm>
          <a:prstGeom prst="rect">
            <a:avLst/>
          </a:prstGeom>
          <a:effectLst>
            <a:glow rad="139700">
              <a:schemeClr val="accent1">
                <a:satMod val="175000"/>
                <a:alpha val="40000"/>
              </a:schemeClr>
            </a:glow>
          </a:effectLst>
        </p:spPr>
      </p:pic>
      <p:pic>
        <p:nvPicPr>
          <p:cNvPr id="24" name="Imagem 23">
            <a:extLst>
              <a:ext uri="{FF2B5EF4-FFF2-40B4-BE49-F238E27FC236}">
                <a16:creationId xmlns:a16="http://schemas.microsoft.com/office/drawing/2014/main" id="{150AC2AD-39FE-2EB6-31AD-FE9A050AE92E}"/>
              </a:ext>
            </a:extLst>
          </p:cNvPr>
          <p:cNvPicPr>
            <a:picLocks noChangeAspect="1"/>
          </p:cNvPicPr>
          <p:nvPr/>
        </p:nvPicPr>
        <p:blipFill>
          <a:blip r:embed="rId5"/>
          <a:stretch>
            <a:fillRect/>
          </a:stretch>
        </p:blipFill>
        <p:spPr>
          <a:xfrm>
            <a:off x="9934623" y="2990758"/>
            <a:ext cx="1096640" cy="696954"/>
          </a:xfrm>
          <a:prstGeom prst="rect">
            <a:avLst/>
          </a:prstGeom>
          <a:effectLst>
            <a:glow rad="139700">
              <a:schemeClr val="accent1">
                <a:satMod val="175000"/>
                <a:alpha val="40000"/>
              </a:schemeClr>
            </a:glow>
          </a:effectLst>
        </p:spPr>
      </p:pic>
      <p:pic>
        <p:nvPicPr>
          <p:cNvPr id="25" name="Imagem 24">
            <a:extLst>
              <a:ext uri="{FF2B5EF4-FFF2-40B4-BE49-F238E27FC236}">
                <a16:creationId xmlns:a16="http://schemas.microsoft.com/office/drawing/2014/main" id="{39074134-65F9-6C25-F58B-D890F4EF9B06}"/>
              </a:ext>
            </a:extLst>
          </p:cNvPr>
          <p:cNvPicPr>
            <a:picLocks noChangeAspect="1"/>
          </p:cNvPicPr>
          <p:nvPr/>
        </p:nvPicPr>
        <p:blipFill rotWithShape="1">
          <a:blip r:embed="rId6"/>
          <a:srcRect l="52193" r="15931"/>
          <a:stretch/>
        </p:blipFill>
        <p:spPr>
          <a:xfrm>
            <a:off x="5782647" y="2919681"/>
            <a:ext cx="493616" cy="900700"/>
          </a:xfrm>
          <a:prstGeom prst="rect">
            <a:avLst/>
          </a:prstGeom>
          <a:effectLst>
            <a:glow rad="139700">
              <a:schemeClr val="accent1">
                <a:satMod val="175000"/>
                <a:alpha val="40000"/>
              </a:schemeClr>
            </a:glow>
          </a:effectLst>
        </p:spPr>
      </p:pic>
    </p:spTree>
    <p:extLst>
      <p:ext uri="{BB962C8B-B14F-4D97-AF65-F5344CB8AC3E}">
        <p14:creationId xmlns:p14="http://schemas.microsoft.com/office/powerpoint/2010/main" val="3590136317"/>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500" fill="hold"/>
                                        <p:tgtEl>
                                          <p:spTgt spid="14"/>
                                        </p:tgtEl>
                                        <p:attrNameLst>
                                          <p:attrName>ppt_x</p:attrName>
                                        </p:attrNameLst>
                                      </p:cBhvr>
                                      <p:tavLst>
                                        <p:tav tm="0">
                                          <p:val>
                                            <p:strVal val="1+#ppt_w/2"/>
                                          </p:val>
                                        </p:tav>
                                        <p:tav tm="100000">
                                          <p:val>
                                            <p:strVal val="#ppt_x"/>
                                          </p:val>
                                        </p:tav>
                                      </p:tavLst>
                                    </p:anim>
                                    <p:anim calcmode="lin" valueType="num">
                                      <p:cBhvr additive="base">
                                        <p:cTn id="8" dur="1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sp>
        <p:nvSpPr>
          <p:cNvPr id="14" name="椭圆 55">
            <a:extLst>
              <a:ext uri="{FF2B5EF4-FFF2-40B4-BE49-F238E27FC236}">
                <a16:creationId xmlns:a16="http://schemas.microsoft.com/office/drawing/2014/main" id="{4BB0E152-3632-B87A-8B9A-A6855E389DF8}"/>
              </a:ext>
            </a:extLst>
          </p:cNvPr>
          <p:cNvSpPr/>
          <p:nvPr/>
        </p:nvSpPr>
        <p:spPr>
          <a:xfrm>
            <a:off x="11997" y="4731129"/>
            <a:ext cx="3057773" cy="1718179"/>
          </a:xfrm>
          <a:prstGeom prst="roundRect">
            <a:avLst/>
          </a:prstGeom>
          <a:gradFill flip="none" rotWithShape="1">
            <a:gsLst>
              <a:gs pos="23000">
                <a:srgbClr val="00B0F0"/>
              </a:gs>
              <a:gs pos="100000">
                <a:srgbClr val="0AEEFC">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cs typeface="+mn-ea"/>
              <a:sym typeface="+mn-lt"/>
            </a:endParaRPr>
          </a:p>
        </p:txBody>
      </p:sp>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787267"/>
            <a:chOff x="335868" y="306805"/>
            <a:chExt cx="15402685" cy="1394734"/>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1394734"/>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F - EPI PARA PROTEÇÃO DOS MEMBROS SUPERIORES</a:t>
              </a:r>
              <a:br>
                <a:rPr lang="pt-BR" altLang="zh-CN" sz="2258" b="1" dirty="0">
                  <a:solidFill>
                    <a:prstClr val="white"/>
                  </a:solidFill>
                  <a:cs typeface="+mn-ea"/>
                  <a:sym typeface="+mn-lt"/>
                </a:rPr>
              </a:b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791537" y="1142704"/>
            <a:ext cx="10627578" cy="707886"/>
          </a:xfrm>
          <a:prstGeom prst="rect">
            <a:avLst/>
          </a:prstGeom>
          <a:noFill/>
        </p:spPr>
        <p:txBody>
          <a:bodyPr wrap="square" rtlCol="0">
            <a:spAutoFit/>
          </a:bodyPr>
          <a:lstStyle/>
          <a:p>
            <a:pPr defTabSz="479969">
              <a:defRPr/>
            </a:pPr>
            <a:r>
              <a:rPr lang="pt-BR" altLang="zh-CN" sz="2000" b="1" dirty="0">
                <a:solidFill>
                  <a:schemeClr val="bg1"/>
                </a:solidFill>
                <a:cs typeface="+mn-ea"/>
                <a:sym typeface="+mn-lt"/>
              </a:rPr>
              <a:t>F.3 - Manga:</a:t>
            </a:r>
            <a:br>
              <a:rPr lang="pt-BR" altLang="zh-CN" sz="2000" b="1" dirty="0">
                <a:solidFill>
                  <a:schemeClr val="bg1"/>
                </a:solidFill>
                <a:cs typeface="+mn-ea"/>
                <a:sym typeface="+mn-lt"/>
              </a:rPr>
            </a:br>
            <a:r>
              <a:rPr lang="pt-BR" altLang="zh-CN" sz="2000" b="1" dirty="0">
                <a:solidFill>
                  <a:schemeClr val="bg1"/>
                </a:solidFill>
                <a:cs typeface="+mn-ea"/>
                <a:sym typeface="+mn-lt"/>
              </a:rPr>
              <a:t>a) </a:t>
            </a:r>
            <a:r>
              <a:rPr lang="pt-BR" altLang="zh-CN" sz="2000" dirty="0">
                <a:solidFill>
                  <a:schemeClr val="bg1"/>
                </a:solidFill>
                <a:cs typeface="+mn-ea"/>
                <a:sym typeface="+mn-lt"/>
              </a:rPr>
              <a:t>manga para proteção do braço e do antebraço contra choques elétricos;</a:t>
            </a:r>
            <a:endParaRPr lang="zh-CN" altLang="en-US" sz="20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3570513" y="3066201"/>
            <a:ext cx="8120743" cy="3139321"/>
          </a:xfrm>
          <a:prstGeom prst="rect">
            <a:avLst/>
          </a:prstGeom>
          <a:noFill/>
        </p:spPr>
        <p:txBody>
          <a:bodyPr wrap="square" rtlCol="0">
            <a:spAutoFit/>
          </a:bodyPr>
          <a:lstStyle/>
          <a:p>
            <a:pPr defTabSz="479969">
              <a:defRPr/>
            </a:pPr>
            <a:r>
              <a:rPr lang="pt-BR" altLang="zh-CN" dirty="0">
                <a:solidFill>
                  <a:schemeClr val="bg1"/>
                </a:solidFill>
                <a:effectLst>
                  <a:outerShdw blurRad="38100" dist="38100" dir="2700000" algn="tl">
                    <a:srgbClr val="000000">
                      <a:alpha val="43137"/>
                    </a:srgbClr>
                  </a:outerShdw>
                </a:effectLst>
                <a:cs typeface="+mn-ea"/>
                <a:sym typeface="+mn-lt"/>
              </a:rPr>
              <a:t>Normalmente as mangas isolantes elétricas são feitas de borracha dielétrica e devem obrigatoriamente atender às especificações normativas para proteger os trabalhadores contra os riscos elétricos.</a:t>
            </a:r>
          </a:p>
          <a:p>
            <a:pPr defTabSz="479969">
              <a:defRPr/>
            </a:pPr>
            <a:endParaRPr lang="pt-BR" altLang="zh-CN" dirty="0">
              <a:solidFill>
                <a:schemeClr val="bg1"/>
              </a:solidFill>
              <a:effectLst>
                <a:outerShdw blurRad="38100" dist="38100" dir="2700000" algn="tl">
                  <a:srgbClr val="000000">
                    <a:alpha val="43137"/>
                  </a:srgbClr>
                </a:outerShdw>
              </a:effectLst>
              <a:cs typeface="+mn-ea"/>
              <a:sym typeface="+mn-lt"/>
            </a:endParaRPr>
          </a:p>
          <a:p>
            <a:pPr defTabSz="479969">
              <a:defRPr/>
            </a:pPr>
            <a:endParaRPr lang="pt-BR" altLang="zh-CN" dirty="0">
              <a:solidFill>
                <a:schemeClr val="bg1"/>
              </a:solidFill>
              <a:effectLst>
                <a:outerShdw blurRad="38100" dist="38100" dir="2700000" algn="tl">
                  <a:srgbClr val="000000">
                    <a:alpha val="43137"/>
                  </a:srgbClr>
                </a:outerShdw>
              </a:effectLst>
              <a:cs typeface="+mn-ea"/>
              <a:sym typeface="+mn-lt"/>
            </a:endParaRPr>
          </a:p>
          <a:p>
            <a:pPr defTabSz="479969">
              <a:defRPr/>
            </a:pPr>
            <a:endParaRPr lang="pt-BR" altLang="zh-CN" dirty="0">
              <a:solidFill>
                <a:schemeClr val="bg1"/>
              </a:solidFill>
              <a:effectLst>
                <a:outerShdw blurRad="38100" dist="38100" dir="2700000" algn="tl">
                  <a:srgbClr val="000000">
                    <a:alpha val="43137"/>
                  </a:srgbClr>
                </a:outerShdw>
              </a:effectLst>
              <a:cs typeface="+mn-ea"/>
              <a:sym typeface="+mn-lt"/>
            </a:endParaRPr>
          </a:p>
          <a:p>
            <a:pPr defTabSz="479969">
              <a:defRPr/>
            </a:pPr>
            <a:endParaRPr lang="pt-BR" altLang="zh-CN" dirty="0">
              <a:solidFill>
                <a:schemeClr val="bg1"/>
              </a:solidFill>
              <a:effectLst>
                <a:outerShdw blurRad="38100" dist="38100" dir="2700000" algn="tl">
                  <a:srgbClr val="000000">
                    <a:alpha val="43137"/>
                  </a:srgbClr>
                </a:outerShdw>
              </a:effectLst>
              <a:cs typeface="+mn-ea"/>
              <a:sym typeface="+mn-lt"/>
            </a:endParaRPr>
          </a:p>
          <a:p>
            <a:pPr defTabSz="479969">
              <a:defRPr/>
            </a:pPr>
            <a:r>
              <a:rPr lang="pt-BR" altLang="zh-CN" dirty="0">
                <a:solidFill>
                  <a:schemeClr val="bg1"/>
                </a:solidFill>
                <a:effectLst>
                  <a:outerShdw blurRad="38100" dist="38100" dir="2700000" algn="tl">
                    <a:srgbClr val="000000">
                      <a:alpha val="43137"/>
                    </a:srgbClr>
                  </a:outerShdw>
                </a:effectLst>
                <a:cs typeface="+mn-ea"/>
                <a:sym typeface="+mn-lt"/>
              </a:rPr>
              <a:t>A classe de tensão descreve a tensão máxima com a qual a luva pode ser usada e os trabalhadores devem usar uma classificação de classe de tensão que corresponda aos requisitos definidos pelo local de trabalho.</a:t>
            </a:r>
          </a:p>
          <a:p>
            <a:pPr defTabSz="479969">
              <a:defRPr/>
            </a:pPr>
            <a:endParaRPr lang="pt-BR" altLang="zh-CN" dirty="0">
              <a:solidFill>
                <a:schemeClr val="bg1"/>
              </a:solidFill>
              <a:effectLst>
                <a:outerShdw blurRad="38100" dist="38100" dir="2700000" algn="tl">
                  <a:srgbClr val="000000">
                    <a:alpha val="43137"/>
                  </a:srgbClr>
                </a:outerShdw>
              </a:effectLst>
              <a:cs typeface="+mn-ea"/>
              <a:sym typeface="+mn-lt"/>
            </a:endParaRPr>
          </a:p>
        </p:txBody>
      </p:sp>
      <p:sp>
        <p:nvSpPr>
          <p:cNvPr id="2" name="椭圆 55">
            <a:extLst>
              <a:ext uri="{FF2B5EF4-FFF2-40B4-BE49-F238E27FC236}">
                <a16:creationId xmlns:a16="http://schemas.microsoft.com/office/drawing/2014/main" id="{3C640AA9-FBB8-CECA-6861-BA0F5E3FC464}"/>
              </a:ext>
            </a:extLst>
          </p:cNvPr>
          <p:cNvSpPr/>
          <p:nvPr/>
        </p:nvSpPr>
        <p:spPr>
          <a:xfrm>
            <a:off x="11998" y="2633341"/>
            <a:ext cx="3057773" cy="1718179"/>
          </a:xfrm>
          <a:prstGeom prst="roundRect">
            <a:avLst/>
          </a:prstGeom>
          <a:gradFill flip="none" rotWithShape="1">
            <a:gsLst>
              <a:gs pos="23000">
                <a:srgbClr val="00B0F0"/>
              </a:gs>
              <a:gs pos="100000">
                <a:srgbClr val="0AEEFC">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cs typeface="+mn-ea"/>
              <a:sym typeface="+mn-lt"/>
            </a:endParaRPr>
          </a:p>
        </p:txBody>
      </p:sp>
      <p:sp>
        <p:nvSpPr>
          <p:cNvPr id="11" name="矩形: 圆角 14">
            <a:hlinkClick r:id="rId3" action="ppaction://hlinksldjump"/>
            <a:extLst>
              <a:ext uri="{FF2B5EF4-FFF2-40B4-BE49-F238E27FC236}">
                <a16:creationId xmlns:a16="http://schemas.microsoft.com/office/drawing/2014/main" id="{069BC62E-C10E-F876-CA0B-A64FBDB32A48}"/>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pic>
        <p:nvPicPr>
          <p:cNvPr id="12" name="Imagem 11">
            <a:extLst>
              <a:ext uri="{FF2B5EF4-FFF2-40B4-BE49-F238E27FC236}">
                <a16:creationId xmlns:a16="http://schemas.microsoft.com/office/drawing/2014/main" id="{196D8EF7-71FE-7317-391F-40407E9632F7}"/>
              </a:ext>
            </a:extLst>
          </p:cNvPr>
          <p:cNvPicPr>
            <a:picLocks noChangeAspect="1"/>
          </p:cNvPicPr>
          <p:nvPr/>
        </p:nvPicPr>
        <p:blipFill>
          <a:blip r:embed="rId4"/>
          <a:stretch>
            <a:fillRect/>
          </a:stretch>
        </p:blipFill>
        <p:spPr>
          <a:xfrm>
            <a:off x="897297" y="5004458"/>
            <a:ext cx="1230105" cy="1201064"/>
          </a:xfrm>
          <a:prstGeom prst="rect">
            <a:avLst/>
          </a:prstGeom>
        </p:spPr>
      </p:pic>
      <p:pic>
        <p:nvPicPr>
          <p:cNvPr id="13" name="Imagem 12">
            <a:extLst>
              <a:ext uri="{FF2B5EF4-FFF2-40B4-BE49-F238E27FC236}">
                <a16:creationId xmlns:a16="http://schemas.microsoft.com/office/drawing/2014/main" id="{24125F67-FFB6-EEDE-9065-5D95A7D35FC8}"/>
              </a:ext>
            </a:extLst>
          </p:cNvPr>
          <p:cNvPicPr>
            <a:picLocks noChangeAspect="1"/>
          </p:cNvPicPr>
          <p:nvPr/>
        </p:nvPicPr>
        <p:blipFill>
          <a:blip r:embed="rId5"/>
          <a:stretch>
            <a:fillRect/>
          </a:stretch>
        </p:blipFill>
        <p:spPr>
          <a:xfrm>
            <a:off x="907170" y="2888074"/>
            <a:ext cx="1222798" cy="1208711"/>
          </a:xfrm>
          <a:prstGeom prst="rect">
            <a:avLst/>
          </a:prstGeom>
        </p:spPr>
      </p:pic>
    </p:spTree>
    <p:extLst>
      <p:ext uri="{BB962C8B-B14F-4D97-AF65-F5344CB8AC3E}">
        <p14:creationId xmlns:p14="http://schemas.microsoft.com/office/powerpoint/2010/main" val="682383547"/>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2" decel="10000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500" fill="hold"/>
                                        <p:tgtEl>
                                          <p:spTgt spid="11"/>
                                        </p:tgtEl>
                                        <p:attrNameLst>
                                          <p:attrName>ppt_x</p:attrName>
                                        </p:attrNameLst>
                                      </p:cBhvr>
                                      <p:tavLst>
                                        <p:tav tm="0">
                                          <p:val>
                                            <p:strVal val="1+#ppt_w/2"/>
                                          </p:val>
                                        </p:tav>
                                        <p:tav tm="100000">
                                          <p:val>
                                            <p:strVal val="#ppt_x"/>
                                          </p:val>
                                        </p:tav>
                                      </p:tavLst>
                                    </p:anim>
                                    <p:anim calcmode="lin" valueType="num">
                                      <p:cBhvr additive="base">
                                        <p:cTn id="14" dur="1500" fill="hold"/>
                                        <p:tgtEl>
                                          <p:spTgt spid="11"/>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53" presetClass="entr" presetSubtype="16"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P spid="1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3">
            <a:duotone>
              <a:prstClr val="black"/>
              <a:schemeClr val="accent1">
                <a:tint val="45000"/>
                <a:satMod val="400000"/>
              </a:schemeClr>
            </a:duotone>
          </a:blip>
          <a:stretch>
            <a:fillRect/>
          </a:stretch>
        </p:blipFill>
        <p:spPr>
          <a:xfrm>
            <a:off x="0" y="0"/>
            <a:ext cx="12192000" cy="6858000"/>
          </a:xfrm>
          <a:prstGeom prst="rect">
            <a:avLst/>
          </a:prstGeom>
        </p:spPr>
      </p:pic>
      <p:sp>
        <p:nvSpPr>
          <p:cNvPr id="47" name="矩形 144">
            <a:extLst>
              <a:ext uri="{FF2B5EF4-FFF2-40B4-BE49-F238E27FC236}">
                <a16:creationId xmlns:a16="http://schemas.microsoft.com/office/drawing/2014/main" id="{9BCDFCAA-8EF9-E183-8246-2404918E0ED6}"/>
              </a:ext>
            </a:extLst>
          </p:cNvPr>
          <p:cNvSpPr/>
          <p:nvPr/>
        </p:nvSpPr>
        <p:spPr>
          <a:xfrm>
            <a:off x="791536" y="1142704"/>
            <a:ext cx="10483987" cy="1323439"/>
          </a:xfrm>
          <a:prstGeom prst="rect">
            <a:avLst/>
          </a:prstGeom>
          <a:noFill/>
        </p:spPr>
        <p:txBody>
          <a:bodyPr wrap="square" rtlCol="0">
            <a:spAutoFit/>
          </a:bodyPr>
          <a:lstStyle/>
          <a:p>
            <a:pPr defTabSz="258089">
              <a:defRPr/>
            </a:pPr>
            <a:r>
              <a:rPr lang="pt-BR" altLang="zh-CN" sz="2000" b="1" dirty="0">
                <a:solidFill>
                  <a:prstClr val="white"/>
                </a:solidFill>
                <a:cs typeface="+mn-ea"/>
                <a:sym typeface="+mn-lt"/>
              </a:rPr>
              <a:t>F.3 - Manga:</a:t>
            </a:r>
          </a:p>
          <a:p>
            <a:pPr defTabSz="258089">
              <a:defRPr/>
            </a:pPr>
            <a:br>
              <a:rPr lang="pt-BR" altLang="zh-CN" sz="2000" b="1" dirty="0">
                <a:solidFill>
                  <a:prstClr val="white"/>
                </a:solidFill>
                <a:cs typeface="+mn-ea"/>
                <a:sym typeface="+mn-lt"/>
              </a:rPr>
            </a:br>
            <a:r>
              <a:rPr lang="pt-BR" altLang="zh-CN" sz="2000" b="1" dirty="0">
                <a:solidFill>
                  <a:prstClr val="white"/>
                </a:solidFill>
                <a:cs typeface="+mn-ea"/>
                <a:sym typeface="+mn-lt"/>
              </a:rPr>
              <a:t>b) </a:t>
            </a:r>
            <a:r>
              <a:rPr lang="pt-BR" altLang="zh-CN" sz="2000" dirty="0">
                <a:solidFill>
                  <a:prstClr val="white"/>
                </a:solidFill>
                <a:cs typeface="+mn-ea"/>
                <a:sym typeface="+mn-lt"/>
              </a:rPr>
              <a:t>manga para proteção do braço e do antebraço contra agentes abrasivos e </a:t>
            </a:r>
            <a:r>
              <a:rPr lang="pt-BR" altLang="zh-CN" sz="2000" dirty="0" err="1">
                <a:solidFill>
                  <a:prstClr val="white"/>
                </a:solidFill>
                <a:cs typeface="+mn-ea"/>
                <a:sym typeface="+mn-lt"/>
              </a:rPr>
              <a:t>escoriantes</a:t>
            </a:r>
            <a:r>
              <a:rPr lang="pt-BR" altLang="zh-CN" sz="2000" dirty="0">
                <a:solidFill>
                  <a:prstClr val="white"/>
                </a:solidFill>
                <a:cs typeface="+mn-ea"/>
                <a:sym typeface="+mn-lt"/>
              </a:rPr>
              <a:t>;</a:t>
            </a:r>
            <a:endParaRPr lang="zh-CN" altLang="en-US" sz="2000" dirty="0">
              <a:solidFill>
                <a:prstClr val="white"/>
              </a:solidFill>
              <a:cs typeface="+mn-ea"/>
              <a:sym typeface="+mn-lt"/>
            </a:endParaRPr>
          </a:p>
        </p:txBody>
      </p:sp>
      <p:sp>
        <p:nvSpPr>
          <p:cNvPr id="37" name="矩形: 圆角 14">
            <a:hlinkClick r:id="rId4" action="ppaction://hlinksldjump"/>
            <a:extLst>
              <a:ext uri="{FF2B5EF4-FFF2-40B4-BE49-F238E27FC236}">
                <a16:creationId xmlns:a16="http://schemas.microsoft.com/office/drawing/2014/main" id="{78D105F1-6E50-7993-D1D0-AE4A04872A24}"/>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grpSp>
        <p:nvGrpSpPr>
          <p:cNvPr id="14" name="组合 8">
            <a:extLst>
              <a:ext uri="{FF2B5EF4-FFF2-40B4-BE49-F238E27FC236}">
                <a16:creationId xmlns:a16="http://schemas.microsoft.com/office/drawing/2014/main" id="{B37C6B2E-4421-0AA6-D1A4-2CC370B83312}"/>
              </a:ext>
            </a:extLst>
          </p:cNvPr>
          <p:cNvGrpSpPr/>
          <p:nvPr/>
        </p:nvGrpSpPr>
        <p:grpSpPr>
          <a:xfrm>
            <a:off x="852620" y="220500"/>
            <a:ext cx="8694151" cy="787267"/>
            <a:chOff x="335868" y="306805"/>
            <a:chExt cx="15402685" cy="1394734"/>
          </a:xfrm>
        </p:grpSpPr>
        <p:grpSp>
          <p:nvGrpSpPr>
            <p:cNvPr id="15" name="组合 5">
              <a:extLst>
                <a:ext uri="{FF2B5EF4-FFF2-40B4-BE49-F238E27FC236}">
                  <a16:creationId xmlns:a16="http://schemas.microsoft.com/office/drawing/2014/main" id="{A18F3730-7334-A2D0-3893-3BD6DE14171B}"/>
                </a:ext>
              </a:extLst>
            </p:cNvPr>
            <p:cNvGrpSpPr/>
            <p:nvPr/>
          </p:nvGrpSpPr>
          <p:grpSpPr>
            <a:xfrm>
              <a:off x="335868" y="399491"/>
              <a:ext cx="734442" cy="522514"/>
              <a:chOff x="92323" y="424702"/>
              <a:chExt cx="1148649" cy="817200"/>
            </a:xfrm>
          </p:grpSpPr>
          <p:sp>
            <p:nvSpPr>
              <p:cNvPr id="18" name="矩形: 圆角 3">
                <a:extLst>
                  <a:ext uri="{FF2B5EF4-FFF2-40B4-BE49-F238E27FC236}">
                    <a16:creationId xmlns:a16="http://schemas.microsoft.com/office/drawing/2014/main" id="{1BD60780-0DA1-3B5D-1422-ADBDBCEAD80C}"/>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20" name="矩形: 圆角 4">
                <a:extLst>
                  <a:ext uri="{FF2B5EF4-FFF2-40B4-BE49-F238E27FC236}">
                    <a16:creationId xmlns:a16="http://schemas.microsoft.com/office/drawing/2014/main" id="{6D0A18D1-0D9D-3F3F-CC9F-5DEA5FD287F1}"/>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16" name="文本框 7">
              <a:extLst>
                <a:ext uri="{FF2B5EF4-FFF2-40B4-BE49-F238E27FC236}">
                  <a16:creationId xmlns:a16="http://schemas.microsoft.com/office/drawing/2014/main" id="{AA6039C1-FAD1-F03C-6698-AF3CD8C05951}"/>
                </a:ext>
              </a:extLst>
            </p:cNvPr>
            <p:cNvSpPr txBox="1"/>
            <p:nvPr/>
          </p:nvSpPr>
          <p:spPr>
            <a:xfrm>
              <a:off x="1171066" y="306805"/>
              <a:ext cx="14567487" cy="1394734"/>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F - EPI PARA PROTEÇÃO DOS MEMBROS SUPERIORES</a:t>
              </a:r>
              <a:br>
                <a:rPr lang="pt-BR" altLang="zh-CN" sz="2258" b="1" dirty="0">
                  <a:solidFill>
                    <a:prstClr val="white"/>
                  </a:solidFill>
                  <a:cs typeface="+mn-ea"/>
                  <a:sym typeface="+mn-lt"/>
                </a:rPr>
              </a:br>
              <a:endParaRPr lang="zh-CN" altLang="en-US" sz="2258" b="1" dirty="0">
                <a:solidFill>
                  <a:prstClr val="white"/>
                </a:solidFill>
                <a:cs typeface="+mn-ea"/>
                <a:sym typeface="+mn-lt"/>
              </a:endParaRPr>
            </a:p>
          </p:txBody>
        </p:sp>
      </p:grpSp>
      <p:sp>
        <p:nvSpPr>
          <p:cNvPr id="5" name="平行四边形 37">
            <a:extLst>
              <a:ext uri="{FF2B5EF4-FFF2-40B4-BE49-F238E27FC236}">
                <a16:creationId xmlns:a16="http://schemas.microsoft.com/office/drawing/2014/main" id="{EE4A2609-9DBA-3F09-8EF6-651CAEA11DC6}"/>
              </a:ext>
            </a:extLst>
          </p:cNvPr>
          <p:cNvSpPr/>
          <p:nvPr>
            <p:custDataLst>
              <p:tags r:id="rId1"/>
            </p:custDataLst>
          </p:nvPr>
        </p:nvSpPr>
        <p:spPr>
          <a:xfrm flipH="1" flipV="1">
            <a:off x="459343" y="3559656"/>
            <a:ext cx="11732656" cy="1611055"/>
          </a:xfrm>
          <a:prstGeom prst="parallelogram">
            <a:avLst>
              <a:gd name="adj" fmla="val 17838"/>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911496" y="3879925"/>
            <a:ext cx="5184504" cy="1422954"/>
          </a:xfrm>
          <a:prstGeom prst="rect">
            <a:avLst/>
          </a:prstGeom>
          <a:noFill/>
        </p:spPr>
        <p:txBody>
          <a:bodyPr wrap="square" rtlCol="0">
            <a:spAutoFit/>
          </a:bodyPr>
          <a:lstStyle/>
          <a:p>
            <a:pPr defTabSz="479969">
              <a:lnSpc>
                <a:spcPct val="150000"/>
              </a:lnSpc>
              <a:defRPr/>
            </a:pPr>
            <a:r>
              <a:rPr lang="pt-BR" altLang="zh-CN" sz="2000" dirty="0">
                <a:solidFill>
                  <a:schemeClr val="bg1"/>
                </a:solidFill>
                <a:effectLst>
                  <a:outerShdw blurRad="38100" dist="38100" dir="2700000" algn="tl">
                    <a:srgbClr val="000000">
                      <a:alpha val="43137"/>
                    </a:srgbClr>
                  </a:outerShdw>
                </a:effectLst>
                <a:cs typeface="+mn-ea"/>
                <a:sym typeface="+mn-lt"/>
              </a:rPr>
              <a:t>Proteção do braço e antebraço do usuário contra riscos mecânicos</a:t>
            </a:r>
          </a:p>
          <a:p>
            <a:pPr defTabSz="479969">
              <a:lnSpc>
                <a:spcPct val="150000"/>
              </a:lnSpc>
              <a:defRPr/>
            </a:pPr>
            <a:endParaRPr lang="pt-BR" altLang="zh-CN" sz="2000" dirty="0">
              <a:solidFill>
                <a:schemeClr val="bg1"/>
              </a:solidFill>
              <a:effectLst>
                <a:outerShdw blurRad="38100" dist="38100" dir="2700000" algn="tl">
                  <a:srgbClr val="000000">
                    <a:alpha val="43137"/>
                  </a:srgbClr>
                </a:outerShdw>
              </a:effectLst>
              <a:cs typeface="+mn-ea"/>
              <a:sym typeface="+mn-lt"/>
            </a:endParaRPr>
          </a:p>
        </p:txBody>
      </p:sp>
      <p:pic>
        <p:nvPicPr>
          <p:cNvPr id="4" name="Imagem 3">
            <a:extLst>
              <a:ext uri="{FF2B5EF4-FFF2-40B4-BE49-F238E27FC236}">
                <a16:creationId xmlns:a16="http://schemas.microsoft.com/office/drawing/2014/main" id="{94C02EFD-9896-2466-7BA0-5EF7A642814D}"/>
              </a:ext>
            </a:extLst>
          </p:cNvPr>
          <p:cNvPicPr>
            <a:picLocks noChangeAspect="1"/>
          </p:cNvPicPr>
          <p:nvPr/>
        </p:nvPicPr>
        <p:blipFill>
          <a:blip r:embed="rId5"/>
          <a:stretch>
            <a:fillRect/>
          </a:stretch>
        </p:blipFill>
        <p:spPr>
          <a:xfrm>
            <a:off x="5513274" y="3227072"/>
            <a:ext cx="2640126" cy="2329571"/>
          </a:xfrm>
          <a:prstGeom prst="rect">
            <a:avLst/>
          </a:prstGeom>
          <a:effectLst>
            <a:glow rad="228600">
              <a:schemeClr val="accent5">
                <a:satMod val="175000"/>
                <a:alpha val="40000"/>
              </a:schemeClr>
            </a:glow>
          </a:effectLst>
        </p:spPr>
      </p:pic>
      <p:pic>
        <p:nvPicPr>
          <p:cNvPr id="6" name="Imagem 5">
            <a:extLst>
              <a:ext uri="{FF2B5EF4-FFF2-40B4-BE49-F238E27FC236}">
                <a16:creationId xmlns:a16="http://schemas.microsoft.com/office/drawing/2014/main" id="{26A54751-3E7F-E7DC-2754-E2807DFBAC96}"/>
              </a:ext>
            </a:extLst>
          </p:cNvPr>
          <p:cNvPicPr>
            <a:picLocks noChangeAspect="1"/>
          </p:cNvPicPr>
          <p:nvPr/>
        </p:nvPicPr>
        <p:blipFill>
          <a:blip r:embed="rId6"/>
          <a:stretch>
            <a:fillRect/>
          </a:stretch>
        </p:blipFill>
        <p:spPr>
          <a:xfrm>
            <a:off x="8765412" y="3879925"/>
            <a:ext cx="3102732" cy="942987"/>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2684671297"/>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500" fill="hold"/>
                                        <p:tgtEl>
                                          <p:spTgt spid="37"/>
                                        </p:tgtEl>
                                        <p:attrNameLst>
                                          <p:attrName>ppt_x</p:attrName>
                                        </p:attrNameLst>
                                      </p:cBhvr>
                                      <p:tavLst>
                                        <p:tav tm="0">
                                          <p:val>
                                            <p:strVal val="1+#ppt_w/2"/>
                                          </p:val>
                                        </p:tav>
                                        <p:tav tm="100000">
                                          <p:val>
                                            <p:strVal val="#ppt_x"/>
                                          </p:val>
                                        </p:tav>
                                      </p:tavLst>
                                    </p:anim>
                                    <p:anim calcmode="lin" valueType="num">
                                      <p:cBhvr additive="base">
                                        <p:cTn id="8" dur="1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3">
            <a:duotone>
              <a:prstClr val="black"/>
              <a:schemeClr val="accent1">
                <a:tint val="45000"/>
                <a:satMod val="400000"/>
              </a:schemeClr>
            </a:duotone>
          </a:blip>
          <a:stretch>
            <a:fillRect/>
          </a:stretch>
        </p:blipFill>
        <p:spPr>
          <a:xfrm>
            <a:off x="0" y="0"/>
            <a:ext cx="12192000" cy="6858000"/>
          </a:xfrm>
          <a:prstGeom prst="rect">
            <a:avLst/>
          </a:prstGeom>
        </p:spPr>
      </p:pic>
      <p:sp>
        <p:nvSpPr>
          <p:cNvPr id="18" name="平行四边形 37">
            <a:extLst>
              <a:ext uri="{FF2B5EF4-FFF2-40B4-BE49-F238E27FC236}">
                <a16:creationId xmlns:a16="http://schemas.microsoft.com/office/drawing/2014/main" id="{AB0054E2-96FA-CBDB-4549-D256F18AA6D5}"/>
              </a:ext>
            </a:extLst>
          </p:cNvPr>
          <p:cNvSpPr/>
          <p:nvPr>
            <p:custDataLst>
              <p:tags r:id="rId1"/>
            </p:custDataLst>
          </p:nvPr>
        </p:nvSpPr>
        <p:spPr>
          <a:xfrm flipH="1" flipV="1">
            <a:off x="6401990" y="3821142"/>
            <a:ext cx="4363980" cy="1654372"/>
          </a:xfrm>
          <a:prstGeom prst="parallelogram">
            <a:avLst>
              <a:gd name="adj" fmla="val 29928"/>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787267"/>
            <a:chOff x="335868" y="306805"/>
            <a:chExt cx="15402685" cy="1394734"/>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1394734"/>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F - EPI PARA PROTEÇÃO DOS MEMBROS SUPERIORES</a:t>
              </a:r>
              <a:br>
                <a:rPr lang="pt-BR" altLang="zh-CN" sz="2258" b="1" dirty="0">
                  <a:solidFill>
                    <a:prstClr val="white"/>
                  </a:solidFill>
                  <a:cs typeface="+mn-ea"/>
                  <a:sym typeface="+mn-lt"/>
                </a:rPr>
              </a:b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791536" y="1142704"/>
            <a:ext cx="9974434" cy="1422954"/>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F.3 - Manga:</a:t>
            </a:r>
            <a:br>
              <a:rPr lang="pt-BR" altLang="zh-CN" sz="2000" b="1" dirty="0">
                <a:solidFill>
                  <a:schemeClr val="bg1"/>
                </a:solidFill>
                <a:cs typeface="+mn-ea"/>
                <a:sym typeface="+mn-lt"/>
              </a:rPr>
            </a:br>
            <a:r>
              <a:rPr lang="pt-BR" altLang="zh-CN" sz="2000" b="1" dirty="0">
                <a:solidFill>
                  <a:schemeClr val="bg1"/>
                </a:solidFill>
                <a:cs typeface="+mn-ea"/>
                <a:sym typeface="+mn-lt"/>
              </a:rPr>
              <a:t>c) </a:t>
            </a:r>
            <a:r>
              <a:rPr lang="pt-BR" altLang="zh-CN" sz="2000" dirty="0">
                <a:solidFill>
                  <a:schemeClr val="bg1"/>
                </a:solidFill>
                <a:cs typeface="+mn-ea"/>
                <a:sym typeface="+mn-lt"/>
              </a:rPr>
              <a:t>manga para proteção do braço e do antebraço contra agentes cortantes e perfurantes;</a:t>
            </a:r>
            <a:endParaRPr lang="zh-CN" altLang="en-US" sz="20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6884899" y="3885234"/>
            <a:ext cx="3579828" cy="1526187"/>
          </a:xfrm>
          <a:prstGeom prst="rect">
            <a:avLst/>
          </a:prstGeom>
          <a:noFill/>
        </p:spPr>
        <p:txBody>
          <a:bodyPr wrap="square" rtlCol="0">
            <a:spAutoFit/>
          </a:bodyPr>
          <a:lstStyle/>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Processos que envolvam riscos ao braço e antebraço do usuário contra agentes abrasivos, </a:t>
            </a:r>
            <a:r>
              <a:rPr lang="pt-BR" altLang="zh-CN" sz="1600" dirty="0" err="1">
                <a:solidFill>
                  <a:schemeClr val="bg1"/>
                </a:solidFill>
                <a:effectLst>
                  <a:outerShdw blurRad="38100" dist="38100" dir="2700000" algn="tl">
                    <a:srgbClr val="000000">
                      <a:alpha val="43137"/>
                    </a:srgbClr>
                  </a:outerShdw>
                </a:effectLst>
                <a:cs typeface="+mn-ea"/>
                <a:sym typeface="+mn-lt"/>
              </a:rPr>
              <a:t>escoriantes</a:t>
            </a:r>
            <a:r>
              <a:rPr lang="pt-BR" altLang="zh-CN" sz="1600" dirty="0">
                <a:solidFill>
                  <a:schemeClr val="bg1"/>
                </a:solidFill>
                <a:effectLst>
                  <a:outerShdw blurRad="38100" dist="38100" dir="2700000" algn="tl">
                    <a:srgbClr val="000000">
                      <a:alpha val="43137"/>
                    </a:srgbClr>
                  </a:outerShdw>
                </a:effectLst>
                <a:cs typeface="+mn-ea"/>
                <a:sym typeface="+mn-lt"/>
              </a:rPr>
              <a:t>, cortantes, perfurante</a:t>
            </a:r>
          </a:p>
        </p:txBody>
      </p:sp>
      <p:grpSp>
        <p:nvGrpSpPr>
          <p:cNvPr id="14" name="组合 2">
            <a:extLst>
              <a:ext uri="{FF2B5EF4-FFF2-40B4-BE49-F238E27FC236}">
                <a16:creationId xmlns:a16="http://schemas.microsoft.com/office/drawing/2014/main" id="{357DEBA5-BE40-6303-04C5-461C189238A4}"/>
              </a:ext>
            </a:extLst>
          </p:cNvPr>
          <p:cNvGrpSpPr/>
          <p:nvPr/>
        </p:nvGrpSpPr>
        <p:grpSpPr>
          <a:xfrm>
            <a:off x="314464" y="3353789"/>
            <a:ext cx="3483076" cy="3176980"/>
            <a:chOff x="548721" y="1660009"/>
            <a:chExt cx="6073003" cy="5539304"/>
          </a:xfrm>
        </p:grpSpPr>
        <p:sp>
          <p:nvSpPr>
            <p:cNvPr id="15" name="平行四边形 29">
              <a:extLst>
                <a:ext uri="{FF2B5EF4-FFF2-40B4-BE49-F238E27FC236}">
                  <a16:creationId xmlns:a16="http://schemas.microsoft.com/office/drawing/2014/main" id="{EC9D20E3-A868-F589-6051-E97829E019B1}"/>
                </a:ext>
              </a:extLst>
            </p:cNvPr>
            <p:cNvSpPr/>
            <p:nvPr/>
          </p:nvSpPr>
          <p:spPr>
            <a:xfrm>
              <a:off x="548721" y="1660009"/>
              <a:ext cx="5810647" cy="4283592"/>
            </a:xfrm>
            <a:prstGeom prst="parallelogram">
              <a:avLst>
                <a:gd name="adj" fmla="val 41066"/>
              </a:avLst>
            </a:prstGeom>
            <a:gradFill>
              <a:gsLst>
                <a:gs pos="0">
                  <a:srgbClr val="00B0F0"/>
                </a:gs>
                <a:gs pos="100000">
                  <a:srgbClr val="344CF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6" name="平行四边形 30">
              <a:extLst>
                <a:ext uri="{FF2B5EF4-FFF2-40B4-BE49-F238E27FC236}">
                  <a16:creationId xmlns:a16="http://schemas.microsoft.com/office/drawing/2014/main" id="{FAC12C04-26CD-B8DC-82BF-5EBFBDFD3C85}"/>
                </a:ext>
              </a:extLst>
            </p:cNvPr>
            <p:cNvSpPr/>
            <p:nvPr/>
          </p:nvSpPr>
          <p:spPr>
            <a:xfrm>
              <a:off x="2867379" y="4431621"/>
              <a:ext cx="3754345" cy="2767692"/>
            </a:xfrm>
            <a:prstGeom prst="parallelogram">
              <a:avLst>
                <a:gd name="adj" fmla="val 41066"/>
              </a:avLst>
            </a:prstGeom>
            <a:gradFill>
              <a:gsLst>
                <a:gs pos="0">
                  <a:srgbClr val="00B0F0"/>
                </a:gs>
                <a:gs pos="100000">
                  <a:srgbClr val="344CF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sp>
        <p:nvSpPr>
          <p:cNvPr id="21" name="矩形: 圆角 14">
            <a:hlinkClick r:id="rId4" action="ppaction://hlinksldjump"/>
            <a:extLst>
              <a:ext uri="{FF2B5EF4-FFF2-40B4-BE49-F238E27FC236}">
                <a16:creationId xmlns:a16="http://schemas.microsoft.com/office/drawing/2014/main" id="{FC9AA593-16C5-4A50-0EDE-D6F0915B267C}"/>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pic>
        <p:nvPicPr>
          <p:cNvPr id="9" name="Imagem 8">
            <a:extLst>
              <a:ext uri="{FF2B5EF4-FFF2-40B4-BE49-F238E27FC236}">
                <a16:creationId xmlns:a16="http://schemas.microsoft.com/office/drawing/2014/main" id="{49B5EF78-737D-1C06-2559-26E094F31BEE}"/>
              </a:ext>
            </a:extLst>
          </p:cNvPr>
          <p:cNvPicPr>
            <a:picLocks noChangeAspect="1"/>
          </p:cNvPicPr>
          <p:nvPr/>
        </p:nvPicPr>
        <p:blipFill>
          <a:blip r:embed="rId5"/>
          <a:stretch>
            <a:fillRect/>
          </a:stretch>
        </p:blipFill>
        <p:spPr>
          <a:xfrm>
            <a:off x="2245508" y="3193055"/>
            <a:ext cx="2860089" cy="2854534"/>
          </a:xfrm>
          <a:prstGeom prst="rect">
            <a:avLst/>
          </a:prstGeom>
          <a:ln>
            <a:noFill/>
          </a:ln>
          <a:effectLst>
            <a:glow rad="101600">
              <a:schemeClr val="accent5">
                <a:satMod val="175000"/>
                <a:alpha val="40000"/>
              </a:schemeClr>
            </a:glow>
            <a:softEdge rad="112500"/>
          </a:effectLst>
        </p:spPr>
      </p:pic>
    </p:spTree>
    <p:extLst>
      <p:ext uri="{BB962C8B-B14F-4D97-AF65-F5344CB8AC3E}">
        <p14:creationId xmlns:p14="http://schemas.microsoft.com/office/powerpoint/2010/main" val="2245841330"/>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p:stCondLst>
                              <p:cond delay="500"/>
                            </p:stCondLst>
                            <p:childTnLst>
                              <p:par>
                                <p:cTn id="9" presetID="2" presetClass="entr" presetSubtype="2" decel="10000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500" fill="hold"/>
                                        <p:tgtEl>
                                          <p:spTgt spid="21"/>
                                        </p:tgtEl>
                                        <p:attrNameLst>
                                          <p:attrName>ppt_x</p:attrName>
                                        </p:attrNameLst>
                                      </p:cBhvr>
                                      <p:tavLst>
                                        <p:tav tm="0">
                                          <p:val>
                                            <p:strVal val="1+#ppt_w/2"/>
                                          </p:val>
                                        </p:tav>
                                        <p:tav tm="100000">
                                          <p:val>
                                            <p:strVal val="#ppt_x"/>
                                          </p:val>
                                        </p:tav>
                                      </p:tavLst>
                                    </p:anim>
                                    <p:anim calcmode="lin" valueType="num">
                                      <p:cBhvr additive="base">
                                        <p:cTn id="12" dur="1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787267"/>
            <a:chOff x="335868" y="306805"/>
            <a:chExt cx="15402685" cy="1394733"/>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1394733"/>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F - EPI PARA PROTEÇÃO DOS MEMBROS SUPERIORES</a:t>
              </a:r>
              <a:br>
                <a:rPr lang="pt-BR" altLang="zh-CN" sz="2258" b="1" dirty="0">
                  <a:solidFill>
                    <a:prstClr val="white"/>
                  </a:solidFill>
                  <a:cs typeface="+mn-ea"/>
                  <a:sym typeface="+mn-lt"/>
                </a:rPr>
              </a:b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791536" y="1055616"/>
            <a:ext cx="4191105" cy="2120902"/>
          </a:xfrm>
          <a:prstGeom prst="rect">
            <a:avLst/>
          </a:prstGeom>
          <a:noFill/>
        </p:spPr>
        <p:txBody>
          <a:bodyPr wrap="square" rtlCol="0">
            <a:spAutoFit/>
          </a:bodyPr>
          <a:lstStyle/>
          <a:p>
            <a:pPr defTabSz="479969">
              <a:lnSpc>
                <a:spcPct val="150000"/>
              </a:lnSpc>
              <a:defRPr/>
            </a:pPr>
            <a:r>
              <a:rPr lang="pt-BR" altLang="zh-CN" b="1" dirty="0">
                <a:solidFill>
                  <a:schemeClr val="bg1"/>
                </a:solidFill>
                <a:cs typeface="+mn-ea"/>
                <a:sym typeface="+mn-lt"/>
              </a:rPr>
              <a:t>F.3 - Manga:</a:t>
            </a:r>
            <a:br>
              <a:rPr lang="pt-BR" altLang="zh-CN" b="1" dirty="0">
                <a:solidFill>
                  <a:schemeClr val="bg1"/>
                </a:solidFill>
                <a:cs typeface="+mn-ea"/>
                <a:sym typeface="+mn-lt"/>
              </a:rPr>
            </a:br>
            <a:r>
              <a:rPr lang="pt-BR" altLang="zh-CN" b="1" dirty="0">
                <a:solidFill>
                  <a:schemeClr val="bg1"/>
                </a:solidFill>
                <a:cs typeface="+mn-ea"/>
                <a:sym typeface="+mn-lt"/>
              </a:rPr>
              <a:t>d) </a:t>
            </a:r>
            <a:r>
              <a:rPr lang="pt-BR" altLang="zh-CN" dirty="0">
                <a:solidFill>
                  <a:schemeClr val="bg1"/>
                </a:solidFill>
                <a:cs typeface="+mn-ea"/>
                <a:sym typeface="+mn-lt"/>
              </a:rPr>
              <a:t>manga</a:t>
            </a:r>
            <a:r>
              <a:rPr lang="pt-BR" altLang="zh-CN" b="1" dirty="0">
                <a:solidFill>
                  <a:schemeClr val="bg1"/>
                </a:solidFill>
                <a:cs typeface="+mn-ea"/>
                <a:sym typeface="+mn-lt"/>
              </a:rPr>
              <a:t> </a:t>
            </a:r>
            <a:r>
              <a:rPr lang="pt-BR" altLang="zh-CN" dirty="0">
                <a:solidFill>
                  <a:schemeClr val="bg1"/>
                </a:solidFill>
                <a:cs typeface="+mn-ea"/>
                <a:sym typeface="+mn-lt"/>
              </a:rPr>
              <a:t>para proteção do braço e do antebraço contra umidade proveniente de operações com utilização de água;</a:t>
            </a:r>
            <a:endParaRPr lang="zh-CN" altLang="en-US"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6106884" y="1088698"/>
            <a:ext cx="5772551" cy="3372846"/>
          </a:xfrm>
          <a:prstGeom prst="rect">
            <a:avLst/>
          </a:prstGeom>
          <a:noFill/>
        </p:spPr>
        <p:txBody>
          <a:bodyPr wrap="square" rtlCol="0">
            <a:spAutoFit/>
          </a:bodyPr>
          <a:lstStyle/>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Proteção do braço e antebraço do usuário contra umidade provenientes de Operações com uso de água.</a:t>
            </a:r>
          </a:p>
          <a:p>
            <a:pPr defTabSz="479969">
              <a:lnSpc>
                <a:spcPct val="150000"/>
              </a:lnSpc>
              <a:defRPr/>
            </a:pPr>
            <a:endParaRPr lang="pt-BR" altLang="zh-CN" sz="1600" dirty="0">
              <a:solidFill>
                <a:schemeClr val="bg1"/>
              </a:solidFill>
              <a:effectLst>
                <a:outerShdw blurRad="38100" dist="38100" dir="2700000" algn="tl">
                  <a:srgbClr val="000000">
                    <a:alpha val="43137"/>
                  </a:srgbClr>
                </a:outerShdw>
              </a:effectLst>
              <a:cs typeface="+mn-ea"/>
              <a:sym typeface="+mn-lt"/>
            </a:endParaRPr>
          </a:p>
          <a:p>
            <a:pPr defTabSz="479969">
              <a:lnSpc>
                <a:spcPct val="150000"/>
              </a:lnSpc>
              <a:defRPr/>
            </a:pPr>
            <a:r>
              <a:rPr lang="pt-BR" altLang="zh-CN" sz="1600" b="1" dirty="0">
                <a:solidFill>
                  <a:schemeClr val="bg1"/>
                </a:solidFill>
                <a:effectLst>
                  <a:outerShdw blurRad="38100" dist="38100" dir="2700000" algn="tl">
                    <a:srgbClr val="000000">
                      <a:alpha val="43137"/>
                    </a:srgbClr>
                  </a:outerShdw>
                </a:effectLst>
                <a:cs typeface="+mn-ea"/>
                <a:sym typeface="+mn-lt"/>
              </a:rPr>
              <a:t>APLICAÇÃO</a:t>
            </a:r>
          </a:p>
          <a:p>
            <a:pPr defTabSz="479969">
              <a:lnSpc>
                <a:spcPct val="150000"/>
              </a:lnSpc>
              <a:defRPr/>
            </a:pPr>
            <a:endParaRPr lang="pt-BR" altLang="zh-CN" sz="1600" dirty="0">
              <a:solidFill>
                <a:schemeClr val="bg1"/>
              </a:solidFill>
              <a:effectLst>
                <a:outerShdw blurRad="38100" dist="38100" dir="2700000" algn="tl">
                  <a:srgbClr val="000000">
                    <a:alpha val="43137"/>
                  </a:srgbClr>
                </a:outerShdw>
              </a:effectLst>
              <a:cs typeface="+mn-ea"/>
              <a:sym typeface="+mn-lt"/>
            </a:endParaRPr>
          </a:p>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Agricultura / indústria alimentícia / frigorifico / indústria química / prestadora de serviços / construção civil / curtume/usinas</a:t>
            </a:r>
          </a:p>
          <a:p>
            <a:pPr defTabSz="479969">
              <a:lnSpc>
                <a:spcPct val="150000"/>
              </a:lnSpc>
              <a:defRPr/>
            </a:pPr>
            <a:endParaRPr lang="pt-BR" altLang="zh-CN" sz="1600" dirty="0">
              <a:solidFill>
                <a:schemeClr val="bg1"/>
              </a:solidFill>
              <a:effectLst>
                <a:outerShdw blurRad="38100" dist="38100" dir="2700000" algn="tl">
                  <a:srgbClr val="000000">
                    <a:alpha val="43137"/>
                  </a:srgbClr>
                </a:outerShdw>
              </a:effectLst>
              <a:cs typeface="+mn-ea"/>
              <a:sym typeface="+mn-lt"/>
            </a:endParaRPr>
          </a:p>
        </p:txBody>
      </p:sp>
      <p:grpSp>
        <p:nvGrpSpPr>
          <p:cNvPr id="14" name="组合 1">
            <a:extLst>
              <a:ext uri="{FF2B5EF4-FFF2-40B4-BE49-F238E27FC236}">
                <a16:creationId xmlns:a16="http://schemas.microsoft.com/office/drawing/2014/main" id="{AFA59C8F-EDD2-085E-3565-587B64A75900}"/>
              </a:ext>
            </a:extLst>
          </p:cNvPr>
          <p:cNvGrpSpPr/>
          <p:nvPr/>
        </p:nvGrpSpPr>
        <p:grpSpPr>
          <a:xfrm>
            <a:off x="6789225" y="4670086"/>
            <a:ext cx="4608119" cy="2383971"/>
            <a:chOff x="7818781" y="2889222"/>
            <a:chExt cx="5961963" cy="3118360"/>
          </a:xfrm>
        </p:grpSpPr>
        <p:sp>
          <p:nvSpPr>
            <p:cNvPr id="15" name="任意多边形: 形状 6">
              <a:extLst>
                <a:ext uri="{FF2B5EF4-FFF2-40B4-BE49-F238E27FC236}">
                  <a16:creationId xmlns:a16="http://schemas.microsoft.com/office/drawing/2014/main" id="{B1F9D394-F3EA-E815-7B3E-002C911A5C1A}"/>
                </a:ext>
              </a:extLst>
            </p:cNvPr>
            <p:cNvSpPr/>
            <p:nvPr/>
          </p:nvSpPr>
          <p:spPr>
            <a:xfrm>
              <a:off x="8501061" y="3296428"/>
              <a:ext cx="4597403" cy="2449674"/>
            </a:xfrm>
            <a:custGeom>
              <a:avLst/>
              <a:gdLst>
                <a:gd name="connsiteX0" fmla="*/ 2731625 w 5463250"/>
                <a:gd name="connsiteY0" fmla="*/ 0 h 2911032"/>
                <a:gd name="connsiteX1" fmla="*/ 5463250 w 5463250"/>
                <a:gd name="connsiteY1" fmla="*/ 2731625 h 2911032"/>
                <a:gd name="connsiteX2" fmla="*/ 5454191 w 5463250"/>
                <a:gd name="connsiteY2" fmla="*/ 2911032 h 2911032"/>
                <a:gd name="connsiteX3" fmla="*/ 9060 w 5463250"/>
                <a:gd name="connsiteY3" fmla="*/ 2911032 h 2911032"/>
                <a:gd name="connsiteX4" fmla="*/ 0 w 5463250"/>
                <a:gd name="connsiteY4" fmla="*/ 2731625 h 2911032"/>
                <a:gd name="connsiteX5" fmla="*/ 2731625 w 5463250"/>
                <a:gd name="connsiteY5" fmla="*/ 0 h 291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3250" h="2911032">
                  <a:moveTo>
                    <a:pt x="2731625" y="0"/>
                  </a:moveTo>
                  <a:cubicBezTo>
                    <a:pt x="4240260" y="0"/>
                    <a:pt x="5463250" y="1222990"/>
                    <a:pt x="5463250" y="2731625"/>
                  </a:cubicBezTo>
                  <a:lnTo>
                    <a:pt x="5454191" y="2911032"/>
                  </a:lnTo>
                  <a:lnTo>
                    <a:pt x="9060" y="2911032"/>
                  </a:lnTo>
                  <a:lnTo>
                    <a:pt x="0" y="2731625"/>
                  </a:lnTo>
                  <a:cubicBezTo>
                    <a:pt x="0" y="1222990"/>
                    <a:pt x="1222991" y="0"/>
                    <a:pt x="2731625" y="0"/>
                  </a:cubicBezTo>
                  <a:close/>
                </a:path>
              </a:pathLst>
            </a:custGeom>
            <a:gradFill flip="none" rotWithShape="1">
              <a:gsLst>
                <a:gs pos="0">
                  <a:srgbClr val="00B0F0"/>
                </a:gs>
                <a:gs pos="100000">
                  <a:srgbClr val="00B0F0">
                    <a:alpha val="0"/>
                  </a:srgbClr>
                </a:gs>
              </a:gsLst>
              <a:lin ang="5400000" scaled="1"/>
              <a:tileRect/>
            </a:gradFill>
            <a:ln w="12700" cap="flat" cmpd="sng" algn="ctr">
              <a:noFill/>
              <a:prstDash val="solid"/>
              <a:miter lim="800000"/>
            </a:ln>
            <a:effectLst/>
          </p:spPr>
          <p:txBody>
            <a:bodyPr wrap="square" rtlCol="0" anchor="ctr">
              <a:noAutofit/>
            </a:bodyPr>
            <a:lstStyle/>
            <a:p>
              <a:pPr algn="ctr" defTabSz="959937"/>
              <a:endParaRPr lang="zh-CN" altLang="en-US" sz="2100" kern="0" dirty="0">
                <a:solidFill>
                  <a:prstClr val="white"/>
                </a:solidFill>
                <a:cs typeface="+mn-ea"/>
                <a:sym typeface="+mn-lt"/>
              </a:endParaRPr>
            </a:p>
          </p:txBody>
        </p:sp>
        <p:sp>
          <p:nvSpPr>
            <p:cNvPr id="16" name="任意多边形: 形状 9">
              <a:extLst>
                <a:ext uri="{FF2B5EF4-FFF2-40B4-BE49-F238E27FC236}">
                  <a16:creationId xmlns:a16="http://schemas.microsoft.com/office/drawing/2014/main" id="{6C6A7230-63D7-90C0-9308-B88EF6A29EF1}"/>
                </a:ext>
              </a:extLst>
            </p:cNvPr>
            <p:cNvSpPr/>
            <p:nvPr/>
          </p:nvSpPr>
          <p:spPr>
            <a:xfrm>
              <a:off x="7818781" y="2889222"/>
              <a:ext cx="5961963" cy="3118360"/>
            </a:xfrm>
            <a:custGeom>
              <a:avLst/>
              <a:gdLst>
                <a:gd name="connsiteX0" fmla="*/ 3892952 w 7785904"/>
                <a:gd name="connsiteY0" fmla="*/ 0 h 4072359"/>
                <a:gd name="connsiteX1" fmla="*/ 7785904 w 7785904"/>
                <a:gd name="connsiteY1" fmla="*/ 3892952 h 4072359"/>
                <a:gd name="connsiteX2" fmla="*/ 7781368 w 7785904"/>
                <a:gd name="connsiteY2" fmla="*/ 4072359 h 4072359"/>
                <a:gd name="connsiteX3" fmla="*/ 4537 w 7785904"/>
                <a:gd name="connsiteY3" fmla="*/ 4072359 h 4072359"/>
                <a:gd name="connsiteX4" fmla="*/ 0 w 7785904"/>
                <a:gd name="connsiteY4" fmla="*/ 3892952 h 4072359"/>
                <a:gd name="connsiteX5" fmla="*/ 3892952 w 7785904"/>
                <a:gd name="connsiteY5" fmla="*/ 0 h 4072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5904" h="4072359">
                  <a:moveTo>
                    <a:pt x="3892952" y="0"/>
                  </a:moveTo>
                  <a:cubicBezTo>
                    <a:pt x="6042970" y="0"/>
                    <a:pt x="7785904" y="1742934"/>
                    <a:pt x="7785904" y="3892952"/>
                  </a:cubicBezTo>
                  <a:lnTo>
                    <a:pt x="7781368" y="4072359"/>
                  </a:lnTo>
                  <a:lnTo>
                    <a:pt x="4537" y="4072359"/>
                  </a:lnTo>
                  <a:lnTo>
                    <a:pt x="0" y="3892952"/>
                  </a:lnTo>
                  <a:cubicBezTo>
                    <a:pt x="0" y="1742934"/>
                    <a:pt x="1742934" y="0"/>
                    <a:pt x="3892952" y="0"/>
                  </a:cubicBezTo>
                  <a:close/>
                </a:path>
              </a:pathLst>
            </a:custGeom>
            <a:gradFill flip="none" rotWithShape="1">
              <a:gsLst>
                <a:gs pos="0">
                  <a:srgbClr val="00B0F0"/>
                </a:gs>
                <a:gs pos="100000">
                  <a:srgbClr val="00B0F0">
                    <a:alpha val="0"/>
                  </a:srgbClr>
                </a:gs>
              </a:gsLst>
              <a:lin ang="5400000" scaled="1"/>
              <a:tileRect/>
            </a:gradFill>
            <a:ln w="12700" cap="flat" cmpd="sng" algn="ctr">
              <a:noFill/>
              <a:prstDash val="solid"/>
              <a:miter lim="800000"/>
            </a:ln>
            <a:effectLst/>
          </p:spPr>
          <p:txBody>
            <a:bodyPr wrap="square" rtlCol="0" anchor="ctr">
              <a:noAutofit/>
            </a:bodyPr>
            <a:lstStyle/>
            <a:p>
              <a:pPr algn="ctr" defTabSz="959937"/>
              <a:endParaRPr lang="zh-CN" altLang="en-US" sz="2100" kern="0" dirty="0">
                <a:solidFill>
                  <a:prstClr val="white"/>
                </a:solidFill>
                <a:cs typeface="+mn-ea"/>
                <a:sym typeface="+mn-lt"/>
              </a:endParaRPr>
            </a:p>
          </p:txBody>
        </p:sp>
      </p:grpSp>
      <p:sp>
        <p:nvSpPr>
          <p:cNvPr id="20" name="矩形: 圆角 14">
            <a:hlinkClick r:id="rId3" action="ppaction://hlinksldjump"/>
            <a:extLst>
              <a:ext uri="{FF2B5EF4-FFF2-40B4-BE49-F238E27FC236}">
                <a16:creationId xmlns:a16="http://schemas.microsoft.com/office/drawing/2014/main" id="{4B1EC240-4D8A-31B0-1AB9-064DCBC34BD0}"/>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pic>
        <p:nvPicPr>
          <p:cNvPr id="10" name="Imagem 9">
            <a:extLst>
              <a:ext uri="{FF2B5EF4-FFF2-40B4-BE49-F238E27FC236}">
                <a16:creationId xmlns:a16="http://schemas.microsoft.com/office/drawing/2014/main" id="{93E7EFF8-E434-8827-AFAA-E97F07DBB8E2}"/>
              </a:ext>
            </a:extLst>
          </p:cNvPr>
          <p:cNvPicPr>
            <a:picLocks noChangeAspect="1"/>
          </p:cNvPicPr>
          <p:nvPr/>
        </p:nvPicPr>
        <p:blipFill>
          <a:blip r:embed="rId4"/>
          <a:stretch>
            <a:fillRect/>
          </a:stretch>
        </p:blipFill>
        <p:spPr>
          <a:xfrm>
            <a:off x="8479738" y="5317838"/>
            <a:ext cx="1248864" cy="1359228"/>
          </a:xfrm>
          <a:prstGeom prst="rect">
            <a:avLst/>
          </a:prstGeom>
          <a:ln>
            <a:noFill/>
          </a:ln>
          <a:effectLst>
            <a:softEdge rad="112500"/>
          </a:effectLst>
        </p:spPr>
      </p:pic>
      <p:grpSp>
        <p:nvGrpSpPr>
          <p:cNvPr id="11" name="组合 1">
            <a:extLst>
              <a:ext uri="{FF2B5EF4-FFF2-40B4-BE49-F238E27FC236}">
                <a16:creationId xmlns:a16="http://schemas.microsoft.com/office/drawing/2014/main" id="{3A09245F-1C4C-C288-37EA-C8C18F36EEA2}"/>
              </a:ext>
            </a:extLst>
          </p:cNvPr>
          <p:cNvGrpSpPr/>
          <p:nvPr/>
        </p:nvGrpSpPr>
        <p:grpSpPr>
          <a:xfrm>
            <a:off x="901870" y="4541497"/>
            <a:ext cx="4608119" cy="2383971"/>
            <a:chOff x="7818781" y="2889222"/>
            <a:chExt cx="5961963" cy="3118360"/>
          </a:xfrm>
        </p:grpSpPr>
        <p:sp>
          <p:nvSpPr>
            <p:cNvPr id="12" name="任意多边形: 形状 6">
              <a:extLst>
                <a:ext uri="{FF2B5EF4-FFF2-40B4-BE49-F238E27FC236}">
                  <a16:creationId xmlns:a16="http://schemas.microsoft.com/office/drawing/2014/main" id="{FB474C34-18C5-8AB5-7E32-0AD1C72ECCD3}"/>
                </a:ext>
              </a:extLst>
            </p:cNvPr>
            <p:cNvSpPr/>
            <p:nvPr/>
          </p:nvSpPr>
          <p:spPr>
            <a:xfrm>
              <a:off x="8501061" y="3296428"/>
              <a:ext cx="4597403" cy="2449674"/>
            </a:xfrm>
            <a:custGeom>
              <a:avLst/>
              <a:gdLst>
                <a:gd name="connsiteX0" fmla="*/ 2731625 w 5463250"/>
                <a:gd name="connsiteY0" fmla="*/ 0 h 2911032"/>
                <a:gd name="connsiteX1" fmla="*/ 5463250 w 5463250"/>
                <a:gd name="connsiteY1" fmla="*/ 2731625 h 2911032"/>
                <a:gd name="connsiteX2" fmla="*/ 5454191 w 5463250"/>
                <a:gd name="connsiteY2" fmla="*/ 2911032 h 2911032"/>
                <a:gd name="connsiteX3" fmla="*/ 9060 w 5463250"/>
                <a:gd name="connsiteY3" fmla="*/ 2911032 h 2911032"/>
                <a:gd name="connsiteX4" fmla="*/ 0 w 5463250"/>
                <a:gd name="connsiteY4" fmla="*/ 2731625 h 2911032"/>
                <a:gd name="connsiteX5" fmla="*/ 2731625 w 5463250"/>
                <a:gd name="connsiteY5" fmla="*/ 0 h 291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3250" h="2911032">
                  <a:moveTo>
                    <a:pt x="2731625" y="0"/>
                  </a:moveTo>
                  <a:cubicBezTo>
                    <a:pt x="4240260" y="0"/>
                    <a:pt x="5463250" y="1222990"/>
                    <a:pt x="5463250" y="2731625"/>
                  </a:cubicBezTo>
                  <a:lnTo>
                    <a:pt x="5454191" y="2911032"/>
                  </a:lnTo>
                  <a:lnTo>
                    <a:pt x="9060" y="2911032"/>
                  </a:lnTo>
                  <a:lnTo>
                    <a:pt x="0" y="2731625"/>
                  </a:lnTo>
                  <a:cubicBezTo>
                    <a:pt x="0" y="1222990"/>
                    <a:pt x="1222991" y="0"/>
                    <a:pt x="2731625" y="0"/>
                  </a:cubicBezTo>
                  <a:close/>
                </a:path>
              </a:pathLst>
            </a:custGeom>
            <a:gradFill flip="none" rotWithShape="1">
              <a:gsLst>
                <a:gs pos="0">
                  <a:srgbClr val="00B0F0"/>
                </a:gs>
                <a:gs pos="100000">
                  <a:srgbClr val="00B0F0">
                    <a:alpha val="0"/>
                  </a:srgbClr>
                </a:gs>
              </a:gsLst>
              <a:lin ang="5400000" scaled="1"/>
              <a:tileRect/>
            </a:gradFill>
            <a:ln w="12700" cap="flat" cmpd="sng" algn="ctr">
              <a:noFill/>
              <a:prstDash val="solid"/>
              <a:miter lim="800000"/>
            </a:ln>
            <a:effectLst/>
          </p:spPr>
          <p:txBody>
            <a:bodyPr wrap="square" rtlCol="0" anchor="ctr">
              <a:noAutofit/>
            </a:bodyPr>
            <a:lstStyle/>
            <a:p>
              <a:pPr algn="ctr" defTabSz="959937"/>
              <a:endParaRPr lang="zh-CN" altLang="en-US" sz="2100" kern="0" dirty="0">
                <a:solidFill>
                  <a:prstClr val="white"/>
                </a:solidFill>
                <a:cs typeface="+mn-ea"/>
                <a:sym typeface="+mn-lt"/>
              </a:endParaRPr>
            </a:p>
          </p:txBody>
        </p:sp>
        <p:sp>
          <p:nvSpPr>
            <p:cNvPr id="13" name="任意多边形: 形状 9">
              <a:extLst>
                <a:ext uri="{FF2B5EF4-FFF2-40B4-BE49-F238E27FC236}">
                  <a16:creationId xmlns:a16="http://schemas.microsoft.com/office/drawing/2014/main" id="{76D0088D-7E06-47E1-7455-D8CEB303083F}"/>
                </a:ext>
              </a:extLst>
            </p:cNvPr>
            <p:cNvSpPr/>
            <p:nvPr/>
          </p:nvSpPr>
          <p:spPr>
            <a:xfrm>
              <a:off x="7818781" y="2889222"/>
              <a:ext cx="5961963" cy="3118360"/>
            </a:xfrm>
            <a:custGeom>
              <a:avLst/>
              <a:gdLst>
                <a:gd name="connsiteX0" fmla="*/ 3892952 w 7785904"/>
                <a:gd name="connsiteY0" fmla="*/ 0 h 4072359"/>
                <a:gd name="connsiteX1" fmla="*/ 7785904 w 7785904"/>
                <a:gd name="connsiteY1" fmla="*/ 3892952 h 4072359"/>
                <a:gd name="connsiteX2" fmla="*/ 7781368 w 7785904"/>
                <a:gd name="connsiteY2" fmla="*/ 4072359 h 4072359"/>
                <a:gd name="connsiteX3" fmla="*/ 4537 w 7785904"/>
                <a:gd name="connsiteY3" fmla="*/ 4072359 h 4072359"/>
                <a:gd name="connsiteX4" fmla="*/ 0 w 7785904"/>
                <a:gd name="connsiteY4" fmla="*/ 3892952 h 4072359"/>
                <a:gd name="connsiteX5" fmla="*/ 3892952 w 7785904"/>
                <a:gd name="connsiteY5" fmla="*/ 0 h 4072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5904" h="4072359">
                  <a:moveTo>
                    <a:pt x="3892952" y="0"/>
                  </a:moveTo>
                  <a:cubicBezTo>
                    <a:pt x="6042970" y="0"/>
                    <a:pt x="7785904" y="1742934"/>
                    <a:pt x="7785904" y="3892952"/>
                  </a:cubicBezTo>
                  <a:lnTo>
                    <a:pt x="7781368" y="4072359"/>
                  </a:lnTo>
                  <a:lnTo>
                    <a:pt x="4537" y="4072359"/>
                  </a:lnTo>
                  <a:lnTo>
                    <a:pt x="0" y="3892952"/>
                  </a:lnTo>
                  <a:cubicBezTo>
                    <a:pt x="0" y="1742934"/>
                    <a:pt x="1742934" y="0"/>
                    <a:pt x="3892952" y="0"/>
                  </a:cubicBezTo>
                  <a:close/>
                </a:path>
              </a:pathLst>
            </a:custGeom>
            <a:gradFill flip="none" rotWithShape="1">
              <a:gsLst>
                <a:gs pos="0">
                  <a:srgbClr val="00B0F0"/>
                </a:gs>
                <a:gs pos="100000">
                  <a:srgbClr val="00B0F0">
                    <a:alpha val="0"/>
                  </a:srgbClr>
                </a:gs>
              </a:gsLst>
              <a:lin ang="5400000" scaled="1"/>
              <a:tileRect/>
            </a:gradFill>
            <a:ln w="12700" cap="flat" cmpd="sng" algn="ctr">
              <a:noFill/>
              <a:prstDash val="solid"/>
              <a:miter lim="800000"/>
            </a:ln>
            <a:effectLst/>
          </p:spPr>
          <p:txBody>
            <a:bodyPr wrap="square" rtlCol="0" anchor="ctr">
              <a:noAutofit/>
            </a:bodyPr>
            <a:lstStyle/>
            <a:p>
              <a:pPr algn="ctr" defTabSz="959937"/>
              <a:endParaRPr lang="zh-CN" altLang="en-US" sz="2100" kern="0" dirty="0">
                <a:solidFill>
                  <a:prstClr val="white"/>
                </a:solidFill>
                <a:cs typeface="+mn-ea"/>
                <a:sym typeface="+mn-lt"/>
              </a:endParaRPr>
            </a:p>
          </p:txBody>
        </p:sp>
      </p:grpSp>
      <p:pic>
        <p:nvPicPr>
          <p:cNvPr id="9" name="Imagem 8">
            <a:extLst>
              <a:ext uri="{FF2B5EF4-FFF2-40B4-BE49-F238E27FC236}">
                <a16:creationId xmlns:a16="http://schemas.microsoft.com/office/drawing/2014/main" id="{DAD6C7FB-B330-ACC9-F6F8-DE8BEE63C937}"/>
              </a:ext>
            </a:extLst>
          </p:cNvPr>
          <p:cNvPicPr>
            <a:picLocks noChangeAspect="1"/>
          </p:cNvPicPr>
          <p:nvPr/>
        </p:nvPicPr>
        <p:blipFill>
          <a:blip r:embed="rId5"/>
          <a:stretch>
            <a:fillRect/>
          </a:stretch>
        </p:blipFill>
        <p:spPr>
          <a:xfrm>
            <a:off x="2522964" y="5293914"/>
            <a:ext cx="1306952" cy="1306950"/>
          </a:xfrm>
          <a:prstGeom prst="rect">
            <a:avLst/>
          </a:prstGeom>
          <a:ln>
            <a:noFill/>
          </a:ln>
          <a:effectLst>
            <a:softEdge rad="112500"/>
          </a:effectLst>
        </p:spPr>
      </p:pic>
    </p:spTree>
    <p:extLst>
      <p:ext uri="{BB962C8B-B14F-4D97-AF65-F5344CB8AC3E}">
        <p14:creationId xmlns:p14="http://schemas.microsoft.com/office/powerpoint/2010/main" val="42586148"/>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decel="10000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1500" fill="hold"/>
                                        <p:tgtEl>
                                          <p:spTgt spid="20"/>
                                        </p:tgtEl>
                                        <p:attrNameLst>
                                          <p:attrName>ppt_x</p:attrName>
                                        </p:attrNameLst>
                                      </p:cBhvr>
                                      <p:tavLst>
                                        <p:tav tm="0">
                                          <p:val>
                                            <p:strVal val="1+#ppt_w/2"/>
                                          </p:val>
                                        </p:tav>
                                        <p:tav tm="100000">
                                          <p:val>
                                            <p:strVal val="#ppt_x"/>
                                          </p:val>
                                        </p:tav>
                                      </p:tavLst>
                                    </p:anim>
                                    <p:anim calcmode="lin" valueType="num">
                                      <p:cBhvr additive="base">
                                        <p:cTn id="14" dur="1500" fill="hold"/>
                                        <p:tgtEl>
                                          <p:spTgt spid="20"/>
                                        </p:tgtEl>
                                        <p:attrNameLst>
                                          <p:attrName>ppt_y</p:attrName>
                                        </p:attrNameLst>
                                      </p:cBhvr>
                                      <p:tavLst>
                                        <p:tav tm="0">
                                          <p:val>
                                            <p:strVal val="#ppt_y"/>
                                          </p:val>
                                        </p:tav>
                                        <p:tav tm="100000">
                                          <p:val>
                                            <p:strVal val="#ppt_y"/>
                                          </p:val>
                                        </p:tav>
                                      </p:tavLst>
                                    </p:anim>
                                  </p:childTnLst>
                                </p:cTn>
                              </p:par>
                            </p:childTnLst>
                          </p:cTn>
                        </p:par>
                        <p:par>
                          <p:cTn id="15" fill="hold">
                            <p:stCondLst>
                              <p:cond delay="2500"/>
                            </p:stCondLst>
                            <p:childTnLst>
                              <p:par>
                                <p:cTn id="16" presetID="42"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787267"/>
            <a:chOff x="335868" y="306805"/>
            <a:chExt cx="15402685" cy="1394734"/>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1394734"/>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F - EPI PARA PROTEÇÃO DOS MEMBROS SUPERIORES</a:t>
              </a:r>
              <a:br>
                <a:rPr lang="pt-BR" altLang="zh-CN" sz="2258" b="1" dirty="0">
                  <a:solidFill>
                    <a:prstClr val="white"/>
                  </a:solidFill>
                  <a:cs typeface="+mn-ea"/>
                  <a:sym typeface="+mn-lt"/>
                </a:rPr>
              </a:b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791536" y="1142704"/>
            <a:ext cx="5763818" cy="1422954"/>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F.3 - Manga:</a:t>
            </a:r>
            <a:br>
              <a:rPr lang="pt-BR" altLang="zh-CN" sz="2000" b="1" dirty="0">
                <a:solidFill>
                  <a:schemeClr val="bg1"/>
                </a:solidFill>
                <a:cs typeface="+mn-ea"/>
                <a:sym typeface="+mn-lt"/>
              </a:rPr>
            </a:br>
            <a:r>
              <a:rPr lang="pt-BR" altLang="zh-CN" sz="2000" b="1" dirty="0">
                <a:solidFill>
                  <a:schemeClr val="bg1"/>
                </a:solidFill>
                <a:cs typeface="+mn-ea"/>
                <a:sym typeface="+mn-lt"/>
              </a:rPr>
              <a:t>e) </a:t>
            </a:r>
            <a:r>
              <a:rPr lang="pt-BR" altLang="zh-CN" sz="2000" dirty="0">
                <a:solidFill>
                  <a:schemeClr val="bg1"/>
                </a:solidFill>
                <a:cs typeface="+mn-ea"/>
                <a:sym typeface="+mn-lt"/>
              </a:rPr>
              <a:t>manga para proteção do braço e do antebraço contra agentes térmicos; </a:t>
            </a:r>
            <a:endParaRPr lang="zh-CN" altLang="en-US" sz="20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8202985" y="4160324"/>
            <a:ext cx="3451949" cy="2264851"/>
          </a:xfrm>
          <a:prstGeom prst="rect">
            <a:avLst/>
          </a:prstGeom>
          <a:noFill/>
        </p:spPr>
        <p:txBody>
          <a:bodyPr wrap="square" rtlCol="0">
            <a:spAutoFit/>
          </a:bodyPr>
          <a:lstStyle/>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Indicado para atividades com superfície quente, pequenas chamas, calor de contato, convectivo, radiante e metais fundidos</a:t>
            </a:r>
          </a:p>
          <a:p>
            <a:pPr defTabSz="479969">
              <a:lnSpc>
                <a:spcPct val="150000"/>
              </a:lnSpc>
              <a:defRPr/>
            </a:pPr>
            <a:endParaRPr lang="pt-BR" altLang="zh-CN" sz="1600" dirty="0">
              <a:solidFill>
                <a:schemeClr val="bg1"/>
              </a:solidFill>
              <a:effectLst>
                <a:outerShdw blurRad="38100" dist="38100" dir="2700000" algn="tl">
                  <a:srgbClr val="000000">
                    <a:alpha val="43137"/>
                  </a:srgbClr>
                </a:outerShdw>
              </a:effectLst>
              <a:cs typeface="+mn-ea"/>
              <a:sym typeface="+mn-lt"/>
            </a:endParaRPr>
          </a:p>
        </p:txBody>
      </p:sp>
      <p:grpSp>
        <p:nvGrpSpPr>
          <p:cNvPr id="33" name="Agrupar 32">
            <a:extLst>
              <a:ext uri="{FF2B5EF4-FFF2-40B4-BE49-F238E27FC236}">
                <a16:creationId xmlns:a16="http://schemas.microsoft.com/office/drawing/2014/main" id="{4CC87D51-AF76-F951-B8C3-E9249EB1747D}"/>
              </a:ext>
            </a:extLst>
          </p:cNvPr>
          <p:cNvGrpSpPr/>
          <p:nvPr/>
        </p:nvGrpSpPr>
        <p:grpSpPr>
          <a:xfrm>
            <a:off x="186778" y="3429001"/>
            <a:ext cx="6464394" cy="3217070"/>
            <a:chOff x="2805559" y="1861055"/>
            <a:chExt cx="15988406" cy="3821288"/>
          </a:xfrm>
        </p:grpSpPr>
        <p:sp>
          <p:nvSpPr>
            <p:cNvPr id="2" name="椭圆 6">
              <a:extLst>
                <a:ext uri="{FF2B5EF4-FFF2-40B4-BE49-F238E27FC236}">
                  <a16:creationId xmlns:a16="http://schemas.microsoft.com/office/drawing/2014/main" id="{52B7FE4F-1E68-9AAA-E7E3-E14C481BE9ED}"/>
                </a:ext>
              </a:extLst>
            </p:cNvPr>
            <p:cNvSpPr/>
            <p:nvPr/>
          </p:nvSpPr>
          <p:spPr>
            <a:xfrm>
              <a:off x="2805559" y="3164682"/>
              <a:ext cx="15988406" cy="2517661"/>
            </a:xfrm>
            <a:prstGeom prst="ellipse">
              <a:avLst/>
            </a:prstGeom>
            <a:noFill/>
            <a:ln w="9525" cap="flat" cmpd="sng" algn="ctr">
              <a:gradFill flip="none" rotWithShape="1">
                <a:gsLst>
                  <a:gs pos="51000">
                    <a:srgbClr val="0DE1FE"/>
                  </a:gs>
                  <a:gs pos="100000">
                    <a:srgbClr val="0DE1FE">
                      <a:alpha val="0"/>
                    </a:srgbClr>
                  </a:gs>
                  <a:gs pos="0">
                    <a:srgbClr val="0DE1FE">
                      <a:alpha val="0"/>
                    </a:srgbClr>
                  </a:gs>
                </a:gsLst>
                <a:lin ang="5400000" scaled="0"/>
                <a:tileRect/>
              </a:gra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dirty="0">
                <a:solidFill>
                  <a:prstClr val="white"/>
                </a:solidFill>
                <a:cs typeface="+mn-ea"/>
                <a:sym typeface="+mn-lt"/>
              </a:endParaRPr>
            </a:p>
          </p:txBody>
        </p:sp>
        <p:sp>
          <p:nvSpPr>
            <p:cNvPr id="9" name="椭圆 9">
              <a:extLst>
                <a:ext uri="{FF2B5EF4-FFF2-40B4-BE49-F238E27FC236}">
                  <a16:creationId xmlns:a16="http://schemas.microsoft.com/office/drawing/2014/main" id="{909C03D8-B1EC-4671-2E9F-A1A5224E7E61}"/>
                </a:ext>
              </a:extLst>
            </p:cNvPr>
            <p:cNvSpPr/>
            <p:nvPr/>
          </p:nvSpPr>
          <p:spPr>
            <a:xfrm>
              <a:off x="3671927" y="2839064"/>
              <a:ext cx="14255668" cy="2309588"/>
            </a:xfrm>
            <a:prstGeom prst="ellipse">
              <a:avLst/>
            </a:prstGeom>
            <a:noFill/>
            <a:ln w="9525" cap="flat" cmpd="sng" algn="ctr">
              <a:gradFill flip="none" rotWithShape="1">
                <a:gsLst>
                  <a:gs pos="51000">
                    <a:srgbClr val="0DE1FE"/>
                  </a:gs>
                  <a:gs pos="100000">
                    <a:srgbClr val="0DE1FE">
                      <a:alpha val="0"/>
                    </a:srgbClr>
                  </a:gs>
                  <a:gs pos="0">
                    <a:srgbClr val="0DE1FE">
                      <a:alpha val="0"/>
                    </a:srgbClr>
                  </a:gs>
                </a:gsLst>
                <a:lin ang="5400000" scaled="0"/>
                <a:tileRect/>
              </a:gra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dirty="0">
                <a:solidFill>
                  <a:prstClr val="white"/>
                </a:solidFill>
                <a:cs typeface="+mn-ea"/>
                <a:sym typeface="+mn-lt"/>
              </a:endParaRPr>
            </a:p>
          </p:txBody>
        </p:sp>
        <p:grpSp>
          <p:nvGrpSpPr>
            <p:cNvPr id="10" name="组合 10">
              <a:extLst>
                <a:ext uri="{FF2B5EF4-FFF2-40B4-BE49-F238E27FC236}">
                  <a16:creationId xmlns:a16="http://schemas.microsoft.com/office/drawing/2014/main" id="{AD5158A0-94DF-546E-6512-B0EA90AEAA91}"/>
                </a:ext>
              </a:extLst>
            </p:cNvPr>
            <p:cNvGrpSpPr/>
            <p:nvPr/>
          </p:nvGrpSpPr>
          <p:grpSpPr>
            <a:xfrm>
              <a:off x="3857124" y="2623055"/>
              <a:ext cx="82192" cy="1800457"/>
              <a:chOff x="571349" y="4064644"/>
              <a:chExt cx="82192" cy="1800457"/>
            </a:xfrm>
          </p:grpSpPr>
          <p:cxnSp>
            <p:nvCxnSpPr>
              <p:cNvPr id="11" name="直接连接符 11">
                <a:extLst>
                  <a:ext uri="{FF2B5EF4-FFF2-40B4-BE49-F238E27FC236}">
                    <a16:creationId xmlns:a16="http://schemas.microsoft.com/office/drawing/2014/main" id="{37D8FBD0-40B6-31F4-CB5F-35D66AB4CA91}"/>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12" name="椭圆 12">
                <a:extLst>
                  <a:ext uri="{FF2B5EF4-FFF2-40B4-BE49-F238E27FC236}">
                    <a16:creationId xmlns:a16="http://schemas.microsoft.com/office/drawing/2014/main" id="{AB5F7452-F344-38D8-4107-E637B0B3DAEE}"/>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13" name="组合 13">
              <a:extLst>
                <a:ext uri="{FF2B5EF4-FFF2-40B4-BE49-F238E27FC236}">
                  <a16:creationId xmlns:a16="http://schemas.microsoft.com/office/drawing/2014/main" id="{99F568C0-5BEC-88E7-1256-34E9FEBA435C}"/>
                </a:ext>
              </a:extLst>
            </p:cNvPr>
            <p:cNvGrpSpPr/>
            <p:nvPr/>
          </p:nvGrpSpPr>
          <p:grpSpPr>
            <a:xfrm>
              <a:off x="6752724" y="1861055"/>
              <a:ext cx="82192" cy="1800457"/>
              <a:chOff x="571349" y="4064644"/>
              <a:chExt cx="82192" cy="1800457"/>
            </a:xfrm>
          </p:grpSpPr>
          <p:cxnSp>
            <p:nvCxnSpPr>
              <p:cNvPr id="17" name="直接连接符 14">
                <a:extLst>
                  <a:ext uri="{FF2B5EF4-FFF2-40B4-BE49-F238E27FC236}">
                    <a16:creationId xmlns:a16="http://schemas.microsoft.com/office/drawing/2014/main" id="{320EA0F7-62B7-CC28-3178-5CF8F53AAFA4}"/>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19" name="椭圆 15">
                <a:extLst>
                  <a:ext uri="{FF2B5EF4-FFF2-40B4-BE49-F238E27FC236}">
                    <a16:creationId xmlns:a16="http://schemas.microsoft.com/office/drawing/2014/main" id="{4F3E339F-6E58-C84E-46CF-E78238327E16}"/>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21" name="组合 16">
              <a:extLst>
                <a:ext uri="{FF2B5EF4-FFF2-40B4-BE49-F238E27FC236}">
                  <a16:creationId xmlns:a16="http://schemas.microsoft.com/office/drawing/2014/main" id="{BD8A6F73-0993-A7DC-421A-0D1201767DC0}"/>
                </a:ext>
              </a:extLst>
            </p:cNvPr>
            <p:cNvGrpSpPr/>
            <p:nvPr/>
          </p:nvGrpSpPr>
          <p:grpSpPr>
            <a:xfrm>
              <a:off x="5154245" y="3798712"/>
              <a:ext cx="82192" cy="1800457"/>
              <a:chOff x="571349" y="4064644"/>
              <a:chExt cx="82192" cy="1800457"/>
            </a:xfrm>
          </p:grpSpPr>
          <p:cxnSp>
            <p:nvCxnSpPr>
              <p:cNvPr id="22" name="直接连接符 17">
                <a:extLst>
                  <a:ext uri="{FF2B5EF4-FFF2-40B4-BE49-F238E27FC236}">
                    <a16:creationId xmlns:a16="http://schemas.microsoft.com/office/drawing/2014/main" id="{E432501F-BADA-1DF0-AA31-367BE33E70D7}"/>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23" name="椭圆 18">
                <a:extLst>
                  <a:ext uri="{FF2B5EF4-FFF2-40B4-BE49-F238E27FC236}">
                    <a16:creationId xmlns:a16="http://schemas.microsoft.com/office/drawing/2014/main" id="{CC7DA5AC-0958-68AC-09B2-E5BBF538B55A}"/>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24" name="组合 19">
              <a:extLst>
                <a:ext uri="{FF2B5EF4-FFF2-40B4-BE49-F238E27FC236}">
                  <a16:creationId xmlns:a16="http://schemas.microsoft.com/office/drawing/2014/main" id="{A3C1865A-3F72-20E0-167F-E00D756901F4}"/>
                </a:ext>
              </a:extLst>
            </p:cNvPr>
            <p:cNvGrpSpPr/>
            <p:nvPr/>
          </p:nvGrpSpPr>
          <p:grpSpPr>
            <a:xfrm>
              <a:off x="14831068" y="2623055"/>
              <a:ext cx="82192" cy="1800457"/>
              <a:chOff x="571349" y="4064644"/>
              <a:chExt cx="82192" cy="1800457"/>
            </a:xfrm>
          </p:grpSpPr>
          <p:cxnSp>
            <p:nvCxnSpPr>
              <p:cNvPr id="25" name="直接连接符 20">
                <a:extLst>
                  <a:ext uri="{FF2B5EF4-FFF2-40B4-BE49-F238E27FC236}">
                    <a16:creationId xmlns:a16="http://schemas.microsoft.com/office/drawing/2014/main" id="{0ADF1799-7D37-DFF7-0B72-3EE09AF189D6}"/>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26" name="椭圆 21">
                <a:extLst>
                  <a:ext uri="{FF2B5EF4-FFF2-40B4-BE49-F238E27FC236}">
                    <a16:creationId xmlns:a16="http://schemas.microsoft.com/office/drawing/2014/main" id="{EE2A5BE1-C073-262E-919F-C892402BBAFC}"/>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27" name="组合 22">
              <a:extLst>
                <a:ext uri="{FF2B5EF4-FFF2-40B4-BE49-F238E27FC236}">
                  <a16:creationId xmlns:a16="http://schemas.microsoft.com/office/drawing/2014/main" id="{94178FC7-D847-8BAB-1561-A0C9B60AC120}"/>
                </a:ext>
              </a:extLst>
            </p:cNvPr>
            <p:cNvGrpSpPr/>
            <p:nvPr/>
          </p:nvGrpSpPr>
          <p:grpSpPr>
            <a:xfrm>
              <a:off x="17486038" y="1861055"/>
              <a:ext cx="82192" cy="1800457"/>
              <a:chOff x="571349" y="4064644"/>
              <a:chExt cx="82192" cy="1800457"/>
            </a:xfrm>
          </p:grpSpPr>
          <p:cxnSp>
            <p:nvCxnSpPr>
              <p:cNvPr id="28" name="直接连接符 23">
                <a:extLst>
                  <a:ext uri="{FF2B5EF4-FFF2-40B4-BE49-F238E27FC236}">
                    <a16:creationId xmlns:a16="http://schemas.microsoft.com/office/drawing/2014/main" id="{1744975E-DC6D-370E-3A47-A4E44FD54DA9}"/>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29" name="椭圆 24">
                <a:extLst>
                  <a:ext uri="{FF2B5EF4-FFF2-40B4-BE49-F238E27FC236}">
                    <a16:creationId xmlns:a16="http://schemas.microsoft.com/office/drawing/2014/main" id="{0EE8A153-EB7C-9A2C-BCEA-60214C21F893}"/>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30" name="组合 25">
              <a:extLst>
                <a:ext uri="{FF2B5EF4-FFF2-40B4-BE49-F238E27FC236}">
                  <a16:creationId xmlns:a16="http://schemas.microsoft.com/office/drawing/2014/main" id="{40AED7F0-79DB-1120-9C71-EA55A82ABC29}"/>
                </a:ext>
              </a:extLst>
            </p:cNvPr>
            <p:cNvGrpSpPr/>
            <p:nvPr/>
          </p:nvGrpSpPr>
          <p:grpSpPr>
            <a:xfrm>
              <a:off x="16441009" y="3798712"/>
              <a:ext cx="82192" cy="1800457"/>
              <a:chOff x="571349" y="4064644"/>
              <a:chExt cx="82192" cy="1800457"/>
            </a:xfrm>
          </p:grpSpPr>
          <p:cxnSp>
            <p:nvCxnSpPr>
              <p:cNvPr id="31" name="直接连接符 26">
                <a:extLst>
                  <a:ext uri="{FF2B5EF4-FFF2-40B4-BE49-F238E27FC236}">
                    <a16:creationId xmlns:a16="http://schemas.microsoft.com/office/drawing/2014/main" id="{BB395496-805E-BD1E-0E93-834710FE8EF4}"/>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32" name="椭圆 27">
                <a:extLst>
                  <a:ext uri="{FF2B5EF4-FFF2-40B4-BE49-F238E27FC236}">
                    <a16:creationId xmlns:a16="http://schemas.microsoft.com/office/drawing/2014/main" id="{AE905A7C-C0CD-F1E8-6C50-A985314E9B50}"/>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sp>
        <p:nvSpPr>
          <p:cNvPr id="36" name="椭圆 33">
            <a:extLst>
              <a:ext uri="{FF2B5EF4-FFF2-40B4-BE49-F238E27FC236}">
                <a16:creationId xmlns:a16="http://schemas.microsoft.com/office/drawing/2014/main" id="{ED35E3F6-54DF-32CC-1185-0687DB4B4582}"/>
              </a:ext>
            </a:extLst>
          </p:cNvPr>
          <p:cNvSpPr/>
          <p:nvPr/>
        </p:nvSpPr>
        <p:spPr>
          <a:xfrm>
            <a:off x="7341365" y="4252368"/>
            <a:ext cx="766514" cy="766514"/>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400" b="1" dirty="0">
                <a:solidFill>
                  <a:prstClr val="white"/>
                </a:solidFill>
                <a:cs typeface="+mn-ea"/>
                <a:sym typeface="+mn-lt"/>
              </a:rPr>
              <a:t>01</a:t>
            </a:r>
            <a:endParaRPr lang="zh-CN" altLang="en-US" sz="1400" b="1" dirty="0">
              <a:solidFill>
                <a:prstClr val="white"/>
              </a:solidFill>
              <a:cs typeface="+mn-ea"/>
              <a:sym typeface="+mn-lt"/>
            </a:endParaRPr>
          </a:p>
        </p:txBody>
      </p:sp>
      <p:sp>
        <p:nvSpPr>
          <p:cNvPr id="37" name="矩形: 圆角 14">
            <a:hlinkClick r:id="rId3" action="ppaction://hlinksldjump"/>
            <a:extLst>
              <a:ext uri="{FF2B5EF4-FFF2-40B4-BE49-F238E27FC236}">
                <a16:creationId xmlns:a16="http://schemas.microsoft.com/office/drawing/2014/main" id="{78D105F1-6E50-7993-D1D0-AE4A04872A24}"/>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pic>
        <p:nvPicPr>
          <p:cNvPr id="15" name="Imagem 14">
            <a:extLst>
              <a:ext uri="{FF2B5EF4-FFF2-40B4-BE49-F238E27FC236}">
                <a16:creationId xmlns:a16="http://schemas.microsoft.com/office/drawing/2014/main" id="{0E0EFCDD-C89F-C155-F04E-364E5AD72EBB}"/>
              </a:ext>
            </a:extLst>
          </p:cNvPr>
          <p:cNvPicPr>
            <a:picLocks noChangeAspect="1"/>
          </p:cNvPicPr>
          <p:nvPr/>
        </p:nvPicPr>
        <p:blipFill>
          <a:blip r:embed="rId4"/>
          <a:stretch>
            <a:fillRect/>
          </a:stretch>
        </p:blipFill>
        <p:spPr>
          <a:xfrm>
            <a:off x="1879300" y="4269192"/>
            <a:ext cx="1293223" cy="1446104"/>
          </a:xfrm>
          <a:prstGeom prst="rect">
            <a:avLst/>
          </a:prstGeom>
          <a:effectLst>
            <a:glow rad="139700">
              <a:schemeClr val="accent1">
                <a:satMod val="175000"/>
                <a:alpha val="40000"/>
              </a:schemeClr>
            </a:glow>
          </a:effectLst>
        </p:spPr>
      </p:pic>
      <p:pic>
        <p:nvPicPr>
          <p:cNvPr id="16" name="Imagem 15">
            <a:extLst>
              <a:ext uri="{FF2B5EF4-FFF2-40B4-BE49-F238E27FC236}">
                <a16:creationId xmlns:a16="http://schemas.microsoft.com/office/drawing/2014/main" id="{593C20E5-E895-0EA5-8283-BF1D5D72294C}"/>
              </a:ext>
            </a:extLst>
          </p:cNvPr>
          <p:cNvPicPr>
            <a:picLocks noChangeAspect="1"/>
          </p:cNvPicPr>
          <p:nvPr/>
        </p:nvPicPr>
        <p:blipFill>
          <a:blip r:embed="rId5"/>
          <a:stretch>
            <a:fillRect/>
          </a:stretch>
        </p:blipFill>
        <p:spPr>
          <a:xfrm>
            <a:off x="3454571" y="4263254"/>
            <a:ext cx="1446105" cy="1446105"/>
          </a:xfrm>
          <a:prstGeom prst="rect">
            <a:avLst/>
          </a:prstGeom>
          <a:effectLst>
            <a:glow rad="139700">
              <a:schemeClr val="accent1">
                <a:satMod val="175000"/>
                <a:alpha val="40000"/>
              </a:schemeClr>
            </a:glow>
          </a:effectLst>
        </p:spPr>
      </p:pic>
    </p:spTree>
    <p:extLst>
      <p:ext uri="{BB962C8B-B14F-4D97-AF65-F5344CB8AC3E}">
        <p14:creationId xmlns:p14="http://schemas.microsoft.com/office/powerpoint/2010/main" val="3841204313"/>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2" decel="100000"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1500" fill="hold"/>
                                        <p:tgtEl>
                                          <p:spTgt spid="37"/>
                                        </p:tgtEl>
                                        <p:attrNameLst>
                                          <p:attrName>ppt_x</p:attrName>
                                        </p:attrNameLst>
                                      </p:cBhvr>
                                      <p:tavLst>
                                        <p:tav tm="0">
                                          <p:val>
                                            <p:strVal val="1+#ppt_w/2"/>
                                          </p:val>
                                        </p:tav>
                                        <p:tav tm="100000">
                                          <p:val>
                                            <p:strVal val="#ppt_x"/>
                                          </p:val>
                                        </p:tav>
                                      </p:tavLst>
                                    </p:anim>
                                    <p:anim calcmode="lin" valueType="num">
                                      <p:cBhvr additive="base">
                                        <p:cTn id="13" dur="1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787267"/>
            <a:chOff x="335868" y="306805"/>
            <a:chExt cx="15402685" cy="1394734"/>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1394734"/>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F - EPI PARA PROTEÇÃO DOS MEMBROS SUPERIORES</a:t>
              </a:r>
              <a:br>
                <a:rPr lang="pt-BR" altLang="zh-CN" sz="2258" b="1" dirty="0">
                  <a:solidFill>
                    <a:prstClr val="white"/>
                  </a:solidFill>
                  <a:cs typeface="+mn-ea"/>
                  <a:sym typeface="+mn-lt"/>
                </a:rPr>
              </a:br>
              <a:endParaRPr lang="zh-CN" altLang="en-US" sz="2258" b="1" dirty="0">
                <a:solidFill>
                  <a:prstClr val="white"/>
                </a:solidFill>
                <a:cs typeface="+mn-ea"/>
                <a:sym typeface="+mn-lt"/>
              </a:endParaRPr>
            </a:p>
          </p:txBody>
        </p:sp>
      </p:grpSp>
      <p:sp>
        <p:nvSpPr>
          <p:cNvPr id="17" name="椭圆 54">
            <a:extLst>
              <a:ext uri="{FF2B5EF4-FFF2-40B4-BE49-F238E27FC236}">
                <a16:creationId xmlns:a16="http://schemas.microsoft.com/office/drawing/2014/main" id="{21A9CBE4-2952-47E1-430A-4106CAE8C0A9}"/>
              </a:ext>
            </a:extLst>
          </p:cNvPr>
          <p:cNvSpPr/>
          <p:nvPr/>
        </p:nvSpPr>
        <p:spPr>
          <a:xfrm flipV="1">
            <a:off x="1891819" y="4013200"/>
            <a:ext cx="8675882" cy="7797232"/>
          </a:xfrm>
          <a:prstGeom prst="ellipse">
            <a:avLst/>
          </a:prstGeom>
          <a:gradFill flip="none" rotWithShape="1">
            <a:gsLst>
              <a:gs pos="51000">
                <a:srgbClr val="00B0F0">
                  <a:alpha val="0"/>
                </a:srgbClr>
              </a:gs>
              <a:gs pos="100000">
                <a:srgbClr val="00B0F0"/>
              </a:gs>
            </a:gsLst>
            <a:lin ang="5400000" scaled="1"/>
            <a:tileRect/>
          </a:gradFill>
          <a:ln w="12700" cap="flat" cmpd="sng" algn="ctr">
            <a:noFill/>
            <a:prstDash val="solid"/>
            <a:miter lim="800000"/>
          </a:ln>
          <a:effectLst/>
        </p:spPr>
        <p:txBody>
          <a:bodyPr rtlCol="0" anchor="ctr"/>
          <a:lstStyle/>
          <a:p>
            <a:pPr marL="0" marR="0" lvl="0" indent="0" algn="ctr" defTabSz="959937" eaLnBrk="1" fontAlgn="auto" latinLnBrk="0" hangingPunct="1">
              <a:lnSpc>
                <a:spcPct val="100000"/>
              </a:lnSpc>
              <a:spcBef>
                <a:spcPts val="0"/>
              </a:spcBef>
              <a:spcAft>
                <a:spcPts val="0"/>
              </a:spcAft>
              <a:buClrTx/>
              <a:buSzTx/>
              <a:buFontTx/>
              <a:buNone/>
              <a:tabLst/>
              <a:defRPr/>
            </a:pPr>
            <a:endParaRPr kumimoji="0" lang="zh-CN" altLang="en-US" sz="1890" b="0" i="0" u="none" strike="noStrike" kern="0" cap="none" spc="0" normalizeH="0" baseline="0" noProof="0" dirty="0">
              <a:ln>
                <a:noFill/>
              </a:ln>
              <a:solidFill>
                <a:prstClr val="white"/>
              </a:solidFill>
              <a:effectLst/>
              <a:uLnTx/>
              <a:uFillTx/>
              <a:cs typeface="+mn-ea"/>
              <a:sym typeface="+mn-lt"/>
            </a:endParaRPr>
          </a:p>
        </p:txBody>
      </p:sp>
      <p:grpSp>
        <p:nvGrpSpPr>
          <p:cNvPr id="18" name="组合 58">
            <a:extLst>
              <a:ext uri="{FF2B5EF4-FFF2-40B4-BE49-F238E27FC236}">
                <a16:creationId xmlns:a16="http://schemas.microsoft.com/office/drawing/2014/main" id="{946BB284-2718-A8A4-4A39-394A90724432}"/>
              </a:ext>
            </a:extLst>
          </p:cNvPr>
          <p:cNvGrpSpPr/>
          <p:nvPr/>
        </p:nvGrpSpPr>
        <p:grpSpPr>
          <a:xfrm>
            <a:off x="2524077" y="5562392"/>
            <a:ext cx="7411368" cy="1150499"/>
            <a:chOff x="4452471" y="5588000"/>
            <a:chExt cx="3287057" cy="567765"/>
          </a:xfrm>
        </p:grpSpPr>
        <p:sp>
          <p:nvSpPr>
            <p:cNvPr id="19" name="椭圆 60">
              <a:extLst>
                <a:ext uri="{FF2B5EF4-FFF2-40B4-BE49-F238E27FC236}">
                  <a16:creationId xmlns:a16="http://schemas.microsoft.com/office/drawing/2014/main" id="{470093FC-44CB-BB6B-3D95-863B5D035C1F}"/>
                </a:ext>
              </a:extLst>
            </p:cNvPr>
            <p:cNvSpPr/>
            <p:nvPr/>
          </p:nvSpPr>
          <p:spPr>
            <a:xfrm>
              <a:off x="4840940" y="5638799"/>
              <a:ext cx="2510118" cy="466165"/>
            </a:xfrm>
            <a:prstGeom prst="ellipse">
              <a:avLst/>
            </a:prstGeom>
            <a:gradFill>
              <a:gsLst>
                <a:gs pos="0">
                  <a:srgbClr val="00B0F0">
                    <a:alpha val="60000"/>
                  </a:srgbClr>
                </a:gs>
                <a:gs pos="100000">
                  <a:srgbClr val="00B0F0">
                    <a:alpha val="10000"/>
                  </a:srgbClr>
                </a:gs>
              </a:gsLst>
              <a:lin ang="16200000" scaled="1"/>
            </a:gradFill>
            <a:ln w="15875" cap="flat" cmpd="sng" algn="ctr">
              <a:noFill/>
              <a:prstDash val="solid"/>
              <a:miter lim="800000"/>
            </a:ln>
            <a:effectLst/>
            <a:scene3d>
              <a:camera prst="orthographicFront"/>
              <a:lightRig rig="threePt" dir="t"/>
            </a:scene3d>
          </p:spPr>
          <p:txBody>
            <a:bodyPr rot="0" spcFirstLastPara="0" vertOverflow="overflow" horzOverflow="overflow" vert="horz" wrap="square" lIns="95991" tIns="47995" rIns="95991" bIns="47995" numCol="1" spcCol="0" rtlCol="0" fromWordArt="0" anchor="ctr" anchorCtr="0" forceAA="0" compatLnSpc="1">
              <a:prstTxWarp prst="textNoShape">
                <a:avLst/>
              </a:prstTxWarp>
              <a:noAutofit/>
            </a:bodyPr>
            <a:lstStyle/>
            <a:p>
              <a:pPr marL="0" marR="0" lvl="0" indent="0" algn="ctr" defTabSz="959937"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dirty="0">
                <a:ln>
                  <a:noFill/>
                </a:ln>
                <a:solidFill>
                  <a:prstClr val="white"/>
                </a:solidFill>
                <a:effectLst/>
                <a:uLnTx/>
                <a:uFillTx/>
                <a:cs typeface="+mn-ea"/>
                <a:sym typeface="+mn-lt"/>
              </a:endParaRPr>
            </a:p>
          </p:txBody>
        </p:sp>
        <p:sp>
          <p:nvSpPr>
            <p:cNvPr id="20" name="椭圆 61">
              <a:extLst>
                <a:ext uri="{FF2B5EF4-FFF2-40B4-BE49-F238E27FC236}">
                  <a16:creationId xmlns:a16="http://schemas.microsoft.com/office/drawing/2014/main" id="{A5949AC0-797A-F3E4-88BC-B1791EC52257}"/>
                </a:ext>
              </a:extLst>
            </p:cNvPr>
            <p:cNvSpPr/>
            <p:nvPr/>
          </p:nvSpPr>
          <p:spPr>
            <a:xfrm>
              <a:off x="5350435" y="5668682"/>
              <a:ext cx="1491129" cy="310777"/>
            </a:xfrm>
            <a:prstGeom prst="ellipse">
              <a:avLst/>
            </a:prstGeom>
            <a:gradFill>
              <a:gsLst>
                <a:gs pos="0">
                  <a:srgbClr val="E6DCB1">
                    <a:alpha val="60000"/>
                  </a:srgbClr>
                </a:gs>
                <a:gs pos="100000">
                  <a:srgbClr val="E6DCB1">
                    <a:alpha val="10000"/>
                  </a:srgbClr>
                </a:gs>
              </a:gsLst>
              <a:lin ang="16200000" scaled="1"/>
            </a:gradFill>
            <a:ln w="15875" cap="flat" cmpd="sng" algn="ctr">
              <a:noFill/>
              <a:prstDash val="solid"/>
              <a:miter lim="800000"/>
            </a:ln>
            <a:effectLst/>
            <a:scene3d>
              <a:camera prst="orthographicFront"/>
              <a:lightRig rig="threePt" dir="t"/>
            </a:scene3d>
          </p:spPr>
          <p:txBody>
            <a:bodyPr rot="0" spcFirstLastPara="0" vertOverflow="overflow" horzOverflow="overflow" vert="horz" wrap="square" lIns="95991" tIns="47995" rIns="95991" bIns="47995" numCol="1" spcCol="0" rtlCol="0" fromWordArt="0" anchor="ctr" anchorCtr="0" forceAA="0" compatLnSpc="1">
              <a:prstTxWarp prst="textNoShape">
                <a:avLst/>
              </a:prstTxWarp>
              <a:noAutofit/>
            </a:bodyPr>
            <a:lstStyle/>
            <a:p>
              <a:pPr marL="0" marR="0" lvl="0" indent="0" algn="ctr" defTabSz="959937"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dirty="0">
                <a:ln>
                  <a:noFill/>
                </a:ln>
                <a:solidFill>
                  <a:prstClr val="white"/>
                </a:solidFill>
                <a:effectLst/>
                <a:uLnTx/>
                <a:uFillTx/>
                <a:cs typeface="+mn-ea"/>
                <a:sym typeface="+mn-lt"/>
              </a:endParaRPr>
            </a:p>
          </p:txBody>
        </p:sp>
        <p:sp>
          <p:nvSpPr>
            <p:cNvPr id="21" name="弧 7">
              <a:extLst>
                <a:ext uri="{FF2B5EF4-FFF2-40B4-BE49-F238E27FC236}">
                  <a16:creationId xmlns:a16="http://schemas.microsoft.com/office/drawing/2014/main" id="{B56A01D8-F9B5-626E-577C-77410AA0531F}"/>
                </a:ext>
              </a:extLst>
            </p:cNvPr>
            <p:cNvSpPr/>
            <p:nvPr/>
          </p:nvSpPr>
          <p:spPr>
            <a:xfrm>
              <a:off x="4452471" y="5588000"/>
              <a:ext cx="3287057" cy="567765"/>
            </a:xfrm>
            <a:prstGeom prst="arc">
              <a:avLst>
                <a:gd name="adj1" fmla="val 10237446"/>
                <a:gd name="adj2" fmla="val 618358"/>
              </a:avLst>
            </a:prstGeom>
            <a:noFill/>
            <a:ln w="19050" cap="flat" cmpd="sng" algn="ctr">
              <a:gradFill flip="none" rotWithShape="1">
                <a:gsLst>
                  <a:gs pos="0">
                    <a:srgbClr val="00B0F0"/>
                  </a:gs>
                  <a:gs pos="100000">
                    <a:srgbClr val="00B0F0">
                      <a:alpha val="0"/>
                    </a:srgbClr>
                  </a:gs>
                </a:gsLst>
                <a:lin ang="16200000" scaled="1"/>
                <a:tileRect/>
              </a:gradFill>
              <a:prstDash val="solid"/>
              <a:miter lim="800000"/>
            </a:ln>
            <a:effectLst/>
          </p:spPr>
          <p:txBody>
            <a:bodyPr rtlCol="0" anchor="ctr"/>
            <a:lstStyle/>
            <a:p>
              <a:pPr marL="0" marR="0" lvl="0" indent="0" algn="ctr" defTabSz="959937" eaLnBrk="1" fontAlgn="auto" latinLnBrk="0" hangingPunct="1">
                <a:lnSpc>
                  <a:spcPct val="100000"/>
                </a:lnSpc>
                <a:spcBef>
                  <a:spcPts val="0"/>
                </a:spcBef>
                <a:spcAft>
                  <a:spcPts val="0"/>
                </a:spcAft>
                <a:buClrTx/>
                <a:buSzTx/>
                <a:buFontTx/>
                <a:buNone/>
                <a:tabLst/>
                <a:defRPr/>
              </a:pPr>
              <a:endParaRPr kumimoji="1" lang="zh-CN" altLang="en-US" sz="2000" b="0" i="0" u="none" strike="noStrike" kern="0" cap="none" spc="0" normalizeH="0" baseline="0" noProof="0" dirty="0">
                <a:ln>
                  <a:noFill/>
                </a:ln>
                <a:solidFill>
                  <a:prstClr val="white"/>
                </a:solidFill>
                <a:effectLst/>
                <a:uLnTx/>
                <a:uFillTx/>
                <a:cs typeface="+mn-ea"/>
                <a:sym typeface="+mn-lt"/>
              </a:endParaRPr>
            </a:p>
          </p:txBody>
        </p:sp>
      </p:grpSp>
      <p:grpSp>
        <p:nvGrpSpPr>
          <p:cNvPr id="26" name="组合">
            <a:extLst>
              <a:ext uri="{FF2B5EF4-FFF2-40B4-BE49-F238E27FC236}">
                <a16:creationId xmlns:a16="http://schemas.microsoft.com/office/drawing/2014/main" id="{540D520A-5B70-3A86-2555-A8C277F03A8C}"/>
              </a:ext>
            </a:extLst>
          </p:cNvPr>
          <p:cNvGrpSpPr/>
          <p:nvPr/>
        </p:nvGrpSpPr>
        <p:grpSpPr>
          <a:xfrm>
            <a:off x="3030519" y="4635500"/>
            <a:ext cx="561960" cy="566367"/>
            <a:chOff x="2312894" y="4867835"/>
            <a:chExt cx="645459" cy="645459"/>
          </a:xfrm>
        </p:grpSpPr>
        <p:sp>
          <p:nvSpPr>
            <p:cNvPr id="27" name="圆形">
              <a:extLst>
                <a:ext uri="{FF2B5EF4-FFF2-40B4-BE49-F238E27FC236}">
                  <a16:creationId xmlns:a16="http://schemas.microsoft.com/office/drawing/2014/main" id="{1F2F8BFF-B3D6-50E0-B867-C9F5F3AD9839}"/>
                </a:ext>
              </a:extLst>
            </p:cNvPr>
            <p:cNvSpPr/>
            <p:nvPr/>
          </p:nvSpPr>
          <p:spPr>
            <a:xfrm>
              <a:off x="2312894" y="4867835"/>
              <a:ext cx="645459" cy="645459"/>
            </a:xfrm>
            <a:prstGeom prst="ellipse">
              <a:avLst/>
            </a:prstGeom>
            <a:solidFill>
              <a:srgbClr val="00B0F0"/>
            </a:solidFill>
            <a:ln w="12700" cap="flat" cmpd="sng" algn="ctr">
              <a:noFill/>
              <a:prstDash val="solid"/>
              <a:miter lim="800000"/>
            </a:ln>
            <a:effectLst>
              <a:outerShdw blurRad="762000" dist="254000" dir="5400000" algn="t" rotWithShape="0">
                <a:prstClr val="black">
                  <a:alpha val="40000"/>
                </a:prstClr>
              </a:outerShdw>
            </a:effectLst>
          </p:spPr>
          <p:txBody>
            <a:bodyPr rot="0" spcFirstLastPara="0" vertOverflow="overflow" horzOverflow="overflow" vert="horz" wrap="square" lIns="91440" tIns="45720" rIns="36000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zh-CN" altLang="en-US" b="1" i="0" u="none" strike="noStrike" kern="1200" cap="none" spc="0" normalizeH="0" baseline="0" noProof="0" dirty="0">
                <a:ln>
                  <a:noFill/>
                </a:ln>
                <a:solidFill>
                  <a:schemeClr val="tx1">
                    <a:lumMod val="75000"/>
                    <a:lumOff val="25000"/>
                  </a:schemeClr>
                </a:solidFill>
                <a:effectLst/>
                <a:uLnTx/>
                <a:uFillTx/>
                <a:cs typeface="+mn-ea"/>
                <a:sym typeface="+mn-lt"/>
              </a:endParaRPr>
            </a:p>
          </p:txBody>
        </p:sp>
        <p:sp>
          <p:nvSpPr>
            <p:cNvPr id="28" name="图标">
              <a:extLst>
                <a:ext uri="{FF2B5EF4-FFF2-40B4-BE49-F238E27FC236}">
                  <a16:creationId xmlns:a16="http://schemas.microsoft.com/office/drawing/2014/main" id="{26801A77-4664-EAEA-FE67-D52F01E43067}"/>
                </a:ext>
              </a:extLst>
            </p:cNvPr>
            <p:cNvSpPr/>
            <p:nvPr/>
          </p:nvSpPr>
          <p:spPr>
            <a:xfrm>
              <a:off x="2483220" y="5062250"/>
              <a:ext cx="304804" cy="256627"/>
            </a:xfrm>
            <a:custGeom>
              <a:avLst/>
              <a:gdLst>
                <a:gd name="connsiteX0" fmla="*/ 54158 w 604539"/>
                <a:gd name="connsiteY0" fmla="*/ 287695 h 508988"/>
                <a:gd name="connsiteX1" fmla="*/ 242194 w 604539"/>
                <a:gd name="connsiteY1" fmla="*/ 287695 h 508988"/>
                <a:gd name="connsiteX2" fmla="*/ 264990 w 604539"/>
                <a:gd name="connsiteY2" fmla="*/ 306729 h 508988"/>
                <a:gd name="connsiteX3" fmla="*/ 295264 w 604539"/>
                <a:gd name="connsiteY3" fmla="*/ 478149 h 508988"/>
                <a:gd name="connsiteX4" fmla="*/ 296591 w 604539"/>
                <a:gd name="connsiteY4" fmla="*/ 485739 h 508988"/>
                <a:gd name="connsiteX5" fmla="*/ 273433 w 604539"/>
                <a:gd name="connsiteY5" fmla="*/ 508988 h 508988"/>
                <a:gd name="connsiteX6" fmla="*/ 273071 w 604539"/>
                <a:gd name="connsiteY6" fmla="*/ 508988 h 508988"/>
                <a:gd name="connsiteX7" fmla="*/ 23160 w 604539"/>
                <a:gd name="connsiteY7" fmla="*/ 508988 h 508988"/>
                <a:gd name="connsiteX8" fmla="*/ 5430 w 604539"/>
                <a:gd name="connsiteY8" fmla="*/ 500676 h 508988"/>
                <a:gd name="connsiteX9" fmla="*/ 364 w 604539"/>
                <a:gd name="connsiteY9" fmla="*/ 481763 h 508988"/>
                <a:gd name="connsiteX10" fmla="*/ 31241 w 604539"/>
                <a:gd name="connsiteY10" fmla="*/ 306729 h 508988"/>
                <a:gd name="connsiteX11" fmla="*/ 54158 w 604539"/>
                <a:gd name="connsiteY11" fmla="*/ 287695 h 508988"/>
                <a:gd name="connsiteX12" fmla="*/ 362106 w 604539"/>
                <a:gd name="connsiteY12" fmla="*/ 287554 h 508988"/>
                <a:gd name="connsiteX13" fmla="*/ 550142 w 604539"/>
                <a:gd name="connsiteY13" fmla="*/ 287554 h 508988"/>
                <a:gd name="connsiteX14" fmla="*/ 572938 w 604539"/>
                <a:gd name="connsiteY14" fmla="*/ 306710 h 508988"/>
                <a:gd name="connsiteX15" fmla="*/ 603212 w 604539"/>
                <a:gd name="connsiteY15" fmla="*/ 478147 h 508988"/>
                <a:gd name="connsiteX16" fmla="*/ 604539 w 604539"/>
                <a:gd name="connsiteY16" fmla="*/ 485736 h 508988"/>
                <a:gd name="connsiteX17" fmla="*/ 581381 w 604539"/>
                <a:gd name="connsiteY17" fmla="*/ 508988 h 508988"/>
                <a:gd name="connsiteX18" fmla="*/ 581019 w 604539"/>
                <a:gd name="connsiteY18" fmla="*/ 508988 h 508988"/>
                <a:gd name="connsiteX19" fmla="*/ 331108 w 604539"/>
                <a:gd name="connsiteY19" fmla="*/ 508988 h 508988"/>
                <a:gd name="connsiteX20" fmla="*/ 313378 w 604539"/>
                <a:gd name="connsiteY20" fmla="*/ 500675 h 508988"/>
                <a:gd name="connsiteX21" fmla="*/ 308312 w 604539"/>
                <a:gd name="connsiteY21" fmla="*/ 481761 h 508988"/>
                <a:gd name="connsiteX22" fmla="*/ 339189 w 604539"/>
                <a:gd name="connsiteY22" fmla="*/ 306710 h 508988"/>
                <a:gd name="connsiteX23" fmla="*/ 362106 w 604539"/>
                <a:gd name="connsiteY23" fmla="*/ 287554 h 508988"/>
                <a:gd name="connsiteX24" fmla="*/ 208081 w 604539"/>
                <a:gd name="connsiteY24" fmla="*/ 54053 h 508988"/>
                <a:gd name="connsiteX25" fmla="*/ 396118 w 604539"/>
                <a:gd name="connsiteY25" fmla="*/ 54053 h 508988"/>
                <a:gd name="connsiteX26" fmla="*/ 419034 w 604539"/>
                <a:gd name="connsiteY26" fmla="*/ 73201 h 508988"/>
                <a:gd name="connsiteX27" fmla="*/ 449308 w 604539"/>
                <a:gd name="connsiteY27" fmla="*/ 244446 h 508988"/>
                <a:gd name="connsiteX28" fmla="*/ 450635 w 604539"/>
                <a:gd name="connsiteY28" fmla="*/ 252154 h 508988"/>
                <a:gd name="connsiteX29" fmla="*/ 427357 w 604539"/>
                <a:gd name="connsiteY29" fmla="*/ 275275 h 508988"/>
                <a:gd name="connsiteX30" fmla="*/ 427115 w 604539"/>
                <a:gd name="connsiteY30" fmla="*/ 275275 h 508988"/>
                <a:gd name="connsiteX31" fmla="*/ 177204 w 604539"/>
                <a:gd name="connsiteY31" fmla="*/ 275275 h 508988"/>
                <a:gd name="connsiteX32" fmla="*/ 159353 w 604539"/>
                <a:gd name="connsiteY32" fmla="*/ 266966 h 508988"/>
                <a:gd name="connsiteX33" fmla="*/ 154288 w 604539"/>
                <a:gd name="connsiteY33" fmla="*/ 248059 h 508988"/>
                <a:gd name="connsiteX34" fmla="*/ 185285 w 604539"/>
                <a:gd name="connsiteY34" fmla="*/ 73201 h 508988"/>
                <a:gd name="connsiteX35" fmla="*/ 208081 w 604539"/>
                <a:gd name="connsiteY35" fmla="*/ 54053 h 508988"/>
                <a:gd name="connsiteX36" fmla="*/ 518273 w 604539"/>
                <a:gd name="connsiteY36" fmla="*/ 0 h 508988"/>
                <a:gd name="connsiteX37" fmla="*/ 541548 w 604539"/>
                <a:gd name="connsiteY37" fmla="*/ 23244 h 508988"/>
                <a:gd name="connsiteX38" fmla="*/ 541548 w 604539"/>
                <a:gd name="connsiteY38" fmla="*/ 54075 h 508988"/>
                <a:gd name="connsiteX39" fmla="*/ 572422 w 604539"/>
                <a:gd name="connsiteY39" fmla="*/ 54075 h 508988"/>
                <a:gd name="connsiteX40" fmla="*/ 595577 w 604539"/>
                <a:gd name="connsiteY40" fmla="*/ 77199 h 508988"/>
                <a:gd name="connsiteX41" fmla="*/ 572422 w 604539"/>
                <a:gd name="connsiteY41" fmla="*/ 100322 h 508988"/>
                <a:gd name="connsiteX42" fmla="*/ 541548 w 604539"/>
                <a:gd name="connsiteY42" fmla="*/ 100322 h 508988"/>
                <a:gd name="connsiteX43" fmla="*/ 541548 w 604539"/>
                <a:gd name="connsiteY43" fmla="*/ 131274 h 508988"/>
                <a:gd name="connsiteX44" fmla="*/ 518273 w 604539"/>
                <a:gd name="connsiteY44" fmla="*/ 154397 h 508988"/>
                <a:gd name="connsiteX45" fmla="*/ 495117 w 604539"/>
                <a:gd name="connsiteY45" fmla="*/ 131274 h 508988"/>
                <a:gd name="connsiteX46" fmla="*/ 495117 w 604539"/>
                <a:gd name="connsiteY46" fmla="*/ 100322 h 508988"/>
                <a:gd name="connsiteX47" fmla="*/ 464244 w 604539"/>
                <a:gd name="connsiteY47" fmla="*/ 100322 h 508988"/>
                <a:gd name="connsiteX48" fmla="*/ 440968 w 604539"/>
                <a:gd name="connsiteY48" fmla="*/ 77199 h 508988"/>
                <a:gd name="connsiteX49" fmla="*/ 464244 w 604539"/>
                <a:gd name="connsiteY49" fmla="*/ 54075 h 508988"/>
                <a:gd name="connsiteX50" fmla="*/ 495117 w 604539"/>
                <a:gd name="connsiteY50" fmla="*/ 54075 h 508988"/>
                <a:gd name="connsiteX51" fmla="*/ 495117 w 604539"/>
                <a:gd name="connsiteY51" fmla="*/ 23244 h 508988"/>
                <a:gd name="connsiteX52" fmla="*/ 518273 w 604539"/>
                <a:gd name="connsiteY52" fmla="*/ 0 h 50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4539" h="508988">
                  <a:moveTo>
                    <a:pt x="54158" y="287695"/>
                  </a:moveTo>
                  <a:lnTo>
                    <a:pt x="242194" y="287695"/>
                  </a:lnTo>
                  <a:cubicBezTo>
                    <a:pt x="253411" y="287695"/>
                    <a:pt x="263060" y="295766"/>
                    <a:pt x="264990" y="306729"/>
                  </a:cubicBezTo>
                  <a:lnTo>
                    <a:pt x="295264" y="478149"/>
                  </a:lnTo>
                  <a:cubicBezTo>
                    <a:pt x="296109" y="480559"/>
                    <a:pt x="296591" y="483088"/>
                    <a:pt x="296591" y="485739"/>
                  </a:cubicBezTo>
                  <a:cubicBezTo>
                    <a:pt x="296591" y="498628"/>
                    <a:pt x="286218" y="508988"/>
                    <a:pt x="273433" y="508988"/>
                  </a:cubicBezTo>
                  <a:lnTo>
                    <a:pt x="273071" y="508988"/>
                  </a:lnTo>
                  <a:lnTo>
                    <a:pt x="23160" y="508988"/>
                  </a:lnTo>
                  <a:cubicBezTo>
                    <a:pt x="16285" y="508988"/>
                    <a:pt x="9772" y="505977"/>
                    <a:pt x="5430" y="500676"/>
                  </a:cubicBezTo>
                  <a:cubicBezTo>
                    <a:pt x="967" y="495496"/>
                    <a:pt x="-842" y="488509"/>
                    <a:pt x="364" y="481763"/>
                  </a:cubicBezTo>
                  <a:lnTo>
                    <a:pt x="31241" y="306729"/>
                  </a:lnTo>
                  <a:cubicBezTo>
                    <a:pt x="33171" y="295766"/>
                    <a:pt x="42820" y="287695"/>
                    <a:pt x="54158" y="287695"/>
                  </a:cubicBezTo>
                  <a:close/>
                  <a:moveTo>
                    <a:pt x="362106" y="287554"/>
                  </a:moveTo>
                  <a:lnTo>
                    <a:pt x="550142" y="287554"/>
                  </a:lnTo>
                  <a:cubicBezTo>
                    <a:pt x="561359" y="287554"/>
                    <a:pt x="571008" y="295747"/>
                    <a:pt x="572938" y="306710"/>
                  </a:cubicBezTo>
                  <a:lnTo>
                    <a:pt x="603212" y="478147"/>
                  </a:lnTo>
                  <a:cubicBezTo>
                    <a:pt x="604057" y="480556"/>
                    <a:pt x="604539" y="483086"/>
                    <a:pt x="604539" y="485736"/>
                  </a:cubicBezTo>
                  <a:cubicBezTo>
                    <a:pt x="604539" y="498627"/>
                    <a:pt x="594166" y="508988"/>
                    <a:pt x="581381" y="508988"/>
                  </a:cubicBezTo>
                  <a:lnTo>
                    <a:pt x="581019" y="508988"/>
                  </a:lnTo>
                  <a:lnTo>
                    <a:pt x="331108" y="508988"/>
                  </a:lnTo>
                  <a:cubicBezTo>
                    <a:pt x="324233" y="508988"/>
                    <a:pt x="317720" y="505976"/>
                    <a:pt x="313378" y="500675"/>
                  </a:cubicBezTo>
                  <a:cubicBezTo>
                    <a:pt x="308915" y="495495"/>
                    <a:pt x="307106" y="488507"/>
                    <a:pt x="308312" y="481761"/>
                  </a:cubicBezTo>
                  <a:lnTo>
                    <a:pt x="339189" y="306710"/>
                  </a:lnTo>
                  <a:cubicBezTo>
                    <a:pt x="341119" y="295747"/>
                    <a:pt x="350768" y="287554"/>
                    <a:pt x="362106" y="287554"/>
                  </a:cubicBezTo>
                  <a:close/>
                  <a:moveTo>
                    <a:pt x="208081" y="54053"/>
                  </a:moveTo>
                  <a:lnTo>
                    <a:pt x="396118" y="54053"/>
                  </a:lnTo>
                  <a:cubicBezTo>
                    <a:pt x="407455" y="54053"/>
                    <a:pt x="417104" y="62122"/>
                    <a:pt x="419034" y="73201"/>
                  </a:cubicBezTo>
                  <a:lnTo>
                    <a:pt x="449308" y="244446"/>
                  </a:lnTo>
                  <a:cubicBezTo>
                    <a:pt x="450153" y="246855"/>
                    <a:pt x="450635" y="249504"/>
                    <a:pt x="450635" y="252154"/>
                  </a:cubicBezTo>
                  <a:cubicBezTo>
                    <a:pt x="450635" y="264919"/>
                    <a:pt x="440262" y="275275"/>
                    <a:pt x="427357" y="275275"/>
                  </a:cubicBezTo>
                  <a:lnTo>
                    <a:pt x="427115" y="275275"/>
                  </a:lnTo>
                  <a:lnTo>
                    <a:pt x="177204" y="275275"/>
                  </a:lnTo>
                  <a:cubicBezTo>
                    <a:pt x="170329" y="275275"/>
                    <a:pt x="163816" y="272265"/>
                    <a:pt x="159353" y="266966"/>
                  </a:cubicBezTo>
                  <a:cubicBezTo>
                    <a:pt x="155011" y="261788"/>
                    <a:pt x="153202" y="254803"/>
                    <a:pt x="154288" y="248059"/>
                  </a:cubicBezTo>
                  <a:lnTo>
                    <a:pt x="185285" y="73201"/>
                  </a:lnTo>
                  <a:cubicBezTo>
                    <a:pt x="187215" y="62122"/>
                    <a:pt x="196864" y="54053"/>
                    <a:pt x="208081" y="54053"/>
                  </a:cubicBezTo>
                  <a:close/>
                  <a:moveTo>
                    <a:pt x="518273" y="0"/>
                  </a:moveTo>
                  <a:cubicBezTo>
                    <a:pt x="531177" y="0"/>
                    <a:pt x="541548" y="10358"/>
                    <a:pt x="541548" y="23244"/>
                  </a:cubicBezTo>
                  <a:lnTo>
                    <a:pt x="541548" y="54075"/>
                  </a:lnTo>
                  <a:lnTo>
                    <a:pt x="572422" y="54075"/>
                  </a:lnTo>
                  <a:cubicBezTo>
                    <a:pt x="585205" y="54075"/>
                    <a:pt x="595577" y="64433"/>
                    <a:pt x="595577" y="77199"/>
                  </a:cubicBezTo>
                  <a:cubicBezTo>
                    <a:pt x="595577" y="89965"/>
                    <a:pt x="585205" y="100322"/>
                    <a:pt x="572422" y="100322"/>
                  </a:cubicBezTo>
                  <a:lnTo>
                    <a:pt x="541548" y="100322"/>
                  </a:lnTo>
                  <a:lnTo>
                    <a:pt x="541548" y="131274"/>
                  </a:lnTo>
                  <a:cubicBezTo>
                    <a:pt x="541548" y="144040"/>
                    <a:pt x="531177" y="154397"/>
                    <a:pt x="518273" y="154397"/>
                  </a:cubicBezTo>
                  <a:cubicBezTo>
                    <a:pt x="505489" y="154397"/>
                    <a:pt x="495117" y="144040"/>
                    <a:pt x="495117" y="131274"/>
                  </a:cubicBezTo>
                  <a:lnTo>
                    <a:pt x="495117" y="100322"/>
                  </a:lnTo>
                  <a:lnTo>
                    <a:pt x="464244" y="100322"/>
                  </a:lnTo>
                  <a:cubicBezTo>
                    <a:pt x="451340" y="100322"/>
                    <a:pt x="440968" y="89965"/>
                    <a:pt x="440968" y="77199"/>
                  </a:cubicBezTo>
                  <a:cubicBezTo>
                    <a:pt x="440968" y="64433"/>
                    <a:pt x="451340" y="54075"/>
                    <a:pt x="464244" y="54075"/>
                  </a:cubicBezTo>
                  <a:lnTo>
                    <a:pt x="495117" y="54075"/>
                  </a:lnTo>
                  <a:lnTo>
                    <a:pt x="495117" y="23244"/>
                  </a:lnTo>
                  <a:cubicBezTo>
                    <a:pt x="495117" y="10358"/>
                    <a:pt x="505489" y="0"/>
                    <a:pt x="518273" y="0"/>
                  </a:cubicBezTo>
                  <a:close/>
                </a:path>
              </a:pathLst>
            </a:custGeom>
            <a:solidFill>
              <a:sysClr val="window" lastClr="FFFFFF"/>
            </a:solidFill>
            <a:ln w="12700" cap="flat" cmpd="sng" algn="ctr">
              <a:noFill/>
              <a:prstDash val="solid"/>
              <a:miter lim="800000"/>
            </a:ln>
            <a:effectLst>
              <a:outerShdw blurRad="762000" dist="254000" dir="5400000" algn="t" rotWithShape="0">
                <a:prstClr val="black">
                  <a:alpha val="40000"/>
                </a:prstClr>
              </a:outerShdw>
            </a:effectLst>
          </p:spPr>
          <p:txBody>
            <a:bodyPr rot="0" spcFirstLastPara="0" vertOverflow="overflow" horzOverflow="overflow" vert="horz" wrap="square" lIns="91440" tIns="45720" rIns="36000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zh-CN" altLang="en-US" b="1" i="0" u="none" strike="noStrike" kern="1200" cap="none" spc="0" normalizeH="0" baseline="0" noProof="0" dirty="0">
                <a:ln>
                  <a:noFill/>
                </a:ln>
                <a:solidFill>
                  <a:schemeClr val="tx1">
                    <a:lumMod val="75000"/>
                    <a:lumOff val="25000"/>
                  </a:schemeClr>
                </a:solidFill>
                <a:effectLst/>
                <a:uLnTx/>
                <a:uFillTx/>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361128" y="2493118"/>
            <a:ext cx="2950369" cy="2346283"/>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F.3 - Manga:</a:t>
            </a:r>
            <a:br>
              <a:rPr lang="pt-BR" altLang="zh-CN" sz="2000" b="1" dirty="0">
                <a:solidFill>
                  <a:schemeClr val="bg1"/>
                </a:solidFill>
                <a:cs typeface="+mn-ea"/>
                <a:sym typeface="+mn-lt"/>
              </a:rPr>
            </a:br>
            <a:r>
              <a:rPr lang="pt-BR" altLang="zh-CN" sz="2000" b="1" dirty="0">
                <a:solidFill>
                  <a:schemeClr val="bg1"/>
                </a:solidFill>
                <a:cs typeface="+mn-ea"/>
                <a:sym typeface="+mn-lt"/>
              </a:rPr>
              <a:t>f) </a:t>
            </a:r>
            <a:r>
              <a:rPr lang="pt-BR" altLang="zh-CN" sz="2000" dirty="0">
                <a:solidFill>
                  <a:schemeClr val="bg1"/>
                </a:solidFill>
                <a:cs typeface="+mn-ea"/>
                <a:sym typeface="+mn-lt"/>
              </a:rPr>
              <a:t>manga para proteção do braço e do antebraço contra agentes químicos.</a:t>
            </a:r>
            <a:endParaRPr lang="zh-CN" altLang="en-US" sz="20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4497957" y="1914690"/>
            <a:ext cx="4073587" cy="1156855"/>
          </a:xfrm>
          <a:prstGeom prst="rect">
            <a:avLst/>
          </a:prstGeom>
          <a:noFill/>
        </p:spPr>
        <p:txBody>
          <a:bodyPr wrap="square" rtlCol="0">
            <a:spAutoFit/>
          </a:bodyPr>
          <a:lstStyle/>
          <a:p>
            <a:pPr defTabSz="479969">
              <a:lnSpc>
                <a:spcPct val="150000"/>
              </a:lnSpc>
              <a:defRPr/>
            </a:pPr>
            <a:r>
              <a:rPr lang="pt-BR" altLang="zh-CN" sz="1600" dirty="0">
                <a:solidFill>
                  <a:schemeClr val="bg1"/>
                </a:solidFill>
                <a:cs typeface="+mn-ea"/>
                <a:sym typeface="+mn-lt"/>
              </a:rPr>
              <a:t>Oferece proteção em atividades onde estejam presentes produtos químicos líquidos e secos.</a:t>
            </a:r>
          </a:p>
        </p:txBody>
      </p:sp>
      <p:sp>
        <p:nvSpPr>
          <p:cNvPr id="2" name="矩形: 圆角 14">
            <a:hlinkClick r:id="rId3" action="ppaction://hlinksldjump"/>
            <a:extLst>
              <a:ext uri="{FF2B5EF4-FFF2-40B4-BE49-F238E27FC236}">
                <a16:creationId xmlns:a16="http://schemas.microsoft.com/office/drawing/2014/main" id="{6CCF6978-474A-A778-493C-146FFE935440}"/>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pic>
        <p:nvPicPr>
          <p:cNvPr id="11" name="Imagem 10">
            <a:extLst>
              <a:ext uri="{FF2B5EF4-FFF2-40B4-BE49-F238E27FC236}">
                <a16:creationId xmlns:a16="http://schemas.microsoft.com/office/drawing/2014/main" id="{82796FCA-D1CB-E78D-DF58-E8776A599DA8}"/>
              </a:ext>
            </a:extLst>
          </p:cNvPr>
          <p:cNvPicPr>
            <a:picLocks noChangeAspect="1"/>
          </p:cNvPicPr>
          <p:nvPr/>
        </p:nvPicPr>
        <p:blipFill>
          <a:blip r:embed="rId4"/>
          <a:stretch>
            <a:fillRect/>
          </a:stretch>
        </p:blipFill>
        <p:spPr>
          <a:xfrm>
            <a:off x="5484298" y="4496918"/>
            <a:ext cx="1580060" cy="1580060"/>
          </a:xfrm>
          <a:prstGeom prst="roundRect">
            <a:avLst>
              <a:gd name="adj" fmla="val 10741"/>
            </a:avLst>
          </a:prstGeom>
          <a:noFill/>
          <a:effectLst>
            <a:glow rad="139700">
              <a:schemeClr val="accent1">
                <a:satMod val="175000"/>
                <a:alpha val="40000"/>
              </a:schemeClr>
            </a:glow>
          </a:effectLst>
        </p:spPr>
      </p:pic>
    </p:spTree>
    <p:extLst>
      <p:ext uri="{BB962C8B-B14F-4D97-AF65-F5344CB8AC3E}">
        <p14:creationId xmlns:p14="http://schemas.microsoft.com/office/powerpoint/2010/main" val="2018507424"/>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par>
                          <p:cTn id="17" fill="hold">
                            <p:stCondLst>
                              <p:cond delay="3000"/>
                            </p:stCondLst>
                            <p:childTnLst>
                              <p:par>
                                <p:cTn id="18" presetID="2" presetClass="entr" presetSubtype="2" decel="10000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1500" fill="hold"/>
                                        <p:tgtEl>
                                          <p:spTgt spid="2"/>
                                        </p:tgtEl>
                                        <p:attrNameLst>
                                          <p:attrName>ppt_x</p:attrName>
                                        </p:attrNameLst>
                                      </p:cBhvr>
                                      <p:tavLst>
                                        <p:tav tm="0">
                                          <p:val>
                                            <p:strVal val="1+#ppt_w/2"/>
                                          </p:val>
                                        </p:tav>
                                        <p:tav tm="100000">
                                          <p:val>
                                            <p:strVal val="#ppt_x"/>
                                          </p:val>
                                        </p:tav>
                                      </p:tavLst>
                                    </p:anim>
                                    <p:anim calcmode="lin" valueType="num">
                                      <p:cBhvr additive="base">
                                        <p:cTn id="21"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3">
            <a:duotone>
              <a:prstClr val="black"/>
              <a:schemeClr val="accent1">
                <a:tint val="45000"/>
                <a:satMod val="400000"/>
              </a:schemeClr>
            </a:duotone>
          </a:blip>
          <a:stretch>
            <a:fillRect/>
          </a:stretch>
        </p:blipFill>
        <p:spPr>
          <a:xfrm>
            <a:off x="0" y="0"/>
            <a:ext cx="12192000" cy="6858000"/>
          </a:xfrm>
          <a:prstGeom prst="rect">
            <a:avLst/>
          </a:prstGeom>
        </p:spPr>
      </p:pic>
      <p:sp>
        <p:nvSpPr>
          <p:cNvPr id="18" name="平行四边形 37">
            <a:extLst>
              <a:ext uri="{FF2B5EF4-FFF2-40B4-BE49-F238E27FC236}">
                <a16:creationId xmlns:a16="http://schemas.microsoft.com/office/drawing/2014/main" id="{AB0054E2-96FA-CBDB-4549-D256F18AA6D5}"/>
              </a:ext>
            </a:extLst>
          </p:cNvPr>
          <p:cNvSpPr/>
          <p:nvPr>
            <p:custDataLst>
              <p:tags r:id="rId1"/>
            </p:custDataLst>
          </p:nvPr>
        </p:nvSpPr>
        <p:spPr>
          <a:xfrm flipH="1" flipV="1">
            <a:off x="6401990" y="3821142"/>
            <a:ext cx="4363980" cy="1654372"/>
          </a:xfrm>
          <a:prstGeom prst="parallelogram">
            <a:avLst>
              <a:gd name="adj" fmla="val 29928"/>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787267"/>
            <a:chOff x="335868" y="306805"/>
            <a:chExt cx="15402685" cy="1394734"/>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1394734"/>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F - EPI PARA PROTEÇÃO DOS MEMBROS SUPERIORES</a:t>
              </a:r>
              <a:br>
                <a:rPr lang="pt-BR" altLang="zh-CN" sz="2258" b="1" dirty="0">
                  <a:solidFill>
                    <a:prstClr val="white"/>
                  </a:solidFill>
                  <a:cs typeface="+mn-ea"/>
                  <a:sym typeface="+mn-lt"/>
                </a:rPr>
              </a:b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791536" y="1142704"/>
            <a:ext cx="9974434" cy="961289"/>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F.4 - Braçadeira:</a:t>
            </a:r>
            <a:br>
              <a:rPr lang="pt-BR" altLang="zh-CN" sz="2000" b="1" dirty="0">
                <a:solidFill>
                  <a:schemeClr val="bg1"/>
                </a:solidFill>
                <a:cs typeface="+mn-ea"/>
                <a:sym typeface="+mn-lt"/>
              </a:rPr>
            </a:br>
            <a:r>
              <a:rPr lang="pt-BR" altLang="zh-CN" sz="2000" b="1" dirty="0">
                <a:solidFill>
                  <a:schemeClr val="bg1"/>
                </a:solidFill>
                <a:cs typeface="+mn-ea"/>
                <a:sym typeface="+mn-lt"/>
              </a:rPr>
              <a:t>a) </a:t>
            </a:r>
            <a:r>
              <a:rPr lang="pt-BR" altLang="zh-CN" sz="2000" dirty="0">
                <a:solidFill>
                  <a:schemeClr val="bg1"/>
                </a:solidFill>
                <a:cs typeface="+mn-ea"/>
                <a:sym typeface="+mn-lt"/>
              </a:rPr>
              <a:t>braçadeira para proteção do antebraço contra agentes cortantes</a:t>
            </a:r>
            <a:r>
              <a:rPr lang="pt-BR" altLang="zh-CN" sz="2000" b="1" dirty="0">
                <a:solidFill>
                  <a:schemeClr val="bg1"/>
                </a:solidFill>
                <a:cs typeface="+mn-ea"/>
                <a:sym typeface="+mn-lt"/>
              </a:rPr>
              <a:t>;</a:t>
            </a:r>
            <a:endParaRPr lang="zh-CN" altLang="en-US" sz="20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6884899" y="3885234"/>
            <a:ext cx="3579828" cy="1526187"/>
          </a:xfrm>
          <a:prstGeom prst="rect">
            <a:avLst/>
          </a:prstGeom>
          <a:noFill/>
        </p:spPr>
        <p:txBody>
          <a:bodyPr wrap="square" rtlCol="0">
            <a:spAutoFit/>
          </a:bodyPr>
          <a:lstStyle/>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Processos que envolvam riscos ao antebraço do usuário contra agentes abrasivos, </a:t>
            </a:r>
            <a:r>
              <a:rPr lang="pt-BR" altLang="zh-CN" sz="1600" dirty="0" err="1">
                <a:solidFill>
                  <a:schemeClr val="bg1"/>
                </a:solidFill>
                <a:effectLst>
                  <a:outerShdw blurRad="38100" dist="38100" dir="2700000" algn="tl">
                    <a:srgbClr val="000000">
                      <a:alpha val="43137"/>
                    </a:srgbClr>
                  </a:outerShdw>
                </a:effectLst>
                <a:cs typeface="+mn-ea"/>
                <a:sym typeface="+mn-lt"/>
              </a:rPr>
              <a:t>escoriantes</a:t>
            </a:r>
            <a:r>
              <a:rPr lang="pt-BR" altLang="zh-CN" sz="1600" dirty="0">
                <a:solidFill>
                  <a:schemeClr val="bg1"/>
                </a:solidFill>
                <a:effectLst>
                  <a:outerShdw blurRad="38100" dist="38100" dir="2700000" algn="tl">
                    <a:srgbClr val="000000">
                      <a:alpha val="43137"/>
                    </a:srgbClr>
                  </a:outerShdw>
                </a:effectLst>
                <a:cs typeface="+mn-ea"/>
                <a:sym typeface="+mn-lt"/>
              </a:rPr>
              <a:t>, cortantes, perfurante</a:t>
            </a:r>
          </a:p>
        </p:txBody>
      </p:sp>
      <p:grpSp>
        <p:nvGrpSpPr>
          <p:cNvPr id="14" name="组合 2">
            <a:extLst>
              <a:ext uri="{FF2B5EF4-FFF2-40B4-BE49-F238E27FC236}">
                <a16:creationId xmlns:a16="http://schemas.microsoft.com/office/drawing/2014/main" id="{357DEBA5-BE40-6303-04C5-461C189238A4}"/>
              </a:ext>
            </a:extLst>
          </p:cNvPr>
          <p:cNvGrpSpPr/>
          <p:nvPr/>
        </p:nvGrpSpPr>
        <p:grpSpPr>
          <a:xfrm>
            <a:off x="314464" y="3353789"/>
            <a:ext cx="3483076" cy="3176980"/>
            <a:chOff x="548721" y="1660009"/>
            <a:chExt cx="6073003" cy="5539304"/>
          </a:xfrm>
        </p:grpSpPr>
        <p:sp>
          <p:nvSpPr>
            <p:cNvPr id="15" name="平行四边形 29">
              <a:extLst>
                <a:ext uri="{FF2B5EF4-FFF2-40B4-BE49-F238E27FC236}">
                  <a16:creationId xmlns:a16="http://schemas.microsoft.com/office/drawing/2014/main" id="{EC9D20E3-A868-F589-6051-E97829E019B1}"/>
                </a:ext>
              </a:extLst>
            </p:cNvPr>
            <p:cNvSpPr/>
            <p:nvPr/>
          </p:nvSpPr>
          <p:spPr>
            <a:xfrm>
              <a:off x="548721" y="1660009"/>
              <a:ext cx="5810647" cy="4283592"/>
            </a:xfrm>
            <a:prstGeom prst="parallelogram">
              <a:avLst>
                <a:gd name="adj" fmla="val 41066"/>
              </a:avLst>
            </a:prstGeom>
            <a:gradFill>
              <a:gsLst>
                <a:gs pos="0">
                  <a:srgbClr val="00B0F0"/>
                </a:gs>
                <a:gs pos="100000">
                  <a:srgbClr val="344CF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6" name="平行四边形 30">
              <a:extLst>
                <a:ext uri="{FF2B5EF4-FFF2-40B4-BE49-F238E27FC236}">
                  <a16:creationId xmlns:a16="http://schemas.microsoft.com/office/drawing/2014/main" id="{FAC12C04-26CD-B8DC-82BF-5EBFBDFD3C85}"/>
                </a:ext>
              </a:extLst>
            </p:cNvPr>
            <p:cNvSpPr/>
            <p:nvPr/>
          </p:nvSpPr>
          <p:spPr>
            <a:xfrm>
              <a:off x="2867379" y="4431621"/>
              <a:ext cx="3754345" cy="2767692"/>
            </a:xfrm>
            <a:prstGeom prst="parallelogram">
              <a:avLst>
                <a:gd name="adj" fmla="val 41066"/>
              </a:avLst>
            </a:prstGeom>
            <a:gradFill>
              <a:gsLst>
                <a:gs pos="0">
                  <a:srgbClr val="00B0F0"/>
                </a:gs>
                <a:gs pos="100000">
                  <a:srgbClr val="344CF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sp>
        <p:nvSpPr>
          <p:cNvPr id="21" name="矩形: 圆角 14">
            <a:hlinkClick r:id="rId4" action="ppaction://hlinksldjump"/>
            <a:extLst>
              <a:ext uri="{FF2B5EF4-FFF2-40B4-BE49-F238E27FC236}">
                <a16:creationId xmlns:a16="http://schemas.microsoft.com/office/drawing/2014/main" id="{FC9AA593-16C5-4A50-0EDE-D6F0915B267C}"/>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pic>
        <p:nvPicPr>
          <p:cNvPr id="9" name="Imagem 8">
            <a:extLst>
              <a:ext uri="{FF2B5EF4-FFF2-40B4-BE49-F238E27FC236}">
                <a16:creationId xmlns:a16="http://schemas.microsoft.com/office/drawing/2014/main" id="{C11C1CA5-094E-43F9-BB5E-44A45F93F5B0}"/>
              </a:ext>
            </a:extLst>
          </p:cNvPr>
          <p:cNvPicPr>
            <a:picLocks noChangeAspect="1"/>
          </p:cNvPicPr>
          <p:nvPr/>
        </p:nvPicPr>
        <p:blipFill>
          <a:blip r:embed="rId5"/>
          <a:stretch>
            <a:fillRect/>
          </a:stretch>
        </p:blipFill>
        <p:spPr>
          <a:xfrm>
            <a:off x="2042712" y="3672014"/>
            <a:ext cx="3359187" cy="1865538"/>
          </a:xfrm>
          <a:prstGeom prst="rect">
            <a:avLst/>
          </a:prstGeom>
          <a:ln>
            <a:noFill/>
          </a:ln>
          <a:effectLst>
            <a:glow rad="101600">
              <a:schemeClr val="accent5">
                <a:satMod val="175000"/>
                <a:alpha val="40000"/>
              </a:schemeClr>
            </a:glow>
            <a:softEdge rad="112500"/>
          </a:effectLst>
        </p:spPr>
      </p:pic>
    </p:spTree>
    <p:extLst>
      <p:ext uri="{BB962C8B-B14F-4D97-AF65-F5344CB8AC3E}">
        <p14:creationId xmlns:p14="http://schemas.microsoft.com/office/powerpoint/2010/main" val="3436297144"/>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p:stCondLst>
                              <p:cond delay="500"/>
                            </p:stCondLst>
                            <p:childTnLst>
                              <p:par>
                                <p:cTn id="9" presetID="2" presetClass="entr" presetSubtype="2" decel="10000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500" fill="hold"/>
                                        <p:tgtEl>
                                          <p:spTgt spid="21"/>
                                        </p:tgtEl>
                                        <p:attrNameLst>
                                          <p:attrName>ppt_x</p:attrName>
                                        </p:attrNameLst>
                                      </p:cBhvr>
                                      <p:tavLst>
                                        <p:tav tm="0">
                                          <p:val>
                                            <p:strVal val="1+#ppt_w/2"/>
                                          </p:val>
                                        </p:tav>
                                        <p:tav tm="100000">
                                          <p:val>
                                            <p:strVal val="#ppt_x"/>
                                          </p:val>
                                        </p:tav>
                                      </p:tavLst>
                                    </p:anim>
                                    <p:anim calcmode="lin" valueType="num">
                                      <p:cBhvr additive="base">
                                        <p:cTn id="12" dur="1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3">
            <a:duotone>
              <a:prstClr val="black"/>
              <a:schemeClr val="accent1">
                <a:tint val="45000"/>
                <a:satMod val="400000"/>
              </a:schemeClr>
            </a:duotone>
          </a:blip>
          <a:stretch>
            <a:fillRect/>
          </a:stretch>
        </p:blipFill>
        <p:spPr>
          <a:xfrm>
            <a:off x="0" y="0"/>
            <a:ext cx="12192000" cy="6858000"/>
          </a:xfrm>
          <a:prstGeom prst="rect">
            <a:avLst/>
          </a:prstGeom>
        </p:spPr>
      </p:pic>
      <p:sp>
        <p:nvSpPr>
          <p:cNvPr id="14" name="平行四边形 6">
            <a:extLst>
              <a:ext uri="{FF2B5EF4-FFF2-40B4-BE49-F238E27FC236}">
                <a16:creationId xmlns:a16="http://schemas.microsoft.com/office/drawing/2014/main" id="{5869AC86-695D-3AAB-6ECE-424B9CC79BC4}"/>
              </a:ext>
            </a:extLst>
          </p:cNvPr>
          <p:cNvSpPr/>
          <p:nvPr>
            <p:custDataLst>
              <p:tags r:id="rId1"/>
            </p:custDataLst>
          </p:nvPr>
        </p:nvSpPr>
        <p:spPr>
          <a:xfrm>
            <a:off x="5529579" y="2335468"/>
            <a:ext cx="6452463" cy="4522531"/>
          </a:xfrm>
          <a:prstGeom prst="parallelogram">
            <a:avLst>
              <a:gd name="adj" fmla="val 29504"/>
            </a:avLst>
          </a:prstGeom>
          <a:gradFill flip="none" rotWithShape="1">
            <a:gsLst>
              <a:gs pos="0">
                <a:srgbClr val="27E4FA"/>
              </a:gs>
              <a:gs pos="100000">
                <a:srgbClr val="27E4FA">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bg1"/>
              </a:solidFill>
              <a:cs typeface="+mn-ea"/>
              <a:sym typeface="+mn-lt"/>
            </a:endParaRPr>
          </a:p>
        </p:txBody>
      </p:sp>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787267"/>
            <a:chOff x="335868" y="306805"/>
            <a:chExt cx="15402685" cy="1394734"/>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1394734"/>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F - EPI PARA PROTEÇÃO DOS MEMBROS SUPERIORES</a:t>
              </a:r>
              <a:br>
                <a:rPr lang="pt-BR" altLang="zh-CN" sz="2258" b="1" dirty="0">
                  <a:solidFill>
                    <a:prstClr val="white"/>
                  </a:solidFill>
                  <a:cs typeface="+mn-ea"/>
                  <a:sym typeface="+mn-lt"/>
                </a:rPr>
              </a:b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791536" y="1142704"/>
            <a:ext cx="5468185" cy="1422954"/>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F.4 - Braçadeira:</a:t>
            </a:r>
            <a:br>
              <a:rPr lang="pt-BR" altLang="zh-CN" sz="2000" b="1" dirty="0">
                <a:solidFill>
                  <a:schemeClr val="bg1"/>
                </a:solidFill>
                <a:cs typeface="+mn-ea"/>
                <a:sym typeface="+mn-lt"/>
              </a:rPr>
            </a:br>
            <a:r>
              <a:rPr lang="pt-BR" altLang="zh-CN" sz="2000" b="1" dirty="0">
                <a:solidFill>
                  <a:schemeClr val="bg1"/>
                </a:solidFill>
                <a:cs typeface="+mn-ea"/>
                <a:sym typeface="+mn-lt"/>
              </a:rPr>
              <a:t>b) </a:t>
            </a:r>
            <a:r>
              <a:rPr lang="pt-BR" altLang="zh-CN" sz="2000" dirty="0">
                <a:solidFill>
                  <a:schemeClr val="bg1"/>
                </a:solidFill>
                <a:cs typeface="+mn-ea"/>
                <a:sym typeface="+mn-lt"/>
              </a:rPr>
              <a:t>braçadeira para proteção do antebraço contra agentes </a:t>
            </a:r>
            <a:r>
              <a:rPr lang="pt-BR" altLang="zh-CN" sz="2000" dirty="0" err="1">
                <a:solidFill>
                  <a:schemeClr val="bg1"/>
                </a:solidFill>
                <a:cs typeface="+mn-ea"/>
                <a:sym typeface="+mn-lt"/>
              </a:rPr>
              <a:t>escoriantes</a:t>
            </a:r>
            <a:r>
              <a:rPr lang="pt-BR" altLang="zh-CN" sz="2000" dirty="0">
                <a:solidFill>
                  <a:schemeClr val="bg1"/>
                </a:solidFill>
                <a:cs typeface="+mn-ea"/>
                <a:sym typeface="+mn-lt"/>
              </a:rPr>
              <a:t>.</a:t>
            </a:r>
            <a:endParaRPr lang="zh-CN" altLang="en-US" sz="2000" dirty="0">
              <a:solidFill>
                <a:schemeClr val="bg1"/>
              </a:solidFill>
              <a:cs typeface="+mn-ea"/>
              <a:sym typeface="+mn-lt"/>
            </a:endParaRPr>
          </a:p>
        </p:txBody>
      </p:sp>
      <p:sp>
        <p:nvSpPr>
          <p:cNvPr id="9" name="椭圆 56">
            <a:extLst>
              <a:ext uri="{FF2B5EF4-FFF2-40B4-BE49-F238E27FC236}">
                <a16:creationId xmlns:a16="http://schemas.microsoft.com/office/drawing/2014/main" id="{49DA0F40-752F-4596-A8EB-2F11C53B13CA}"/>
              </a:ext>
            </a:extLst>
          </p:cNvPr>
          <p:cNvSpPr/>
          <p:nvPr/>
        </p:nvSpPr>
        <p:spPr>
          <a:xfrm flipH="1">
            <a:off x="6800975" y="2940572"/>
            <a:ext cx="308640" cy="308640"/>
          </a:xfrm>
          <a:prstGeom prst="ellipse">
            <a:avLst/>
          </a:prstGeom>
          <a:gradFill flip="none" rotWithShape="1">
            <a:gsLst>
              <a:gs pos="0">
                <a:srgbClr val="0AEEFC">
                  <a:alpha val="53000"/>
                </a:srgbClr>
              </a:gs>
              <a:gs pos="100000">
                <a:srgbClr val="0AEEFC">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cs typeface="+mn-ea"/>
              <a:sym typeface="+mn-lt"/>
            </a:endParaRPr>
          </a:p>
        </p:txBody>
      </p:sp>
      <p:sp>
        <p:nvSpPr>
          <p:cNvPr id="11" name="矩形: 圆角 14">
            <a:hlinkClick r:id="rId4" action="ppaction://hlinksldjump"/>
            <a:extLst>
              <a:ext uri="{FF2B5EF4-FFF2-40B4-BE49-F238E27FC236}">
                <a16:creationId xmlns:a16="http://schemas.microsoft.com/office/drawing/2014/main" id="{069BC62E-C10E-F876-CA0B-A64FBDB32A48}"/>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pic>
        <p:nvPicPr>
          <p:cNvPr id="12" name="Imagem 11">
            <a:extLst>
              <a:ext uri="{FF2B5EF4-FFF2-40B4-BE49-F238E27FC236}">
                <a16:creationId xmlns:a16="http://schemas.microsoft.com/office/drawing/2014/main" id="{5C088E4E-C944-2798-25AB-843B8E16A2F5}"/>
              </a:ext>
            </a:extLst>
          </p:cNvPr>
          <p:cNvPicPr>
            <a:picLocks noChangeAspect="1"/>
          </p:cNvPicPr>
          <p:nvPr/>
        </p:nvPicPr>
        <p:blipFill>
          <a:blip r:embed="rId5"/>
          <a:stretch>
            <a:fillRect/>
          </a:stretch>
        </p:blipFill>
        <p:spPr>
          <a:xfrm>
            <a:off x="6647175" y="3292605"/>
            <a:ext cx="4322495" cy="2258681"/>
          </a:xfrm>
          <a:prstGeom prst="rect">
            <a:avLst/>
          </a:prstGeom>
          <a:ln>
            <a:noFill/>
          </a:ln>
          <a:effectLst>
            <a:softEdge rad="112500"/>
          </a:effectLst>
        </p:spPr>
      </p:pic>
      <p:sp>
        <p:nvSpPr>
          <p:cNvPr id="16" name="iṩļïḓè">
            <a:extLst>
              <a:ext uri="{FF2B5EF4-FFF2-40B4-BE49-F238E27FC236}">
                <a16:creationId xmlns:a16="http://schemas.microsoft.com/office/drawing/2014/main" id="{761848E7-91C1-5572-B960-D5B61C0671FF}"/>
              </a:ext>
            </a:extLst>
          </p:cNvPr>
          <p:cNvSpPr txBox="1"/>
          <p:nvPr/>
        </p:nvSpPr>
        <p:spPr bwMode="auto">
          <a:xfrm>
            <a:off x="765734" y="3874370"/>
            <a:ext cx="4752960" cy="1422954"/>
          </a:xfrm>
          <a:prstGeom prst="roundRect">
            <a:avLst>
              <a:gd name="adj" fmla="val 10985"/>
            </a:avLst>
          </a:prstGeom>
          <a:gradFill flip="none" rotWithShape="1">
            <a:gsLst>
              <a:gs pos="0">
                <a:srgbClr val="27E4FA"/>
              </a:gs>
              <a:gs pos="100000">
                <a:srgbClr val="27E4FA">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altLang="zh-CN" sz="2400" b="1"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900610" y="4000351"/>
            <a:ext cx="5007464" cy="1422954"/>
          </a:xfrm>
          <a:prstGeom prst="rect">
            <a:avLst/>
          </a:prstGeom>
          <a:noFill/>
        </p:spPr>
        <p:txBody>
          <a:bodyPr wrap="square" rtlCol="0">
            <a:spAutoFit/>
          </a:bodyPr>
          <a:lstStyle/>
          <a:p>
            <a:pPr defTabSz="479969">
              <a:lnSpc>
                <a:spcPct val="150000"/>
              </a:lnSpc>
              <a:defRPr/>
            </a:pPr>
            <a:r>
              <a:rPr lang="pt-BR" altLang="zh-CN" sz="2000" dirty="0">
                <a:solidFill>
                  <a:schemeClr val="bg1"/>
                </a:solidFill>
                <a:effectLst>
                  <a:outerShdw blurRad="38100" dist="38100" dir="2700000" algn="tl">
                    <a:srgbClr val="000000">
                      <a:alpha val="43137"/>
                    </a:srgbClr>
                  </a:outerShdw>
                </a:effectLst>
                <a:cs typeface="+mn-ea"/>
                <a:sym typeface="+mn-lt"/>
              </a:rPr>
              <a:t>Proteção do antebraço do usuário contra riscos mecânicos</a:t>
            </a:r>
          </a:p>
          <a:p>
            <a:pPr defTabSz="479969">
              <a:lnSpc>
                <a:spcPct val="150000"/>
              </a:lnSpc>
              <a:defRPr/>
            </a:pPr>
            <a:endParaRPr lang="pt-BR" altLang="zh-CN" sz="2000" dirty="0">
              <a:solidFill>
                <a:schemeClr val="bg1"/>
              </a:solidFill>
              <a:effectLst>
                <a:outerShdw blurRad="38100" dist="38100" dir="2700000" algn="tl">
                  <a:srgbClr val="000000">
                    <a:alpha val="43137"/>
                  </a:srgbClr>
                </a:outerShdw>
              </a:effectLst>
              <a:cs typeface="+mn-ea"/>
              <a:sym typeface="+mn-lt"/>
            </a:endParaRPr>
          </a:p>
        </p:txBody>
      </p:sp>
    </p:spTree>
    <p:extLst>
      <p:ext uri="{BB962C8B-B14F-4D97-AF65-F5344CB8AC3E}">
        <p14:creationId xmlns:p14="http://schemas.microsoft.com/office/powerpoint/2010/main" val="708856954"/>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 presetClass="entr" presetSubtype="2" decel="10000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500" fill="hold"/>
                                        <p:tgtEl>
                                          <p:spTgt spid="11"/>
                                        </p:tgtEl>
                                        <p:attrNameLst>
                                          <p:attrName>ppt_x</p:attrName>
                                        </p:attrNameLst>
                                      </p:cBhvr>
                                      <p:tavLst>
                                        <p:tav tm="0">
                                          <p:val>
                                            <p:strVal val="1+#ppt_w/2"/>
                                          </p:val>
                                        </p:tav>
                                        <p:tav tm="100000">
                                          <p:val>
                                            <p:strVal val="#ppt_x"/>
                                          </p:val>
                                        </p:tav>
                                      </p:tavLst>
                                    </p:anim>
                                    <p:anim calcmode="lin" valueType="num">
                                      <p:cBhvr additive="base">
                                        <p:cTn id="14" dur="1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787267"/>
            <a:chOff x="335868" y="306805"/>
            <a:chExt cx="15402685" cy="1394733"/>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1394733"/>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F - EPI PARA PROTEÇÃO DOS MEMBROS SUPERIORES</a:t>
              </a:r>
              <a:br>
                <a:rPr lang="pt-BR" altLang="zh-CN" sz="2258" b="1" dirty="0">
                  <a:solidFill>
                    <a:prstClr val="white"/>
                  </a:solidFill>
                  <a:cs typeface="+mn-ea"/>
                  <a:sym typeface="+mn-lt"/>
                </a:rPr>
              </a:b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791536" y="1142704"/>
            <a:ext cx="10867064" cy="499624"/>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F.5 - </a:t>
            </a:r>
            <a:r>
              <a:rPr lang="pt-BR" altLang="zh-CN" sz="2000" dirty="0">
                <a:solidFill>
                  <a:schemeClr val="bg1"/>
                </a:solidFill>
                <a:cs typeface="+mn-ea"/>
                <a:sym typeface="+mn-lt"/>
              </a:rPr>
              <a:t>Dedeira para proteção dos dedos contra agentes abrasivos e </a:t>
            </a:r>
            <a:r>
              <a:rPr lang="pt-BR" altLang="zh-CN" sz="2000" dirty="0" err="1">
                <a:solidFill>
                  <a:schemeClr val="bg1"/>
                </a:solidFill>
                <a:cs typeface="+mn-ea"/>
                <a:sym typeface="+mn-lt"/>
              </a:rPr>
              <a:t>escoriantes</a:t>
            </a:r>
            <a:r>
              <a:rPr lang="pt-BR" altLang="zh-CN" sz="2000" b="1" dirty="0">
                <a:solidFill>
                  <a:schemeClr val="bg1"/>
                </a:solidFill>
                <a:cs typeface="+mn-ea"/>
                <a:sym typeface="+mn-lt"/>
              </a:rPr>
              <a:t>.</a:t>
            </a:r>
            <a:endParaRPr lang="zh-CN" altLang="en-US" sz="20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5403235" y="3191003"/>
            <a:ext cx="4524536" cy="961289"/>
          </a:xfrm>
          <a:prstGeom prst="rect">
            <a:avLst/>
          </a:prstGeom>
          <a:noFill/>
        </p:spPr>
        <p:txBody>
          <a:bodyPr wrap="square" rtlCol="0">
            <a:spAutoFit/>
          </a:bodyPr>
          <a:lstStyle/>
          <a:p>
            <a:pPr defTabSz="479969">
              <a:lnSpc>
                <a:spcPct val="150000"/>
              </a:lnSpc>
              <a:defRPr/>
            </a:pPr>
            <a:r>
              <a:rPr lang="pt-BR" altLang="zh-CN" sz="2000" dirty="0">
                <a:solidFill>
                  <a:schemeClr val="bg1"/>
                </a:solidFill>
                <a:effectLst>
                  <a:outerShdw blurRad="38100" dist="38100" dir="2700000" algn="tl">
                    <a:srgbClr val="000000">
                      <a:alpha val="43137"/>
                    </a:srgbClr>
                  </a:outerShdw>
                </a:effectLst>
                <a:cs typeface="+mn-ea"/>
                <a:sym typeface="+mn-lt"/>
              </a:rPr>
              <a:t>Proteção dos dedos do usuário contra riscos mecânicos</a:t>
            </a:r>
          </a:p>
        </p:txBody>
      </p:sp>
      <p:sp>
        <p:nvSpPr>
          <p:cNvPr id="12" name="椭圆 28">
            <a:extLst>
              <a:ext uri="{FF2B5EF4-FFF2-40B4-BE49-F238E27FC236}">
                <a16:creationId xmlns:a16="http://schemas.microsoft.com/office/drawing/2014/main" id="{08A221D2-BC85-D85B-6008-B42B1CB96441}"/>
              </a:ext>
            </a:extLst>
          </p:cNvPr>
          <p:cNvSpPr>
            <a:spLocks/>
          </p:cNvSpPr>
          <p:nvPr/>
        </p:nvSpPr>
        <p:spPr>
          <a:xfrm>
            <a:off x="5403234" y="2270175"/>
            <a:ext cx="947524" cy="947524"/>
          </a:xfrm>
          <a:prstGeom prst="ellipse">
            <a:avLst/>
          </a:prstGeom>
          <a:gradFill flip="none" rotWithShape="1">
            <a:gsLst>
              <a:gs pos="1000">
                <a:srgbClr val="00B0F0"/>
              </a:gs>
              <a:gs pos="100000">
                <a:srgbClr val="0AEEFC">
                  <a:alpha val="0"/>
                </a:srgbClr>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prstClr val="white"/>
              </a:solidFill>
              <a:effectLst/>
              <a:uLnTx/>
              <a:uFillTx/>
              <a:cs typeface="+mn-ea"/>
              <a:sym typeface="+mn-lt"/>
            </a:endParaRPr>
          </a:p>
        </p:txBody>
      </p:sp>
      <p:sp>
        <p:nvSpPr>
          <p:cNvPr id="13" name="Freeform 112">
            <a:extLst>
              <a:ext uri="{FF2B5EF4-FFF2-40B4-BE49-F238E27FC236}">
                <a16:creationId xmlns:a16="http://schemas.microsoft.com/office/drawing/2014/main" id="{DBFB470D-E975-1A25-CCED-6036A20024F0}"/>
              </a:ext>
            </a:extLst>
          </p:cNvPr>
          <p:cNvSpPr>
            <a:spLocks/>
          </p:cNvSpPr>
          <p:nvPr/>
        </p:nvSpPr>
        <p:spPr bwMode="auto">
          <a:xfrm>
            <a:off x="5633771" y="2462778"/>
            <a:ext cx="486450" cy="562319"/>
          </a:xfrm>
          <a:custGeom>
            <a:avLst/>
            <a:gdLst>
              <a:gd name="T0" fmla="*/ 67915248 w 390"/>
              <a:gd name="T1" fmla="*/ 0 h 444"/>
              <a:gd name="T2" fmla="*/ 0 w 390"/>
              <a:gd name="T3" fmla="*/ 10756750 h 444"/>
              <a:gd name="T4" fmla="*/ 8661611 w 390"/>
              <a:gd name="T5" fmla="*/ 89909435 h 444"/>
              <a:gd name="T6" fmla="*/ 76576859 w 390"/>
              <a:gd name="T7" fmla="*/ 80979491 h 444"/>
              <a:gd name="T8" fmla="*/ 67915248 w 390"/>
              <a:gd name="T9" fmla="*/ 0 h 444"/>
              <a:gd name="T10" fmla="*/ 67915248 w 390"/>
              <a:gd name="T11" fmla="*/ 80979491 h 444"/>
              <a:gd name="T12" fmla="*/ 8661611 w 390"/>
              <a:gd name="T13" fmla="*/ 10756750 h 444"/>
              <a:gd name="T14" fmla="*/ 67915248 w 390"/>
              <a:gd name="T15" fmla="*/ 80979491 h 444"/>
              <a:gd name="T16" fmla="*/ 43505051 w 390"/>
              <a:gd name="T17" fmla="*/ 55812832 h 444"/>
              <a:gd name="T18" fmla="*/ 19094855 w 390"/>
              <a:gd name="T19" fmla="*/ 61292796 h 444"/>
              <a:gd name="T20" fmla="*/ 43505051 w 390"/>
              <a:gd name="T21" fmla="*/ 55812832 h 444"/>
              <a:gd name="T22" fmla="*/ 57482004 w 390"/>
              <a:gd name="T23" fmla="*/ 35923409 h 444"/>
              <a:gd name="T24" fmla="*/ 38387149 w 390"/>
              <a:gd name="T25" fmla="*/ 39779296 h 444"/>
              <a:gd name="T26" fmla="*/ 57482004 w 390"/>
              <a:gd name="T27" fmla="*/ 35923409 h 444"/>
              <a:gd name="T28" fmla="*/ 38387149 w 390"/>
              <a:gd name="T29" fmla="*/ 30646623 h 444"/>
              <a:gd name="T30" fmla="*/ 57482004 w 390"/>
              <a:gd name="T31" fmla="*/ 19889873 h 444"/>
              <a:gd name="T32" fmla="*/ 38387149 w 390"/>
              <a:gd name="T33" fmla="*/ 30646623 h 444"/>
              <a:gd name="T34" fmla="*/ 33071808 w 390"/>
              <a:gd name="T35" fmla="*/ 19889873 h 444"/>
              <a:gd name="T36" fmla="*/ 19094855 w 390"/>
              <a:gd name="T37" fmla="*/ 39779296 h 444"/>
              <a:gd name="T38" fmla="*/ 33071808 w 390"/>
              <a:gd name="T39" fmla="*/ 19889873 h 444"/>
              <a:gd name="T40" fmla="*/ 27756910 w 390"/>
              <a:gd name="T41" fmla="*/ 45056532 h 444"/>
              <a:gd name="T42" fmla="*/ 19094855 w 390"/>
              <a:gd name="T43" fmla="*/ 50536046 h 444"/>
              <a:gd name="T44" fmla="*/ 27756910 w 390"/>
              <a:gd name="T45" fmla="*/ 45056532 h 444"/>
              <a:gd name="T46" fmla="*/ 33071808 w 390"/>
              <a:gd name="T47" fmla="*/ 50536046 h 444"/>
              <a:gd name="T48" fmla="*/ 57482004 w 390"/>
              <a:gd name="T49" fmla="*/ 45056532 h 444"/>
              <a:gd name="T50" fmla="*/ 33071808 w 390"/>
              <a:gd name="T51" fmla="*/ 50536046 h 444"/>
              <a:gd name="T52" fmla="*/ 57482004 w 390"/>
              <a:gd name="T53" fmla="*/ 64743227 h 444"/>
              <a:gd name="T54" fmla="*/ 19094855 w 390"/>
              <a:gd name="T55" fmla="*/ 70222741 h 444"/>
              <a:gd name="T56" fmla="*/ 57482004 w 390"/>
              <a:gd name="T57" fmla="*/ 64743227 h 444"/>
              <a:gd name="T58" fmla="*/ 48820393 w 390"/>
              <a:gd name="T59" fmla="*/ 61292796 h 444"/>
              <a:gd name="T60" fmla="*/ 57482004 w 390"/>
              <a:gd name="T61" fmla="*/ 55812832 h 444"/>
              <a:gd name="T62" fmla="*/ 48820393 w 390"/>
              <a:gd name="T63" fmla="*/ 61292796 h 4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90" h="444">
                <a:moveTo>
                  <a:pt x="345" y="0"/>
                </a:moveTo>
                <a:lnTo>
                  <a:pt x="345" y="0"/>
                </a:lnTo>
                <a:cubicBezTo>
                  <a:pt x="44" y="0"/>
                  <a:pt x="44" y="0"/>
                  <a:pt x="44" y="0"/>
                </a:cubicBezTo>
                <a:cubicBezTo>
                  <a:pt x="17" y="0"/>
                  <a:pt x="0" y="27"/>
                  <a:pt x="0" y="53"/>
                </a:cubicBezTo>
                <a:cubicBezTo>
                  <a:pt x="0" y="399"/>
                  <a:pt x="0" y="399"/>
                  <a:pt x="0" y="399"/>
                </a:cubicBezTo>
                <a:cubicBezTo>
                  <a:pt x="0" y="425"/>
                  <a:pt x="17" y="443"/>
                  <a:pt x="44" y="443"/>
                </a:cubicBezTo>
                <a:cubicBezTo>
                  <a:pt x="345" y="443"/>
                  <a:pt x="345" y="443"/>
                  <a:pt x="345" y="443"/>
                </a:cubicBezTo>
                <a:cubicBezTo>
                  <a:pt x="372" y="443"/>
                  <a:pt x="389" y="425"/>
                  <a:pt x="389" y="399"/>
                </a:cubicBezTo>
                <a:cubicBezTo>
                  <a:pt x="389" y="53"/>
                  <a:pt x="389" y="53"/>
                  <a:pt x="389" y="53"/>
                </a:cubicBezTo>
                <a:cubicBezTo>
                  <a:pt x="389" y="27"/>
                  <a:pt x="372" y="0"/>
                  <a:pt x="345" y="0"/>
                </a:cubicBezTo>
                <a:close/>
                <a:moveTo>
                  <a:pt x="345" y="399"/>
                </a:moveTo>
                <a:lnTo>
                  <a:pt x="345" y="399"/>
                </a:lnTo>
                <a:cubicBezTo>
                  <a:pt x="44" y="399"/>
                  <a:pt x="44" y="399"/>
                  <a:pt x="44" y="399"/>
                </a:cubicBezTo>
                <a:cubicBezTo>
                  <a:pt x="44" y="53"/>
                  <a:pt x="44" y="53"/>
                  <a:pt x="44" y="53"/>
                </a:cubicBezTo>
                <a:cubicBezTo>
                  <a:pt x="345" y="53"/>
                  <a:pt x="345" y="53"/>
                  <a:pt x="345" y="53"/>
                </a:cubicBezTo>
                <a:lnTo>
                  <a:pt x="345" y="399"/>
                </a:lnTo>
                <a:close/>
                <a:moveTo>
                  <a:pt x="221" y="275"/>
                </a:moveTo>
                <a:lnTo>
                  <a:pt x="221" y="275"/>
                </a:lnTo>
                <a:cubicBezTo>
                  <a:pt x="97" y="275"/>
                  <a:pt x="97" y="275"/>
                  <a:pt x="97" y="275"/>
                </a:cubicBezTo>
                <a:cubicBezTo>
                  <a:pt x="97" y="302"/>
                  <a:pt x="97" y="302"/>
                  <a:pt x="97" y="302"/>
                </a:cubicBezTo>
                <a:cubicBezTo>
                  <a:pt x="221" y="302"/>
                  <a:pt x="221" y="302"/>
                  <a:pt x="221" y="302"/>
                </a:cubicBezTo>
                <a:lnTo>
                  <a:pt x="221" y="275"/>
                </a:lnTo>
                <a:close/>
                <a:moveTo>
                  <a:pt x="292" y="177"/>
                </a:moveTo>
                <a:lnTo>
                  <a:pt x="292" y="177"/>
                </a:lnTo>
                <a:cubicBezTo>
                  <a:pt x="195" y="177"/>
                  <a:pt x="195" y="177"/>
                  <a:pt x="195" y="177"/>
                </a:cubicBezTo>
                <a:cubicBezTo>
                  <a:pt x="195" y="196"/>
                  <a:pt x="195" y="196"/>
                  <a:pt x="195" y="196"/>
                </a:cubicBezTo>
                <a:cubicBezTo>
                  <a:pt x="292" y="196"/>
                  <a:pt x="292" y="196"/>
                  <a:pt x="292" y="196"/>
                </a:cubicBezTo>
                <a:lnTo>
                  <a:pt x="292" y="177"/>
                </a:lnTo>
                <a:close/>
                <a:moveTo>
                  <a:pt x="195" y="151"/>
                </a:moveTo>
                <a:lnTo>
                  <a:pt x="195" y="151"/>
                </a:lnTo>
                <a:cubicBezTo>
                  <a:pt x="292" y="151"/>
                  <a:pt x="292" y="151"/>
                  <a:pt x="292" y="151"/>
                </a:cubicBezTo>
                <a:cubicBezTo>
                  <a:pt x="292" y="98"/>
                  <a:pt x="292" y="98"/>
                  <a:pt x="292" y="98"/>
                </a:cubicBezTo>
                <a:cubicBezTo>
                  <a:pt x="195" y="98"/>
                  <a:pt x="195" y="98"/>
                  <a:pt x="195" y="98"/>
                </a:cubicBezTo>
                <a:lnTo>
                  <a:pt x="195" y="151"/>
                </a:lnTo>
                <a:close/>
                <a:moveTo>
                  <a:pt x="168" y="98"/>
                </a:moveTo>
                <a:lnTo>
                  <a:pt x="168" y="98"/>
                </a:lnTo>
                <a:cubicBezTo>
                  <a:pt x="97" y="98"/>
                  <a:pt x="97" y="98"/>
                  <a:pt x="97" y="98"/>
                </a:cubicBezTo>
                <a:cubicBezTo>
                  <a:pt x="97" y="196"/>
                  <a:pt x="97" y="196"/>
                  <a:pt x="97" y="196"/>
                </a:cubicBezTo>
                <a:cubicBezTo>
                  <a:pt x="168" y="196"/>
                  <a:pt x="168" y="196"/>
                  <a:pt x="168" y="196"/>
                </a:cubicBezTo>
                <a:lnTo>
                  <a:pt x="168" y="98"/>
                </a:lnTo>
                <a:close/>
                <a:moveTo>
                  <a:pt x="141" y="222"/>
                </a:moveTo>
                <a:lnTo>
                  <a:pt x="141" y="222"/>
                </a:lnTo>
                <a:cubicBezTo>
                  <a:pt x="97" y="222"/>
                  <a:pt x="97" y="222"/>
                  <a:pt x="97" y="222"/>
                </a:cubicBezTo>
                <a:cubicBezTo>
                  <a:pt x="97" y="249"/>
                  <a:pt x="97" y="249"/>
                  <a:pt x="97" y="249"/>
                </a:cubicBezTo>
                <a:cubicBezTo>
                  <a:pt x="141" y="249"/>
                  <a:pt x="141" y="249"/>
                  <a:pt x="141" y="249"/>
                </a:cubicBezTo>
                <a:lnTo>
                  <a:pt x="141" y="222"/>
                </a:lnTo>
                <a:close/>
                <a:moveTo>
                  <a:pt x="168" y="249"/>
                </a:moveTo>
                <a:lnTo>
                  <a:pt x="168" y="249"/>
                </a:lnTo>
                <a:cubicBezTo>
                  <a:pt x="292" y="249"/>
                  <a:pt x="292" y="249"/>
                  <a:pt x="292" y="249"/>
                </a:cubicBezTo>
                <a:cubicBezTo>
                  <a:pt x="292" y="222"/>
                  <a:pt x="292" y="222"/>
                  <a:pt x="292" y="222"/>
                </a:cubicBezTo>
                <a:cubicBezTo>
                  <a:pt x="168" y="222"/>
                  <a:pt x="168" y="222"/>
                  <a:pt x="168" y="222"/>
                </a:cubicBezTo>
                <a:lnTo>
                  <a:pt x="168" y="249"/>
                </a:lnTo>
                <a:close/>
                <a:moveTo>
                  <a:pt x="292" y="319"/>
                </a:moveTo>
                <a:lnTo>
                  <a:pt x="292" y="319"/>
                </a:lnTo>
                <a:cubicBezTo>
                  <a:pt x="97" y="319"/>
                  <a:pt x="97" y="319"/>
                  <a:pt x="97" y="319"/>
                </a:cubicBezTo>
                <a:cubicBezTo>
                  <a:pt x="97" y="346"/>
                  <a:pt x="97" y="346"/>
                  <a:pt x="97" y="346"/>
                </a:cubicBezTo>
                <a:cubicBezTo>
                  <a:pt x="292" y="346"/>
                  <a:pt x="292" y="346"/>
                  <a:pt x="292" y="346"/>
                </a:cubicBezTo>
                <a:lnTo>
                  <a:pt x="292" y="319"/>
                </a:lnTo>
                <a:close/>
                <a:moveTo>
                  <a:pt x="248" y="302"/>
                </a:moveTo>
                <a:lnTo>
                  <a:pt x="248" y="302"/>
                </a:lnTo>
                <a:cubicBezTo>
                  <a:pt x="292" y="302"/>
                  <a:pt x="292" y="302"/>
                  <a:pt x="292" y="302"/>
                </a:cubicBezTo>
                <a:cubicBezTo>
                  <a:pt x="292" y="275"/>
                  <a:pt x="292" y="275"/>
                  <a:pt x="292" y="275"/>
                </a:cubicBezTo>
                <a:cubicBezTo>
                  <a:pt x="248" y="275"/>
                  <a:pt x="248" y="275"/>
                  <a:pt x="248" y="275"/>
                </a:cubicBezTo>
                <a:lnTo>
                  <a:pt x="248" y="3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lIns="45720" tIns="22860" rIns="45720" bIns="2286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cs typeface="+mn-ea"/>
              <a:sym typeface="+mn-lt"/>
            </a:endParaRPr>
          </a:p>
        </p:txBody>
      </p:sp>
      <p:sp>
        <p:nvSpPr>
          <p:cNvPr id="14" name="矩形: 圆角 14">
            <a:hlinkClick r:id="rId3" action="ppaction://hlinksldjump"/>
            <a:extLst>
              <a:ext uri="{FF2B5EF4-FFF2-40B4-BE49-F238E27FC236}">
                <a16:creationId xmlns:a16="http://schemas.microsoft.com/office/drawing/2014/main" id="{FF33DDEC-0948-E8AF-FE06-7AD507C566CE}"/>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pic>
        <p:nvPicPr>
          <p:cNvPr id="2" name="Imagem 1">
            <a:extLst>
              <a:ext uri="{FF2B5EF4-FFF2-40B4-BE49-F238E27FC236}">
                <a16:creationId xmlns:a16="http://schemas.microsoft.com/office/drawing/2014/main" id="{0E59969E-6357-4CFB-DE63-C711A6485257}"/>
              </a:ext>
            </a:extLst>
          </p:cNvPr>
          <p:cNvPicPr>
            <a:picLocks noChangeAspect="1"/>
          </p:cNvPicPr>
          <p:nvPr/>
        </p:nvPicPr>
        <p:blipFill>
          <a:blip r:embed="rId4"/>
          <a:stretch>
            <a:fillRect/>
          </a:stretch>
        </p:blipFill>
        <p:spPr>
          <a:xfrm>
            <a:off x="2871250" y="2328642"/>
            <a:ext cx="1994665" cy="1917736"/>
          </a:xfrm>
          <a:prstGeom prst="rect">
            <a:avLst/>
          </a:prstGeom>
          <a:ln>
            <a:noFill/>
          </a:ln>
          <a:effectLst>
            <a:glow rad="101600">
              <a:schemeClr val="accent5">
                <a:satMod val="175000"/>
                <a:alpha val="40000"/>
              </a:schemeClr>
            </a:glow>
            <a:softEdge rad="112500"/>
          </a:effectLst>
        </p:spPr>
      </p:pic>
      <p:pic>
        <p:nvPicPr>
          <p:cNvPr id="9" name="Imagem 8">
            <a:extLst>
              <a:ext uri="{FF2B5EF4-FFF2-40B4-BE49-F238E27FC236}">
                <a16:creationId xmlns:a16="http://schemas.microsoft.com/office/drawing/2014/main" id="{3CC5EB98-D099-A852-3D82-D1EE21FD3282}"/>
              </a:ext>
            </a:extLst>
          </p:cNvPr>
          <p:cNvPicPr>
            <a:picLocks noChangeAspect="1"/>
          </p:cNvPicPr>
          <p:nvPr/>
        </p:nvPicPr>
        <p:blipFill>
          <a:blip r:embed="rId5"/>
          <a:stretch>
            <a:fillRect/>
          </a:stretch>
        </p:blipFill>
        <p:spPr>
          <a:xfrm>
            <a:off x="2914250" y="4573286"/>
            <a:ext cx="3562750" cy="2073557"/>
          </a:xfrm>
          <a:prstGeom prst="rect">
            <a:avLst/>
          </a:prstGeom>
          <a:ln>
            <a:noFill/>
          </a:ln>
          <a:effectLst>
            <a:glow rad="101600">
              <a:schemeClr val="accent5">
                <a:satMod val="175000"/>
                <a:alpha val="40000"/>
              </a:schemeClr>
            </a:glow>
            <a:softEdge rad="112500"/>
          </a:effectLst>
        </p:spPr>
      </p:pic>
    </p:spTree>
    <p:extLst>
      <p:ext uri="{BB962C8B-B14F-4D97-AF65-F5344CB8AC3E}">
        <p14:creationId xmlns:p14="http://schemas.microsoft.com/office/powerpoint/2010/main" val="3961276148"/>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500" fill="hold"/>
                                        <p:tgtEl>
                                          <p:spTgt spid="14"/>
                                        </p:tgtEl>
                                        <p:attrNameLst>
                                          <p:attrName>ppt_x</p:attrName>
                                        </p:attrNameLst>
                                      </p:cBhvr>
                                      <p:tavLst>
                                        <p:tav tm="0">
                                          <p:val>
                                            <p:strVal val="1+#ppt_w/2"/>
                                          </p:val>
                                        </p:tav>
                                        <p:tav tm="100000">
                                          <p:val>
                                            <p:strVal val="#ppt_x"/>
                                          </p:val>
                                        </p:tav>
                                      </p:tavLst>
                                    </p:anim>
                                    <p:anim calcmode="lin" valueType="num">
                                      <p:cBhvr additive="base">
                                        <p:cTn id="8" dur="1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6600102" cy="439800"/>
            <a:chOff x="335868" y="306805"/>
            <a:chExt cx="11692837" cy="779156"/>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0857639"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Responsabilidades da organização</a:t>
              </a:r>
              <a:endParaRPr lang="zh-CN" altLang="en-US" sz="2258" b="1" dirty="0">
                <a:solidFill>
                  <a:prstClr val="white"/>
                </a:solidFill>
                <a:cs typeface="+mn-ea"/>
                <a:sym typeface="+mn-lt"/>
              </a:endParaRPr>
            </a:p>
          </p:txBody>
        </p:sp>
      </p:grpSp>
      <p:sp>
        <p:nvSpPr>
          <p:cNvPr id="2" name="矩形: 圆角 10">
            <a:extLst>
              <a:ext uri="{FF2B5EF4-FFF2-40B4-BE49-F238E27FC236}">
                <a16:creationId xmlns:a16="http://schemas.microsoft.com/office/drawing/2014/main" id="{CAE83074-1045-6FF8-631E-6C88EDE5D888}"/>
              </a:ext>
            </a:extLst>
          </p:cNvPr>
          <p:cNvSpPr/>
          <p:nvPr/>
        </p:nvSpPr>
        <p:spPr>
          <a:xfrm>
            <a:off x="-1" y="1367043"/>
            <a:ext cx="11324621" cy="4870174"/>
          </a:xfrm>
          <a:prstGeom prst="roundRect">
            <a:avLst>
              <a:gd name="adj" fmla="val 8096"/>
            </a:avLst>
          </a:prstGeom>
          <a:gradFill flip="none" rotWithShape="1">
            <a:gsLst>
              <a:gs pos="0">
                <a:srgbClr val="0AEEFC">
                  <a:alpha val="54000"/>
                </a:srgbClr>
              </a:gs>
              <a:gs pos="100000">
                <a:srgbClr val="0AEEFC">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dirty="0">
              <a:cs typeface="+mn-ea"/>
              <a:sym typeface="+mn-lt"/>
            </a:endParaRPr>
          </a:p>
        </p:txBody>
      </p:sp>
      <p:sp>
        <p:nvSpPr>
          <p:cNvPr id="14" name="文本框 11">
            <a:extLst>
              <a:ext uri="{FF2B5EF4-FFF2-40B4-BE49-F238E27FC236}">
                <a16:creationId xmlns:a16="http://schemas.microsoft.com/office/drawing/2014/main" id="{CBE550E4-5B4A-916B-E96E-2F6FD23021E8}"/>
              </a:ext>
            </a:extLst>
          </p:cNvPr>
          <p:cNvSpPr txBox="1"/>
          <p:nvPr/>
        </p:nvSpPr>
        <p:spPr>
          <a:xfrm>
            <a:off x="646986" y="1838233"/>
            <a:ext cx="10432592" cy="4100610"/>
          </a:xfrm>
          <a:prstGeom prst="rect">
            <a:avLst/>
          </a:prstGeom>
          <a:noFill/>
        </p:spPr>
        <p:txBody>
          <a:bodyPr wrap="square" lIns="0" tIns="0" rIns="0" bIns="0" rtlCol="0">
            <a:spAutoFit/>
          </a:bodyPr>
          <a:lstStyle/>
          <a:p>
            <a:pPr lvl="0" hangingPunct="0">
              <a:lnSpc>
                <a:spcPct val="150000"/>
              </a:lnSpc>
              <a:defRPr/>
            </a:pPr>
            <a:r>
              <a:rPr lang="pt-BR" altLang="zh-CN" sz="2000" dirty="0">
                <a:solidFill>
                  <a:prstClr val="white"/>
                </a:solidFill>
                <a:cs typeface="+mn-ea"/>
                <a:sym typeface="+mn-lt"/>
              </a:rPr>
              <a:t>“6.5.1 Cabe à organização, quanto ao EPI:</a:t>
            </a:r>
          </a:p>
          <a:p>
            <a:pPr lvl="0" hangingPunct="0">
              <a:lnSpc>
                <a:spcPct val="150000"/>
              </a:lnSpc>
              <a:defRPr/>
            </a:pPr>
            <a:endParaRPr lang="pt-BR" altLang="zh-CN" sz="2000" dirty="0">
              <a:solidFill>
                <a:prstClr val="white"/>
              </a:solidFill>
              <a:cs typeface="+mn-ea"/>
              <a:sym typeface="+mn-lt"/>
            </a:endParaRPr>
          </a:p>
          <a:p>
            <a:pPr lvl="0" hangingPunct="0">
              <a:lnSpc>
                <a:spcPct val="150000"/>
              </a:lnSpc>
              <a:defRPr/>
            </a:pPr>
            <a:r>
              <a:rPr lang="pt-BR" altLang="zh-CN" sz="2000" b="1" dirty="0">
                <a:solidFill>
                  <a:prstClr val="white"/>
                </a:solidFill>
                <a:cs typeface="+mn-ea"/>
                <a:sym typeface="+mn-lt"/>
              </a:rPr>
              <a:t>a) </a:t>
            </a:r>
            <a:r>
              <a:rPr lang="pt-BR" altLang="zh-CN" sz="2000" dirty="0">
                <a:solidFill>
                  <a:prstClr val="white"/>
                </a:solidFill>
                <a:cs typeface="+mn-ea"/>
                <a:sym typeface="+mn-lt"/>
              </a:rPr>
              <a:t>adquirir somente o aprovado pelo órgão de âmbito nacional competente em matéria de segurança e saúde no trabalho;</a:t>
            </a:r>
          </a:p>
          <a:p>
            <a:pPr lvl="0" hangingPunct="0">
              <a:lnSpc>
                <a:spcPct val="150000"/>
              </a:lnSpc>
              <a:defRPr/>
            </a:pPr>
            <a:r>
              <a:rPr lang="pt-BR" altLang="zh-CN" sz="2000" b="1" dirty="0">
                <a:solidFill>
                  <a:prstClr val="white"/>
                </a:solidFill>
                <a:cs typeface="+mn-ea"/>
                <a:sym typeface="+mn-lt"/>
              </a:rPr>
              <a:t>b)</a:t>
            </a:r>
            <a:r>
              <a:rPr lang="pt-BR" altLang="zh-CN" sz="2000" dirty="0">
                <a:solidFill>
                  <a:prstClr val="white"/>
                </a:solidFill>
                <a:cs typeface="+mn-ea"/>
                <a:sym typeface="+mn-lt"/>
              </a:rPr>
              <a:t> orientar e treinar o empregado;</a:t>
            </a:r>
          </a:p>
          <a:p>
            <a:pPr lvl="0" hangingPunct="0">
              <a:lnSpc>
                <a:spcPct val="150000"/>
              </a:lnSpc>
              <a:defRPr/>
            </a:pPr>
            <a:r>
              <a:rPr lang="pt-BR" altLang="zh-CN" sz="2000" b="1" dirty="0">
                <a:solidFill>
                  <a:prstClr val="white"/>
                </a:solidFill>
                <a:cs typeface="+mn-ea"/>
                <a:sym typeface="+mn-lt"/>
              </a:rPr>
              <a:t>c)</a:t>
            </a:r>
            <a:r>
              <a:rPr lang="pt-BR" altLang="zh-CN" sz="2000" dirty="0">
                <a:solidFill>
                  <a:prstClr val="white"/>
                </a:solidFill>
                <a:cs typeface="+mn-ea"/>
                <a:sym typeface="+mn-lt"/>
              </a:rPr>
              <a:t> fornecer ao empregado, gratuitamente, EPI adequado ao risco, em perfeito estado de conservação e funcionamento, nas situações previstas no subitem 1.5.5.1.2 da Norma Regulamentadora no 01 (NR-01) - Disposições Gerais e Gerenciamento de Riscos Ocupacionais, observada a hierarquia das medidas de prevenção;</a:t>
            </a:r>
          </a:p>
        </p:txBody>
      </p:sp>
      <p:grpSp>
        <p:nvGrpSpPr>
          <p:cNvPr id="15" name="组合 20">
            <a:extLst>
              <a:ext uri="{FF2B5EF4-FFF2-40B4-BE49-F238E27FC236}">
                <a16:creationId xmlns:a16="http://schemas.microsoft.com/office/drawing/2014/main" id="{28EE80EF-1192-055F-C046-71CE52F24784}"/>
              </a:ext>
            </a:extLst>
          </p:cNvPr>
          <p:cNvGrpSpPr/>
          <p:nvPr/>
        </p:nvGrpSpPr>
        <p:grpSpPr>
          <a:xfrm>
            <a:off x="10246106" y="951418"/>
            <a:ext cx="833472" cy="831249"/>
            <a:chOff x="9195630" y="2777688"/>
            <a:chExt cx="833472" cy="831249"/>
          </a:xfrm>
        </p:grpSpPr>
        <p:sp>
          <p:nvSpPr>
            <p:cNvPr id="30" name="Oval 65">
              <a:extLst>
                <a:ext uri="{FF2B5EF4-FFF2-40B4-BE49-F238E27FC236}">
                  <a16:creationId xmlns:a16="http://schemas.microsoft.com/office/drawing/2014/main" id="{3FC6727D-1F7E-6B7F-A8B7-2A04C2A2D0BD}"/>
                </a:ext>
              </a:extLst>
            </p:cNvPr>
            <p:cNvSpPr>
              <a:spLocks noChangeArrowheads="1"/>
            </p:cNvSpPr>
            <p:nvPr/>
          </p:nvSpPr>
          <p:spPr bwMode="auto">
            <a:xfrm>
              <a:off x="9195630" y="2777688"/>
              <a:ext cx="833472" cy="831249"/>
            </a:xfrm>
            <a:prstGeom prst="ellipse">
              <a:avLst/>
            </a:prstGeom>
            <a:gradFill flip="none" rotWithShape="1">
              <a:gsLst>
                <a:gs pos="0">
                  <a:srgbClr val="0AEEFC"/>
                </a:gs>
                <a:gs pos="100000">
                  <a:srgbClr val="0AEEFC">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solidFill>
                  <a:schemeClr val="lt1"/>
                </a:solidFill>
                <a:cs typeface="+mn-ea"/>
                <a:sym typeface="+mn-lt"/>
              </a:endParaRPr>
            </a:p>
          </p:txBody>
        </p:sp>
        <p:grpSp>
          <p:nvGrpSpPr>
            <p:cNvPr id="31" name="组合 22">
              <a:extLst>
                <a:ext uri="{FF2B5EF4-FFF2-40B4-BE49-F238E27FC236}">
                  <a16:creationId xmlns:a16="http://schemas.microsoft.com/office/drawing/2014/main" id="{6678999B-4AF7-119D-617C-B0E7573CBFBD}"/>
                </a:ext>
              </a:extLst>
            </p:cNvPr>
            <p:cNvGrpSpPr/>
            <p:nvPr/>
          </p:nvGrpSpPr>
          <p:grpSpPr>
            <a:xfrm>
              <a:off x="9452339" y="2977721"/>
              <a:ext cx="320054" cy="448964"/>
              <a:chOff x="11169545" y="3992719"/>
              <a:chExt cx="214751" cy="301248"/>
            </a:xfrm>
            <a:solidFill>
              <a:schemeClr val="bg1"/>
            </a:solidFill>
          </p:grpSpPr>
          <p:sp>
            <p:nvSpPr>
              <p:cNvPr id="32" name="Freeform 332">
                <a:extLst>
                  <a:ext uri="{FF2B5EF4-FFF2-40B4-BE49-F238E27FC236}">
                    <a16:creationId xmlns:a16="http://schemas.microsoft.com/office/drawing/2014/main" id="{88F890DA-4F98-21EC-9000-AA06EA4C2DAA}"/>
                  </a:ext>
                </a:extLst>
              </p:cNvPr>
              <p:cNvSpPr>
                <a:spLocks noEditPoints="1"/>
              </p:cNvSpPr>
              <p:nvPr/>
            </p:nvSpPr>
            <p:spPr bwMode="auto">
              <a:xfrm>
                <a:off x="11194898" y="3992719"/>
                <a:ext cx="189398" cy="274403"/>
              </a:xfrm>
              <a:custGeom>
                <a:avLst/>
                <a:gdLst>
                  <a:gd name="T0" fmla="*/ 122 w 127"/>
                  <a:gd name="T1" fmla="*/ 30 h 184"/>
                  <a:gd name="T2" fmla="*/ 99 w 127"/>
                  <a:gd name="T3" fmla="*/ 30 h 184"/>
                  <a:gd name="T4" fmla="*/ 93 w 127"/>
                  <a:gd name="T5" fmla="*/ 30 h 184"/>
                  <a:gd name="T6" fmla="*/ 93 w 127"/>
                  <a:gd name="T7" fmla="*/ 24 h 184"/>
                  <a:gd name="T8" fmla="*/ 93 w 127"/>
                  <a:gd name="T9" fmla="*/ 0 h 184"/>
                  <a:gd name="T10" fmla="*/ 0 w 127"/>
                  <a:gd name="T11" fmla="*/ 0 h 184"/>
                  <a:gd name="T12" fmla="*/ 0 w 127"/>
                  <a:gd name="T13" fmla="*/ 184 h 184"/>
                  <a:gd name="T14" fmla="*/ 127 w 127"/>
                  <a:gd name="T15" fmla="*/ 184 h 184"/>
                  <a:gd name="T16" fmla="*/ 127 w 127"/>
                  <a:gd name="T17" fmla="*/ 30 h 184"/>
                  <a:gd name="T18" fmla="*/ 122 w 127"/>
                  <a:gd name="T19" fmla="*/ 30 h 184"/>
                  <a:gd name="T20" fmla="*/ 111 w 127"/>
                  <a:gd name="T21" fmla="*/ 152 h 184"/>
                  <a:gd name="T22" fmla="*/ 16 w 127"/>
                  <a:gd name="T23" fmla="*/ 152 h 184"/>
                  <a:gd name="T24" fmla="*/ 16 w 127"/>
                  <a:gd name="T25" fmla="*/ 145 h 184"/>
                  <a:gd name="T26" fmla="*/ 111 w 127"/>
                  <a:gd name="T27" fmla="*/ 145 h 184"/>
                  <a:gd name="T28" fmla="*/ 111 w 127"/>
                  <a:gd name="T29" fmla="*/ 152 h 184"/>
                  <a:gd name="T30" fmla="*/ 111 w 127"/>
                  <a:gd name="T31" fmla="*/ 127 h 184"/>
                  <a:gd name="T32" fmla="*/ 16 w 127"/>
                  <a:gd name="T33" fmla="*/ 127 h 184"/>
                  <a:gd name="T34" fmla="*/ 16 w 127"/>
                  <a:gd name="T35" fmla="*/ 120 h 184"/>
                  <a:gd name="T36" fmla="*/ 111 w 127"/>
                  <a:gd name="T37" fmla="*/ 120 h 184"/>
                  <a:gd name="T38" fmla="*/ 111 w 127"/>
                  <a:gd name="T39" fmla="*/ 127 h 184"/>
                  <a:gd name="T40" fmla="*/ 111 w 127"/>
                  <a:gd name="T41" fmla="*/ 103 h 184"/>
                  <a:gd name="T42" fmla="*/ 16 w 127"/>
                  <a:gd name="T43" fmla="*/ 103 h 184"/>
                  <a:gd name="T44" fmla="*/ 16 w 127"/>
                  <a:gd name="T45" fmla="*/ 96 h 184"/>
                  <a:gd name="T46" fmla="*/ 111 w 127"/>
                  <a:gd name="T47" fmla="*/ 96 h 184"/>
                  <a:gd name="T48" fmla="*/ 111 w 127"/>
                  <a:gd name="T49" fmla="*/ 103 h 184"/>
                  <a:gd name="T50" fmla="*/ 111 w 127"/>
                  <a:gd name="T51" fmla="*/ 77 h 184"/>
                  <a:gd name="T52" fmla="*/ 16 w 127"/>
                  <a:gd name="T53" fmla="*/ 77 h 184"/>
                  <a:gd name="T54" fmla="*/ 16 w 127"/>
                  <a:gd name="T55" fmla="*/ 69 h 184"/>
                  <a:gd name="T56" fmla="*/ 111 w 127"/>
                  <a:gd name="T57" fmla="*/ 69 h 184"/>
                  <a:gd name="T58" fmla="*/ 111 w 127"/>
                  <a:gd name="T59" fmla="*/ 77 h 184"/>
                  <a:gd name="T60" fmla="*/ 111 w 127"/>
                  <a:gd name="T61" fmla="*/ 52 h 184"/>
                  <a:gd name="T62" fmla="*/ 16 w 127"/>
                  <a:gd name="T63" fmla="*/ 52 h 184"/>
                  <a:gd name="T64" fmla="*/ 16 w 127"/>
                  <a:gd name="T65" fmla="*/ 45 h 184"/>
                  <a:gd name="T66" fmla="*/ 111 w 127"/>
                  <a:gd name="T67" fmla="*/ 45 h 184"/>
                  <a:gd name="T68" fmla="*/ 111 w 127"/>
                  <a:gd name="T69" fmla="*/ 5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7" h="184">
                    <a:moveTo>
                      <a:pt x="122" y="30"/>
                    </a:moveTo>
                    <a:lnTo>
                      <a:pt x="99" y="30"/>
                    </a:lnTo>
                    <a:lnTo>
                      <a:pt x="93" y="30"/>
                    </a:lnTo>
                    <a:lnTo>
                      <a:pt x="93" y="24"/>
                    </a:lnTo>
                    <a:lnTo>
                      <a:pt x="93" y="0"/>
                    </a:lnTo>
                    <a:lnTo>
                      <a:pt x="0" y="0"/>
                    </a:lnTo>
                    <a:lnTo>
                      <a:pt x="0" y="184"/>
                    </a:lnTo>
                    <a:lnTo>
                      <a:pt x="127" y="184"/>
                    </a:lnTo>
                    <a:lnTo>
                      <a:pt x="127" y="30"/>
                    </a:lnTo>
                    <a:lnTo>
                      <a:pt x="122" y="30"/>
                    </a:lnTo>
                    <a:close/>
                    <a:moveTo>
                      <a:pt x="111" y="152"/>
                    </a:moveTo>
                    <a:lnTo>
                      <a:pt x="16" y="152"/>
                    </a:lnTo>
                    <a:lnTo>
                      <a:pt x="16" y="145"/>
                    </a:lnTo>
                    <a:lnTo>
                      <a:pt x="111" y="145"/>
                    </a:lnTo>
                    <a:lnTo>
                      <a:pt x="111" y="152"/>
                    </a:lnTo>
                    <a:close/>
                    <a:moveTo>
                      <a:pt x="111" y="127"/>
                    </a:moveTo>
                    <a:lnTo>
                      <a:pt x="16" y="127"/>
                    </a:lnTo>
                    <a:lnTo>
                      <a:pt x="16" y="120"/>
                    </a:lnTo>
                    <a:lnTo>
                      <a:pt x="111" y="120"/>
                    </a:lnTo>
                    <a:lnTo>
                      <a:pt x="111" y="127"/>
                    </a:lnTo>
                    <a:close/>
                    <a:moveTo>
                      <a:pt x="111" y="103"/>
                    </a:moveTo>
                    <a:lnTo>
                      <a:pt x="16" y="103"/>
                    </a:lnTo>
                    <a:lnTo>
                      <a:pt x="16" y="96"/>
                    </a:lnTo>
                    <a:lnTo>
                      <a:pt x="111" y="96"/>
                    </a:lnTo>
                    <a:lnTo>
                      <a:pt x="111" y="103"/>
                    </a:lnTo>
                    <a:close/>
                    <a:moveTo>
                      <a:pt x="111" y="77"/>
                    </a:moveTo>
                    <a:lnTo>
                      <a:pt x="16" y="77"/>
                    </a:lnTo>
                    <a:lnTo>
                      <a:pt x="16" y="69"/>
                    </a:lnTo>
                    <a:lnTo>
                      <a:pt x="111" y="69"/>
                    </a:lnTo>
                    <a:lnTo>
                      <a:pt x="111" y="77"/>
                    </a:lnTo>
                    <a:close/>
                    <a:moveTo>
                      <a:pt x="111" y="52"/>
                    </a:moveTo>
                    <a:lnTo>
                      <a:pt x="16" y="52"/>
                    </a:lnTo>
                    <a:lnTo>
                      <a:pt x="16" y="45"/>
                    </a:lnTo>
                    <a:lnTo>
                      <a:pt x="111" y="45"/>
                    </a:lnTo>
                    <a:lnTo>
                      <a:pt x="11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sp>
            <p:nvSpPr>
              <p:cNvPr id="33" name="Freeform 333">
                <a:extLst>
                  <a:ext uri="{FF2B5EF4-FFF2-40B4-BE49-F238E27FC236}">
                    <a16:creationId xmlns:a16="http://schemas.microsoft.com/office/drawing/2014/main" id="{E169BF8B-7B7C-B0C6-61FD-9E82B9CB964A}"/>
                  </a:ext>
                </a:extLst>
              </p:cNvPr>
              <p:cNvSpPr>
                <a:spLocks/>
              </p:cNvSpPr>
              <p:nvPr/>
            </p:nvSpPr>
            <p:spPr bwMode="auto">
              <a:xfrm>
                <a:off x="11342538" y="3992719"/>
                <a:ext cx="34301" cy="35792"/>
              </a:xfrm>
              <a:custGeom>
                <a:avLst/>
                <a:gdLst>
                  <a:gd name="T0" fmla="*/ 0 w 23"/>
                  <a:gd name="T1" fmla="*/ 0 h 24"/>
                  <a:gd name="T2" fmla="*/ 0 w 23"/>
                  <a:gd name="T3" fmla="*/ 24 h 24"/>
                  <a:gd name="T4" fmla="*/ 23 w 23"/>
                  <a:gd name="T5" fmla="*/ 24 h 24"/>
                  <a:gd name="T6" fmla="*/ 0 w 23"/>
                  <a:gd name="T7" fmla="*/ 0 h 24"/>
                </a:gdLst>
                <a:ahLst/>
                <a:cxnLst>
                  <a:cxn ang="0">
                    <a:pos x="T0" y="T1"/>
                  </a:cxn>
                  <a:cxn ang="0">
                    <a:pos x="T2" y="T3"/>
                  </a:cxn>
                  <a:cxn ang="0">
                    <a:pos x="T4" y="T5"/>
                  </a:cxn>
                  <a:cxn ang="0">
                    <a:pos x="T6" y="T7"/>
                  </a:cxn>
                </a:cxnLst>
                <a:rect l="0" t="0" r="r" b="b"/>
                <a:pathLst>
                  <a:path w="23" h="24">
                    <a:moveTo>
                      <a:pt x="0" y="0"/>
                    </a:moveTo>
                    <a:lnTo>
                      <a:pt x="0" y="24"/>
                    </a:lnTo>
                    <a:lnTo>
                      <a:pt x="23" y="2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sp>
            <p:nvSpPr>
              <p:cNvPr id="34" name="Freeform 334">
                <a:extLst>
                  <a:ext uri="{FF2B5EF4-FFF2-40B4-BE49-F238E27FC236}">
                    <a16:creationId xmlns:a16="http://schemas.microsoft.com/office/drawing/2014/main" id="{37A9CB36-7F26-FCEE-60B7-523B77ED21A5}"/>
                  </a:ext>
                </a:extLst>
              </p:cNvPr>
              <p:cNvSpPr>
                <a:spLocks/>
              </p:cNvSpPr>
              <p:nvPr/>
            </p:nvSpPr>
            <p:spPr bwMode="auto">
              <a:xfrm>
                <a:off x="11169545" y="4018072"/>
                <a:ext cx="187907" cy="275895"/>
              </a:xfrm>
              <a:custGeom>
                <a:avLst/>
                <a:gdLst>
                  <a:gd name="T0" fmla="*/ 11 w 126"/>
                  <a:gd name="T1" fmla="*/ 173 h 185"/>
                  <a:gd name="T2" fmla="*/ 11 w 126"/>
                  <a:gd name="T3" fmla="*/ 167 h 185"/>
                  <a:gd name="T4" fmla="*/ 11 w 126"/>
                  <a:gd name="T5" fmla="*/ 0 h 185"/>
                  <a:gd name="T6" fmla="*/ 0 w 126"/>
                  <a:gd name="T7" fmla="*/ 0 h 185"/>
                  <a:gd name="T8" fmla="*/ 0 w 126"/>
                  <a:gd name="T9" fmla="*/ 185 h 185"/>
                  <a:gd name="T10" fmla="*/ 126 w 126"/>
                  <a:gd name="T11" fmla="*/ 185 h 185"/>
                  <a:gd name="T12" fmla="*/ 126 w 126"/>
                  <a:gd name="T13" fmla="*/ 173 h 185"/>
                  <a:gd name="T14" fmla="*/ 17 w 126"/>
                  <a:gd name="T15" fmla="*/ 173 h 185"/>
                  <a:gd name="T16" fmla="*/ 11 w 126"/>
                  <a:gd name="T17" fmla="*/ 173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185">
                    <a:moveTo>
                      <a:pt x="11" y="173"/>
                    </a:moveTo>
                    <a:lnTo>
                      <a:pt x="11" y="167"/>
                    </a:lnTo>
                    <a:lnTo>
                      <a:pt x="11" y="0"/>
                    </a:lnTo>
                    <a:lnTo>
                      <a:pt x="0" y="0"/>
                    </a:lnTo>
                    <a:lnTo>
                      <a:pt x="0" y="185"/>
                    </a:lnTo>
                    <a:lnTo>
                      <a:pt x="126" y="185"/>
                    </a:lnTo>
                    <a:lnTo>
                      <a:pt x="126" y="173"/>
                    </a:lnTo>
                    <a:lnTo>
                      <a:pt x="17" y="173"/>
                    </a:lnTo>
                    <a:lnTo>
                      <a:pt x="11"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grpSp>
      </p:grpSp>
      <p:sp>
        <p:nvSpPr>
          <p:cNvPr id="9" name="矩形: 圆角 14">
            <a:hlinkClick r:id="rId3" action="ppaction://hlinksldjump"/>
            <a:extLst>
              <a:ext uri="{FF2B5EF4-FFF2-40B4-BE49-F238E27FC236}">
                <a16:creationId xmlns:a16="http://schemas.microsoft.com/office/drawing/2014/main" id="{88F88445-1334-6B36-D7C4-617C1DFEFBA5}"/>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spTree>
    <p:extLst>
      <p:ext uri="{BB962C8B-B14F-4D97-AF65-F5344CB8AC3E}">
        <p14:creationId xmlns:p14="http://schemas.microsoft.com/office/powerpoint/2010/main" val="1787985093"/>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2" presetClass="entr" presetSubtype="2" de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500" fill="hold"/>
                                        <p:tgtEl>
                                          <p:spTgt spid="9"/>
                                        </p:tgtEl>
                                        <p:attrNameLst>
                                          <p:attrName>ppt_x</p:attrName>
                                        </p:attrNameLst>
                                      </p:cBhvr>
                                      <p:tavLst>
                                        <p:tav tm="0">
                                          <p:val>
                                            <p:strVal val="1+#ppt_w/2"/>
                                          </p:val>
                                        </p:tav>
                                        <p:tav tm="100000">
                                          <p:val>
                                            <p:strVal val="#ppt_x"/>
                                          </p:val>
                                        </p:tav>
                                      </p:tavLst>
                                    </p:anim>
                                    <p:anim calcmode="lin" valueType="num">
                                      <p:cBhvr additive="base">
                                        <p:cTn id="13" dur="1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descr="背景图案&#10;&#10;描述已自动生成">
            <a:extLst>
              <a:ext uri="{FF2B5EF4-FFF2-40B4-BE49-F238E27FC236}">
                <a16:creationId xmlns:a16="http://schemas.microsoft.com/office/drawing/2014/main" id="{1698420D-ACE4-A1DE-2738-1D4867C06492}"/>
              </a:ext>
            </a:extLst>
          </p:cNvPr>
          <p:cNvPicPr>
            <a:picLocks noChangeAspect="1"/>
          </p:cNvPicPr>
          <p:nvPr/>
        </p:nvPicPr>
        <p:blipFill rotWithShape="1">
          <a:blip r:embed="rId7" cstate="screen">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8800"/>
                    </a14:imgEffect>
                    <a14:imgEffect>
                      <a14:saturation sat="300000"/>
                    </a14:imgEffect>
                  </a14:imgLayer>
                </a14:imgProps>
              </a:ext>
              <a:ext uri="{28A0092B-C50C-407E-A947-70E740481C1C}">
                <a14:useLocalDpi xmlns:a14="http://schemas.microsoft.com/office/drawing/2010/main"/>
              </a:ext>
            </a:extLst>
          </a:blip>
          <a:srcRect r="22428" b="18572"/>
          <a:stretch/>
        </p:blipFill>
        <p:spPr>
          <a:xfrm>
            <a:off x="0" y="0"/>
            <a:ext cx="12192000" cy="6858000"/>
          </a:xfrm>
          <a:prstGeom prst="rect">
            <a:avLst/>
          </a:prstGeom>
        </p:spPr>
      </p:pic>
      <p:grpSp>
        <p:nvGrpSpPr>
          <p:cNvPr id="3" name="组合 2">
            <a:extLst>
              <a:ext uri="{FF2B5EF4-FFF2-40B4-BE49-F238E27FC236}">
                <a16:creationId xmlns:a16="http://schemas.microsoft.com/office/drawing/2014/main" id="{C3DF5C86-A7BF-4C33-99CD-847B7CD23903}"/>
              </a:ext>
            </a:extLst>
          </p:cNvPr>
          <p:cNvGrpSpPr/>
          <p:nvPr/>
        </p:nvGrpSpPr>
        <p:grpSpPr>
          <a:xfrm>
            <a:off x="309730" y="2334153"/>
            <a:ext cx="3427948" cy="3126698"/>
            <a:chOff x="548721" y="1660009"/>
            <a:chExt cx="6073003" cy="5539304"/>
          </a:xfrm>
        </p:grpSpPr>
        <p:sp>
          <p:nvSpPr>
            <p:cNvPr id="30" name="平行四边形 29">
              <a:extLst>
                <a:ext uri="{FF2B5EF4-FFF2-40B4-BE49-F238E27FC236}">
                  <a16:creationId xmlns:a16="http://schemas.microsoft.com/office/drawing/2014/main" id="{A34C9100-DD4C-4AED-9A20-F505B5CC3263}"/>
                </a:ext>
              </a:extLst>
            </p:cNvPr>
            <p:cNvSpPr/>
            <p:nvPr/>
          </p:nvSpPr>
          <p:spPr>
            <a:xfrm>
              <a:off x="548721" y="1660009"/>
              <a:ext cx="5810647" cy="4283592"/>
            </a:xfrm>
            <a:prstGeom prst="parallelogram">
              <a:avLst>
                <a:gd name="adj" fmla="val 41066"/>
              </a:avLst>
            </a:prstGeom>
            <a:gradFill>
              <a:gsLst>
                <a:gs pos="0">
                  <a:srgbClr val="00B0F0"/>
                </a:gs>
                <a:gs pos="100000">
                  <a:srgbClr val="344CF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6" dirty="0">
                <a:cs typeface="+mn-ea"/>
                <a:sym typeface="+mn-lt"/>
              </a:endParaRPr>
            </a:p>
          </p:txBody>
        </p:sp>
        <p:sp>
          <p:nvSpPr>
            <p:cNvPr id="31" name="平行四边形 30">
              <a:extLst>
                <a:ext uri="{FF2B5EF4-FFF2-40B4-BE49-F238E27FC236}">
                  <a16:creationId xmlns:a16="http://schemas.microsoft.com/office/drawing/2014/main" id="{2C8CE132-F521-4C79-AEA0-A9C1B301EAE1}"/>
                </a:ext>
              </a:extLst>
            </p:cNvPr>
            <p:cNvSpPr/>
            <p:nvPr/>
          </p:nvSpPr>
          <p:spPr>
            <a:xfrm>
              <a:off x="2867379" y="4431621"/>
              <a:ext cx="3754345" cy="2767692"/>
            </a:xfrm>
            <a:prstGeom prst="parallelogram">
              <a:avLst>
                <a:gd name="adj" fmla="val 41066"/>
              </a:avLst>
            </a:prstGeom>
            <a:gradFill>
              <a:gsLst>
                <a:gs pos="0">
                  <a:srgbClr val="00B0F0"/>
                </a:gs>
                <a:gs pos="100000">
                  <a:srgbClr val="344CF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6" dirty="0">
                <a:cs typeface="+mn-ea"/>
                <a:sym typeface="+mn-lt"/>
              </a:endParaRPr>
            </a:p>
          </p:txBody>
        </p:sp>
      </p:grpSp>
      <p:grpSp>
        <p:nvGrpSpPr>
          <p:cNvPr id="34" name="组合 33">
            <a:extLst>
              <a:ext uri="{FF2B5EF4-FFF2-40B4-BE49-F238E27FC236}">
                <a16:creationId xmlns:a16="http://schemas.microsoft.com/office/drawing/2014/main" id="{BD84AF62-55A4-4C0C-9B3D-3AC57B31AF75}"/>
              </a:ext>
            </a:extLst>
          </p:cNvPr>
          <p:cNvGrpSpPr/>
          <p:nvPr/>
        </p:nvGrpSpPr>
        <p:grpSpPr>
          <a:xfrm>
            <a:off x="9376973" y="3897140"/>
            <a:ext cx="1717210" cy="223661"/>
            <a:chOff x="16786801" y="5346279"/>
            <a:chExt cx="3042235" cy="396241"/>
          </a:xfrm>
        </p:grpSpPr>
        <p:sp>
          <p:nvSpPr>
            <p:cNvPr id="35" name="平行四边形 34">
              <a:extLst>
                <a:ext uri="{FF2B5EF4-FFF2-40B4-BE49-F238E27FC236}">
                  <a16:creationId xmlns:a16="http://schemas.microsoft.com/office/drawing/2014/main" id="{A5D2730D-77F2-4BC5-B88B-FBBE36D99356}"/>
                </a:ext>
              </a:extLst>
            </p:cNvPr>
            <p:cNvSpPr/>
            <p:nvPr>
              <p:custDataLst>
                <p:tags r:id="rId3"/>
              </p:custDataLst>
            </p:nvPr>
          </p:nvSpPr>
          <p:spPr>
            <a:xfrm>
              <a:off x="17625001" y="5346279"/>
              <a:ext cx="2204035" cy="258321"/>
            </a:xfrm>
            <a:prstGeom prst="parallelogram">
              <a:avLst>
                <a:gd name="adj" fmla="val 33801"/>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258089">
                <a:defRPr/>
              </a:pPr>
              <a:endParaRPr lang="zh-CN" altLang="en-US" sz="1016" dirty="0">
                <a:solidFill>
                  <a:prstClr val="white"/>
                </a:solidFill>
                <a:cs typeface="+mn-ea"/>
                <a:sym typeface="+mn-lt"/>
              </a:endParaRPr>
            </a:p>
          </p:txBody>
        </p:sp>
        <p:sp>
          <p:nvSpPr>
            <p:cNvPr id="36" name="平行四边形 35">
              <a:extLst>
                <a:ext uri="{FF2B5EF4-FFF2-40B4-BE49-F238E27FC236}">
                  <a16:creationId xmlns:a16="http://schemas.microsoft.com/office/drawing/2014/main" id="{8824F6FA-5984-4975-B4DD-ECE8C31F68D4}"/>
                </a:ext>
              </a:extLst>
            </p:cNvPr>
            <p:cNvSpPr/>
            <p:nvPr>
              <p:custDataLst>
                <p:tags r:id="rId4"/>
              </p:custDataLst>
            </p:nvPr>
          </p:nvSpPr>
          <p:spPr>
            <a:xfrm>
              <a:off x="16786801" y="5651080"/>
              <a:ext cx="2204035" cy="91440"/>
            </a:xfrm>
            <a:prstGeom prst="parallelogram">
              <a:avLst>
                <a:gd name="adj" fmla="val 33801"/>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258089">
                <a:defRPr/>
              </a:pPr>
              <a:endParaRPr lang="zh-CN" altLang="en-US" sz="1016" dirty="0">
                <a:solidFill>
                  <a:prstClr val="white"/>
                </a:solidFill>
                <a:cs typeface="+mn-ea"/>
                <a:sym typeface="+mn-lt"/>
              </a:endParaRPr>
            </a:p>
          </p:txBody>
        </p:sp>
      </p:grpSp>
      <p:grpSp>
        <p:nvGrpSpPr>
          <p:cNvPr id="37" name="组合 36">
            <a:extLst>
              <a:ext uri="{FF2B5EF4-FFF2-40B4-BE49-F238E27FC236}">
                <a16:creationId xmlns:a16="http://schemas.microsoft.com/office/drawing/2014/main" id="{5B005CAE-E1EB-4475-AA0F-DF183A8D5000}"/>
              </a:ext>
            </a:extLst>
          </p:cNvPr>
          <p:cNvGrpSpPr/>
          <p:nvPr/>
        </p:nvGrpSpPr>
        <p:grpSpPr>
          <a:xfrm>
            <a:off x="4587240" y="1324232"/>
            <a:ext cx="6735544" cy="2364472"/>
            <a:chOff x="10082392" y="1905242"/>
            <a:chExt cx="3612981" cy="2627129"/>
          </a:xfrm>
        </p:grpSpPr>
        <p:sp>
          <p:nvSpPr>
            <p:cNvPr id="38" name="平行四边形 37">
              <a:extLst>
                <a:ext uri="{FF2B5EF4-FFF2-40B4-BE49-F238E27FC236}">
                  <a16:creationId xmlns:a16="http://schemas.microsoft.com/office/drawing/2014/main" id="{A1F9CB4F-A013-4395-A823-1247817A73DA}"/>
                </a:ext>
              </a:extLst>
            </p:cNvPr>
            <p:cNvSpPr/>
            <p:nvPr>
              <p:custDataLst>
                <p:tags r:id="rId1"/>
              </p:custDataLst>
            </p:nvPr>
          </p:nvSpPr>
          <p:spPr>
            <a:xfrm flipH="1" flipV="1">
              <a:off x="10082392" y="1905242"/>
              <a:ext cx="3612981" cy="2409795"/>
            </a:xfrm>
            <a:prstGeom prst="parallelogram">
              <a:avLst>
                <a:gd name="adj" fmla="val 29928"/>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258089">
                <a:defRPr/>
              </a:pPr>
              <a:endParaRPr lang="zh-CN" altLang="en-US" sz="1016" dirty="0">
                <a:solidFill>
                  <a:prstClr val="white"/>
                </a:solidFill>
                <a:cs typeface="+mn-ea"/>
                <a:sym typeface="+mn-lt"/>
              </a:endParaRPr>
            </a:p>
          </p:txBody>
        </p:sp>
        <p:sp>
          <p:nvSpPr>
            <p:cNvPr id="39" name="文本框 38">
              <a:extLst>
                <a:ext uri="{FF2B5EF4-FFF2-40B4-BE49-F238E27FC236}">
                  <a16:creationId xmlns:a16="http://schemas.microsoft.com/office/drawing/2014/main" id="{A2600C08-4D1B-4549-936A-64EB0BD20D18}"/>
                </a:ext>
              </a:extLst>
            </p:cNvPr>
            <p:cNvSpPr txBox="1"/>
            <p:nvPr>
              <p:custDataLst>
                <p:tags r:id="rId2"/>
              </p:custDataLst>
            </p:nvPr>
          </p:nvSpPr>
          <p:spPr>
            <a:xfrm>
              <a:off x="10505625" y="2138610"/>
              <a:ext cx="2630308" cy="2393761"/>
            </a:xfrm>
            <a:prstGeom prst="rect">
              <a:avLst/>
            </a:prstGeom>
            <a:noFill/>
            <a:effectLst>
              <a:glow rad="203200">
                <a:srgbClr val="FF0000">
                  <a:alpha val="69000"/>
                </a:srgbClr>
              </a:glow>
            </a:effectLst>
          </p:spPr>
          <p:txBody>
            <a:bodyPr wrap="square" lIns="0" tIns="0" rIns="0" bIns="0" rtlCol="0">
              <a:spAutoFit/>
            </a:bodyPr>
            <a:lstStyle/>
            <a:p>
              <a:pPr defTabSz="258089">
                <a:defRPr/>
              </a:pPr>
              <a:r>
                <a:rPr lang="pt-BR" altLang="zh-CN" sz="2800" b="1" dirty="0">
                  <a:solidFill>
                    <a:schemeClr val="bg1"/>
                  </a:solidFill>
                  <a:effectLst>
                    <a:glow rad="12700">
                      <a:srgbClr val="FF0000">
                        <a:alpha val="53000"/>
                      </a:srgbClr>
                    </a:glow>
                    <a:outerShdw blurRad="38100" dist="38100" dir="2700000" algn="tl">
                      <a:srgbClr val="000000">
                        <a:alpha val="43137"/>
                      </a:srgbClr>
                    </a:outerShdw>
                  </a:effectLst>
                  <a:cs typeface="+mn-ea"/>
                  <a:sym typeface="+mn-lt"/>
                </a:rPr>
                <a:t>G</a:t>
              </a:r>
            </a:p>
            <a:p>
              <a:pPr defTabSz="258089">
                <a:defRPr/>
              </a:pPr>
              <a:endParaRPr lang="pt-BR" altLang="zh-CN" sz="2800" b="1" dirty="0">
                <a:solidFill>
                  <a:schemeClr val="bg1"/>
                </a:solidFill>
                <a:effectLst>
                  <a:glow rad="12700">
                    <a:srgbClr val="FF0000">
                      <a:alpha val="53000"/>
                    </a:srgbClr>
                  </a:glow>
                </a:effectLst>
                <a:cs typeface="+mn-ea"/>
                <a:sym typeface="+mn-lt"/>
              </a:endParaRPr>
            </a:p>
            <a:p>
              <a:pPr defTabSz="258089">
                <a:defRPr/>
              </a:pPr>
              <a:r>
                <a:rPr lang="pt-BR" altLang="zh-CN" sz="2800" dirty="0">
                  <a:solidFill>
                    <a:schemeClr val="bg1"/>
                  </a:solidFill>
                  <a:effectLst>
                    <a:glow rad="12700">
                      <a:srgbClr val="FF0000">
                        <a:alpha val="53000"/>
                      </a:srgbClr>
                    </a:glow>
                  </a:effectLst>
                  <a:cs typeface="+mn-ea"/>
                  <a:sym typeface="+mn-lt"/>
                </a:rPr>
                <a:t>EPI PARA PROTEÇÃO DOS MEMBROS INFERIORES</a:t>
              </a:r>
              <a:br>
                <a:rPr lang="pt-BR" altLang="zh-CN" sz="2800" dirty="0">
                  <a:solidFill>
                    <a:schemeClr val="bg1"/>
                  </a:solidFill>
                  <a:effectLst>
                    <a:glow rad="12700">
                      <a:srgbClr val="FF0000">
                        <a:alpha val="53000"/>
                      </a:srgbClr>
                    </a:glow>
                  </a:effectLst>
                  <a:cs typeface="+mn-ea"/>
                  <a:sym typeface="+mn-lt"/>
                </a:rPr>
              </a:br>
              <a:endParaRPr lang="pt-BR" altLang="zh-CN" sz="2800" dirty="0">
                <a:solidFill>
                  <a:schemeClr val="bg1"/>
                </a:solidFill>
                <a:effectLst>
                  <a:glow rad="12700">
                    <a:srgbClr val="FF0000">
                      <a:alpha val="53000"/>
                    </a:srgbClr>
                  </a:glow>
                </a:effectLst>
                <a:cs typeface="+mn-ea"/>
                <a:sym typeface="+mn-lt"/>
              </a:endParaRPr>
            </a:p>
          </p:txBody>
        </p:sp>
      </p:grpSp>
      <p:pic>
        <p:nvPicPr>
          <p:cNvPr id="2" name="Picture 2" descr="IOP Assessoria">
            <a:extLst>
              <a:ext uri="{FF2B5EF4-FFF2-40B4-BE49-F238E27FC236}">
                <a16:creationId xmlns:a16="http://schemas.microsoft.com/office/drawing/2014/main" id="{F04B5EC4-6DB5-CEC1-D745-15F45C85F4F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9619" y="2806602"/>
            <a:ext cx="5310899" cy="4051398"/>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圆角 14">
            <a:hlinkClick r:id="rId10" action="ppaction://hlinksldjump"/>
            <a:extLst>
              <a:ext uri="{FF2B5EF4-FFF2-40B4-BE49-F238E27FC236}">
                <a16:creationId xmlns:a16="http://schemas.microsoft.com/office/drawing/2014/main" id="{83BA3FD9-73F9-5B18-87BA-8CD88C0F6722}"/>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spTree>
    <p:extLst>
      <p:ext uri="{BB962C8B-B14F-4D97-AF65-F5344CB8AC3E}">
        <p14:creationId xmlns:p14="http://schemas.microsoft.com/office/powerpoint/2010/main" val="1744263323"/>
      </p:ext>
    </p:extLst>
  </p:cSld>
  <p:clrMapOvr>
    <a:masterClrMapping/>
  </p:clrMapOvr>
  <mc:AlternateContent xmlns:mc="http://schemas.openxmlformats.org/markup-compatibility/2006" xmlns:p14="http://schemas.microsoft.com/office/powerpoint/2010/main">
    <mc:Choice Requires="p14">
      <p:transition spd="slow" p14:dur="2500" advTm="5555000">
        <p:checker/>
      </p:transition>
    </mc:Choice>
    <mc:Fallback xmlns="">
      <p:transition spd="slow" advTm="5555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 presetClass="entr" presetSubtype="2" decel="100000"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1500" fill="hold"/>
                                        <p:tgtEl>
                                          <p:spTgt spid="37"/>
                                        </p:tgtEl>
                                        <p:attrNameLst>
                                          <p:attrName>ppt_x</p:attrName>
                                        </p:attrNameLst>
                                      </p:cBhvr>
                                      <p:tavLst>
                                        <p:tav tm="0">
                                          <p:val>
                                            <p:strVal val="1+#ppt_w/2"/>
                                          </p:val>
                                        </p:tav>
                                        <p:tav tm="100000">
                                          <p:val>
                                            <p:strVal val="#ppt_x"/>
                                          </p:val>
                                        </p:tav>
                                      </p:tavLst>
                                    </p:anim>
                                    <p:anim calcmode="lin" valueType="num">
                                      <p:cBhvr additive="base">
                                        <p:cTn id="12" dur="1500" fill="hold"/>
                                        <p:tgtEl>
                                          <p:spTgt spid="37"/>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1500" fill="hold"/>
                                        <p:tgtEl>
                                          <p:spTgt spid="34"/>
                                        </p:tgtEl>
                                        <p:attrNameLst>
                                          <p:attrName>ppt_x</p:attrName>
                                        </p:attrNameLst>
                                      </p:cBhvr>
                                      <p:tavLst>
                                        <p:tav tm="0">
                                          <p:val>
                                            <p:strVal val="0-#ppt_w/2"/>
                                          </p:val>
                                        </p:tav>
                                        <p:tav tm="100000">
                                          <p:val>
                                            <p:strVal val="#ppt_x"/>
                                          </p:val>
                                        </p:tav>
                                      </p:tavLst>
                                    </p:anim>
                                    <p:anim calcmode="lin" valueType="num">
                                      <p:cBhvr additive="base">
                                        <p:cTn id="16" dur="1500" fill="hold"/>
                                        <p:tgtEl>
                                          <p:spTgt spid="34"/>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2" presetClass="entr" presetSubtype="2" decel="10000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1500" fill="hold"/>
                                        <p:tgtEl>
                                          <p:spTgt spid="4"/>
                                        </p:tgtEl>
                                        <p:attrNameLst>
                                          <p:attrName>ppt_x</p:attrName>
                                        </p:attrNameLst>
                                      </p:cBhvr>
                                      <p:tavLst>
                                        <p:tav tm="0">
                                          <p:val>
                                            <p:strVal val="1+#ppt_w/2"/>
                                          </p:val>
                                        </p:tav>
                                        <p:tav tm="100000">
                                          <p:val>
                                            <p:strVal val="#ppt_x"/>
                                          </p:val>
                                        </p:tav>
                                      </p:tavLst>
                                    </p:anim>
                                    <p:anim calcmode="lin" valueType="num">
                                      <p:cBhvr additive="base">
                                        <p:cTn id="21"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sp>
        <p:nvSpPr>
          <p:cNvPr id="2" name="矩形 19">
            <a:extLst>
              <a:ext uri="{FF2B5EF4-FFF2-40B4-BE49-F238E27FC236}">
                <a16:creationId xmlns:a16="http://schemas.microsoft.com/office/drawing/2014/main" id="{0EEBF365-3306-F93F-8834-7475CC6F0CF5}"/>
              </a:ext>
            </a:extLst>
          </p:cNvPr>
          <p:cNvSpPr/>
          <p:nvPr/>
        </p:nvSpPr>
        <p:spPr>
          <a:xfrm>
            <a:off x="7816304" y="1792810"/>
            <a:ext cx="4168868" cy="3581112"/>
          </a:xfrm>
          <a:prstGeom prst="rect">
            <a:avLst/>
          </a:prstGeom>
          <a:gradFill flip="none" rotWithShape="1">
            <a:gsLst>
              <a:gs pos="0">
                <a:srgbClr val="27E4FA">
                  <a:alpha val="58000"/>
                </a:srgbClr>
              </a:gs>
              <a:gs pos="100000">
                <a:srgbClr val="27E4FA">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787267"/>
            <a:chOff x="335868" y="306805"/>
            <a:chExt cx="15402685" cy="1394734"/>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1394734"/>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G - EPI PARA PROTEÇÃO DOS MEMBROS INFERIORES</a:t>
              </a:r>
              <a:br>
                <a:rPr lang="pt-BR" altLang="zh-CN" sz="2258" b="1" dirty="0">
                  <a:solidFill>
                    <a:prstClr val="white"/>
                  </a:solidFill>
                  <a:cs typeface="+mn-ea"/>
                  <a:sym typeface="+mn-lt"/>
                </a:rPr>
              </a:b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424779" y="2104309"/>
            <a:ext cx="2950369" cy="3269613"/>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G.1 - Calçado:</a:t>
            </a:r>
            <a:br>
              <a:rPr lang="pt-BR" altLang="zh-CN" sz="2000" b="1" dirty="0">
                <a:solidFill>
                  <a:schemeClr val="bg1"/>
                </a:solidFill>
                <a:cs typeface="+mn-ea"/>
                <a:sym typeface="+mn-lt"/>
              </a:rPr>
            </a:br>
            <a:r>
              <a:rPr lang="pt-BR" altLang="zh-CN" sz="2000" b="1" dirty="0">
                <a:solidFill>
                  <a:schemeClr val="bg1"/>
                </a:solidFill>
                <a:cs typeface="+mn-ea"/>
                <a:sym typeface="+mn-lt"/>
              </a:rPr>
              <a:t>a) </a:t>
            </a:r>
            <a:r>
              <a:rPr lang="pt-BR" altLang="zh-CN" sz="2000" dirty="0">
                <a:solidFill>
                  <a:schemeClr val="bg1"/>
                </a:solidFill>
                <a:cs typeface="+mn-ea"/>
                <a:sym typeface="+mn-lt"/>
              </a:rPr>
              <a:t>calçado para proteção contra impactos de quedas de objetos sobre os artelhos;</a:t>
            </a:r>
            <a:br>
              <a:rPr lang="pt-BR" altLang="zh-CN" sz="2000" dirty="0">
                <a:solidFill>
                  <a:schemeClr val="bg1"/>
                </a:solidFill>
                <a:cs typeface="+mn-ea"/>
                <a:sym typeface="+mn-lt"/>
              </a:rPr>
            </a:br>
            <a:endParaRPr lang="zh-CN" altLang="en-US" sz="20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8110824" y="2493118"/>
            <a:ext cx="3579828" cy="1526187"/>
          </a:xfrm>
          <a:prstGeom prst="rect">
            <a:avLst/>
          </a:prstGeom>
          <a:noFill/>
        </p:spPr>
        <p:txBody>
          <a:bodyPr wrap="square" rtlCol="0">
            <a:spAutoFit/>
          </a:bodyPr>
          <a:lstStyle/>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O calçado pode ser em couro, tecido, laminado sintético, PVC, PU ou borracha. Já o solado, em borracha, PU ou PVC.</a:t>
            </a:r>
          </a:p>
        </p:txBody>
      </p:sp>
      <p:grpSp>
        <p:nvGrpSpPr>
          <p:cNvPr id="9" name="组合 1">
            <a:extLst>
              <a:ext uri="{FF2B5EF4-FFF2-40B4-BE49-F238E27FC236}">
                <a16:creationId xmlns:a16="http://schemas.microsoft.com/office/drawing/2014/main" id="{8E8C0048-398D-DD6C-A409-033BBE82DBD8}"/>
              </a:ext>
            </a:extLst>
          </p:cNvPr>
          <p:cNvGrpSpPr/>
          <p:nvPr/>
        </p:nvGrpSpPr>
        <p:grpSpPr>
          <a:xfrm>
            <a:off x="3522408" y="1792810"/>
            <a:ext cx="3581114" cy="3581112"/>
            <a:chOff x="7508783" y="298789"/>
            <a:chExt cx="6944636" cy="6944634"/>
          </a:xfrm>
        </p:grpSpPr>
        <p:sp>
          <p:nvSpPr>
            <p:cNvPr id="10" name="椭圆 9">
              <a:extLst>
                <a:ext uri="{FF2B5EF4-FFF2-40B4-BE49-F238E27FC236}">
                  <a16:creationId xmlns:a16="http://schemas.microsoft.com/office/drawing/2014/main" id="{DFCE29DC-9DBA-5676-30C5-C764C775329E}"/>
                </a:ext>
              </a:extLst>
            </p:cNvPr>
            <p:cNvSpPr/>
            <p:nvPr/>
          </p:nvSpPr>
          <p:spPr>
            <a:xfrm>
              <a:off x="8172172" y="962178"/>
              <a:ext cx="5617855" cy="5617853"/>
            </a:xfrm>
            <a:prstGeom prst="ellipse">
              <a:avLst/>
            </a:prstGeom>
            <a:noFill/>
            <a:ln w="9525">
              <a:gradFill>
                <a:gsLst>
                  <a:gs pos="100000">
                    <a:srgbClr val="00B0F0"/>
                  </a:gs>
                  <a:gs pos="0">
                    <a:srgbClr val="00B0F0"/>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11" name="椭圆 10">
              <a:extLst>
                <a:ext uri="{FF2B5EF4-FFF2-40B4-BE49-F238E27FC236}">
                  <a16:creationId xmlns:a16="http://schemas.microsoft.com/office/drawing/2014/main" id="{0C4A9D11-E89A-466C-F1D9-629DB12E83B6}"/>
                </a:ext>
              </a:extLst>
            </p:cNvPr>
            <p:cNvSpPr/>
            <p:nvPr/>
          </p:nvSpPr>
          <p:spPr>
            <a:xfrm>
              <a:off x="7508783" y="298789"/>
              <a:ext cx="6944636" cy="6944634"/>
            </a:xfrm>
            <a:prstGeom prst="ellipse">
              <a:avLst/>
            </a:prstGeom>
            <a:noFill/>
            <a:ln w="9525">
              <a:gradFill>
                <a:gsLst>
                  <a:gs pos="97000">
                    <a:srgbClr val="00FFFF">
                      <a:alpha val="0"/>
                    </a:srgbClr>
                  </a:gs>
                  <a:gs pos="0">
                    <a:srgbClr val="00FFFF">
                      <a:alpha val="0"/>
                    </a:srgbClr>
                  </a:gs>
                  <a:gs pos="49000">
                    <a:srgbClr val="00FFFF"/>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12" name="椭圆 11">
              <a:extLst>
                <a:ext uri="{FF2B5EF4-FFF2-40B4-BE49-F238E27FC236}">
                  <a16:creationId xmlns:a16="http://schemas.microsoft.com/office/drawing/2014/main" id="{B839B843-9EE9-512A-1958-34FE28114576}"/>
                </a:ext>
              </a:extLst>
            </p:cNvPr>
            <p:cNvSpPr/>
            <p:nvPr/>
          </p:nvSpPr>
          <p:spPr>
            <a:xfrm>
              <a:off x="8624363" y="1414368"/>
              <a:ext cx="4713473" cy="4713474"/>
            </a:xfrm>
            <a:prstGeom prst="ellipse">
              <a:avLst/>
            </a:prstGeom>
            <a:gradFill flip="none" rotWithShape="1">
              <a:gsLst>
                <a:gs pos="1000">
                  <a:srgbClr val="00B0F0"/>
                </a:gs>
                <a:gs pos="100000">
                  <a:srgbClr val="0AEEFC">
                    <a:alpha val="0"/>
                  </a:srgbClr>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white"/>
                </a:solidFill>
                <a:effectLst/>
                <a:uLnTx/>
                <a:uFillTx/>
                <a:cs typeface="+mn-ea"/>
                <a:sym typeface="+mn-lt"/>
              </a:endParaRPr>
            </a:p>
          </p:txBody>
        </p:sp>
      </p:grpSp>
      <p:sp>
        <p:nvSpPr>
          <p:cNvPr id="14" name="矩形: 圆角 14">
            <a:hlinkClick r:id="rId3" action="ppaction://hlinksldjump"/>
            <a:extLst>
              <a:ext uri="{FF2B5EF4-FFF2-40B4-BE49-F238E27FC236}">
                <a16:creationId xmlns:a16="http://schemas.microsoft.com/office/drawing/2014/main" id="{FD42B31E-F165-EF2F-00F8-78AAD2F9F9A4}"/>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pic>
        <p:nvPicPr>
          <p:cNvPr id="15" name="Imagem 14">
            <a:extLst>
              <a:ext uri="{FF2B5EF4-FFF2-40B4-BE49-F238E27FC236}">
                <a16:creationId xmlns:a16="http://schemas.microsoft.com/office/drawing/2014/main" id="{E53FA0F5-8420-0FCA-3125-575427036E9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500" b="90000" l="3859" r="95820">
                        <a14:foregroundMark x1="60450" y1="13750" x2="87460" y2="9583"/>
                        <a14:foregroundMark x1="87460" y1="9583" x2="96463" y2="45417"/>
                        <a14:foregroundMark x1="96463" y1="45417" x2="94855" y2="72500"/>
                        <a14:foregroundMark x1="41479" y1="85000" x2="11254" y2="79167"/>
                        <a14:foregroundMark x1="11254" y1="79167" x2="11254" y2="68750"/>
                        <a14:foregroundMark x1="11254" y1="68750" x2="4180" y2="78333"/>
                        <a14:foregroundMark x1="72026" y1="8333" x2="63987" y2="2500"/>
                      </a14:backgroundRemoval>
                    </a14:imgEffect>
                  </a14:imgLayer>
                </a14:imgProps>
              </a:ext>
            </a:extLst>
          </a:blip>
          <a:stretch>
            <a:fillRect/>
          </a:stretch>
        </p:blipFill>
        <p:spPr>
          <a:xfrm>
            <a:off x="4273794" y="2851781"/>
            <a:ext cx="1896020" cy="1463167"/>
          </a:xfrm>
          <a:prstGeom prst="ellipse">
            <a:avLst/>
          </a:prstGeom>
          <a:effectLst>
            <a:glow rad="228600">
              <a:schemeClr val="accent1">
                <a:satMod val="175000"/>
                <a:alpha val="40000"/>
              </a:schemeClr>
            </a:glow>
          </a:effectLst>
        </p:spPr>
      </p:pic>
    </p:spTree>
    <p:extLst>
      <p:ext uri="{BB962C8B-B14F-4D97-AF65-F5344CB8AC3E}">
        <p14:creationId xmlns:p14="http://schemas.microsoft.com/office/powerpoint/2010/main" val="91597532"/>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500" fill="hold"/>
                                        <p:tgtEl>
                                          <p:spTgt spid="14"/>
                                        </p:tgtEl>
                                        <p:attrNameLst>
                                          <p:attrName>ppt_x</p:attrName>
                                        </p:attrNameLst>
                                      </p:cBhvr>
                                      <p:tavLst>
                                        <p:tav tm="0">
                                          <p:val>
                                            <p:strVal val="1+#ppt_w/2"/>
                                          </p:val>
                                        </p:tav>
                                        <p:tav tm="100000">
                                          <p:val>
                                            <p:strVal val="#ppt_x"/>
                                          </p:val>
                                        </p:tav>
                                      </p:tavLst>
                                    </p:anim>
                                    <p:anim calcmode="lin" valueType="num">
                                      <p:cBhvr additive="base">
                                        <p:cTn id="8" dur="1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3">
            <a:duotone>
              <a:prstClr val="black"/>
              <a:schemeClr val="accent1">
                <a:tint val="45000"/>
                <a:satMod val="400000"/>
              </a:schemeClr>
            </a:duotone>
          </a:blip>
          <a:stretch>
            <a:fillRect/>
          </a:stretch>
        </p:blipFill>
        <p:spPr>
          <a:xfrm>
            <a:off x="0" y="0"/>
            <a:ext cx="12192000" cy="6858000"/>
          </a:xfrm>
          <a:prstGeom prst="rect">
            <a:avLst/>
          </a:prstGeom>
        </p:spPr>
      </p:pic>
      <p:sp>
        <p:nvSpPr>
          <p:cNvPr id="18" name="平行四边形 37">
            <a:extLst>
              <a:ext uri="{FF2B5EF4-FFF2-40B4-BE49-F238E27FC236}">
                <a16:creationId xmlns:a16="http://schemas.microsoft.com/office/drawing/2014/main" id="{AB0054E2-96FA-CBDB-4549-D256F18AA6D5}"/>
              </a:ext>
            </a:extLst>
          </p:cNvPr>
          <p:cNvSpPr/>
          <p:nvPr>
            <p:custDataLst>
              <p:tags r:id="rId1"/>
            </p:custDataLst>
          </p:nvPr>
        </p:nvSpPr>
        <p:spPr>
          <a:xfrm flipH="1" flipV="1">
            <a:off x="6722795" y="2666303"/>
            <a:ext cx="5259247" cy="2688515"/>
          </a:xfrm>
          <a:prstGeom prst="parallelogram">
            <a:avLst>
              <a:gd name="adj" fmla="val 29928"/>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439800"/>
            <a:chOff x="335868" y="306805"/>
            <a:chExt cx="15402685" cy="779156"/>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G - EPI PARA PROTEÇÃO DOS MEMBROS INFERIORES</a:t>
              </a: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791536" y="1142704"/>
            <a:ext cx="5468185" cy="1422954"/>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G.1 - Calçado:</a:t>
            </a:r>
            <a:br>
              <a:rPr lang="pt-BR" altLang="zh-CN" sz="2000" b="1" dirty="0">
                <a:solidFill>
                  <a:schemeClr val="bg1"/>
                </a:solidFill>
                <a:cs typeface="+mn-ea"/>
                <a:sym typeface="+mn-lt"/>
              </a:rPr>
            </a:br>
            <a:r>
              <a:rPr lang="pt-BR" altLang="zh-CN" sz="2000" b="1" dirty="0">
                <a:solidFill>
                  <a:schemeClr val="bg1"/>
                </a:solidFill>
                <a:cs typeface="+mn-ea"/>
                <a:sym typeface="+mn-lt"/>
              </a:rPr>
              <a:t>b) </a:t>
            </a:r>
            <a:r>
              <a:rPr lang="pt-BR" altLang="zh-CN" sz="2000" dirty="0">
                <a:solidFill>
                  <a:schemeClr val="bg1"/>
                </a:solidFill>
                <a:cs typeface="+mn-ea"/>
                <a:sym typeface="+mn-lt"/>
              </a:rPr>
              <a:t>calçado para proteção dos pés contra choques elétricos;</a:t>
            </a:r>
            <a:endParaRPr lang="zh-CN" altLang="en-US" sz="20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7756857" y="3094623"/>
            <a:ext cx="3579828" cy="2264851"/>
          </a:xfrm>
          <a:prstGeom prst="rect">
            <a:avLst/>
          </a:prstGeom>
          <a:noFill/>
        </p:spPr>
        <p:txBody>
          <a:bodyPr wrap="square" rtlCol="0">
            <a:spAutoFit/>
          </a:bodyPr>
          <a:lstStyle/>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O cabedal pode ser em couro e o solado em PU, de resistência elétrica, ou borracha específica para o nível de risco (tensão elétrica)</a:t>
            </a:r>
          </a:p>
          <a:p>
            <a:pPr defTabSz="479969">
              <a:lnSpc>
                <a:spcPct val="150000"/>
              </a:lnSpc>
              <a:defRPr/>
            </a:pPr>
            <a:endParaRPr lang="pt-BR" altLang="zh-CN" sz="1600" dirty="0">
              <a:solidFill>
                <a:schemeClr val="bg1"/>
              </a:solidFill>
              <a:effectLst>
                <a:outerShdw blurRad="38100" dist="38100" dir="2700000" algn="tl">
                  <a:srgbClr val="000000">
                    <a:alpha val="43137"/>
                  </a:srgbClr>
                </a:outerShdw>
              </a:effectLst>
              <a:cs typeface="+mn-ea"/>
              <a:sym typeface="+mn-lt"/>
            </a:endParaRPr>
          </a:p>
        </p:txBody>
      </p:sp>
      <p:grpSp>
        <p:nvGrpSpPr>
          <p:cNvPr id="14" name="组合 2">
            <a:extLst>
              <a:ext uri="{FF2B5EF4-FFF2-40B4-BE49-F238E27FC236}">
                <a16:creationId xmlns:a16="http://schemas.microsoft.com/office/drawing/2014/main" id="{357DEBA5-BE40-6303-04C5-461C189238A4}"/>
              </a:ext>
            </a:extLst>
          </p:cNvPr>
          <p:cNvGrpSpPr/>
          <p:nvPr/>
        </p:nvGrpSpPr>
        <p:grpSpPr>
          <a:xfrm>
            <a:off x="314464" y="3353789"/>
            <a:ext cx="3483076" cy="3176980"/>
            <a:chOff x="548721" y="1660009"/>
            <a:chExt cx="6073003" cy="5539304"/>
          </a:xfrm>
        </p:grpSpPr>
        <p:sp>
          <p:nvSpPr>
            <p:cNvPr id="15" name="平行四边形 29">
              <a:extLst>
                <a:ext uri="{FF2B5EF4-FFF2-40B4-BE49-F238E27FC236}">
                  <a16:creationId xmlns:a16="http://schemas.microsoft.com/office/drawing/2014/main" id="{EC9D20E3-A868-F589-6051-E97829E019B1}"/>
                </a:ext>
              </a:extLst>
            </p:cNvPr>
            <p:cNvSpPr/>
            <p:nvPr/>
          </p:nvSpPr>
          <p:spPr>
            <a:xfrm>
              <a:off x="548721" y="1660009"/>
              <a:ext cx="5810647" cy="4283592"/>
            </a:xfrm>
            <a:prstGeom prst="parallelogram">
              <a:avLst>
                <a:gd name="adj" fmla="val 41066"/>
              </a:avLst>
            </a:prstGeom>
            <a:gradFill>
              <a:gsLst>
                <a:gs pos="0">
                  <a:srgbClr val="00B0F0"/>
                </a:gs>
                <a:gs pos="100000">
                  <a:srgbClr val="344CF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6" name="平行四边形 30">
              <a:extLst>
                <a:ext uri="{FF2B5EF4-FFF2-40B4-BE49-F238E27FC236}">
                  <a16:creationId xmlns:a16="http://schemas.microsoft.com/office/drawing/2014/main" id="{FAC12C04-26CD-B8DC-82BF-5EBFBDFD3C85}"/>
                </a:ext>
              </a:extLst>
            </p:cNvPr>
            <p:cNvSpPr/>
            <p:nvPr/>
          </p:nvSpPr>
          <p:spPr>
            <a:xfrm>
              <a:off x="2867379" y="4431621"/>
              <a:ext cx="3754345" cy="2767692"/>
            </a:xfrm>
            <a:prstGeom prst="parallelogram">
              <a:avLst>
                <a:gd name="adj" fmla="val 41066"/>
              </a:avLst>
            </a:prstGeom>
            <a:gradFill>
              <a:gsLst>
                <a:gs pos="0">
                  <a:srgbClr val="00B0F0"/>
                </a:gs>
                <a:gs pos="100000">
                  <a:srgbClr val="344CF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sp>
        <p:nvSpPr>
          <p:cNvPr id="21" name="矩形: 圆角 14">
            <a:hlinkClick r:id="rId4" action="ppaction://hlinksldjump"/>
            <a:extLst>
              <a:ext uri="{FF2B5EF4-FFF2-40B4-BE49-F238E27FC236}">
                <a16:creationId xmlns:a16="http://schemas.microsoft.com/office/drawing/2014/main" id="{FC9AA593-16C5-4A50-0EDE-D6F0915B267C}"/>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pic>
        <p:nvPicPr>
          <p:cNvPr id="2" name="Imagem 1">
            <a:extLst>
              <a:ext uri="{FF2B5EF4-FFF2-40B4-BE49-F238E27FC236}">
                <a16:creationId xmlns:a16="http://schemas.microsoft.com/office/drawing/2014/main" id="{AE6281F1-7B48-3926-619E-321D97F85414}"/>
              </a:ext>
            </a:extLst>
          </p:cNvPr>
          <p:cNvPicPr>
            <a:picLocks noChangeAspect="1"/>
          </p:cNvPicPr>
          <p:nvPr/>
        </p:nvPicPr>
        <p:blipFill>
          <a:blip r:embed="rId5"/>
          <a:stretch>
            <a:fillRect/>
          </a:stretch>
        </p:blipFill>
        <p:spPr>
          <a:xfrm>
            <a:off x="2429504" y="3084492"/>
            <a:ext cx="3012330" cy="3214740"/>
          </a:xfrm>
          <a:prstGeom prst="rect">
            <a:avLst/>
          </a:prstGeom>
          <a:ln>
            <a:noFill/>
          </a:ln>
          <a:effectLst>
            <a:glow rad="101600">
              <a:schemeClr val="accent5">
                <a:satMod val="175000"/>
                <a:alpha val="40000"/>
              </a:schemeClr>
            </a:glow>
            <a:softEdge rad="112500"/>
          </a:effectLst>
        </p:spPr>
      </p:pic>
    </p:spTree>
    <p:extLst>
      <p:ext uri="{BB962C8B-B14F-4D97-AF65-F5344CB8AC3E}">
        <p14:creationId xmlns:p14="http://schemas.microsoft.com/office/powerpoint/2010/main" val="2370268402"/>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p:stCondLst>
                              <p:cond delay="500"/>
                            </p:stCondLst>
                            <p:childTnLst>
                              <p:par>
                                <p:cTn id="9" presetID="2" presetClass="entr" presetSubtype="2" decel="10000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500" fill="hold"/>
                                        <p:tgtEl>
                                          <p:spTgt spid="21"/>
                                        </p:tgtEl>
                                        <p:attrNameLst>
                                          <p:attrName>ppt_x</p:attrName>
                                        </p:attrNameLst>
                                      </p:cBhvr>
                                      <p:tavLst>
                                        <p:tav tm="0">
                                          <p:val>
                                            <p:strVal val="1+#ppt_w/2"/>
                                          </p:val>
                                        </p:tav>
                                        <p:tav tm="100000">
                                          <p:val>
                                            <p:strVal val="#ppt_x"/>
                                          </p:val>
                                        </p:tav>
                                      </p:tavLst>
                                    </p:anim>
                                    <p:anim calcmode="lin" valueType="num">
                                      <p:cBhvr additive="base">
                                        <p:cTn id="12" dur="1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439800"/>
            <a:chOff x="335868" y="306805"/>
            <a:chExt cx="15402685" cy="779156"/>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G - EPI PARA PROTEÇÃO DOS MEMBROS INFERIORES</a:t>
              </a: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791536" y="1142704"/>
            <a:ext cx="5468185" cy="1422954"/>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G.1 - Calçado:</a:t>
            </a:r>
            <a:br>
              <a:rPr lang="pt-BR" altLang="zh-CN" sz="2000" b="1" dirty="0">
                <a:solidFill>
                  <a:schemeClr val="bg1"/>
                </a:solidFill>
                <a:cs typeface="+mn-ea"/>
                <a:sym typeface="+mn-lt"/>
              </a:rPr>
            </a:br>
            <a:r>
              <a:rPr lang="pt-BR" altLang="zh-CN" sz="2000" b="1" dirty="0">
                <a:solidFill>
                  <a:schemeClr val="bg1"/>
                </a:solidFill>
                <a:cs typeface="+mn-ea"/>
                <a:sym typeface="+mn-lt"/>
              </a:rPr>
              <a:t>c) </a:t>
            </a:r>
            <a:r>
              <a:rPr lang="pt-BR" altLang="zh-CN" sz="2000" dirty="0">
                <a:solidFill>
                  <a:schemeClr val="bg1"/>
                </a:solidFill>
                <a:cs typeface="+mn-ea"/>
                <a:sym typeface="+mn-lt"/>
              </a:rPr>
              <a:t>calçado para proteção dos pés contra agentes térmicos;</a:t>
            </a:r>
            <a:endParaRPr lang="zh-CN" altLang="en-US" sz="20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766940" y="2981347"/>
            <a:ext cx="4479974" cy="3782895"/>
          </a:xfrm>
          <a:prstGeom prst="rect">
            <a:avLst/>
          </a:prstGeom>
          <a:noFill/>
        </p:spPr>
        <p:txBody>
          <a:bodyPr wrap="square" rtlCol="0">
            <a:spAutoFit/>
          </a:bodyPr>
          <a:lstStyle/>
          <a:p>
            <a:pPr defTabSz="479969">
              <a:lnSpc>
                <a:spcPct val="150000"/>
              </a:lnSpc>
              <a:defRPr/>
            </a:pPr>
            <a:r>
              <a:rPr lang="pt-BR" altLang="zh-CN" dirty="0">
                <a:solidFill>
                  <a:schemeClr val="bg1"/>
                </a:solidFill>
                <a:effectLst>
                  <a:outerShdw blurRad="38100" dist="38100" dir="2700000" algn="tl">
                    <a:srgbClr val="000000">
                      <a:alpha val="43137"/>
                    </a:srgbClr>
                  </a:outerShdw>
                </a:effectLst>
                <a:cs typeface="+mn-ea"/>
                <a:sym typeface="+mn-lt"/>
              </a:rPr>
              <a:t>Para alta temperatura, pode ser em couro com solado de borracha nitrílica ou em fibra de carbono.</a:t>
            </a:r>
          </a:p>
          <a:p>
            <a:pPr defTabSz="479969">
              <a:lnSpc>
                <a:spcPct val="150000"/>
              </a:lnSpc>
              <a:defRPr/>
            </a:pPr>
            <a:endParaRPr lang="pt-BR" altLang="zh-CN" dirty="0">
              <a:solidFill>
                <a:schemeClr val="bg1"/>
              </a:solidFill>
              <a:effectLst>
                <a:outerShdw blurRad="38100" dist="38100" dir="2700000" algn="tl">
                  <a:srgbClr val="000000">
                    <a:alpha val="43137"/>
                  </a:srgbClr>
                </a:outerShdw>
              </a:effectLst>
              <a:cs typeface="+mn-ea"/>
              <a:sym typeface="+mn-lt"/>
            </a:endParaRPr>
          </a:p>
          <a:p>
            <a:pPr defTabSz="479969">
              <a:lnSpc>
                <a:spcPct val="150000"/>
              </a:lnSpc>
              <a:defRPr/>
            </a:pPr>
            <a:r>
              <a:rPr lang="pt-BR" altLang="zh-CN" dirty="0">
                <a:solidFill>
                  <a:schemeClr val="bg1"/>
                </a:solidFill>
                <a:effectLst>
                  <a:outerShdw blurRad="38100" dist="38100" dir="2700000" algn="tl">
                    <a:srgbClr val="000000">
                      <a:alpha val="43137"/>
                    </a:srgbClr>
                  </a:outerShdw>
                </a:effectLst>
                <a:cs typeface="+mn-ea"/>
                <a:sym typeface="+mn-lt"/>
              </a:rPr>
              <a:t>Para a baixa temperatura, pode ser couro, PVC ou PU, com solado de borracha natural. Diferentes materiais para palmilhas.</a:t>
            </a:r>
          </a:p>
          <a:p>
            <a:pPr defTabSz="479969">
              <a:lnSpc>
                <a:spcPct val="150000"/>
              </a:lnSpc>
              <a:defRPr/>
            </a:pPr>
            <a:endParaRPr lang="pt-BR" altLang="zh-CN" dirty="0">
              <a:solidFill>
                <a:schemeClr val="bg1"/>
              </a:solidFill>
              <a:effectLst>
                <a:outerShdw blurRad="38100" dist="38100" dir="2700000" algn="tl">
                  <a:srgbClr val="000000">
                    <a:alpha val="43137"/>
                  </a:srgbClr>
                </a:outerShdw>
              </a:effectLst>
              <a:cs typeface="+mn-ea"/>
              <a:sym typeface="+mn-lt"/>
            </a:endParaRPr>
          </a:p>
        </p:txBody>
      </p:sp>
      <p:grpSp>
        <p:nvGrpSpPr>
          <p:cNvPr id="14" name="组合 1">
            <a:extLst>
              <a:ext uri="{FF2B5EF4-FFF2-40B4-BE49-F238E27FC236}">
                <a16:creationId xmlns:a16="http://schemas.microsoft.com/office/drawing/2014/main" id="{AFA59C8F-EDD2-085E-3565-587B64A75900}"/>
              </a:ext>
            </a:extLst>
          </p:cNvPr>
          <p:cNvGrpSpPr/>
          <p:nvPr/>
        </p:nvGrpSpPr>
        <p:grpSpPr>
          <a:xfrm>
            <a:off x="5439464" y="1937657"/>
            <a:ext cx="8799049" cy="4920343"/>
            <a:chOff x="7818781" y="2889222"/>
            <a:chExt cx="5961963" cy="3118360"/>
          </a:xfrm>
        </p:grpSpPr>
        <p:sp>
          <p:nvSpPr>
            <p:cNvPr id="15" name="任意多边形: 形状 6">
              <a:extLst>
                <a:ext uri="{FF2B5EF4-FFF2-40B4-BE49-F238E27FC236}">
                  <a16:creationId xmlns:a16="http://schemas.microsoft.com/office/drawing/2014/main" id="{B1F9D394-F3EA-E815-7B3E-002C911A5C1A}"/>
                </a:ext>
              </a:extLst>
            </p:cNvPr>
            <p:cNvSpPr/>
            <p:nvPr/>
          </p:nvSpPr>
          <p:spPr>
            <a:xfrm>
              <a:off x="8501061" y="3296428"/>
              <a:ext cx="4597403" cy="2449674"/>
            </a:xfrm>
            <a:custGeom>
              <a:avLst/>
              <a:gdLst>
                <a:gd name="connsiteX0" fmla="*/ 2731625 w 5463250"/>
                <a:gd name="connsiteY0" fmla="*/ 0 h 2911032"/>
                <a:gd name="connsiteX1" fmla="*/ 5463250 w 5463250"/>
                <a:gd name="connsiteY1" fmla="*/ 2731625 h 2911032"/>
                <a:gd name="connsiteX2" fmla="*/ 5454191 w 5463250"/>
                <a:gd name="connsiteY2" fmla="*/ 2911032 h 2911032"/>
                <a:gd name="connsiteX3" fmla="*/ 9060 w 5463250"/>
                <a:gd name="connsiteY3" fmla="*/ 2911032 h 2911032"/>
                <a:gd name="connsiteX4" fmla="*/ 0 w 5463250"/>
                <a:gd name="connsiteY4" fmla="*/ 2731625 h 2911032"/>
                <a:gd name="connsiteX5" fmla="*/ 2731625 w 5463250"/>
                <a:gd name="connsiteY5" fmla="*/ 0 h 291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3250" h="2911032">
                  <a:moveTo>
                    <a:pt x="2731625" y="0"/>
                  </a:moveTo>
                  <a:cubicBezTo>
                    <a:pt x="4240260" y="0"/>
                    <a:pt x="5463250" y="1222990"/>
                    <a:pt x="5463250" y="2731625"/>
                  </a:cubicBezTo>
                  <a:lnTo>
                    <a:pt x="5454191" y="2911032"/>
                  </a:lnTo>
                  <a:lnTo>
                    <a:pt x="9060" y="2911032"/>
                  </a:lnTo>
                  <a:lnTo>
                    <a:pt x="0" y="2731625"/>
                  </a:lnTo>
                  <a:cubicBezTo>
                    <a:pt x="0" y="1222990"/>
                    <a:pt x="1222991" y="0"/>
                    <a:pt x="2731625" y="0"/>
                  </a:cubicBezTo>
                  <a:close/>
                </a:path>
              </a:pathLst>
            </a:custGeom>
            <a:gradFill flip="none" rotWithShape="1">
              <a:gsLst>
                <a:gs pos="0">
                  <a:srgbClr val="00B0F0"/>
                </a:gs>
                <a:gs pos="100000">
                  <a:srgbClr val="00B0F0">
                    <a:alpha val="0"/>
                  </a:srgbClr>
                </a:gs>
              </a:gsLst>
              <a:lin ang="5400000" scaled="1"/>
              <a:tileRect/>
            </a:gradFill>
            <a:ln w="12700" cap="flat" cmpd="sng" algn="ctr">
              <a:noFill/>
              <a:prstDash val="solid"/>
              <a:miter lim="800000"/>
            </a:ln>
            <a:effectLst/>
          </p:spPr>
          <p:txBody>
            <a:bodyPr wrap="square" rtlCol="0" anchor="ctr">
              <a:noAutofit/>
            </a:bodyPr>
            <a:lstStyle/>
            <a:p>
              <a:pPr algn="ctr" defTabSz="959937"/>
              <a:endParaRPr lang="zh-CN" altLang="en-US" sz="2100" kern="0" dirty="0">
                <a:solidFill>
                  <a:prstClr val="white"/>
                </a:solidFill>
                <a:cs typeface="+mn-ea"/>
                <a:sym typeface="+mn-lt"/>
              </a:endParaRPr>
            </a:p>
          </p:txBody>
        </p:sp>
        <p:sp>
          <p:nvSpPr>
            <p:cNvPr id="16" name="任意多边形: 形状 9">
              <a:extLst>
                <a:ext uri="{FF2B5EF4-FFF2-40B4-BE49-F238E27FC236}">
                  <a16:creationId xmlns:a16="http://schemas.microsoft.com/office/drawing/2014/main" id="{6C6A7230-63D7-90C0-9308-B88EF6A29EF1}"/>
                </a:ext>
              </a:extLst>
            </p:cNvPr>
            <p:cNvSpPr/>
            <p:nvPr/>
          </p:nvSpPr>
          <p:spPr>
            <a:xfrm>
              <a:off x="7818781" y="2889222"/>
              <a:ext cx="5961963" cy="3118360"/>
            </a:xfrm>
            <a:custGeom>
              <a:avLst/>
              <a:gdLst>
                <a:gd name="connsiteX0" fmla="*/ 3892952 w 7785904"/>
                <a:gd name="connsiteY0" fmla="*/ 0 h 4072359"/>
                <a:gd name="connsiteX1" fmla="*/ 7785904 w 7785904"/>
                <a:gd name="connsiteY1" fmla="*/ 3892952 h 4072359"/>
                <a:gd name="connsiteX2" fmla="*/ 7781368 w 7785904"/>
                <a:gd name="connsiteY2" fmla="*/ 4072359 h 4072359"/>
                <a:gd name="connsiteX3" fmla="*/ 4537 w 7785904"/>
                <a:gd name="connsiteY3" fmla="*/ 4072359 h 4072359"/>
                <a:gd name="connsiteX4" fmla="*/ 0 w 7785904"/>
                <a:gd name="connsiteY4" fmla="*/ 3892952 h 4072359"/>
                <a:gd name="connsiteX5" fmla="*/ 3892952 w 7785904"/>
                <a:gd name="connsiteY5" fmla="*/ 0 h 4072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5904" h="4072359">
                  <a:moveTo>
                    <a:pt x="3892952" y="0"/>
                  </a:moveTo>
                  <a:cubicBezTo>
                    <a:pt x="6042970" y="0"/>
                    <a:pt x="7785904" y="1742934"/>
                    <a:pt x="7785904" y="3892952"/>
                  </a:cubicBezTo>
                  <a:lnTo>
                    <a:pt x="7781368" y="4072359"/>
                  </a:lnTo>
                  <a:lnTo>
                    <a:pt x="4537" y="4072359"/>
                  </a:lnTo>
                  <a:lnTo>
                    <a:pt x="0" y="3892952"/>
                  </a:lnTo>
                  <a:cubicBezTo>
                    <a:pt x="0" y="1742934"/>
                    <a:pt x="1742934" y="0"/>
                    <a:pt x="3892952" y="0"/>
                  </a:cubicBezTo>
                  <a:close/>
                </a:path>
              </a:pathLst>
            </a:custGeom>
            <a:gradFill flip="none" rotWithShape="1">
              <a:gsLst>
                <a:gs pos="0">
                  <a:srgbClr val="00B0F0"/>
                </a:gs>
                <a:gs pos="100000">
                  <a:srgbClr val="00B0F0">
                    <a:alpha val="0"/>
                  </a:srgbClr>
                </a:gs>
              </a:gsLst>
              <a:lin ang="5400000" scaled="1"/>
              <a:tileRect/>
            </a:gradFill>
            <a:ln w="12700" cap="flat" cmpd="sng" algn="ctr">
              <a:noFill/>
              <a:prstDash val="solid"/>
              <a:miter lim="800000"/>
            </a:ln>
            <a:effectLst/>
          </p:spPr>
          <p:txBody>
            <a:bodyPr wrap="square" rtlCol="0" anchor="ctr">
              <a:noAutofit/>
            </a:bodyPr>
            <a:lstStyle/>
            <a:p>
              <a:pPr algn="ctr" defTabSz="959937"/>
              <a:endParaRPr lang="zh-CN" altLang="en-US" sz="2100" kern="0" dirty="0">
                <a:solidFill>
                  <a:prstClr val="white"/>
                </a:solidFill>
                <a:cs typeface="+mn-ea"/>
                <a:sym typeface="+mn-lt"/>
              </a:endParaRPr>
            </a:p>
          </p:txBody>
        </p:sp>
      </p:grpSp>
      <p:sp>
        <p:nvSpPr>
          <p:cNvPr id="20" name="矩形: 圆角 14">
            <a:hlinkClick r:id="rId3" action="ppaction://hlinksldjump"/>
            <a:extLst>
              <a:ext uri="{FF2B5EF4-FFF2-40B4-BE49-F238E27FC236}">
                <a16:creationId xmlns:a16="http://schemas.microsoft.com/office/drawing/2014/main" id="{4B1EC240-4D8A-31B0-1AB9-064DCBC34BD0}"/>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pic>
        <p:nvPicPr>
          <p:cNvPr id="2" name="Imagem 1">
            <a:extLst>
              <a:ext uri="{FF2B5EF4-FFF2-40B4-BE49-F238E27FC236}">
                <a16:creationId xmlns:a16="http://schemas.microsoft.com/office/drawing/2014/main" id="{40A3AE6D-6585-B4CB-74CB-5F8E7EF720AD}"/>
              </a:ext>
            </a:extLst>
          </p:cNvPr>
          <p:cNvPicPr>
            <a:picLocks noChangeAspect="1"/>
          </p:cNvPicPr>
          <p:nvPr/>
        </p:nvPicPr>
        <p:blipFill>
          <a:blip r:embed="rId4"/>
          <a:stretch>
            <a:fillRect/>
          </a:stretch>
        </p:blipFill>
        <p:spPr>
          <a:xfrm>
            <a:off x="8755614" y="4797707"/>
            <a:ext cx="1836186" cy="1857647"/>
          </a:xfrm>
          <a:prstGeom prst="rect">
            <a:avLst/>
          </a:prstGeom>
          <a:ln>
            <a:noFill/>
          </a:ln>
          <a:effectLst>
            <a:softEdge rad="112500"/>
          </a:effectLst>
        </p:spPr>
      </p:pic>
      <p:pic>
        <p:nvPicPr>
          <p:cNvPr id="9" name="Imagem 8">
            <a:extLst>
              <a:ext uri="{FF2B5EF4-FFF2-40B4-BE49-F238E27FC236}">
                <a16:creationId xmlns:a16="http://schemas.microsoft.com/office/drawing/2014/main" id="{F212CFEC-F125-7F0E-C9AA-A919967714B6}"/>
              </a:ext>
            </a:extLst>
          </p:cNvPr>
          <p:cNvPicPr>
            <a:picLocks noChangeAspect="1"/>
          </p:cNvPicPr>
          <p:nvPr/>
        </p:nvPicPr>
        <p:blipFill>
          <a:blip r:embed="rId5"/>
          <a:stretch>
            <a:fillRect/>
          </a:stretch>
        </p:blipFill>
        <p:spPr>
          <a:xfrm>
            <a:off x="8755614" y="2790105"/>
            <a:ext cx="1930764" cy="1930764"/>
          </a:xfrm>
          <a:prstGeom prst="rect">
            <a:avLst/>
          </a:prstGeom>
          <a:ln>
            <a:noFill/>
          </a:ln>
          <a:effectLst>
            <a:softEdge rad="112500"/>
          </a:effectLst>
        </p:spPr>
      </p:pic>
    </p:spTree>
    <p:extLst>
      <p:ext uri="{BB962C8B-B14F-4D97-AF65-F5344CB8AC3E}">
        <p14:creationId xmlns:p14="http://schemas.microsoft.com/office/powerpoint/2010/main" val="670344396"/>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decel="10000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1500" fill="hold"/>
                                        <p:tgtEl>
                                          <p:spTgt spid="20"/>
                                        </p:tgtEl>
                                        <p:attrNameLst>
                                          <p:attrName>ppt_x</p:attrName>
                                        </p:attrNameLst>
                                      </p:cBhvr>
                                      <p:tavLst>
                                        <p:tav tm="0">
                                          <p:val>
                                            <p:strVal val="1+#ppt_w/2"/>
                                          </p:val>
                                        </p:tav>
                                        <p:tav tm="100000">
                                          <p:val>
                                            <p:strVal val="#ppt_x"/>
                                          </p:val>
                                        </p:tav>
                                      </p:tavLst>
                                    </p:anim>
                                    <p:anim calcmode="lin" valueType="num">
                                      <p:cBhvr additive="base">
                                        <p:cTn id="14" dur="1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787267"/>
            <a:chOff x="335868" y="306805"/>
            <a:chExt cx="15402685" cy="1394734"/>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1394734"/>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G - EPI PARA PROTEÇÃO DOS MEMBROS INFERIORES</a:t>
              </a:r>
              <a:endParaRPr lang="zh-CN" altLang="en-US" sz="2258" b="1" dirty="0">
                <a:solidFill>
                  <a:prstClr val="white"/>
                </a:solidFill>
                <a:cs typeface="+mn-ea"/>
                <a:sym typeface="+mn-lt"/>
              </a:endParaRPr>
            </a:p>
            <a:p>
              <a:pPr defTabSz="258089">
                <a:defRPr/>
              </a:pP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1000088" y="1089726"/>
            <a:ext cx="10484341" cy="787523"/>
          </a:xfrm>
          <a:prstGeom prst="rect">
            <a:avLst/>
          </a:prstGeom>
          <a:noFill/>
        </p:spPr>
        <p:txBody>
          <a:bodyPr wrap="square" rtlCol="0">
            <a:spAutoFit/>
          </a:bodyPr>
          <a:lstStyle/>
          <a:p>
            <a:pPr defTabSz="479969">
              <a:lnSpc>
                <a:spcPct val="150000"/>
              </a:lnSpc>
              <a:defRPr/>
            </a:pPr>
            <a:r>
              <a:rPr lang="pt-BR" altLang="zh-CN" sz="1600" b="1" dirty="0">
                <a:solidFill>
                  <a:schemeClr val="bg1"/>
                </a:solidFill>
                <a:cs typeface="+mn-ea"/>
                <a:sym typeface="+mn-lt"/>
              </a:rPr>
              <a:t>G.1 - Calçado:</a:t>
            </a:r>
            <a:br>
              <a:rPr lang="pt-BR" altLang="zh-CN" sz="1600" b="1" dirty="0">
                <a:solidFill>
                  <a:schemeClr val="bg1"/>
                </a:solidFill>
                <a:cs typeface="+mn-ea"/>
                <a:sym typeface="+mn-lt"/>
              </a:rPr>
            </a:br>
            <a:r>
              <a:rPr lang="pt-BR" altLang="zh-CN" sz="1600" b="1" dirty="0">
                <a:solidFill>
                  <a:schemeClr val="bg1"/>
                </a:solidFill>
                <a:cs typeface="+mn-ea"/>
                <a:sym typeface="+mn-lt"/>
              </a:rPr>
              <a:t>d) </a:t>
            </a:r>
            <a:r>
              <a:rPr lang="pt-BR" altLang="zh-CN" sz="1600" dirty="0">
                <a:solidFill>
                  <a:schemeClr val="bg1"/>
                </a:solidFill>
                <a:cs typeface="+mn-ea"/>
                <a:sym typeface="+mn-lt"/>
              </a:rPr>
              <a:t>calçado para proteção dos pés contra agentes abrasivos e </a:t>
            </a:r>
            <a:r>
              <a:rPr lang="pt-BR" altLang="zh-CN" sz="1600" dirty="0" err="1">
                <a:solidFill>
                  <a:schemeClr val="bg1"/>
                </a:solidFill>
                <a:cs typeface="+mn-ea"/>
                <a:sym typeface="+mn-lt"/>
              </a:rPr>
              <a:t>escoriantes</a:t>
            </a:r>
            <a:r>
              <a:rPr lang="pt-BR" altLang="zh-CN" sz="1600" dirty="0">
                <a:solidFill>
                  <a:schemeClr val="bg1"/>
                </a:solidFill>
                <a:cs typeface="+mn-ea"/>
                <a:sym typeface="+mn-lt"/>
              </a:rPr>
              <a:t>;</a:t>
            </a:r>
            <a:endParaRPr lang="zh-CN" altLang="en-US" sz="16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6525821" y="4032992"/>
            <a:ext cx="4666091" cy="787523"/>
          </a:xfrm>
          <a:prstGeom prst="rect">
            <a:avLst/>
          </a:prstGeom>
          <a:noFill/>
        </p:spPr>
        <p:txBody>
          <a:bodyPr wrap="square" rtlCol="0">
            <a:spAutoFit/>
          </a:bodyPr>
          <a:lstStyle/>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Proteção para os pés contra riscos mecânicos, objetos abrasivos e </a:t>
            </a:r>
            <a:r>
              <a:rPr lang="pt-BR" altLang="zh-CN" sz="1600" dirty="0" err="1">
                <a:solidFill>
                  <a:schemeClr val="bg1"/>
                </a:solidFill>
                <a:effectLst>
                  <a:outerShdw blurRad="38100" dist="38100" dir="2700000" algn="tl">
                    <a:srgbClr val="000000">
                      <a:alpha val="43137"/>
                    </a:srgbClr>
                  </a:outerShdw>
                </a:effectLst>
                <a:cs typeface="+mn-ea"/>
                <a:sym typeface="+mn-lt"/>
              </a:rPr>
              <a:t>escoriantes</a:t>
            </a:r>
            <a:r>
              <a:rPr lang="pt-BR" altLang="zh-CN" sz="1600" dirty="0">
                <a:solidFill>
                  <a:schemeClr val="bg1"/>
                </a:solidFill>
                <a:effectLst>
                  <a:outerShdw blurRad="38100" dist="38100" dir="2700000" algn="tl">
                    <a:srgbClr val="000000">
                      <a:alpha val="43137"/>
                    </a:srgbClr>
                  </a:outerShdw>
                </a:effectLst>
                <a:cs typeface="+mn-ea"/>
                <a:sym typeface="+mn-lt"/>
              </a:rPr>
              <a:t>.</a:t>
            </a:r>
          </a:p>
        </p:txBody>
      </p:sp>
      <p:sp>
        <p:nvSpPr>
          <p:cNvPr id="16" name="矩形: 圆角 14">
            <a:hlinkClick r:id="rId3" action="ppaction://hlinksldjump"/>
            <a:extLst>
              <a:ext uri="{FF2B5EF4-FFF2-40B4-BE49-F238E27FC236}">
                <a16:creationId xmlns:a16="http://schemas.microsoft.com/office/drawing/2014/main" id="{02875DA4-3066-A76B-8BF6-A47262A10B91}"/>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sp>
        <p:nvSpPr>
          <p:cNvPr id="11" name="Rectangle: Rounded Corners 36">
            <a:extLst>
              <a:ext uri="{FF2B5EF4-FFF2-40B4-BE49-F238E27FC236}">
                <a16:creationId xmlns:a16="http://schemas.microsoft.com/office/drawing/2014/main" id="{3C66CDA3-02DE-8450-09F4-72E71C443F94}"/>
              </a:ext>
            </a:extLst>
          </p:cNvPr>
          <p:cNvSpPr/>
          <p:nvPr/>
        </p:nvSpPr>
        <p:spPr>
          <a:xfrm>
            <a:off x="1208641" y="3317511"/>
            <a:ext cx="3086809" cy="2209800"/>
          </a:xfrm>
          <a:prstGeom prst="roundRect">
            <a:avLst>
              <a:gd name="adj" fmla="val 2814"/>
            </a:avLst>
          </a:prstGeom>
          <a:gradFill flip="none" rotWithShape="1">
            <a:gsLst>
              <a:gs pos="1000">
                <a:srgbClr val="00B0F0"/>
              </a:gs>
              <a:gs pos="100000">
                <a:srgbClr val="0AEEFC">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cs typeface="+mn-ea"/>
              <a:sym typeface="+mn-lt"/>
            </a:endParaRPr>
          </a:p>
        </p:txBody>
      </p:sp>
      <p:pic>
        <p:nvPicPr>
          <p:cNvPr id="2" name="Imagem 1">
            <a:extLst>
              <a:ext uri="{FF2B5EF4-FFF2-40B4-BE49-F238E27FC236}">
                <a16:creationId xmlns:a16="http://schemas.microsoft.com/office/drawing/2014/main" id="{4C06A5D1-BF36-E017-F68C-AD300ED91C9C}"/>
              </a:ext>
            </a:extLst>
          </p:cNvPr>
          <p:cNvPicPr>
            <a:picLocks noChangeAspect="1"/>
          </p:cNvPicPr>
          <p:nvPr/>
        </p:nvPicPr>
        <p:blipFill>
          <a:blip r:embed="rId4"/>
          <a:stretch>
            <a:fillRect/>
          </a:stretch>
        </p:blipFill>
        <p:spPr>
          <a:xfrm>
            <a:off x="1793430" y="3129712"/>
            <a:ext cx="3313693" cy="2063041"/>
          </a:xfrm>
          <a:prstGeom prst="rect">
            <a:avLst/>
          </a:prstGeom>
          <a:ln>
            <a:noFill/>
          </a:ln>
          <a:effectLst>
            <a:glow rad="63500">
              <a:schemeClr val="accent1">
                <a:satMod val="175000"/>
                <a:alpha val="40000"/>
              </a:schemeClr>
            </a:glow>
            <a:softEdge rad="112500"/>
          </a:effectLst>
        </p:spPr>
      </p:pic>
    </p:spTree>
    <p:extLst>
      <p:ext uri="{BB962C8B-B14F-4D97-AF65-F5344CB8AC3E}">
        <p14:creationId xmlns:p14="http://schemas.microsoft.com/office/powerpoint/2010/main" val="2545304559"/>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500" fill="hold"/>
                                        <p:tgtEl>
                                          <p:spTgt spid="16"/>
                                        </p:tgtEl>
                                        <p:attrNameLst>
                                          <p:attrName>ppt_x</p:attrName>
                                        </p:attrNameLst>
                                      </p:cBhvr>
                                      <p:tavLst>
                                        <p:tav tm="0">
                                          <p:val>
                                            <p:strVal val="1+#ppt_w/2"/>
                                          </p:val>
                                        </p:tav>
                                        <p:tav tm="100000">
                                          <p:val>
                                            <p:strVal val="#ppt_x"/>
                                          </p:val>
                                        </p:tav>
                                      </p:tavLst>
                                    </p:anim>
                                    <p:anim calcmode="lin" valueType="num">
                                      <p:cBhvr additive="base">
                                        <p:cTn id="8" dur="1500" fill="hold"/>
                                        <p:tgtEl>
                                          <p:spTgt spid="16"/>
                                        </p:tgtEl>
                                        <p:attrNameLst>
                                          <p:attrName>ppt_y</p:attrName>
                                        </p:attrNameLst>
                                      </p:cBhvr>
                                      <p:tavLst>
                                        <p:tav tm="0">
                                          <p:val>
                                            <p:strVal val="#ppt_y"/>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439800"/>
            <a:chOff x="335868" y="306805"/>
            <a:chExt cx="15402685" cy="779156"/>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G - EPI PARA PROTEÇÃO DOS MEMBROS INFERIORES</a:t>
              </a: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791537" y="1142704"/>
            <a:ext cx="10627578" cy="707886"/>
          </a:xfrm>
          <a:prstGeom prst="rect">
            <a:avLst/>
          </a:prstGeom>
          <a:noFill/>
        </p:spPr>
        <p:txBody>
          <a:bodyPr wrap="square" rtlCol="0">
            <a:spAutoFit/>
          </a:bodyPr>
          <a:lstStyle/>
          <a:p>
            <a:pPr defTabSz="479969">
              <a:defRPr/>
            </a:pPr>
            <a:r>
              <a:rPr lang="pt-BR" altLang="zh-CN" sz="2000" b="1" dirty="0">
                <a:solidFill>
                  <a:schemeClr val="bg1"/>
                </a:solidFill>
                <a:cs typeface="+mn-ea"/>
                <a:sym typeface="+mn-lt"/>
              </a:rPr>
              <a:t>G.1 - Calçado:</a:t>
            </a:r>
            <a:br>
              <a:rPr lang="pt-BR" altLang="zh-CN" sz="2000" b="1" dirty="0">
                <a:solidFill>
                  <a:schemeClr val="bg1"/>
                </a:solidFill>
                <a:cs typeface="+mn-ea"/>
                <a:sym typeface="+mn-lt"/>
              </a:rPr>
            </a:br>
            <a:r>
              <a:rPr lang="pt-BR" altLang="zh-CN" sz="2000" b="1" dirty="0">
                <a:solidFill>
                  <a:schemeClr val="bg1"/>
                </a:solidFill>
                <a:cs typeface="+mn-ea"/>
                <a:sym typeface="+mn-lt"/>
              </a:rPr>
              <a:t>e) </a:t>
            </a:r>
            <a:r>
              <a:rPr lang="pt-BR" altLang="zh-CN" sz="2000" dirty="0">
                <a:solidFill>
                  <a:schemeClr val="bg1"/>
                </a:solidFill>
                <a:cs typeface="+mn-ea"/>
                <a:sym typeface="+mn-lt"/>
              </a:rPr>
              <a:t>calçado para proteção dos pés contra agentes cortantes e perfurantes;</a:t>
            </a:r>
            <a:endParaRPr lang="zh-CN" altLang="en-US" sz="20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5530864" y="3952705"/>
            <a:ext cx="6174086" cy="1938992"/>
          </a:xfrm>
          <a:prstGeom prst="rect">
            <a:avLst/>
          </a:prstGeom>
          <a:noFill/>
        </p:spPr>
        <p:txBody>
          <a:bodyPr wrap="square" rtlCol="0">
            <a:spAutoFit/>
          </a:bodyPr>
          <a:lstStyle/>
          <a:p>
            <a:pPr defTabSz="479969">
              <a:defRPr/>
            </a:pPr>
            <a:r>
              <a:rPr lang="pt-BR" altLang="zh-CN" sz="2000" dirty="0">
                <a:solidFill>
                  <a:schemeClr val="bg1"/>
                </a:solidFill>
                <a:effectLst>
                  <a:outerShdw blurRad="38100" dist="38100" dir="2700000" algn="tl">
                    <a:srgbClr val="000000">
                      <a:alpha val="43137"/>
                    </a:srgbClr>
                  </a:outerShdw>
                </a:effectLst>
                <a:cs typeface="+mn-ea"/>
                <a:sym typeface="+mn-lt"/>
              </a:rPr>
              <a:t>As palmilhas devem ser </a:t>
            </a:r>
            <a:r>
              <a:rPr lang="pt-BR" altLang="zh-CN" sz="2000" dirty="0" err="1">
                <a:solidFill>
                  <a:schemeClr val="bg1"/>
                </a:solidFill>
                <a:effectLst>
                  <a:outerShdw blurRad="38100" dist="38100" dir="2700000" algn="tl">
                    <a:srgbClr val="000000">
                      <a:alpha val="43137"/>
                    </a:srgbClr>
                  </a:outerShdw>
                </a:effectLst>
                <a:cs typeface="+mn-ea"/>
                <a:sym typeface="+mn-lt"/>
              </a:rPr>
              <a:t>anti-perfurantes</a:t>
            </a:r>
            <a:r>
              <a:rPr lang="pt-BR" altLang="zh-CN" sz="2000" dirty="0">
                <a:solidFill>
                  <a:schemeClr val="bg1"/>
                </a:solidFill>
                <a:effectLst>
                  <a:outerShdw blurRad="38100" dist="38100" dir="2700000" algn="tl">
                    <a:srgbClr val="000000">
                      <a:alpha val="43137"/>
                    </a:srgbClr>
                  </a:outerShdw>
                </a:effectLst>
                <a:cs typeface="+mn-ea"/>
                <a:sym typeface="+mn-lt"/>
              </a:rPr>
              <a:t> e </a:t>
            </a:r>
            <a:r>
              <a:rPr lang="pt-BR" altLang="zh-CN" sz="2000" dirty="0" err="1">
                <a:solidFill>
                  <a:schemeClr val="bg1"/>
                </a:solidFill>
                <a:effectLst>
                  <a:outerShdw blurRad="38100" dist="38100" dir="2700000" algn="tl">
                    <a:srgbClr val="000000">
                      <a:alpha val="43137"/>
                    </a:srgbClr>
                  </a:outerShdw>
                </a:effectLst>
                <a:cs typeface="+mn-ea"/>
                <a:sym typeface="+mn-lt"/>
              </a:rPr>
              <a:t>anti-cortantes</a:t>
            </a:r>
            <a:r>
              <a:rPr lang="pt-BR" altLang="zh-CN" sz="2000" dirty="0">
                <a:solidFill>
                  <a:schemeClr val="bg1"/>
                </a:solidFill>
                <a:effectLst>
                  <a:outerShdw blurRad="38100" dist="38100" dir="2700000" algn="tl">
                    <a:srgbClr val="000000">
                      <a:alpha val="43137"/>
                    </a:srgbClr>
                  </a:outerShdw>
                </a:effectLst>
                <a:cs typeface="+mn-ea"/>
                <a:sym typeface="+mn-lt"/>
              </a:rPr>
              <a:t>, como de aço ou outro material resistente (kevlar). </a:t>
            </a:r>
          </a:p>
          <a:p>
            <a:pPr defTabSz="479969">
              <a:defRPr/>
            </a:pPr>
            <a:endParaRPr lang="pt-BR" altLang="zh-CN" sz="2000" dirty="0">
              <a:solidFill>
                <a:schemeClr val="bg1"/>
              </a:solidFill>
              <a:effectLst>
                <a:outerShdw blurRad="38100" dist="38100" dir="2700000" algn="tl">
                  <a:srgbClr val="000000">
                    <a:alpha val="43137"/>
                  </a:srgbClr>
                </a:outerShdw>
              </a:effectLst>
              <a:cs typeface="+mn-ea"/>
              <a:sym typeface="+mn-lt"/>
            </a:endParaRPr>
          </a:p>
          <a:p>
            <a:pPr defTabSz="479969">
              <a:defRPr/>
            </a:pPr>
            <a:r>
              <a:rPr lang="pt-BR" altLang="zh-CN" sz="2000" dirty="0">
                <a:solidFill>
                  <a:schemeClr val="bg1"/>
                </a:solidFill>
                <a:effectLst>
                  <a:outerShdw blurRad="38100" dist="38100" dir="2700000" algn="tl">
                    <a:srgbClr val="000000">
                      <a:alpha val="43137"/>
                    </a:srgbClr>
                  </a:outerShdw>
                </a:effectLst>
                <a:cs typeface="+mn-ea"/>
                <a:sym typeface="+mn-lt"/>
              </a:rPr>
              <a:t>Cabedal em couro, PVC ou borracha.</a:t>
            </a:r>
          </a:p>
          <a:p>
            <a:pPr defTabSz="479969">
              <a:defRPr/>
            </a:pPr>
            <a:endParaRPr lang="pt-BR" altLang="zh-CN" sz="2000" dirty="0">
              <a:solidFill>
                <a:schemeClr val="bg1"/>
              </a:solidFill>
              <a:effectLst>
                <a:outerShdw blurRad="38100" dist="38100" dir="2700000" algn="tl">
                  <a:srgbClr val="000000">
                    <a:alpha val="43137"/>
                  </a:srgbClr>
                </a:outerShdw>
              </a:effectLst>
              <a:cs typeface="+mn-ea"/>
              <a:sym typeface="+mn-lt"/>
            </a:endParaRPr>
          </a:p>
        </p:txBody>
      </p:sp>
      <p:sp>
        <p:nvSpPr>
          <p:cNvPr id="2" name="椭圆 55">
            <a:extLst>
              <a:ext uri="{FF2B5EF4-FFF2-40B4-BE49-F238E27FC236}">
                <a16:creationId xmlns:a16="http://schemas.microsoft.com/office/drawing/2014/main" id="{3C640AA9-FBB8-CECA-6861-BA0F5E3FC464}"/>
              </a:ext>
            </a:extLst>
          </p:cNvPr>
          <p:cNvSpPr/>
          <p:nvPr/>
        </p:nvSpPr>
        <p:spPr>
          <a:xfrm>
            <a:off x="7764" y="3358342"/>
            <a:ext cx="3323265" cy="3213466"/>
          </a:xfrm>
          <a:prstGeom prst="roundRect">
            <a:avLst/>
          </a:prstGeom>
          <a:gradFill flip="none" rotWithShape="1">
            <a:gsLst>
              <a:gs pos="23000">
                <a:srgbClr val="00B0F0"/>
              </a:gs>
              <a:gs pos="100000">
                <a:srgbClr val="0AEEFC">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cs typeface="+mn-ea"/>
              <a:sym typeface="+mn-lt"/>
            </a:endParaRPr>
          </a:p>
        </p:txBody>
      </p:sp>
      <p:sp>
        <p:nvSpPr>
          <p:cNvPr id="9" name="椭圆 56">
            <a:extLst>
              <a:ext uri="{FF2B5EF4-FFF2-40B4-BE49-F238E27FC236}">
                <a16:creationId xmlns:a16="http://schemas.microsoft.com/office/drawing/2014/main" id="{49DA0F40-752F-4596-A8EB-2F11C53B13CA}"/>
              </a:ext>
            </a:extLst>
          </p:cNvPr>
          <p:cNvSpPr/>
          <p:nvPr/>
        </p:nvSpPr>
        <p:spPr>
          <a:xfrm flipH="1">
            <a:off x="414159" y="3483701"/>
            <a:ext cx="308640" cy="308640"/>
          </a:xfrm>
          <a:prstGeom prst="ellipse">
            <a:avLst/>
          </a:prstGeom>
          <a:gradFill flip="none" rotWithShape="1">
            <a:gsLst>
              <a:gs pos="0">
                <a:srgbClr val="0AEEFC">
                  <a:alpha val="53000"/>
                </a:srgbClr>
              </a:gs>
              <a:gs pos="100000">
                <a:srgbClr val="0AEEFC">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cs typeface="+mn-ea"/>
              <a:sym typeface="+mn-lt"/>
            </a:endParaRPr>
          </a:p>
        </p:txBody>
      </p:sp>
      <p:sp>
        <p:nvSpPr>
          <p:cNvPr id="11" name="矩形: 圆角 14">
            <a:hlinkClick r:id="rId3" action="ppaction://hlinksldjump"/>
            <a:extLst>
              <a:ext uri="{FF2B5EF4-FFF2-40B4-BE49-F238E27FC236}">
                <a16:creationId xmlns:a16="http://schemas.microsoft.com/office/drawing/2014/main" id="{069BC62E-C10E-F876-CA0B-A64FBDB32A48}"/>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pic>
        <p:nvPicPr>
          <p:cNvPr id="12" name="Imagem 11">
            <a:extLst>
              <a:ext uri="{FF2B5EF4-FFF2-40B4-BE49-F238E27FC236}">
                <a16:creationId xmlns:a16="http://schemas.microsoft.com/office/drawing/2014/main" id="{492AEF7C-2BF0-DD84-DFC1-F29B697080AF}"/>
              </a:ext>
            </a:extLst>
          </p:cNvPr>
          <p:cNvPicPr>
            <a:picLocks noChangeAspect="1"/>
          </p:cNvPicPr>
          <p:nvPr/>
        </p:nvPicPr>
        <p:blipFill>
          <a:blip r:embed="rId4"/>
          <a:stretch>
            <a:fillRect/>
          </a:stretch>
        </p:blipFill>
        <p:spPr>
          <a:xfrm>
            <a:off x="1342319" y="3551971"/>
            <a:ext cx="1642687" cy="1067307"/>
          </a:xfrm>
          <a:prstGeom prst="roundRect">
            <a:avLst/>
          </a:prstGeom>
        </p:spPr>
      </p:pic>
      <p:pic>
        <p:nvPicPr>
          <p:cNvPr id="13" name="Imagem 12">
            <a:extLst>
              <a:ext uri="{FF2B5EF4-FFF2-40B4-BE49-F238E27FC236}">
                <a16:creationId xmlns:a16="http://schemas.microsoft.com/office/drawing/2014/main" id="{BDD4E20B-4F76-90C0-618F-9F9FC3E09730}"/>
              </a:ext>
            </a:extLst>
          </p:cNvPr>
          <p:cNvPicPr>
            <a:picLocks noChangeAspect="1"/>
          </p:cNvPicPr>
          <p:nvPr/>
        </p:nvPicPr>
        <p:blipFill>
          <a:blip r:embed="rId5"/>
          <a:stretch>
            <a:fillRect/>
          </a:stretch>
        </p:blipFill>
        <p:spPr>
          <a:xfrm>
            <a:off x="1384253" y="4905470"/>
            <a:ext cx="1544003" cy="1544003"/>
          </a:xfrm>
          <a:prstGeom prst="roundRect">
            <a:avLst/>
          </a:prstGeom>
        </p:spPr>
      </p:pic>
    </p:spTree>
    <p:extLst>
      <p:ext uri="{BB962C8B-B14F-4D97-AF65-F5344CB8AC3E}">
        <p14:creationId xmlns:p14="http://schemas.microsoft.com/office/powerpoint/2010/main" val="4179849147"/>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2" presetClass="entr" presetSubtype="2" decel="10000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500" fill="hold"/>
                                        <p:tgtEl>
                                          <p:spTgt spid="11"/>
                                        </p:tgtEl>
                                        <p:attrNameLst>
                                          <p:attrName>ppt_x</p:attrName>
                                        </p:attrNameLst>
                                      </p:cBhvr>
                                      <p:tavLst>
                                        <p:tav tm="0">
                                          <p:val>
                                            <p:strVal val="1+#ppt_w/2"/>
                                          </p:val>
                                        </p:tav>
                                        <p:tav tm="100000">
                                          <p:val>
                                            <p:strVal val="#ppt_x"/>
                                          </p:val>
                                        </p:tav>
                                      </p:tavLst>
                                    </p:anim>
                                    <p:anim calcmode="lin" valueType="num">
                                      <p:cBhvr additive="base">
                                        <p:cTn id="20" dur="1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1"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3">
            <a:duotone>
              <a:prstClr val="black"/>
              <a:schemeClr val="accent1">
                <a:tint val="45000"/>
                <a:satMod val="400000"/>
              </a:schemeClr>
            </a:duotone>
          </a:blip>
          <a:stretch>
            <a:fillRect/>
          </a:stretch>
        </p:blipFill>
        <p:spPr>
          <a:xfrm>
            <a:off x="0" y="0"/>
            <a:ext cx="12192000" cy="6858000"/>
          </a:xfrm>
          <a:prstGeom prst="rect">
            <a:avLst/>
          </a:prstGeom>
        </p:spPr>
      </p:pic>
      <p:sp>
        <p:nvSpPr>
          <p:cNvPr id="47" name="矩形 144">
            <a:extLst>
              <a:ext uri="{FF2B5EF4-FFF2-40B4-BE49-F238E27FC236}">
                <a16:creationId xmlns:a16="http://schemas.microsoft.com/office/drawing/2014/main" id="{9BCDFCAA-8EF9-E183-8246-2404918E0ED6}"/>
              </a:ext>
            </a:extLst>
          </p:cNvPr>
          <p:cNvSpPr/>
          <p:nvPr/>
        </p:nvSpPr>
        <p:spPr>
          <a:xfrm>
            <a:off x="791536" y="1142704"/>
            <a:ext cx="10483987" cy="1422954"/>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G.1 - Calçado:</a:t>
            </a:r>
            <a:br>
              <a:rPr lang="pt-BR" altLang="zh-CN" sz="2000" b="1" dirty="0">
                <a:solidFill>
                  <a:schemeClr val="bg1"/>
                </a:solidFill>
                <a:cs typeface="+mn-ea"/>
                <a:sym typeface="+mn-lt"/>
              </a:rPr>
            </a:br>
            <a:r>
              <a:rPr lang="pt-BR" altLang="zh-CN" sz="2000" b="1" dirty="0">
                <a:solidFill>
                  <a:schemeClr val="bg1"/>
                </a:solidFill>
                <a:cs typeface="+mn-ea"/>
                <a:sym typeface="+mn-lt"/>
              </a:rPr>
              <a:t>f) </a:t>
            </a:r>
            <a:r>
              <a:rPr lang="pt-BR" altLang="zh-CN" sz="2000" dirty="0">
                <a:solidFill>
                  <a:schemeClr val="bg1"/>
                </a:solidFill>
                <a:cs typeface="+mn-ea"/>
                <a:sym typeface="+mn-lt"/>
              </a:rPr>
              <a:t>calçado para proteção dos pés e pernas contra umidade proveniente de operações com utilização de água;</a:t>
            </a:r>
            <a:endParaRPr lang="zh-CN" altLang="en-US" sz="2000" dirty="0">
              <a:solidFill>
                <a:schemeClr val="bg1"/>
              </a:solidFill>
              <a:cs typeface="+mn-ea"/>
              <a:sym typeface="+mn-lt"/>
            </a:endParaRPr>
          </a:p>
        </p:txBody>
      </p:sp>
      <p:sp>
        <p:nvSpPr>
          <p:cNvPr id="37" name="矩形: 圆角 14">
            <a:hlinkClick r:id="rId4" action="ppaction://hlinksldjump"/>
            <a:extLst>
              <a:ext uri="{FF2B5EF4-FFF2-40B4-BE49-F238E27FC236}">
                <a16:creationId xmlns:a16="http://schemas.microsoft.com/office/drawing/2014/main" id="{78D105F1-6E50-7993-D1D0-AE4A04872A24}"/>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grpSp>
        <p:nvGrpSpPr>
          <p:cNvPr id="14" name="组合 8">
            <a:extLst>
              <a:ext uri="{FF2B5EF4-FFF2-40B4-BE49-F238E27FC236}">
                <a16:creationId xmlns:a16="http://schemas.microsoft.com/office/drawing/2014/main" id="{B37C6B2E-4421-0AA6-D1A4-2CC370B83312}"/>
              </a:ext>
            </a:extLst>
          </p:cNvPr>
          <p:cNvGrpSpPr/>
          <p:nvPr/>
        </p:nvGrpSpPr>
        <p:grpSpPr>
          <a:xfrm>
            <a:off x="852620" y="220500"/>
            <a:ext cx="8694151" cy="439800"/>
            <a:chOff x="335868" y="306805"/>
            <a:chExt cx="15402685" cy="779156"/>
          </a:xfrm>
        </p:grpSpPr>
        <p:grpSp>
          <p:nvGrpSpPr>
            <p:cNvPr id="15" name="组合 5">
              <a:extLst>
                <a:ext uri="{FF2B5EF4-FFF2-40B4-BE49-F238E27FC236}">
                  <a16:creationId xmlns:a16="http://schemas.microsoft.com/office/drawing/2014/main" id="{A18F3730-7334-A2D0-3893-3BD6DE14171B}"/>
                </a:ext>
              </a:extLst>
            </p:cNvPr>
            <p:cNvGrpSpPr/>
            <p:nvPr/>
          </p:nvGrpSpPr>
          <p:grpSpPr>
            <a:xfrm>
              <a:off x="335868" y="399491"/>
              <a:ext cx="734442" cy="522514"/>
              <a:chOff x="92323" y="424702"/>
              <a:chExt cx="1148649" cy="817200"/>
            </a:xfrm>
          </p:grpSpPr>
          <p:sp>
            <p:nvSpPr>
              <p:cNvPr id="18" name="矩形: 圆角 3">
                <a:extLst>
                  <a:ext uri="{FF2B5EF4-FFF2-40B4-BE49-F238E27FC236}">
                    <a16:creationId xmlns:a16="http://schemas.microsoft.com/office/drawing/2014/main" id="{1BD60780-0DA1-3B5D-1422-ADBDBCEAD80C}"/>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20" name="矩形: 圆角 4">
                <a:extLst>
                  <a:ext uri="{FF2B5EF4-FFF2-40B4-BE49-F238E27FC236}">
                    <a16:creationId xmlns:a16="http://schemas.microsoft.com/office/drawing/2014/main" id="{6D0A18D1-0D9D-3F3F-CC9F-5DEA5FD287F1}"/>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16" name="文本框 7">
              <a:extLst>
                <a:ext uri="{FF2B5EF4-FFF2-40B4-BE49-F238E27FC236}">
                  <a16:creationId xmlns:a16="http://schemas.microsoft.com/office/drawing/2014/main" id="{AA6039C1-FAD1-F03C-6698-AF3CD8C05951}"/>
                </a:ext>
              </a:extLst>
            </p:cNvPr>
            <p:cNvSpPr txBox="1"/>
            <p:nvPr/>
          </p:nvSpPr>
          <p:spPr>
            <a:xfrm>
              <a:off x="1171066" y="306805"/>
              <a:ext cx="14567487"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G - EPI PARA PROTEÇÃO DOS MEMBROS INFERIORES</a:t>
              </a:r>
              <a:endParaRPr lang="zh-CN" altLang="en-US" sz="2258" b="1" dirty="0">
                <a:solidFill>
                  <a:prstClr val="white"/>
                </a:solidFill>
                <a:cs typeface="+mn-ea"/>
                <a:sym typeface="+mn-lt"/>
              </a:endParaRPr>
            </a:p>
          </p:txBody>
        </p:sp>
      </p:grpSp>
      <p:sp>
        <p:nvSpPr>
          <p:cNvPr id="5" name="平行四边形 37">
            <a:extLst>
              <a:ext uri="{FF2B5EF4-FFF2-40B4-BE49-F238E27FC236}">
                <a16:creationId xmlns:a16="http://schemas.microsoft.com/office/drawing/2014/main" id="{EE4A2609-9DBA-3F09-8EF6-651CAEA11DC6}"/>
              </a:ext>
            </a:extLst>
          </p:cNvPr>
          <p:cNvSpPr/>
          <p:nvPr>
            <p:custDataLst>
              <p:tags r:id="rId1"/>
            </p:custDataLst>
          </p:nvPr>
        </p:nvSpPr>
        <p:spPr>
          <a:xfrm flipH="1" flipV="1">
            <a:off x="459344" y="3559657"/>
            <a:ext cx="11522697" cy="1611055"/>
          </a:xfrm>
          <a:prstGeom prst="parallelogram">
            <a:avLst>
              <a:gd name="adj" fmla="val 17838"/>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791536" y="3708362"/>
            <a:ext cx="6815936" cy="1526187"/>
          </a:xfrm>
          <a:prstGeom prst="rect">
            <a:avLst/>
          </a:prstGeom>
          <a:noFill/>
        </p:spPr>
        <p:txBody>
          <a:bodyPr wrap="square" rtlCol="0">
            <a:spAutoFit/>
          </a:bodyPr>
          <a:lstStyle/>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Os calçados devem ser </a:t>
            </a:r>
            <a:r>
              <a:rPr lang="pt-BR" altLang="zh-CN" sz="1600" dirty="0" err="1">
                <a:solidFill>
                  <a:schemeClr val="bg1"/>
                </a:solidFill>
                <a:effectLst>
                  <a:outerShdw blurRad="38100" dist="38100" dir="2700000" algn="tl">
                    <a:srgbClr val="000000">
                      <a:alpha val="43137"/>
                    </a:srgbClr>
                  </a:outerShdw>
                </a:effectLst>
                <a:cs typeface="+mn-ea"/>
                <a:sym typeface="+mn-lt"/>
              </a:rPr>
              <a:t>hidrofugados</a:t>
            </a:r>
            <a:r>
              <a:rPr lang="pt-BR" altLang="zh-CN" sz="1600" dirty="0">
                <a:solidFill>
                  <a:schemeClr val="bg1"/>
                </a:solidFill>
                <a:effectLst>
                  <a:outerShdw blurRad="38100" dist="38100" dir="2700000" algn="tl">
                    <a:srgbClr val="000000">
                      <a:alpha val="43137"/>
                    </a:srgbClr>
                  </a:outerShdw>
                </a:effectLst>
                <a:cs typeface="+mn-ea"/>
                <a:sym typeface="+mn-lt"/>
              </a:rPr>
              <a:t> (resistentes à passagem de água) ou impermeabilizados. Quando há uma exposição maior à água, recomenda-se calçados em PVG com solado em PVC ou PU</a:t>
            </a:r>
          </a:p>
          <a:p>
            <a:pPr defTabSz="479969">
              <a:lnSpc>
                <a:spcPct val="150000"/>
              </a:lnSpc>
              <a:defRPr/>
            </a:pPr>
            <a:endParaRPr lang="pt-BR" altLang="zh-CN" sz="1600" dirty="0">
              <a:solidFill>
                <a:schemeClr val="bg1"/>
              </a:solidFill>
              <a:effectLst>
                <a:outerShdw blurRad="38100" dist="38100" dir="2700000" algn="tl">
                  <a:srgbClr val="000000">
                    <a:alpha val="43137"/>
                  </a:srgbClr>
                </a:outerShdw>
              </a:effectLst>
              <a:cs typeface="+mn-ea"/>
              <a:sym typeface="+mn-lt"/>
            </a:endParaRPr>
          </a:p>
        </p:txBody>
      </p:sp>
      <p:pic>
        <p:nvPicPr>
          <p:cNvPr id="4" name="Imagem 3">
            <a:extLst>
              <a:ext uri="{FF2B5EF4-FFF2-40B4-BE49-F238E27FC236}">
                <a16:creationId xmlns:a16="http://schemas.microsoft.com/office/drawing/2014/main" id="{1CF7EE65-66CF-C02D-D745-995DDDB945E4}"/>
              </a:ext>
            </a:extLst>
          </p:cNvPr>
          <p:cNvPicPr>
            <a:picLocks noChangeAspect="1"/>
          </p:cNvPicPr>
          <p:nvPr/>
        </p:nvPicPr>
        <p:blipFill>
          <a:blip r:embed="rId5"/>
          <a:stretch>
            <a:fillRect/>
          </a:stretch>
        </p:blipFill>
        <p:spPr>
          <a:xfrm>
            <a:off x="7518905" y="3273064"/>
            <a:ext cx="2148840" cy="2302329"/>
          </a:xfrm>
          <a:prstGeom prst="rect">
            <a:avLst/>
          </a:prstGeom>
          <a:effectLst>
            <a:glow rad="228600">
              <a:schemeClr val="accent5">
                <a:satMod val="175000"/>
                <a:alpha val="40000"/>
              </a:schemeClr>
            </a:glow>
          </a:effectLst>
        </p:spPr>
      </p:pic>
      <p:pic>
        <p:nvPicPr>
          <p:cNvPr id="6" name="Imagem 5">
            <a:extLst>
              <a:ext uri="{FF2B5EF4-FFF2-40B4-BE49-F238E27FC236}">
                <a16:creationId xmlns:a16="http://schemas.microsoft.com/office/drawing/2014/main" id="{E7F37EE3-76F8-C2E4-2869-70E61B1C2C32}"/>
              </a:ext>
            </a:extLst>
          </p:cNvPr>
          <p:cNvPicPr>
            <a:picLocks noChangeAspect="1"/>
          </p:cNvPicPr>
          <p:nvPr/>
        </p:nvPicPr>
        <p:blipFill>
          <a:blip r:embed="rId6"/>
          <a:stretch>
            <a:fillRect/>
          </a:stretch>
        </p:blipFill>
        <p:spPr>
          <a:xfrm>
            <a:off x="10054769" y="3175090"/>
            <a:ext cx="1810659" cy="2442232"/>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4150449536"/>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500" fill="hold"/>
                                        <p:tgtEl>
                                          <p:spTgt spid="37"/>
                                        </p:tgtEl>
                                        <p:attrNameLst>
                                          <p:attrName>ppt_x</p:attrName>
                                        </p:attrNameLst>
                                      </p:cBhvr>
                                      <p:tavLst>
                                        <p:tav tm="0">
                                          <p:val>
                                            <p:strVal val="1+#ppt_w/2"/>
                                          </p:val>
                                        </p:tav>
                                        <p:tav tm="100000">
                                          <p:val>
                                            <p:strVal val="#ppt_x"/>
                                          </p:val>
                                        </p:tav>
                                      </p:tavLst>
                                    </p:anim>
                                    <p:anim calcmode="lin" valueType="num">
                                      <p:cBhvr additive="base">
                                        <p:cTn id="8" dur="1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787267"/>
            <a:chOff x="335868" y="306805"/>
            <a:chExt cx="15402685" cy="1394734"/>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1394734"/>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G - EPI PARA PROTEÇÃO DOS MEMBROS INFERIORES</a:t>
              </a:r>
              <a:endParaRPr lang="zh-CN" altLang="en-US" sz="2258" b="1" dirty="0">
                <a:solidFill>
                  <a:prstClr val="white"/>
                </a:solidFill>
                <a:cs typeface="+mn-ea"/>
                <a:sym typeface="+mn-lt"/>
              </a:endParaRPr>
            </a:p>
            <a:p>
              <a:pPr defTabSz="258089">
                <a:defRPr/>
              </a:pP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741934" y="1165488"/>
            <a:ext cx="11450066" cy="1135054"/>
          </a:xfrm>
          <a:prstGeom prst="rect">
            <a:avLst/>
          </a:prstGeom>
          <a:noFill/>
        </p:spPr>
        <p:txBody>
          <a:bodyPr wrap="square" rtlCol="0">
            <a:spAutoFit/>
          </a:bodyPr>
          <a:lstStyle/>
          <a:p>
            <a:pPr defTabSz="479969">
              <a:lnSpc>
                <a:spcPct val="150000"/>
              </a:lnSpc>
              <a:defRPr/>
            </a:pPr>
            <a:r>
              <a:rPr lang="pt-BR" altLang="zh-CN" sz="2400" b="1" dirty="0">
                <a:solidFill>
                  <a:schemeClr val="bg1"/>
                </a:solidFill>
                <a:cs typeface="+mn-ea"/>
                <a:sym typeface="+mn-lt"/>
              </a:rPr>
              <a:t>G.1 - Calçado:</a:t>
            </a:r>
            <a:br>
              <a:rPr lang="pt-BR" altLang="zh-CN" sz="2400" b="1" dirty="0">
                <a:solidFill>
                  <a:schemeClr val="bg1"/>
                </a:solidFill>
                <a:cs typeface="+mn-ea"/>
                <a:sym typeface="+mn-lt"/>
              </a:rPr>
            </a:br>
            <a:r>
              <a:rPr lang="pt-BR" altLang="zh-CN" sz="2400" b="1" dirty="0">
                <a:solidFill>
                  <a:schemeClr val="bg1"/>
                </a:solidFill>
                <a:cs typeface="+mn-ea"/>
                <a:sym typeface="+mn-lt"/>
              </a:rPr>
              <a:t>g) </a:t>
            </a:r>
            <a:r>
              <a:rPr lang="pt-BR" altLang="zh-CN" sz="2400" dirty="0">
                <a:solidFill>
                  <a:schemeClr val="bg1"/>
                </a:solidFill>
                <a:cs typeface="+mn-ea"/>
                <a:sym typeface="+mn-lt"/>
              </a:rPr>
              <a:t>calçado para proteção dos pés e pernas contra agentes químicos.</a:t>
            </a:r>
            <a:endParaRPr lang="zh-CN" altLang="en-US" sz="24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791536" y="3774272"/>
            <a:ext cx="5134177" cy="1884618"/>
          </a:xfrm>
          <a:prstGeom prst="rect">
            <a:avLst/>
          </a:prstGeom>
          <a:noFill/>
        </p:spPr>
        <p:txBody>
          <a:bodyPr wrap="square" rtlCol="0">
            <a:spAutoFit/>
          </a:bodyPr>
          <a:lstStyle/>
          <a:p>
            <a:pPr defTabSz="479969">
              <a:lnSpc>
                <a:spcPct val="150000"/>
              </a:lnSpc>
              <a:defRPr/>
            </a:pPr>
            <a:r>
              <a:rPr lang="pt-BR" altLang="zh-CN" sz="2000" dirty="0">
                <a:solidFill>
                  <a:schemeClr val="bg1"/>
                </a:solidFill>
                <a:effectLst>
                  <a:outerShdw blurRad="38100" dist="38100" dir="2700000" algn="tl">
                    <a:srgbClr val="000000">
                      <a:alpha val="43137"/>
                    </a:srgbClr>
                  </a:outerShdw>
                </a:effectLst>
                <a:cs typeface="+mn-ea"/>
                <a:sym typeface="+mn-lt"/>
              </a:rPr>
              <a:t>A degradação, permeação e tempo de resistência devem ser considerados na hora da escolha. Calçados em couro emborrachado, com solado em PU</a:t>
            </a:r>
          </a:p>
        </p:txBody>
      </p:sp>
      <p:sp>
        <p:nvSpPr>
          <p:cNvPr id="16" name="矩形: 圆角 14">
            <a:hlinkClick r:id="rId3" action="ppaction://hlinksldjump"/>
            <a:extLst>
              <a:ext uri="{FF2B5EF4-FFF2-40B4-BE49-F238E27FC236}">
                <a16:creationId xmlns:a16="http://schemas.microsoft.com/office/drawing/2014/main" id="{02875DA4-3066-A76B-8BF6-A47262A10B91}"/>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sp>
        <p:nvSpPr>
          <p:cNvPr id="11" name="Rectangle: Rounded Corners 36">
            <a:extLst>
              <a:ext uri="{FF2B5EF4-FFF2-40B4-BE49-F238E27FC236}">
                <a16:creationId xmlns:a16="http://schemas.microsoft.com/office/drawing/2014/main" id="{3C66CDA3-02DE-8450-09F4-72E71C443F94}"/>
              </a:ext>
            </a:extLst>
          </p:cNvPr>
          <p:cNvSpPr/>
          <p:nvPr/>
        </p:nvSpPr>
        <p:spPr>
          <a:xfrm>
            <a:off x="6900145" y="4160287"/>
            <a:ext cx="3086809" cy="2209800"/>
          </a:xfrm>
          <a:prstGeom prst="roundRect">
            <a:avLst>
              <a:gd name="adj" fmla="val 2814"/>
            </a:avLst>
          </a:prstGeom>
          <a:gradFill flip="none" rotWithShape="1">
            <a:gsLst>
              <a:gs pos="1000">
                <a:srgbClr val="00B0F0"/>
              </a:gs>
              <a:gs pos="100000">
                <a:srgbClr val="0AEEFC">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cs typeface="+mn-ea"/>
              <a:sym typeface="+mn-lt"/>
            </a:endParaRPr>
          </a:p>
        </p:txBody>
      </p:sp>
      <p:pic>
        <p:nvPicPr>
          <p:cNvPr id="2" name="Imagem 1">
            <a:extLst>
              <a:ext uri="{FF2B5EF4-FFF2-40B4-BE49-F238E27FC236}">
                <a16:creationId xmlns:a16="http://schemas.microsoft.com/office/drawing/2014/main" id="{B56A981E-DB03-46DF-C603-72CFC6B97436}"/>
              </a:ext>
            </a:extLst>
          </p:cNvPr>
          <p:cNvPicPr>
            <a:picLocks noChangeAspect="1"/>
          </p:cNvPicPr>
          <p:nvPr/>
        </p:nvPicPr>
        <p:blipFill>
          <a:blip r:embed="rId4"/>
          <a:stretch>
            <a:fillRect/>
          </a:stretch>
        </p:blipFill>
        <p:spPr>
          <a:xfrm>
            <a:off x="7340074" y="3439886"/>
            <a:ext cx="3086808" cy="2732314"/>
          </a:xfrm>
          <a:prstGeom prst="rect">
            <a:avLst/>
          </a:prstGeom>
          <a:ln>
            <a:noFill/>
          </a:ln>
          <a:effectLst>
            <a:glow rad="63500">
              <a:schemeClr val="accent1">
                <a:satMod val="175000"/>
                <a:alpha val="40000"/>
              </a:schemeClr>
            </a:glow>
            <a:softEdge rad="112500"/>
          </a:effectLst>
        </p:spPr>
      </p:pic>
    </p:spTree>
    <p:extLst>
      <p:ext uri="{BB962C8B-B14F-4D97-AF65-F5344CB8AC3E}">
        <p14:creationId xmlns:p14="http://schemas.microsoft.com/office/powerpoint/2010/main" val="922553586"/>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500" fill="hold"/>
                                        <p:tgtEl>
                                          <p:spTgt spid="16"/>
                                        </p:tgtEl>
                                        <p:attrNameLst>
                                          <p:attrName>ppt_x</p:attrName>
                                        </p:attrNameLst>
                                      </p:cBhvr>
                                      <p:tavLst>
                                        <p:tav tm="0">
                                          <p:val>
                                            <p:strVal val="1+#ppt_w/2"/>
                                          </p:val>
                                        </p:tav>
                                        <p:tav tm="100000">
                                          <p:val>
                                            <p:strVal val="#ppt_x"/>
                                          </p:val>
                                        </p:tav>
                                      </p:tavLst>
                                    </p:anim>
                                    <p:anim calcmode="lin" valueType="num">
                                      <p:cBhvr additive="base">
                                        <p:cTn id="8" dur="1500" fill="hold"/>
                                        <p:tgtEl>
                                          <p:spTgt spid="16"/>
                                        </p:tgtEl>
                                        <p:attrNameLst>
                                          <p:attrName>ppt_y</p:attrName>
                                        </p:attrNameLst>
                                      </p:cBhvr>
                                      <p:tavLst>
                                        <p:tav tm="0">
                                          <p:val>
                                            <p:strVal val="#ppt_y"/>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3">
            <a:duotone>
              <a:prstClr val="black"/>
              <a:schemeClr val="accent1">
                <a:tint val="45000"/>
                <a:satMod val="400000"/>
              </a:schemeClr>
            </a:duotone>
          </a:blip>
          <a:stretch>
            <a:fillRect/>
          </a:stretch>
        </p:blipFill>
        <p:spPr>
          <a:xfrm>
            <a:off x="0" y="0"/>
            <a:ext cx="12192000" cy="6858000"/>
          </a:xfrm>
          <a:prstGeom prst="rect">
            <a:avLst/>
          </a:prstGeom>
        </p:spPr>
      </p:pic>
      <p:sp>
        <p:nvSpPr>
          <p:cNvPr id="18" name="平行四边形 37">
            <a:extLst>
              <a:ext uri="{FF2B5EF4-FFF2-40B4-BE49-F238E27FC236}">
                <a16:creationId xmlns:a16="http://schemas.microsoft.com/office/drawing/2014/main" id="{AB0054E2-96FA-CBDB-4549-D256F18AA6D5}"/>
              </a:ext>
            </a:extLst>
          </p:cNvPr>
          <p:cNvSpPr/>
          <p:nvPr>
            <p:custDataLst>
              <p:tags r:id="rId1"/>
            </p:custDataLst>
          </p:nvPr>
        </p:nvSpPr>
        <p:spPr>
          <a:xfrm flipH="1" flipV="1">
            <a:off x="6401990" y="3821142"/>
            <a:ext cx="4363980" cy="1654372"/>
          </a:xfrm>
          <a:prstGeom prst="parallelogram">
            <a:avLst>
              <a:gd name="adj" fmla="val 29928"/>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439800"/>
            <a:chOff x="335868" y="306805"/>
            <a:chExt cx="15402685" cy="779156"/>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G - EPI PARA PROTEÇÃO DOS MEMBROS INFERIORES</a:t>
              </a: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791536" y="1142704"/>
            <a:ext cx="9974434" cy="961289"/>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G.2 - Meia para proteção dos pés contra baixas temperaturas:</a:t>
            </a:r>
            <a:br>
              <a:rPr lang="pt-BR" altLang="zh-CN" sz="2000" b="1" dirty="0">
                <a:solidFill>
                  <a:schemeClr val="bg1"/>
                </a:solidFill>
                <a:cs typeface="+mn-ea"/>
                <a:sym typeface="+mn-lt"/>
              </a:rPr>
            </a:br>
            <a:endParaRPr lang="zh-CN" altLang="en-US" sz="20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6884899" y="3885234"/>
            <a:ext cx="3579828" cy="1526187"/>
          </a:xfrm>
          <a:prstGeom prst="rect">
            <a:avLst/>
          </a:prstGeom>
          <a:noFill/>
        </p:spPr>
        <p:txBody>
          <a:bodyPr wrap="square" rtlCol="0">
            <a:spAutoFit/>
          </a:bodyPr>
          <a:lstStyle/>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Ideal para ser usada com bota de </a:t>
            </a:r>
            <a:r>
              <a:rPr lang="pt-BR" altLang="zh-CN" sz="1600" dirty="0" err="1">
                <a:solidFill>
                  <a:schemeClr val="bg1"/>
                </a:solidFill>
                <a:effectLst>
                  <a:outerShdw blurRad="38100" dist="38100" dir="2700000" algn="tl">
                    <a:srgbClr val="000000">
                      <a:alpha val="43137"/>
                    </a:srgbClr>
                  </a:outerShdw>
                </a:effectLst>
                <a:cs typeface="+mn-ea"/>
                <a:sym typeface="+mn-lt"/>
              </a:rPr>
              <a:t>Pvc</a:t>
            </a:r>
            <a:r>
              <a:rPr lang="pt-BR" altLang="zh-CN" sz="1600" dirty="0">
                <a:solidFill>
                  <a:schemeClr val="bg1"/>
                </a:solidFill>
                <a:effectLst>
                  <a:outerShdw blurRad="38100" dist="38100" dir="2700000" algn="tl">
                    <a:srgbClr val="000000">
                      <a:alpha val="43137"/>
                    </a:srgbClr>
                  </a:outerShdw>
                </a:effectLst>
                <a:cs typeface="+mn-ea"/>
                <a:sym typeface="+mn-lt"/>
              </a:rPr>
              <a:t> ou calçados de proteção.</a:t>
            </a:r>
          </a:p>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Indicadas para uso em Câmara Fria</a:t>
            </a:r>
          </a:p>
        </p:txBody>
      </p:sp>
      <p:grpSp>
        <p:nvGrpSpPr>
          <p:cNvPr id="14" name="组合 2">
            <a:extLst>
              <a:ext uri="{FF2B5EF4-FFF2-40B4-BE49-F238E27FC236}">
                <a16:creationId xmlns:a16="http://schemas.microsoft.com/office/drawing/2014/main" id="{357DEBA5-BE40-6303-04C5-461C189238A4}"/>
              </a:ext>
            </a:extLst>
          </p:cNvPr>
          <p:cNvGrpSpPr/>
          <p:nvPr/>
        </p:nvGrpSpPr>
        <p:grpSpPr>
          <a:xfrm>
            <a:off x="314464" y="3353789"/>
            <a:ext cx="3483076" cy="3176980"/>
            <a:chOff x="548721" y="1660009"/>
            <a:chExt cx="6073003" cy="5539304"/>
          </a:xfrm>
        </p:grpSpPr>
        <p:sp>
          <p:nvSpPr>
            <p:cNvPr id="15" name="平行四边形 29">
              <a:extLst>
                <a:ext uri="{FF2B5EF4-FFF2-40B4-BE49-F238E27FC236}">
                  <a16:creationId xmlns:a16="http://schemas.microsoft.com/office/drawing/2014/main" id="{EC9D20E3-A868-F589-6051-E97829E019B1}"/>
                </a:ext>
              </a:extLst>
            </p:cNvPr>
            <p:cNvSpPr/>
            <p:nvPr/>
          </p:nvSpPr>
          <p:spPr>
            <a:xfrm>
              <a:off x="548721" y="1660009"/>
              <a:ext cx="5810647" cy="4283592"/>
            </a:xfrm>
            <a:prstGeom prst="parallelogram">
              <a:avLst>
                <a:gd name="adj" fmla="val 41066"/>
              </a:avLst>
            </a:prstGeom>
            <a:gradFill>
              <a:gsLst>
                <a:gs pos="0">
                  <a:srgbClr val="00B0F0"/>
                </a:gs>
                <a:gs pos="100000">
                  <a:srgbClr val="344CF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6" name="平行四边形 30">
              <a:extLst>
                <a:ext uri="{FF2B5EF4-FFF2-40B4-BE49-F238E27FC236}">
                  <a16:creationId xmlns:a16="http://schemas.microsoft.com/office/drawing/2014/main" id="{FAC12C04-26CD-B8DC-82BF-5EBFBDFD3C85}"/>
                </a:ext>
              </a:extLst>
            </p:cNvPr>
            <p:cNvSpPr/>
            <p:nvPr/>
          </p:nvSpPr>
          <p:spPr>
            <a:xfrm>
              <a:off x="2867379" y="4431621"/>
              <a:ext cx="3754345" cy="2767692"/>
            </a:xfrm>
            <a:prstGeom prst="parallelogram">
              <a:avLst>
                <a:gd name="adj" fmla="val 41066"/>
              </a:avLst>
            </a:prstGeom>
            <a:gradFill>
              <a:gsLst>
                <a:gs pos="0">
                  <a:srgbClr val="00B0F0"/>
                </a:gs>
                <a:gs pos="100000">
                  <a:srgbClr val="344CF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sp>
        <p:nvSpPr>
          <p:cNvPr id="21" name="矩形: 圆角 14">
            <a:hlinkClick r:id="rId4" action="ppaction://hlinksldjump"/>
            <a:extLst>
              <a:ext uri="{FF2B5EF4-FFF2-40B4-BE49-F238E27FC236}">
                <a16:creationId xmlns:a16="http://schemas.microsoft.com/office/drawing/2014/main" id="{FC9AA593-16C5-4A50-0EDE-D6F0915B267C}"/>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pic>
        <p:nvPicPr>
          <p:cNvPr id="9" name="Imagem 8">
            <a:extLst>
              <a:ext uri="{FF2B5EF4-FFF2-40B4-BE49-F238E27FC236}">
                <a16:creationId xmlns:a16="http://schemas.microsoft.com/office/drawing/2014/main" id="{C12ACDF8-DB36-EA5C-B2BC-8CBAF7ED4C73}"/>
              </a:ext>
            </a:extLst>
          </p:cNvPr>
          <p:cNvPicPr>
            <a:picLocks noChangeAspect="1"/>
          </p:cNvPicPr>
          <p:nvPr/>
        </p:nvPicPr>
        <p:blipFill>
          <a:blip r:embed="rId5"/>
          <a:stretch>
            <a:fillRect/>
          </a:stretch>
        </p:blipFill>
        <p:spPr>
          <a:xfrm>
            <a:off x="2367430" y="2774730"/>
            <a:ext cx="3332606" cy="3332606"/>
          </a:xfrm>
          <a:prstGeom prst="rect">
            <a:avLst/>
          </a:prstGeom>
          <a:ln>
            <a:noFill/>
          </a:ln>
          <a:effectLst>
            <a:glow rad="101600">
              <a:schemeClr val="accent5">
                <a:satMod val="175000"/>
                <a:alpha val="40000"/>
              </a:schemeClr>
            </a:glow>
            <a:softEdge rad="112500"/>
          </a:effectLst>
        </p:spPr>
      </p:pic>
    </p:spTree>
    <p:extLst>
      <p:ext uri="{BB962C8B-B14F-4D97-AF65-F5344CB8AC3E}">
        <p14:creationId xmlns:p14="http://schemas.microsoft.com/office/powerpoint/2010/main" val="1541185541"/>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p:stCondLst>
                              <p:cond delay="500"/>
                            </p:stCondLst>
                            <p:childTnLst>
                              <p:par>
                                <p:cTn id="9" presetID="2" presetClass="entr" presetSubtype="2" decel="10000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500" fill="hold"/>
                                        <p:tgtEl>
                                          <p:spTgt spid="21"/>
                                        </p:tgtEl>
                                        <p:attrNameLst>
                                          <p:attrName>ppt_x</p:attrName>
                                        </p:attrNameLst>
                                      </p:cBhvr>
                                      <p:tavLst>
                                        <p:tav tm="0">
                                          <p:val>
                                            <p:strVal val="1+#ppt_w/2"/>
                                          </p:val>
                                        </p:tav>
                                        <p:tav tm="100000">
                                          <p:val>
                                            <p:strVal val="#ppt_x"/>
                                          </p:val>
                                        </p:tav>
                                      </p:tavLst>
                                    </p:anim>
                                    <p:anim calcmode="lin" valueType="num">
                                      <p:cBhvr additive="base">
                                        <p:cTn id="12" dur="1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439800"/>
            <a:chOff x="335868" y="306805"/>
            <a:chExt cx="15402685" cy="779156"/>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G - EPI PARA PROTEÇÃO DOS MEMBROS INFERIORES</a:t>
              </a: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791536" y="1142704"/>
            <a:ext cx="6022921" cy="1884618"/>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G.3 - Perneira:</a:t>
            </a:r>
            <a:br>
              <a:rPr lang="pt-BR" altLang="zh-CN" sz="2000" b="1" dirty="0">
                <a:solidFill>
                  <a:schemeClr val="bg1"/>
                </a:solidFill>
                <a:cs typeface="+mn-ea"/>
                <a:sym typeface="+mn-lt"/>
              </a:rPr>
            </a:br>
            <a:r>
              <a:rPr lang="pt-BR" altLang="zh-CN" sz="2000" b="1" dirty="0">
                <a:solidFill>
                  <a:schemeClr val="bg1"/>
                </a:solidFill>
                <a:cs typeface="+mn-ea"/>
                <a:sym typeface="+mn-lt"/>
              </a:rPr>
              <a:t>a) </a:t>
            </a:r>
            <a:r>
              <a:rPr lang="pt-BR" altLang="zh-CN" sz="2000" dirty="0">
                <a:solidFill>
                  <a:schemeClr val="bg1"/>
                </a:solidFill>
                <a:cs typeface="+mn-ea"/>
                <a:sym typeface="+mn-lt"/>
              </a:rPr>
              <a:t>perneira para proteção da perna contra agentes abrasivos e </a:t>
            </a:r>
            <a:r>
              <a:rPr lang="pt-BR" altLang="zh-CN" sz="2000" dirty="0" err="1">
                <a:solidFill>
                  <a:schemeClr val="bg1"/>
                </a:solidFill>
                <a:cs typeface="+mn-ea"/>
                <a:sym typeface="+mn-lt"/>
              </a:rPr>
              <a:t>escoriantes</a:t>
            </a:r>
            <a:r>
              <a:rPr lang="pt-BR" altLang="zh-CN" sz="2000" dirty="0">
                <a:solidFill>
                  <a:schemeClr val="bg1"/>
                </a:solidFill>
                <a:cs typeface="+mn-ea"/>
                <a:sym typeface="+mn-lt"/>
              </a:rPr>
              <a:t>;</a:t>
            </a:r>
            <a:br>
              <a:rPr lang="pt-BR" altLang="zh-CN" sz="2000" b="1" dirty="0">
                <a:solidFill>
                  <a:schemeClr val="bg1"/>
                </a:solidFill>
                <a:cs typeface="+mn-ea"/>
                <a:sym typeface="+mn-lt"/>
              </a:rPr>
            </a:br>
            <a:endParaRPr lang="zh-CN" altLang="en-US" sz="20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766029" y="3633894"/>
            <a:ext cx="4608119" cy="2536400"/>
          </a:xfrm>
          <a:prstGeom prst="rect">
            <a:avLst/>
          </a:prstGeom>
          <a:noFill/>
        </p:spPr>
        <p:txBody>
          <a:bodyPr wrap="square" rtlCol="0">
            <a:spAutoFit/>
          </a:bodyPr>
          <a:lstStyle/>
          <a:p>
            <a:pPr defTabSz="479969">
              <a:lnSpc>
                <a:spcPct val="150000"/>
              </a:lnSpc>
              <a:defRPr/>
            </a:pPr>
            <a:r>
              <a:rPr lang="pt-BR" altLang="zh-CN" dirty="0">
                <a:solidFill>
                  <a:schemeClr val="bg1"/>
                </a:solidFill>
                <a:effectLst>
                  <a:outerShdw blurRad="38100" dist="38100" dir="2700000" algn="tl">
                    <a:srgbClr val="000000">
                      <a:alpha val="43137"/>
                    </a:srgbClr>
                  </a:outerShdw>
                </a:effectLst>
                <a:cs typeface="+mn-ea"/>
                <a:sym typeface="+mn-lt"/>
              </a:rPr>
              <a:t>Indicada para atividade que envolva riscos ao usuário quanto à abrasão e escoriações como: atividades de solda, indústrias metalúrgicas, indústrias siderúrgicas, madeireiras e usinas.</a:t>
            </a:r>
          </a:p>
          <a:p>
            <a:pPr defTabSz="479969">
              <a:lnSpc>
                <a:spcPct val="150000"/>
              </a:lnSpc>
              <a:defRPr/>
            </a:pPr>
            <a:endParaRPr lang="pt-BR" altLang="zh-CN" dirty="0">
              <a:solidFill>
                <a:schemeClr val="bg1"/>
              </a:solidFill>
              <a:effectLst>
                <a:outerShdw blurRad="38100" dist="38100" dir="2700000" algn="tl">
                  <a:srgbClr val="000000">
                    <a:alpha val="43137"/>
                  </a:srgbClr>
                </a:outerShdw>
              </a:effectLst>
              <a:cs typeface="+mn-ea"/>
              <a:sym typeface="+mn-lt"/>
            </a:endParaRPr>
          </a:p>
        </p:txBody>
      </p:sp>
      <p:grpSp>
        <p:nvGrpSpPr>
          <p:cNvPr id="14" name="组合 1">
            <a:extLst>
              <a:ext uri="{FF2B5EF4-FFF2-40B4-BE49-F238E27FC236}">
                <a16:creationId xmlns:a16="http://schemas.microsoft.com/office/drawing/2014/main" id="{AFA59C8F-EDD2-085E-3565-587B64A75900}"/>
              </a:ext>
            </a:extLst>
          </p:cNvPr>
          <p:cNvGrpSpPr/>
          <p:nvPr/>
        </p:nvGrpSpPr>
        <p:grpSpPr>
          <a:xfrm>
            <a:off x="5439464" y="1937657"/>
            <a:ext cx="8799049" cy="4920343"/>
            <a:chOff x="7818781" y="2889222"/>
            <a:chExt cx="5961963" cy="3118360"/>
          </a:xfrm>
        </p:grpSpPr>
        <p:sp>
          <p:nvSpPr>
            <p:cNvPr id="15" name="任意多边形: 形状 6">
              <a:extLst>
                <a:ext uri="{FF2B5EF4-FFF2-40B4-BE49-F238E27FC236}">
                  <a16:creationId xmlns:a16="http://schemas.microsoft.com/office/drawing/2014/main" id="{B1F9D394-F3EA-E815-7B3E-002C911A5C1A}"/>
                </a:ext>
              </a:extLst>
            </p:cNvPr>
            <p:cNvSpPr/>
            <p:nvPr/>
          </p:nvSpPr>
          <p:spPr>
            <a:xfrm>
              <a:off x="8501061" y="3296428"/>
              <a:ext cx="4597403" cy="2449674"/>
            </a:xfrm>
            <a:custGeom>
              <a:avLst/>
              <a:gdLst>
                <a:gd name="connsiteX0" fmla="*/ 2731625 w 5463250"/>
                <a:gd name="connsiteY0" fmla="*/ 0 h 2911032"/>
                <a:gd name="connsiteX1" fmla="*/ 5463250 w 5463250"/>
                <a:gd name="connsiteY1" fmla="*/ 2731625 h 2911032"/>
                <a:gd name="connsiteX2" fmla="*/ 5454191 w 5463250"/>
                <a:gd name="connsiteY2" fmla="*/ 2911032 h 2911032"/>
                <a:gd name="connsiteX3" fmla="*/ 9060 w 5463250"/>
                <a:gd name="connsiteY3" fmla="*/ 2911032 h 2911032"/>
                <a:gd name="connsiteX4" fmla="*/ 0 w 5463250"/>
                <a:gd name="connsiteY4" fmla="*/ 2731625 h 2911032"/>
                <a:gd name="connsiteX5" fmla="*/ 2731625 w 5463250"/>
                <a:gd name="connsiteY5" fmla="*/ 0 h 291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3250" h="2911032">
                  <a:moveTo>
                    <a:pt x="2731625" y="0"/>
                  </a:moveTo>
                  <a:cubicBezTo>
                    <a:pt x="4240260" y="0"/>
                    <a:pt x="5463250" y="1222990"/>
                    <a:pt x="5463250" y="2731625"/>
                  </a:cubicBezTo>
                  <a:lnTo>
                    <a:pt x="5454191" y="2911032"/>
                  </a:lnTo>
                  <a:lnTo>
                    <a:pt x="9060" y="2911032"/>
                  </a:lnTo>
                  <a:lnTo>
                    <a:pt x="0" y="2731625"/>
                  </a:lnTo>
                  <a:cubicBezTo>
                    <a:pt x="0" y="1222990"/>
                    <a:pt x="1222991" y="0"/>
                    <a:pt x="2731625" y="0"/>
                  </a:cubicBezTo>
                  <a:close/>
                </a:path>
              </a:pathLst>
            </a:custGeom>
            <a:gradFill flip="none" rotWithShape="1">
              <a:gsLst>
                <a:gs pos="0">
                  <a:srgbClr val="00B0F0"/>
                </a:gs>
                <a:gs pos="100000">
                  <a:srgbClr val="00B0F0">
                    <a:alpha val="0"/>
                  </a:srgbClr>
                </a:gs>
              </a:gsLst>
              <a:lin ang="5400000" scaled="1"/>
              <a:tileRect/>
            </a:gradFill>
            <a:ln w="12700" cap="flat" cmpd="sng" algn="ctr">
              <a:noFill/>
              <a:prstDash val="solid"/>
              <a:miter lim="800000"/>
            </a:ln>
            <a:effectLst/>
          </p:spPr>
          <p:txBody>
            <a:bodyPr wrap="square" rtlCol="0" anchor="ctr">
              <a:noAutofit/>
            </a:bodyPr>
            <a:lstStyle/>
            <a:p>
              <a:pPr algn="ctr" defTabSz="959937"/>
              <a:endParaRPr lang="zh-CN" altLang="en-US" sz="2100" kern="0" dirty="0">
                <a:solidFill>
                  <a:prstClr val="white"/>
                </a:solidFill>
                <a:cs typeface="+mn-ea"/>
                <a:sym typeface="+mn-lt"/>
              </a:endParaRPr>
            </a:p>
          </p:txBody>
        </p:sp>
        <p:sp>
          <p:nvSpPr>
            <p:cNvPr id="16" name="任意多边形: 形状 9">
              <a:extLst>
                <a:ext uri="{FF2B5EF4-FFF2-40B4-BE49-F238E27FC236}">
                  <a16:creationId xmlns:a16="http://schemas.microsoft.com/office/drawing/2014/main" id="{6C6A7230-63D7-90C0-9308-B88EF6A29EF1}"/>
                </a:ext>
              </a:extLst>
            </p:cNvPr>
            <p:cNvSpPr/>
            <p:nvPr/>
          </p:nvSpPr>
          <p:spPr>
            <a:xfrm>
              <a:off x="7818781" y="2889222"/>
              <a:ext cx="5961963" cy="3118360"/>
            </a:xfrm>
            <a:custGeom>
              <a:avLst/>
              <a:gdLst>
                <a:gd name="connsiteX0" fmla="*/ 3892952 w 7785904"/>
                <a:gd name="connsiteY0" fmla="*/ 0 h 4072359"/>
                <a:gd name="connsiteX1" fmla="*/ 7785904 w 7785904"/>
                <a:gd name="connsiteY1" fmla="*/ 3892952 h 4072359"/>
                <a:gd name="connsiteX2" fmla="*/ 7781368 w 7785904"/>
                <a:gd name="connsiteY2" fmla="*/ 4072359 h 4072359"/>
                <a:gd name="connsiteX3" fmla="*/ 4537 w 7785904"/>
                <a:gd name="connsiteY3" fmla="*/ 4072359 h 4072359"/>
                <a:gd name="connsiteX4" fmla="*/ 0 w 7785904"/>
                <a:gd name="connsiteY4" fmla="*/ 3892952 h 4072359"/>
                <a:gd name="connsiteX5" fmla="*/ 3892952 w 7785904"/>
                <a:gd name="connsiteY5" fmla="*/ 0 h 4072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5904" h="4072359">
                  <a:moveTo>
                    <a:pt x="3892952" y="0"/>
                  </a:moveTo>
                  <a:cubicBezTo>
                    <a:pt x="6042970" y="0"/>
                    <a:pt x="7785904" y="1742934"/>
                    <a:pt x="7785904" y="3892952"/>
                  </a:cubicBezTo>
                  <a:lnTo>
                    <a:pt x="7781368" y="4072359"/>
                  </a:lnTo>
                  <a:lnTo>
                    <a:pt x="4537" y="4072359"/>
                  </a:lnTo>
                  <a:lnTo>
                    <a:pt x="0" y="3892952"/>
                  </a:lnTo>
                  <a:cubicBezTo>
                    <a:pt x="0" y="1742934"/>
                    <a:pt x="1742934" y="0"/>
                    <a:pt x="3892952" y="0"/>
                  </a:cubicBezTo>
                  <a:close/>
                </a:path>
              </a:pathLst>
            </a:custGeom>
            <a:gradFill flip="none" rotWithShape="1">
              <a:gsLst>
                <a:gs pos="0">
                  <a:srgbClr val="00B0F0"/>
                </a:gs>
                <a:gs pos="100000">
                  <a:srgbClr val="00B0F0">
                    <a:alpha val="0"/>
                  </a:srgbClr>
                </a:gs>
              </a:gsLst>
              <a:lin ang="5400000" scaled="1"/>
              <a:tileRect/>
            </a:gradFill>
            <a:ln w="12700" cap="flat" cmpd="sng" algn="ctr">
              <a:noFill/>
              <a:prstDash val="solid"/>
              <a:miter lim="800000"/>
            </a:ln>
            <a:effectLst/>
          </p:spPr>
          <p:txBody>
            <a:bodyPr wrap="square" rtlCol="0" anchor="ctr">
              <a:noAutofit/>
            </a:bodyPr>
            <a:lstStyle/>
            <a:p>
              <a:pPr algn="ctr" defTabSz="959937"/>
              <a:endParaRPr lang="zh-CN" altLang="en-US" sz="2100" kern="0" dirty="0">
                <a:solidFill>
                  <a:prstClr val="white"/>
                </a:solidFill>
                <a:cs typeface="+mn-ea"/>
                <a:sym typeface="+mn-lt"/>
              </a:endParaRPr>
            </a:p>
          </p:txBody>
        </p:sp>
      </p:grpSp>
      <p:sp>
        <p:nvSpPr>
          <p:cNvPr id="20" name="矩形: 圆角 14">
            <a:hlinkClick r:id="rId3" action="ppaction://hlinksldjump"/>
            <a:extLst>
              <a:ext uri="{FF2B5EF4-FFF2-40B4-BE49-F238E27FC236}">
                <a16:creationId xmlns:a16="http://schemas.microsoft.com/office/drawing/2014/main" id="{4B1EC240-4D8A-31B0-1AB9-064DCBC34BD0}"/>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pic>
        <p:nvPicPr>
          <p:cNvPr id="9" name="Imagem 8">
            <a:extLst>
              <a:ext uri="{FF2B5EF4-FFF2-40B4-BE49-F238E27FC236}">
                <a16:creationId xmlns:a16="http://schemas.microsoft.com/office/drawing/2014/main" id="{D5D00CA5-1A57-9017-6C72-5B8541AD7410}"/>
              </a:ext>
            </a:extLst>
          </p:cNvPr>
          <p:cNvPicPr>
            <a:picLocks noChangeAspect="1"/>
          </p:cNvPicPr>
          <p:nvPr/>
        </p:nvPicPr>
        <p:blipFill>
          <a:blip r:embed="rId4"/>
          <a:stretch>
            <a:fillRect/>
          </a:stretch>
        </p:blipFill>
        <p:spPr>
          <a:xfrm>
            <a:off x="9030808" y="3681134"/>
            <a:ext cx="1616360" cy="2441920"/>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3259686907"/>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decel="10000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1500" fill="hold"/>
                                        <p:tgtEl>
                                          <p:spTgt spid="20"/>
                                        </p:tgtEl>
                                        <p:attrNameLst>
                                          <p:attrName>ppt_x</p:attrName>
                                        </p:attrNameLst>
                                      </p:cBhvr>
                                      <p:tavLst>
                                        <p:tav tm="0">
                                          <p:val>
                                            <p:strVal val="1+#ppt_w/2"/>
                                          </p:val>
                                        </p:tav>
                                        <p:tav tm="100000">
                                          <p:val>
                                            <p:strVal val="#ppt_x"/>
                                          </p:val>
                                        </p:tav>
                                      </p:tavLst>
                                    </p:anim>
                                    <p:anim calcmode="lin" valueType="num">
                                      <p:cBhvr additive="base">
                                        <p:cTn id="14" dur="1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6600102" cy="439800"/>
            <a:chOff x="335868" y="306805"/>
            <a:chExt cx="11692837" cy="779156"/>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0857639"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Responsabilidades da organização</a:t>
              </a:r>
              <a:endParaRPr lang="zh-CN" altLang="en-US" sz="2258" b="1" dirty="0">
                <a:solidFill>
                  <a:prstClr val="white"/>
                </a:solidFill>
                <a:cs typeface="+mn-ea"/>
                <a:sym typeface="+mn-lt"/>
              </a:endParaRPr>
            </a:p>
          </p:txBody>
        </p:sp>
      </p:grpSp>
      <p:sp>
        <p:nvSpPr>
          <p:cNvPr id="2" name="矩形: 圆角 10">
            <a:extLst>
              <a:ext uri="{FF2B5EF4-FFF2-40B4-BE49-F238E27FC236}">
                <a16:creationId xmlns:a16="http://schemas.microsoft.com/office/drawing/2014/main" id="{CAE83074-1045-6FF8-631E-6C88EDE5D888}"/>
              </a:ext>
            </a:extLst>
          </p:cNvPr>
          <p:cNvSpPr/>
          <p:nvPr/>
        </p:nvSpPr>
        <p:spPr>
          <a:xfrm>
            <a:off x="-1" y="1367043"/>
            <a:ext cx="11324621" cy="4870174"/>
          </a:xfrm>
          <a:prstGeom prst="roundRect">
            <a:avLst>
              <a:gd name="adj" fmla="val 8096"/>
            </a:avLst>
          </a:prstGeom>
          <a:gradFill flip="none" rotWithShape="1">
            <a:gsLst>
              <a:gs pos="0">
                <a:srgbClr val="0AEEFC">
                  <a:alpha val="54000"/>
                </a:srgbClr>
              </a:gs>
              <a:gs pos="100000">
                <a:srgbClr val="0AEEFC">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dirty="0">
              <a:cs typeface="+mn-ea"/>
              <a:sym typeface="+mn-lt"/>
            </a:endParaRPr>
          </a:p>
        </p:txBody>
      </p:sp>
      <p:sp>
        <p:nvSpPr>
          <p:cNvPr id="14" name="文本框 11">
            <a:extLst>
              <a:ext uri="{FF2B5EF4-FFF2-40B4-BE49-F238E27FC236}">
                <a16:creationId xmlns:a16="http://schemas.microsoft.com/office/drawing/2014/main" id="{CBE550E4-5B4A-916B-E96E-2F6FD23021E8}"/>
              </a:ext>
            </a:extLst>
          </p:cNvPr>
          <p:cNvSpPr txBox="1"/>
          <p:nvPr/>
        </p:nvSpPr>
        <p:spPr>
          <a:xfrm>
            <a:off x="525066" y="1822993"/>
            <a:ext cx="9893614" cy="4100610"/>
          </a:xfrm>
          <a:prstGeom prst="rect">
            <a:avLst/>
          </a:prstGeom>
          <a:noFill/>
        </p:spPr>
        <p:txBody>
          <a:bodyPr wrap="square" lIns="0" tIns="0" rIns="0" bIns="0" rtlCol="0">
            <a:spAutoFit/>
          </a:bodyPr>
          <a:lstStyle/>
          <a:p>
            <a:pPr lvl="0" hangingPunct="0">
              <a:lnSpc>
                <a:spcPct val="150000"/>
              </a:lnSpc>
              <a:defRPr/>
            </a:pPr>
            <a:r>
              <a:rPr lang="pt-BR" altLang="zh-CN" sz="2000" b="1" dirty="0">
                <a:solidFill>
                  <a:prstClr val="white"/>
                </a:solidFill>
                <a:cs typeface="+mn-ea"/>
                <a:sym typeface="+mn-lt"/>
              </a:rPr>
              <a:t>d) </a:t>
            </a:r>
            <a:r>
              <a:rPr lang="pt-BR" altLang="zh-CN" sz="2000" dirty="0">
                <a:solidFill>
                  <a:prstClr val="white"/>
                </a:solidFill>
                <a:cs typeface="+mn-ea"/>
                <a:sym typeface="+mn-lt"/>
              </a:rPr>
              <a:t>registrar o seu fornecimento ao empregado, podendo ser adotados livros, fichas ou sistema eletrônico, inclusive, por sistema biométrico;</a:t>
            </a:r>
          </a:p>
          <a:p>
            <a:pPr lvl="0" hangingPunct="0">
              <a:lnSpc>
                <a:spcPct val="150000"/>
              </a:lnSpc>
              <a:defRPr/>
            </a:pPr>
            <a:r>
              <a:rPr lang="pt-BR" altLang="zh-CN" sz="2000" b="1" dirty="0">
                <a:solidFill>
                  <a:prstClr val="white"/>
                </a:solidFill>
                <a:cs typeface="+mn-ea"/>
                <a:sym typeface="+mn-lt"/>
              </a:rPr>
              <a:t>e) </a:t>
            </a:r>
            <a:r>
              <a:rPr lang="pt-BR" altLang="zh-CN" sz="2000" dirty="0">
                <a:solidFill>
                  <a:prstClr val="white"/>
                </a:solidFill>
                <a:cs typeface="+mn-ea"/>
                <a:sym typeface="+mn-lt"/>
              </a:rPr>
              <a:t>exigir seu uso;</a:t>
            </a:r>
          </a:p>
          <a:p>
            <a:pPr lvl="0" hangingPunct="0">
              <a:lnSpc>
                <a:spcPct val="150000"/>
              </a:lnSpc>
              <a:defRPr/>
            </a:pPr>
            <a:r>
              <a:rPr lang="pt-BR" altLang="zh-CN" sz="2000" b="1" dirty="0">
                <a:solidFill>
                  <a:prstClr val="white"/>
                </a:solidFill>
                <a:cs typeface="+mn-ea"/>
                <a:sym typeface="+mn-lt"/>
              </a:rPr>
              <a:t>f) </a:t>
            </a:r>
            <a:r>
              <a:rPr lang="pt-BR" altLang="zh-CN" sz="2000" dirty="0">
                <a:solidFill>
                  <a:prstClr val="white"/>
                </a:solidFill>
                <a:cs typeface="+mn-ea"/>
                <a:sym typeface="+mn-lt"/>
              </a:rPr>
              <a:t>responsabilizar-se pela higienização e manutenção periódica, quando aplicáveis esses procedimentos, em conformidade com as informações fornecidas pelo fabricante ou importador;</a:t>
            </a:r>
          </a:p>
          <a:p>
            <a:pPr lvl="0" hangingPunct="0">
              <a:lnSpc>
                <a:spcPct val="150000"/>
              </a:lnSpc>
              <a:defRPr/>
            </a:pPr>
            <a:r>
              <a:rPr lang="pt-BR" altLang="zh-CN" sz="2000" b="1" dirty="0">
                <a:solidFill>
                  <a:prstClr val="white"/>
                </a:solidFill>
                <a:cs typeface="+mn-ea"/>
                <a:sym typeface="+mn-lt"/>
              </a:rPr>
              <a:t>g) </a:t>
            </a:r>
            <a:r>
              <a:rPr lang="pt-BR" altLang="zh-CN" sz="2000" dirty="0">
                <a:solidFill>
                  <a:prstClr val="white"/>
                </a:solidFill>
                <a:cs typeface="+mn-ea"/>
                <a:sym typeface="+mn-lt"/>
              </a:rPr>
              <a:t>substituir imediatamente, quando danificado ou extraviado; e</a:t>
            </a:r>
          </a:p>
          <a:p>
            <a:pPr lvl="0" hangingPunct="0">
              <a:lnSpc>
                <a:spcPct val="150000"/>
              </a:lnSpc>
              <a:defRPr/>
            </a:pPr>
            <a:r>
              <a:rPr lang="pt-BR" altLang="zh-CN" sz="2000" b="1" dirty="0">
                <a:solidFill>
                  <a:prstClr val="white"/>
                </a:solidFill>
                <a:cs typeface="+mn-ea"/>
                <a:sym typeface="+mn-lt"/>
              </a:rPr>
              <a:t>h) </a:t>
            </a:r>
            <a:r>
              <a:rPr lang="pt-BR" altLang="zh-CN" sz="2000" dirty="0">
                <a:solidFill>
                  <a:prstClr val="white"/>
                </a:solidFill>
                <a:cs typeface="+mn-ea"/>
                <a:sym typeface="+mn-lt"/>
              </a:rPr>
              <a:t>comunicar ao órgão de âmbito nacional competente em matéria de segurança e saúde no trabalho qualquer irregularidade observada.”</a:t>
            </a:r>
          </a:p>
        </p:txBody>
      </p:sp>
      <p:grpSp>
        <p:nvGrpSpPr>
          <p:cNvPr id="15" name="组合 20">
            <a:extLst>
              <a:ext uri="{FF2B5EF4-FFF2-40B4-BE49-F238E27FC236}">
                <a16:creationId xmlns:a16="http://schemas.microsoft.com/office/drawing/2014/main" id="{28EE80EF-1192-055F-C046-71CE52F24784}"/>
              </a:ext>
            </a:extLst>
          </p:cNvPr>
          <p:cNvGrpSpPr/>
          <p:nvPr/>
        </p:nvGrpSpPr>
        <p:grpSpPr>
          <a:xfrm>
            <a:off x="10246106" y="951418"/>
            <a:ext cx="833472" cy="831249"/>
            <a:chOff x="9195630" y="2777688"/>
            <a:chExt cx="833472" cy="831249"/>
          </a:xfrm>
        </p:grpSpPr>
        <p:sp>
          <p:nvSpPr>
            <p:cNvPr id="30" name="Oval 65">
              <a:extLst>
                <a:ext uri="{FF2B5EF4-FFF2-40B4-BE49-F238E27FC236}">
                  <a16:creationId xmlns:a16="http://schemas.microsoft.com/office/drawing/2014/main" id="{3FC6727D-1F7E-6B7F-A8B7-2A04C2A2D0BD}"/>
                </a:ext>
              </a:extLst>
            </p:cNvPr>
            <p:cNvSpPr>
              <a:spLocks noChangeArrowheads="1"/>
            </p:cNvSpPr>
            <p:nvPr/>
          </p:nvSpPr>
          <p:spPr bwMode="auto">
            <a:xfrm>
              <a:off x="9195630" y="2777688"/>
              <a:ext cx="833472" cy="831249"/>
            </a:xfrm>
            <a:prstGeom prst="ellipse">
              <a:avLst/>
            </a:prstGeom>
            <a:gradFill flip="none" rotWithShape="1">
              <a:gsLst>
                <a:gs pos="0">
                  <a:srgbClr val="0AEEFC"/>
                </a:gs>
                <a:gs pos="100000">
                  <a:srgbClr val="0AEEFC">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solidFill>
                  <a:schemeClr val="lt1"/>
                </a:solidFill>
                <a:cs typeface="+mn-ea"/>
                <a:sym typeface="+mn-lt"/>
              </a:endParaRPr>
            </a:p>
          </p:txBody>
        </p:sp>
        <p:grpSp>
          <p:nvGrpSpPr>
            <p:cNvPr id="31" name="组合 22">
              <a:extLst>
                <a:ext uri="{FF2B5EF4-FFF2-40B4-BE49-F238E27FC236}">
                  <a16:creationId xmlns:a16="http://schemas.microsoft.com/office/drawing/2014/main" id="{6678999B-4AF7-119D-617C-B0E7573CBFBD}"/>
                </a:ext>
              </a:extLst>
            </p:cNvPr>
            <p:cNvGrpSpPr/>
            <p:nvPr/>
          </p:nvGrpSpPr>
          <p:grpSpPr>
            <a:xfrm>
              <a:off x="9452339" y="2977721"/>
              <a:ext cx="320054" cy="448964"/>
              <a:chOff x="11169545" y="3992719"/>
              <a:chExt cx="214751" cy="301248"/>
            </a:xfrm>
            <a:solidFill>
              <a:schemeClr val="bg1"/>
            </a:solidFill>
          </p:grpSpPr>
          <p:sp>
            <p:nvSpPr>
              <p:cNvPr id="32" name="Freeform 332">
                <a:extLst>
                  <a:ext uri="{FF2B5EF4-FFF2-40B4-BE49-F238E27FC236}">
                    <a16:creationId xmlns:a16="http://schemas.microsoft.com/office/drawing/2014/main" id="{88F890DA-4F98-21EC-9000-AA06EA4C2DAA}"/>
                  </a:ext>
                </a:extLst>
              </p:cNvPr>
              <p:cNvSpPr>
                <a:spLocks noEditPoints="1"/>
              </p:cNvSpPr>
              <p:nvPr/>
            </p:nvSpPr>
            <p:spPr bwMode="auto">
              <a:xfrm>
                <a:off x="11194898" y="3992719"/>
                <a:ext cx="189398" cy="274403"/>
              </a:xfrm>
              <a:custGeom>
                <a:avLst/>
                <a:gdLst>
                  <a:gd name="T0" fmla="*/ 122 w 127"/>
                  <a:gd name="T1" fmla="*/ 30 h 184"/>
                  <a:gd name="T2" fmla="*/ 99 w 127"/>
                  <a:gd name="T3" fmla="*/ 30 h 184"/>
                  <a:gd name="T4" fmla="*/ 93 w 127"/>
                  <a:gd name="T5" fmla="*/ 30 h 184"/>
                  <a:gd name="T6" fmla="*/ 93 w 127"/>
                  <a:gd name="T7" fmla="*/ 24 h 184"/>
                  <a:gd name="T8" fmla="*/ 93 w 127"/>
                  <a:gd name="T9" fmla="*/ 0 h 184"/>
                  <a:gd name="T10" fmla="*/ 0 w 127"/>
                  <a:gd name="T11" fmla="*/ 0 h 184"/>
                  <a:gd name="T12" fmla="*/ 0 w 127"/>
                  <a:gd name="T13" fmla="*/ 184 h 184"/>
                  <a:gd name="T14" fmla="*/ 127 w 127"/>
                  <a:gd name="T15" fmla="*/ 184 h 184"/>
                  <a:gd name="T16" fmla="*/ 127 w 127"/>
                  <a:gd name="T17" fmla="*/ 30 h 184"/>
                  <a:gd name="T18" fmla="*/ 122 w 127"/>
                  <a:gd name="T19" fmla="*/ 30 h 184"/>
                  <a:gd name="T20" fmla="*/ 111 w 127"/>
                  <a:gd name="T21" fmla="*/ 152 h 184"/>
                  <a:gd name="T22" fmla="*/ 16 w 127"/>
                  <a:gd name="T23" fmla="*/ 152 h 184"/>
                  <a:gd name="T24" fmla="*/ 16 w 127"/>
                  <a:gd name="T25" fmla="*/ 145 h 184"/>
                  <a:gd name="T26" fmla="*/ 111 w 127"/>
                  <a:gd name="T27" fmla="*/ 145 h 184"/>
                  <a:gd name="T28" fmla="*/ 111 w 127"/>
                  <a:gd name="T29" fmla="*/ 152 h 184"/>
                  <a:gd name="T30" fmla="*/ 111 w 127"/>
                  <a:gd name="T31" fmla="*/ 127 h 184"/>
                  <a:gd name="T32" fmla="*/ 16 w 127"/>
                  <a:gd name="T33" fmla="*/ 127 h 184"/>
                  <a:gd name="T34" fmla="*/ 16 w 127"/>
                  <a:gd name="T35" fmla="*/ 120 h 184"/>
                  <a:gd name="T36" fmla="*/ 111 w 127"/>
                  <a:gd name="T37" fmla="*/ 120 h 184"/>
                  <a:gd name="T38" fmla="*/ 111 w 127"/>
                  <a:gd name="T39" fmla="*/ 127 h 184"/>
                  <a:gd name="T40" fmla="*/ 111 w 127"/>
                  <a:gd name="T41" fmla="*/ 103 h 184"/>
                  <a:gd name="T42" fmla="*/ 16 w 127"/>
                  <a:gd name="T43" fmla="*/ 103 h 184"/>
                  <a:gd name="T44" fmla="*/ 16 w 127"/>
                  <a:gd name="T45" fmla="*/ 96 h 184"/>
                  <a:gd name="T46" fmla="*/ 111 w 127"/>
                  <a:gd name="T47" fmla="*/ 96 h 184"/>
                  <a:gd name="T48" fmla="*/ 111 w 127"/>
                  <a:gd name="T49" fmla="*/ 103 h 184"/>
                  <a:gd name="T50" fmla="*/ 111 w 127"/>
                  <a:gd name="T51" fmla="*/ 77 h 184"/>
                  <a:gd name="T52" fmla="*/ 16 w 127"/>
                  <a:gd name="T53" fmla="*/ 77 h 184"/>
                  <a:gd name="T54" fmla="*/ 16 w 127"/>
                  <a:gd name="T55" fmla="*/ 69 h 184"/>
                  <a:gd name="T56" fmla="*/ 111 w 127"/>
                  <a:gd name="T57" fmla="*/ 69 h 184"/>
                  <a:gd name="T58" fmla="*/ 111 w 127"/>
                  <a:gd name="T59" fmla="*/ 77 h 184"/>
                  <a:gd name="T60" fmla="*/ 111 w 127"/>
                  <a:gd name="T61" fmla="*/ 52 h 184"/>
                  <a:gd name="T62" fmla="*/ 16 w 127"/>
                  <a:gd name="T63" fmla="*/ 52 h 184"/>
                  <a:gd name="T64" fmla="*/ 16 w 127"/>
                  <a:gd name="T65" fmla="*/ 45 h 184"/>
                  <a:gd name="T66" fmla="*/ 111 w 127"/>
                  <a:gd name="T67" fmla="*/ 45 h 184"/>
                  <a:gd name="T68" fmla="*/ 111 w 127"/>
                  <a:gd name="T69" fmla="*/ 5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7" h="184">
                    <a:moveTo>
                      <a:pt x="122" y="30"/>
                    </a:moveTo>
                    <a:lnTo>
                      <a:pt x="99" y="30"/>
                    </a:lnTo>
                    <a:lnTo>
                      <a:pt x="93" y="30"/>
                    </a:lnTo>
                    <a:lnTo>
                      <a:pt x="93" y="24"/>
                    </a:lnTo>
                    <a:lnTo>
                      <a:pt x="93" y="0"/>
                    </a:lnTo>
                    <a:lnTo>
                      <a:pt x="0" y="0"/>
                    </a:lnTo>
                    <a:lnTo>
                      <a:pt x="0" y="184"/>
                    </a:lnTo>
                    <a:lnTo>
                      <a:pt x="127" y="184"/>
                    </a:lnTo>
                    <a:lnTo>
                      <a:pt x="127" y="30"/>
                    </a:lnTo>
                    <a:lnTo>
                      <a:pt x="122" y="30"/>
                    </a:lnTo>
                    <a:close/>
                    <a:moveTo>
                      <a:pt x="111" y="152"/>
                    </a:moveTo>
                    <a:lnTo>
                      <a:pt x="16" y="152"/>
                    </a:lnTo>
                    <a:lnTo>
                      <a:pt x="16" y="145"/>
                    </a:lnTo>
                    <a:lnTo>
                      <a:pt x="111" y="145"/>
                    </a:lnTo>
                    <a:lnTo>
                      <a:pt x="111" y="152"/>
                    </a:lnTo>
                    <a:close/>
                    <a:moveTo>
                      <a:pt x="111" y="127"/>
                    </a:moveTo>
                    <a:lnTo>
                      <a:pt x="16" y="127"/>
                    </a:lnTo>
                    <a:lnTo>
                      <a:pt x="16" y="120"/>
                    </a:lnTo>
                    <a:lnTo>
                      <a:pt x="111" y="120"/>
                    </a:lnTo>
                    <a:lnTo>
                      <a:pt x="111" y="127"/>
                    </a:lnTo>
                    <a:close/>
                    <a:moveTo>
                      <a:pt x="111" y="103"/>
                    </a:moveTo>
                    <a:lnTo>
                      <a:pt x="16" y="103"/>
                    </a:lnTo>
                    <a:lnTo>
                      <a:pt x="16" y="96"/>
                    </a:lnTo>
                    <a:lnTo>
                      <a:pt x="111" y="96"/>
                    </a:lnTo>
                    <a:lnTo>
                      <a:pt x="111" y="103"/>
                    </a:lnTo>
                    <a:close/>
                    <a:moveTo>
                      <a:pt x="111" y="77"/>
                    </a:moveTo>
                    <a:lnTo>
                      <a:pt x="16" y="77"/>
                    </a:lnTo>
                    <a:lnTo>
                      <a:pt x="16" y="69"/>
                    </a:lnTo>
                    <a:lnTo>
                      <a:pt x="111" y="69"/>
                    </a:lnTo>
                    <a:lnTo>
                      <a:pt x="111" y="77"/>
                    </a:lnTo>
                    <a:close/>
                    <a:moveTo>
                      <a:pt x="111" y="52"/>
                    </a:moveTo>
                    <a:lnTo>
                      <a:pt x="16" y="52"/>
                    </a:lnTo>
                    <a:lnTo>
                      <a:pt x="16" y="45"/>
                    </a:lnTo>
                    <a:lnTo>
                      <a:pt x="111" y="45"/>
                    </a:lnTo>
                    <a:lnTo>
                      <a:pt x="11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sp>
            <p:nvSpPr>
              <p:cNvPr id="33" name="Freeform 333">
                <a:extLst>
                  <a:ext uri="{FF2B5EF4-FFF2-40B4-BE49-F238E27FC236}">
                    <a16:creationId xmlns:a16="http://schemas.microsoft.com/office/drawing/2014/main" id="{E169BF8B-7B7C-B0C6-61FD-9E82B9CB964A}"/>
                  </a:ext>
                </a:extLst>
              </p:cNvPr>
              <p:cNvSpPr>
                <a:spLocks/>
              </p:cNvSpPr>
              <p:nvPr/>
            </p:nvSpPr>
            <p:spPr bwMode="auto">
              <a:xfrm>
                <a:off x="11342538" y="3992719"/>
                <a:ext cx="34301" cy="35792"/>
              </a:xfrm>
              <a:custGeom>
                <a:avLst/>
                <a:gdLst>
                  <a:gd name="T0" fmla="*/ 0 w 23"/>
                  <a:gd name="T1" fmla="*/ 0 h 24"/>
                  <a:gd name="T2" fmla="*/ 0 w 23"/>
                  <a:gd name="T3" fmla="*/ 24 h 24"/>
                  <a:gd name="T4" fmla="*/ 23 w 23"/>
                  <a:gd name="T5" fmla="*/ 24 h 24"/>
                  <a:gd name="T6" fmla="*/ 0 w 23"/>
                  <a:gd name="T7" fmla="*/ 0 h 24"/>
                </a:gdLst>
                <a:ahLst/>
                <a:cxnLst>
                  <a:cxn ang="0">
                    <a:pos x="T0" y="T1"/>
                  </a:cxn>
                  <a:cxn ang="0">
                    <a:pos x="T2" y="T3"/>
                  </a:cxn>
                  <a:cxn ang="0">
                    <a:pos x="T4" y="T5"/>
                  </a:cxn>
                  <a:cxn ang="0">
                    <a:pos x="T6" y="T7"/>
                  </a:cxn>
                </a:cxnLst>
                <a:rect l="0" t="0" r="r" b="b"/>
                <a:pathLst>
                  <a:path w="23" h="24">
                    <a:moveTo>
                      <a:pt x="0" y="0"/>
                    </a:moveTo>
                    <a:lnTo>
                      <a:pt x="0" y="24"/>
                    </a:lnTo>
                    <a:lnTo>
                      <a:pt x="23" y="2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sp>
            <p:nvSpPr>
              <p:cNvPr id="34" name="Freeform 334">
                <a:extLst>
                  <a:ext uri="{FF2B5EF4-FFF2-40B4-BE49-F238E27FC236}">
                    <a16:creationId xmlns:a16="http://schemas.microsoft.com/office/drawing/2014/main" id="{37A9CB36-7F26-FCEE-60B7-523B77ED21A5}"/>
                  </a:ext>
                </a:extLst>
              </p:cNvPr>
              <p:cNvSpPr>
                <a:spLocks/>
              </p:cNvSpPr>
              <p:nvPr/>
            </p:nvSpPr>
            <p:spPr bwMode="auto">
              <a:xfrm>
                <a:off x="11169545" y="4018072"/>
                <a:ext cx="187907" cy="275895"/>
              </a:xfrm>
              <a:custGeom>
                <a:avLst/>
                <a:gdLst>
                  <a:gd name="T0" fmla="*/ 11 w 126"/>
                  <a:gd name="T1" fmla="*/ 173 h 185"/>
                  <a:gd name="T2" fmla="*/ 11 w 126"/>
                  <a:gd name="T3" fmla="*/ 167 h 185"/>
                  <a:gd name="T4" fmla="*/ 11 w 126"/>
                  <a:gd name="T5" fmla="*/ 0 h 185"/>
                  <a:gd name="T6" fmla="*/ 0 w 126"/>
                  <a:gd name="T7" fmla="*/ 0 h 185"/>
                  <a:gd name="T8" fmla="*/ 0 w 126"/>
                  <a:gd name="T9" fmla="*/ 185 h 185"/>
                  <a:gd name="T10" fmla="*/ 126 w 126"/>
                  <a:gd name="T11" fmla="*/ 185 h 185"/>
                  <a:gd name="T12" fmla="*/ 126 w 126"/>
                  <a:gd name="T13" fmla="*/ 173 h 185"/>
                  <a:gd name="T14" fmla="*/ 17 w 126"/>
                  <a:gd name="T15" fmla="*/ 173 h 185"/>
                  <a:gd name="T16" fmla="*/ 11 w 126"/>
                  <a:gd name="T17" fmla="*/ 173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185">
                    <a:moveTo>
                      <a:pt x="11" y="173"/>
                    </a:moveTo>
                    <a:lnTo>
                      <a:pt x="11" y="167"/>
                    </a:lnTo>
                    <a:lnTo>
                      <a:pt x="11" y="0"/>
                    </a:lnTo>
                    <a:lnTo>
                      <a:pt x="0" y="0"/>
                    </a:lnTo>
                    <a:lnTo>
                      <a:pt x="0" y="185"/>
                    </a:lnTo>
                    <a:lnTo>
                      <a:pt x="126" y="185"/>
                    </a:lnTo>
                    <a:lnTo>
                      <a:pt x="126" y="173"/>
                    </a:lnTo>
                    <a:lnTo>
                      <a:pt x="17" y="173"/>
                    </a:lnTo>
                    <a:lnTo>
                      <a:pt x="11"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grpSp>
      </p:grpSp>
      <p:sp>
        <p:nvSpPr>
          <p:cNvPr id="9" name="矩形: 圆角 14">
            <a:hlinkClick r:id="rId3" action="ppaction://hlinksldjump"/>
            <a:extLst>
              <a:ext uri="{FF2B5EF4-FFF2-40B4-BE49-F238E27FC236}">
                <a16:creationId xmlns:a16="http://schemas.microsoft.com/office/drawing/2014/main" id="{8DF4D652-51D1-0228-06AC-2A887A08E11B}"/>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spTree>
    <p:extLst>
      <p:ext uri="{BB962C8B-B14F-4D97-AF65-F5344CB8AC3E}">
        <p14:creationId xmlns:p14="http://schemas.microsoft.com/office/powerpoint/2010/main" val="4255477367"/>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2" presetClass="entr" presetSubtype="2" de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500" fill="hold"/>
                                        <p:tgtEl>
                                          <p:spTgt spid="9"/>
                                        </p:tgtEl>
                                        <p:attrNameLst>
                                          <p:attrName>ppt_x</p:attrName>
                                        </p:attrNameLst>
                                      </p:cBhvr>
                                      <p:tavLst>
                                        <p:tav tm="0">
                                          <p:val>
                                            <p:strVal val="1+#ppt_w/2"/>
                                          </p:val>
                                        </p:tav>
                                        <p:tav tm="100000">
                                          <p:val>
                                            <p:strVal val="#ppt_x"/>
                                          </p:val>
                                        </p:tav>
                                      </p:tavLst>
                                    </p:anim>
                                    <p:anim calcmode="lin" valueType="num">
                                      <p:cBhvr additive="base">
                                        <p:cTn id="13" dur="1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439800"/>
            <a:chOff x="335868" y="306805"/>
            <a:chExt cx="15402685" cy="779156"/>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G - EPI PARA PROTEÇÃO DOS MEMBROS INFERIORES</a:t>
              </a: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791536" y="1142704"/>
            <a:ext cx="8177258" cy="1884618"/>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G.3 - Perneira:</a:t>
            </a:r>
            <a:br>
              <a:rPr lang="pt-BR" altLang="zh-CN" sz="2000" b="1" dirty="0">
                <a:solidFill>
                  <a:schemeClr val="bg1"/>
                </a:solidFill>
                <a:cs typeface="+mn-ea"/>
                <a:sym typeface="+mn-lt"/>
              </a:rPr>
            </a:br>
            <a:r>
              <a:rPr lang="pt-BR" altLang="zh-CN" sz="2000" b="1" dirty="0">
                <a:solidFill>
                  <a:schemeClr val="bg1"/>
                </a:solidFill>
                <a:cs typeface="+mn-ea"/>
                <a:sym typeface="+mn-lt"/>
              </a:rPr>
              <a:t>b) </a:t>
            </a:r>
            <a:r>
              <a:rPr lang="pt-BR" altLang="zh-CN" sz="2000" dirty="0">
                <a:solidFill>
                  <a:schemeClr val="bg1"/>
                </a:solidFill>
                <a:cs typeface="+mn-ea"/>
                <a:sym typeface="+mn-lt"/>
              </a:rPr>
              <a:t>perneira para proteção da perna contra agentes cortantes e perfurantes;</a:t>
            </a:r>
            <a:br>
              <a:rPr lang="pt-BR" altLang="zh-CN" sz="2000" b="1" dirty="0">
                <a:solidFill>
                  <a:schemeClr val="bg1"/>
                </a:solidFill>
                <a:cs typeface="+mn-ea"/>
                <a:sym typeface="+mn-lt"/>
              </a:rPr>
            </a:br>
            <a:endParaRPr lang="zh-CN" altLang="en-US" sz="20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7983556" y="3193251"/>
            <a:ext cx="4082395" cy="3003515"/>
          </a:xfrm>
          <a:prstGeom prst="rect">
            <a:avLst/>
          </a:prstGeom>
          <a:noFill/>
        </p:spPr>
        <p:txBody>
          <a:bodyPr wrap="square" rtlCol="0">
            <a:spAutoFit/>
          </a:bodyPr>
          <a:lstStyle/>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É utilizada em atividades como construção civil, indústrias em geral, mineração, zonas rurais, oficinas, serralherias que necessite proteção para soldagens e onde haja riscos de lesões e picadas de animais peçonhentos na parte inferior da perna.</a:t>
            </a:r>
          </a:p>
          <a:p>
            <a:pPr defTabSz="479969">
              <a:lnSpc>
                <a:spcPct val="150000"/>
              </a:lnSpc>
              <a:defRPr/>
            </a:pPr>
            <a:endParaRPr lang="pt-BR" altLang="zh-CN" sz="1600" dirty="0">
              <a:solidFill>
                <a:schemeClr val="bg1"/>
              </a:solidFill>
              <a:effectLst>
                <a:outerShdw blurRad="38100" dist="38100" dir="2700000" algn="tl">
                  <a:srgbClr val="000000">
                    <a:alpha val="43137"/>
                  </a:srgbClr>
                </a:outerShdw>
              </a:effectLst>
              <a:cs typeface="+mn-ea"/>
              <a:sym typeface="+mn-lt"/>
            </a:endParaRPr>
          </a:p>
        </p:txBody>
      </p:sp>
      <p:grpSp>
        <p:nvGrpSpPr>
          <p:cNvPr id="33" name="Agrupar 32">
            <a:extLst>
              <a:ext uri="{FF2B5EF4-FFF2-40B4-BE49-F238E27FC236}">
                <a16:creationId xmlns:a16="http://schemas.microsoft.com/office/drawing/2014/main" id="{4CC87D51-AF76-F951-B8C3-E9249EB1747D}"/>
              </a:ext>
            </a:extLst>
          </p:cNvPr>
          <p:cNvGrpSpPr/>
          <p:nvPr/>
        </p:nvGrpSpPr>
        <p:grpSpPr>
          <a:xfrm>
            <a:off x="186778" y="3429001"/>
            <a:ext cx="6464394" cy="3217070"/>
            <a:chOff x="2805559" y="1861055"/>
            <a:chExt cx="15988406" cy="3821288"/>
          </a:xfrm>
        </p:grpSpPr>
        <p:sp>
          <p:nvSpPr>
            <p:cNvPr id="2" name="椭圆 6">
              <a:extLst>
                <a:ext uri="{FF2B5EF4-FFF2-40B4-BE49-F238E27FC236}">
                  <a16:creationId xmlns:a16="http://schemas.microsoft.com/office/drawing/2014/main" id="{52B7FE4F-1E68-9AAA-E7E3-E14C481BE9ED}"/>
                </a:ext>
              </a:extLst>
            </p:cNvPr>
            <p:cNvSpPr/>
            <p:nvPr/>
          </p:nvSpPr>
          <p:spPr>
            <a:xfrm>
              <a:off x="2805559" y="3164682"/>
              <a:ext cx="15988406" cy="2517661"/>
            </a:xfrm>
            <a:prstGeom prst="ellipse">
              <a:avLst/>
            </a:prstGeom>
            <a:noFill/>
            <a:ln w="9525" cap="flat" cmpd="sng" algn="ctr">
              <a:gradFill flip="none" rotWithShape="1">
                <a:gsLst>
                  <a:gs pos="51000">
                    <a:srgbClr val="0DE1FE"/>
                  </a:gs>
                  <a:gs pos="100000">
                    <a:srgbClr val="0DE1FE">
                      <a:alpha val="0"/>
                    </a:srgbClr>
                  </a:gs>
                  <a:gs pos="0">
                    <a:srgbClr val="0DE1FE">
                      <a:alpha val="0"/>
                    </a:srgbClr>
                  </a:gs>
                </a:gsLst>
                <a:lin ang="5400000" scaled="0"/>
                <a:tileRect/>
              </a:gra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dirty="0">
                <a:solidFill>
                  <a:prstClr val="white"/>
                </a:solidFill>
                <a:cs typeface="+mn-ea"/>
                <a:sym typeface="+mn-lt"/>
              </a:endParaRPr>
            </a:p>
          </p:txBody>
        </p:sp>
        <p:sp>
          <p:nvSpPr>
            <p:cNvPr id="9" name="椭圆 9">
              <a:extLst>
                <a:ext uri="{FF2B5EF4-FFF2-40B4-BE49-F238E27FC236}">
                  <a16:creationId xmlns:a16="http://schemas.microsoft.com/office/drawing/2014/main" id="{909C03D8-B1EC-4671-2E9F-A1A5224E7E61}"/>
                </a:ext>
              </a:extLst>
            </p:cNvPr>
            <p:cNvSpPr/>
            <p:nvPr/>
          </p:nvSpPr>
          <p:spPr>
            <a:xfrm>
              <a:off x="3671927" y="2839064"/>
              <a:ext cx="14255668" cy="2309588"/>
            </a:xfrm>
            <a:prstGeom prst="ellipse">
              <a:avLst/>
            </a:prstGeom>
            <a:noFill/>
            <a:ln w="9525" cap="flat" cmpd="sng" algn="ctr">
              <a:gradFill flip="none" rotWithShape="1">
                <a:gsLst>
                  <a:gs pos="51000">
                    <a:srgbClr val="0DE1FE"/>
                  </a:gs>
                  <a:gs pos="100000">
                    <a:srgbClr val="0DE1FE">
                      <a:alpha val="0"/>
                    </a:srgbClr>
                  </a:gs>
                  <a:gs pos="0">
                    <a:srgbClr val="0DE1FE">
                      <a:alpha val="0"/>
                    </a:srgbClr>
                  </a:gs>
                </a:gsLst>
                <a:lin ang="5400000" scaled="0"/>
                <a:tileRect/>
              </a:gra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dirty="0">
                <a:solidFill>
                  <a:prstClr val="white"/>
                </a:solidFill>
                <a:cs typeface="+mn-ea"/>
                <a:sym typeface="+mn-lt"/>
              </a:endParaRPr>
            </a:p>
          </p:txBody>
        </p:sp>
        <p:grpSp>
          <p:nvGrpSpPr>
            <p:cNvPr id="10" name="组合 10">
              <a:extLst>
                <a:ext uri="{FF2B5EF4-FFF2-40B4-BE49-F238E27FC236}">
                  <a16:creationId xmlns:a16="http://schemas.microsoft.com/office/drawing/2014/main" id="{AD5158A0-94DF-546E-6512-B0EA90AEAA91}"/>
                </a:ext>
              </a:extLst>
            </p:cNvPr>
            <p:cNvGrpSpPr/>
            <p:nvPr/>
          </p:nvGrpSpPr>
          <p:grpSpPr>
            <a:xfrm>
              <a:off x="3857124" y="2623055"/>
              <a:ext cx="82192" cy="1800457"/>
              <a:chOff x="571349" y="4064644"/>
              <a:chExt cx="82192" cy="1800457"/>
            </a:xfrm>
          </p:grpSpPr>
          <p:cxnSp>
            <p:nvCxnSpPr>
              <p:cNvPr id="11" name="直接连接符 11">
                <a:extLst>
                  <a:ext uri="{FF2B5EF4-FFF2-40B4-BE49-F238E27FC236}">
                    <a16:creationId xmlns:a16="http://schemas.microsoft.com/office/drawing/2014/main" id="{37D8FBD0-40B6-31F4-CB5F-35D66AB4CA91}"/>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12" name="椭圆 12">
                <a:extLst>
                  <a:ext uri="{FF2B5EF4-FFF2-40B4-BE49-F238E27FC236}">
                    <a16:creationId xmlns:a16="http://schemas.microsoft.com/office/drawing/2014/main" id="{AB5F7452-F344-38D8-4107-E637B0B3DAEE}"/>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13" name="组合 13">
              <a:extLst>
                <a:ext uri="{FF2B5EF4-FFF2-40B4-BE49-F238E27FC236}">
                  <a16:creationId xmlns:a16="http://schemas.microsoft.com/office/drawing/2014/main" id="{99F568C0-5BEC-88E7-1256-34E9FEBA435C}"/>
                </a:ext>
              </a:extLst>
            </p:cNvPr>
            <p:cNvGrpSpPr/>
            <p:nvPr/>
          </p:nvGrpSpPr>
          <p:grpSpPr>
            <a:xfrm>
              <a:off x="6752724" y="1861055"/>
              <a:ext cx="82192" cy="1800457"/>
              <a:chOff x="571349" y="4064644"/>
              <a:chExt cx="82192" cy="1800457"/>
            </a:xfrm>
          </p:grpSpPr>
          <p:cxnSp>
            <p:nvCxnSpPr>
              <p:cNvPr id="17" name="直接连接符 14">
                <a:extLst>
                  <a:ext uri="{FF2B5EF4-FFF2-40B4-BE49-F238E27FC236}">
                    <a16:creationId xmlns:a16="http://schemas.microsoft.com/office/drawing/2014/main" id="{320EA0F7-62B7-CC28-3178-5CF8F53AAFA4}"/>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19" name="椭圆 15">
                <a:extLst>
                  <a:ext uri="{FF2B5EF4-FFF2-40B4-BE49-F238E27FC236}">
                    <a16:creationId xmlns:a16="http://schemas.microsoft.com/office/drawing/2014/main" id="{4F3E339F-6E58-C84E-46CF-E78238327E16}"/>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21" name="组合 16">
              <a:extLst>
                <a:ext uri="{FF2B5EF4-FFF2-40B4-BE49-F238E27FC236}">
                  <a16:creationId xmlns:a16="http://schemas.microsoft.com/office/drawing/2014/main" id="{BD8A6F73-0993-A7DC-421A-0D1201767DC0}"/>
                </a:ext>
              </a:extLst>
            </p:cNvPr>
            <p:cNvGrpSpPr/>
            <p:nvPr/>
          </p:nvGrpSpPr>
          <p:grpSpPr>
            <a:xfrm>
              <a:off x="5154245" y="3798712"/>
              <a:ext cx="82192" cy="1800457"/>
              <a:chOff x="571349" y="4064644"/>
              <a:chExt cx="82192" cy="1800457"/>
            </a:xfrm>
          </p:grpSpPr>
          <p:cxnSp>
            <p:nvCxnSpPr>
              <p:cNvPr id="22" name="直接连接符 17">
                <a:extLst>
                  <a:ext uri="{FF2B5EF4-FFF2-40B4-BE49-F238E27FC236}">
                    <a16:creationId xmlns:a16="http://schemas.microsoft.com/office/drawing/2014/main" id="{E432501F-BADA-1DF0-AA31-367BE33E70D7}"/>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23" name="椭圆 18">
                <a:extLst>
                  <a:ext uri="{FF2B5EF4-FFF2-40B4-BE49-F238E27FC236}">
                    <a16:creationId xmlns:a16="http://schemas.microsoft.com/office/drawing/2014/main" id="{CC7DA5AC-0958-68AC-09B2-E5BBF538B55A}"/>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24" name="组合 19">
              <a:extLst>
                <a:ext uri="{FF2B5EF4-FFF2-40B4-BE49-F238E27FC236}">
                  <a16:creationId xmlns:a16="http://schemas.microsoft.com/office/drawing/2014/main" id="{A3C1865A-3F72-20E0-167F-E00D756901F4}"/>
                </a:ext>
              </a:extLst>
            </p:cNvPr>
            <p:cNvGrpSpPr/>
            <p:nvPr/>
          </p:nvGrpSpPr>
          <p:grpSpPr>
            <a:xfrm>
              <a:off x="14831068" y="2623055"/>
              <a:ext cx="82192" cy="1800457"/>
              <a:chOff x="571349" y="4064644"/>
              <a:chExt cx="82192" cy="1800457"/>
            </a:xfrm>
          </p:grpSpPr>
          <p:cxnSp>
            <p:nvCxnSpPr>
              <p:cNvPr id="25" name="直接连接符 20">
                <a:extLst>
                  <a:ext uri="{FF2B5EF4-FFF2-40B4-BE49-F238E27FC236}">
                    <a16:creationId xmlns:a16="http://schemas.microsoft.com/office/drawing/2014/main" id="{0ADF1799-7D37-DFF7-0B72-3EE09AF189D6}"/>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26" name="椭圆 21">
                <a:extLst>
                  <a:ext uri="{FF2B5EF4-FFF2-40B4-BE49-F238E27FC236}">
                    <a16:creationId xmlns:a16="http://schemas.microsoft.com/office/drawing/2014/main" id="{EE2A5BE1-C073-262E-919F-C892402BBAFC}"/>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27" name="组合 22">
              <a:extLst>
                <a:ext uri="{FF2B5EF4-FFF2-40B4-BE49-F238E27FC236}">
                  <a16:creationId xmlns:a16="http://schemas.microsoft.com/office/drawing/2014/main" id="{94178FC7-D847-8BAB-1561-A0C9B60AC120}"/>
                </a:ext>
              </a:extLst>
            </p:cNvPr>
            <p:cNvGrpSpPr/>
            <p:nvPr/>
          </p:nvGrpSpPr>
          <p:grpSpPr>
            <a:xfrm>
              <a:off x="17486038" y="1861055"/>
              <a:ext cx="82192" cy="1800457"/>
              <a:chOff x="571349" y="4064644"/>
              <a:chExt cx="82192" cy="1800457"/>
            </a:xfrm>
          </p:grpSpPr>
          <p:cxnSp>
            <p:nvCxnSpPr>
              <p:cNvPr id="28" name="直接连接符 23">
                <a:extLst>
                  <a:ext uri="{FF2B5EF4-FFF2-40B4-BE49-F238E27FC236}">
                    <a16:creationId xmlns:a16="http://schemas.microsoft.com/office/drawing/2014/main" id="{1744975E-DC6D-370E-3A47-A4E44FD54DA9}"/>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29" name="椭圆 24">
                <a:extLst>
                  <a:ext uri="{FF2B5EF4-FFF2-40B4-BE49-F238E27FC236}">
                    <a16:creationId xmlns:a16="http://schemas.microsoft.com/office/drawing/2014/main" id="{0EE8A153-EB7C-9A2C-BCEA-60214C21F893}"/>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30" name="组合 25">
              <a:extLst>
                <a:ext uri="{FF2B5EF4-FFF2-40B4-BE49-F238E27FC236}">
                  <a16:creationId xmlns:a16="http://schemas.microsoft.com/office/drawing/2014/main" id="{40AED7F0-79DB-1120-9C71-EA55A82ABC29}"/>
                </a:ext>
              </a:extLst>
            </p:cNvPr>
            <p:cNvGrpSpPr/>
            <p:nvPr/>
          </p:nvGrpSpPr>
          <p:grpSpPr>
            <a:xfrm>
              <a:off x="16441009" y="3798712"/>
              <a:ext cx="82192" cy="1800457"/>
              <a:chOff x="571349" y="4064644"/>
              <a:chExt cx="82192" cy="1800457"/>
            </a:xfrm>
          </p:grpSpPr>
          <p:cxnSp>
            <p:nvCxnSpPr>
              <p:cNvPr id="31" name="直接连接符 26">
                <a:extLst>
                  <a:ext uri="{FF2B5EF4-FFF2-40B4-BE49-F238E27FC236}">
                    <a16:creationId xmlns:a16="http://schemas.microsoft.com/office/drawing/2014/main" id="{BB395496-805E-BD1E-0E93-834710FE8EF4}"/>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32" name="椭圆 27">
                <a:extLst>
                  <a:ext uri="{FF2B5EF4-FFF2-40B4-BE49-F238E27FC236}">
                    <a16:creationId xmlns:a16="http://schemas.microsoft.com/office/drawing/2014/main" id="{AE905A7C-C0CD-F1E8-6C50-A985314E9B50}"/>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sp>
        <p:nvSpPr>
          <p:cNvPr id="36" name="椭圆 33">
            <a:extLst>
              <a:ext uri="{FF2B5EF4-FFF2-40B4-BE49-F238E27FC236}">
                <a16:creationId xmlns:a16="http://schemas.microsoft.com/office/drawing/2014/main" id="{ED35E3F6-54DF-32CC-1185-0687DB4B4582}"/>
              </a:ext>
            </a:extLst>
          </p:cNvPr>
          <p:cNvSpPr/>
          <p:nvPr/>
        </p:nvSpPr>
        <p:spPr>
          <a:xfrm>
            <a:off x="7090994" y="4252368"/>
            <a:ext cx="766514" cy="766514"/>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400" b="1" dirty="0">
                <a:solidFill>
                  <a:prstClr val="white"/>
                </a:solidFill>
                <a:cs typeface="+mn-ea"/>
                <a:sym typeface="+mn-lt"/>
              </a:rPr>
              <a:t>01</a:t>
            </a:r>
            <a:endParaRPr lang="zh-CN" altLang="en-US" sz="1400" b="1" dirty="0">
              <a:solidFill>
                <a:prstClr val="white"/>
              </a:solidFill>
              <a:cs typeface="+mn-ea"/>
              <a:sym typeface="+mn-lt"/>
            </a:endParaRPr>
          </a:p>
        </p:txBody>
      </p:sp>
      <p:sp>
        <p:nvSpPr>
          <p:cNvPr id="37" name="矩形: 圆角 14">
            <a:hlinkClick r:id="rId3" action="ppaction://hlinksldjump"/>
            <a:extLst>
              <a:ext uri="{FF2B5EF4-FFF2-40B4-BE49-F238E27FC236}">
                <a16:creationId xmlns:a16="http://schemas.microsoft.com/office/drawing/2014/main" id="{78D105F1-6E50-7993-D1D0-AE4A04872A24}"/>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pic>
        <p:nvPicPr>
          <p:cNvPr id="15" name="Imagem 14">
            <a:extLst>
              <a:ext uri="{FF2B5EF4-FFF2-40B4-BE49-F238E27FC236}">
                <a16:creationId xmlns:a16="http://schemas.microsoft.com/office/drawing/2014/main" id="{08E27A5A-5074-FE82-7506-6EA676C70CD9}"/>
              </a:ext>
            </a:extLst>
          </p:cNvPr>
          <p:cNvPicPr>
            <a:picLocks noChangeAspect="1"/>
          </p:cNvPicPr>
          <p:nvPr/>
        </p:nvPicPr>
        <p:blipFill>
          <a:blip r:embed="rId4"/>
          <a:stretch>
            <a:fillRect/>
          </a:stretch>
        </p:blipFill>
        <p:spPr>
          <a:xfrm>
            <a:off x="2609152" y="3518655"/>
            <a:ext cx="1620279" cy="2753588"/>
          </a:xfrm>
          <a:prstGeom prst="rect">
            <a:avLst/>
          </a:prstGeom>
        </p:spPr>
      </p:pic>
    </p:spTree>
    <p:extLst>
      <p:ext uri="{BB962C8B-B14F-4D97-AF65-F5344CB8AC3E}">
        <p14:creationId xmlns:p14="http://schemas.microsoft.com/office/powerpoint/2010/main" val="943463262"/>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2" decel="100000"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1500" fill="hold"/>
                                        <p:tgtEl>
                                          <p:spTgt spid="37"/>
                                        </p:tgtEl>
                                        <p:attrNameLst>
                                          <p:attrName>ppt_x</p:attrName>
                                        </p:attrNameLst>
                                      </p:cBhvr>
                                      <p:tavLst>
                                        <p:tav tm="0">
                                          <p:val>
                                            <p:strVal val="1+#ppt_w/2"/>
                                          </p:val>
                                        </p:tav>
                                        <p:tav tm="100000">
                                          <p:val>
                                            <p:strVal val="#ppt_x"/>
                                          </p:val>
                                        </p:tav>
                                      </p:tavLst>
                                    </p:anim>
                                    <p:anim calcmode="lin" valueType="num">
                                      <p:cBhvr additive="base">
                                        <p:cTn id="13" dur="1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sp>
        <p:nvSpPr>
          <p:cNvPr id="2" name="矩形 19">
            <a:extLst>
              <a:ext uri="{FF2B5EF4-FFF2-40B4-BE49-F238E27FC236}">
                <a16:creationId xmlns:a16="http://schemas.microsoft.com/office/drawing/2014/main" id="{0EEBF365-3306-F93F-8834-7475CC6F0CF5}"/>
              </a:ext>
            </a:extLst>
          </p:cNvPr>
          <p:cNvSpPr/>
          <p:nvPr/>
        </p:nvSpPr>
        <p:spPr>
          <a:xfrm>
            <a:off x="7816304" y="1792810"/>
            <a:ext cx="4168868" cy="5073760"/>
          </a:xfrm>
          <a:prstGeom prst="rect">
            <a:avLst/>
          </a:prstGeom>
          <a:gradFill flip="none" rotWithShape="1">
            <a:gsLst>
              <a:gs pos="0">
                <a:srgbClr val="27E4FA">
                  <a:alpha val="58000"/>
                </a:srgbClr>
              </a:gs>
              <a:gs pos="100000">
                <a:srgbClr val="27E4FA">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787267"/>
            <a:chOff x="335868" y="306805"/>
            <a:chExt cx="15402685" cy="1394734"/>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1394734"/>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G - EPI PARA PROTEÇÃO DOS MEMBROS INFERIORES</a:t>
              </a:r>
              <a:br>
                <a:rPr lang="pt-BR" altLang="zh-CN" sz="2258" b="1" dirty="0">
                  <a:solidFill>
                    <a:prstClr val="white"/>
                  </a:solidFill>
                  <a:cs typeface="+mn-ea"/>
                  <a:sym typeface="+mn-lt"/>
                </a:rPr>
              </a:b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466096" y="2898687"/>
            <a:ext cx="2950369" cy="2346283"/>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G.3 - Perneira:</a:t>
            </a:r>
            <a:br>
              <a:rPr lang="pt-BR" altLang="zh-CN" sz="2000" b="1" dirty="0">
                <a:solidFill>
                  <a:schemeClr val="bg1"/>
                </a:solidFill>
                <a:cs typeface="+mn-ea"/>
                <a:sym typeface="+mn-lt"/>
              </a:rPr>
            </a:br>
            <a:r>
              <a:rPr lang="pt-BR" altLang="zh-CN" sz="2000" b="1" dirty="0">
                <a:solidFill>
                  <a:schemeClr val="bg1"/>
                </a:solidFill>
                <a:cs typeface="+mn-ea"/>
                <a:sym typeface="+mn-lt"/>
              </a:rPr>
              <a:t>c) </a:t>
            </a:r>
            <a:r>
              <a:rPr lang="pt-BR" altLang="zh-CN" sz="2000" dirty="0">
                <a:solidFill>
                  <a:schemeClr val="bg1"/>
                </a:solidFill>
                <a:cs typeface="+mn-ea"/>
                <a:sym typeface="+mn-lt"/>
              </a:rPr>
              <a:t>perneira para proteção da perna contra agentes térmicos;</a:t>
            </a:r>
            <a:endParaRPr lang="zh-CN" altLang="en-US" sz="20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8110824" y="2493118"/>
            <a:ext cx="3579828" cy="3372846"/>
          </a:xfrm>
          <a:prstGeom prst="rect">
            <a:avLst/>
          </a:prstGeom>
          <a:noFill/>
        </p:spPr>
        <p:txBody>
          <a:bodyPr wrap="square" rtlCol="0">
            <a:spAutoFit/>
          </a:bodyPr>
          <a:lstStyle/>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Proteção das pernas do usuário contra agentes térmicos (pequenas chamas, calor de contato, convectivo, radiante e metais fundidos), contra agentes abrasivos e </a:t>
            </a:r>
            <a:r>
              <a:rPr lang="pt-BR" altLang="zh-CN" sz="1600" dirty="0" err="1">
                <a:solidFill>
                  <a:schemeClr val="bg1"/>
                </a:solidFill>
                <a:effectLst>
                  <a:outerShdw blurRad="38100" dist="38100" dir="2700000" algn="tl">
                    <a:srgbClr val="000000">
                      <a:alpha val="43137"/>
                    </a:srgbClr>
                  </a:outerShdw>
                </a:effectLst>
                <a:cs typeface="+mn-ea"/>
                <a:sym typeface="+mn-lt"/>
              </a:rPr>
              <a:t>escoriantes</a:t>
            </a:r>
            <a:r>
              <a:rPr lang="pt-BR" altLang="zh-CN" sz="1600" dirty="0">
                <a:solidFill>
                  <a:schemeClr val="bg1"/>
                </a:solidFill>
                <a:effectLst>
                  <a:outerShdw blurRad="38100" dist="38100" dir="2700000" algn="tl">
                    <a:srgbClr val="000000">
                      <a:alpha val="43137"/>
                    </a:srgbClr>
                  </a:outerShdw>
                </a:effectLst>
                <a:cs typeface="+mn-ea"/>
                <a:sym typeface="+mn-lt"/>
              </a:rPr>
              <a:t> e contra agentes térmicos provenientes de operações de soldagem e processos similares</a:t>
            </a:r>
          </a:p>
        </p:txBody>
      </p:sp>
      <p:grpSp>
        <p:nvGrpSpPr>
          <p:cNvPr id="9" name="组合 1">
            <a:extLst>
              <a:ext uri="{FF2B5EF4-FFF2-40B4-BE49-F238E27FC236}">
                <a16:creationId xmlns:a16="http://schemas.microsoft.com/office/drawing/2014/main" id="{8E8C0048-398D-DD6C-A409-033BBE82DBD8}"/>
              </a:ext>
            </a:extLst>
          </p:cNvPr>
          <p:cNvGrpSpPr/>
          <p:nvPr/>
        </p:nvGrpSpPr>
        <p:grpSpPr>
          <a:xfrm>
            <a:off x="3522408" y="2239125"/>
            <a:ext cx="3581114" cy="3581112"/>
            <a:chOff x="7508783" y="298789"/>
            <a:chExt cx="6944636" cy="6944634"/>
          </a:xfrm>
        </p:grpSpPr>
        <p:sp>
          <p:nvSpPr>
            <p:cNvPr id="10" name="椭圆 9">
              <a:extLst>
                <a:ext uri="{FF2B5EF4-FFF2-40B4-BE49-F238E27FC236}">
                  <a16:creationId xmlns:a16="http://schemas.microsoft.com/office/drawing/2014/main" id="{DFCE29DC-9DBA-5676-30C5-C764C775329E}"/>
                </a:ext>
              </a:extLst>
            </p:cNvPr>
            <p:cNvSpPr/>
            <p:nvPr/>
          </p:nvSpPr>
          <p:spPr>
            <a:xfrm>
              <a:off x="8172172" y="962178"/>
              <a:ext cx="5617855" cy="5617853"/>
            </a:xfrm>
            <a:prstGeom prst="ellipse">
              <a:avLst/>
            </a:prstGeom>
            <a:noFill/>
            <a:ln w="9525">
              <a:gradFill>
                <a:gsLst>
                  <a:gs pos="100000">
                    <a:srgbClr val="00B0F0"/>
                  </a:gs>
                  <a:gs pos="0">
                    <a:srgbClr val="00B0F0"/>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11" name="椭圆 10">
              <a:extLst>
                <a:ext uri="{FF2B5EF4-FFF2-40B4-BE49-F238E27FC236}">
                  <a16:creationId xmlns:a16="http://schemas.microsoft.com/office/drawing/2014/main" id="{0C4A9D11-E89A-466C-F1D9-629DB12E83B6}"/>
                </a:ext>
              </a:extLst>
            </p:cNvPr>
            <p:cNvSpPr/>
            <p:nvPr/>
          </p:nvSpPr>
          <p:spPr>
            <a:xfrm>
              <a:off x="7508783" y="298789"/>
              <a:ext cx="6944636" cy="6944634"/>
            </a:xfrm>
            <a:prstGeom prst="ellipse">
              <a:avLst/>
            </a:prstGeom>
            <a:noFill/>
            <a:ln w="9525">
              <a:gradFill>
                <a:gsLst>
                  <a:gs pos="97000">
                    <a:srgbClr val="00FFFF">
                      <a:alpha val="0"/>
                    </a:srgbClr>
                  </a:gs>
                  <a:gs pos="0">
                    <a:srgbClr val="00FFFF">
                      <a:alpha val="0"/>
                    </a:srgbClr>
                  </a:gs>
                  <a:gs pos="49000">
                    <a:srgbClr val="00FFFF"/>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12" name="椭圆 11">
              <a:extLst>
                <a:ext uri="{FF2B5EF4-FFF2-40B4-BE49-F238E27FC236}">
                  <a16:creationId xmlns:a16="http://schemas.microsoft.com/office/drawing/2014/main" id="{B839B843-9EE9-512A-1958-34FE28114576}"/>
                </a:ext>
              </a:extLst>
            </p:cNvPr>
            <p:cNvSpPr/>
            <p:nvPr/>
          </p:nvSpPr>
          <p:spPr>
            <a:xfrm>
              <a:off x="8624363" y="1414368"/>
              <a:ext cx="4713473" cy="4713474"/>
            </a:xfrm>
            <a:prstGeom prst="ellipse">
              <a:avLst/>
            </a:prstGeom>
            <a:gradFill flip="none" rotWithShape="1">
              <a:gsLst>
                <a:gs pos="1000">
                  <a:srgbClr val="00B0F0"/>
                </a:gs>
                <a:gs pos="100000">
                  <a:srgbClr val="0AEEFC">
                    <a:alpha val="0"/>
                  </a:srgbClr>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white"/>
                </a:solidFill>
                <a:effectLst/>
                <a:uLnTx/>
                <a:uFillTx/>
                <a:cs typeface="+mn-ea"/>
                <a:sym typeface="+mn-lt"/>
              </a:endParaRPr>
            </a:p>
          </p:txBody>
        </p:sp>
      </p:grpSp>
      <p:sp>
        <p:nvSpPr>
          <p:cNvPr id="14" name="矩形: 圆角 14">
            <a:hlinkClick r:id="rId3" action="ppaction://hlinksldjump"/>
            <a:extLst>
              <a:ext uri="{FF2B5EF4-FFF2-40B4-BE49-F238E27FC236}">
                <a16:creationId xmlns:a16="http://schemas.microsoft.com/office/drawing/2014/main" id="{FD42B31E-F165-EF2F-00F8-78AAD2F9F9A4}"/>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pic>
        <p:nvPicPr>
          <p:cNvPr id="13" name="Imagem 12">
            <a:extLst>
              <a:ext uri="{FF2B5EF4-FFF2-40B4-BE49-F238E27FC236}">
                <a16:creationId xmlns:a16="http://schemas.microsoft.com/office/drawing/2014/main" id="{66550DA2-CCF9-E633-C4A0-5DF8766AE10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90222" l="9778" r="89778">
                        <a14:foregroundMark x1="28000" y1="85778" x2="35556" y2="88444"/>
                        <a14:foregroundMark x1="60889" y1="11111" x2="71111" y2="56000"/>
                        <a14:foregroundMark x1="71111" y1="56000" x2="67111" y2="75556"/>
                        <a14:foregroundMark x1="67111" y1="75556" x2="70222" y2="90222"/>
                      </a14:backgroundRemoval>
                    </a14:imgEffect>
                  </a14:imgLayer>
                </a14:imgProps>
              </a:ext>
            </a:extLst>
          </a:blip>
          <a:stretch>
            <a:fillRect/>
          </a:stretch>
        </p:blipFill>
        <p:spPr>
          <a:xfrm>
            <a:off x="4076381" y="2814391"/>
            <a:ext cx="2408329" cy="2408329"/>
          </a:xfrm>
          <a:prstGeom prst="rect">
            <a:avLst/>
          </a:prstGeom>
        </p:spPr>
      </p:pic>
    </p:spTree>
    <p:extLst>
      <p:ext uri="{BB962C8B-B14F-4D97-AF65-F5344CB8AC3E}">
        <p14:creationId xmlns:p14="http://schemas.microsoft.com/office/powerpoint/2010/main" val="1337198811"/>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500" fill="hold"/>
                                        <p:tgtEl>
                                          <p:spTgt spid="14"/>
                                        </p:tgtEl>
                                        <p:attrNameLst>
                                          <p:attrName>ppt_x</p:attrName>
                                        </p:attrNameLst>
                                      </p:cBhvr>
                                      <p:tavLst>
                                        <p:tav tm="0">
                                          <p:val>
                                            <p:strVal val="1+#ppt_w/2"/>
                                          </p:val>
                                        </p:tav>
                                        <p:tav tm="100000">
                                          <p:val>
                                            <p:strVal val="#ppt_x"/>
                                          </p:val>
                                        </p:tav>
                                      </p:tavLst>
                                    </p:anim>
                                    <p:anim calcmode="lin" valueType="num">
                                      <p:cBhvr additive="base">
                                        <p:cTn id="8" dur="1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3">
            <a:duotone>
              <a:prstClr val="black"/>
              <a:schemeClr val="accent1">
                <a:tint val="45000"/>
                <a:satMod val="400000"/>
              </a:schemeClr>
            </a:duotone>
          </a:blip>
          <a:stretch>
            <a:fillRect/>
          </a:stretch>
        </p:blipFill>
        <p:spPr>
          <a:xfrm>
            <a:off x="0" y="0"/>
            <a:ext cx="12192000" cy="6858000"/>
          </a:xfrm>
          <a:prstGeom prst="rect">
            <a:avLst/>
          </a:prstGeom>
        </p:spPr>
      </p:pic>
      <p:sp>
        <p:nvSpPr>
          <p:cNvPr id="18" name="平行四边形 37">
            <a:extLst>
              <a:ext uri="{FF2B5EF4-FFF2-40B4-BE49-F238E27FC236}">
                <a16:creationId xmlns:a16="http://schemas.microsoft.com/office/drawing/2014/main" id="{AB0054E2-96FA-CBDB-4549-D256F18AA6D5}"/>
              </a:ext>
            </a:extLst>
          </p:cNvPr>
          <p:cNvSpPr/>
          <p:nvPr>
            <p:custDataLst>
              <p:tags r:id="rId1"/>
            </p:custDataLst>
          </p:nvPr>
        </p:nvSpPr>
        <p:spPr>
          <a:xfrm flipH="1" flipV="1">
            <a:off x="6722795" y="2666303"/>
            <a:ext cx="5259247" cy="2688515"/>
          </a:xfrm>
          <a:prstGeom prst="parallelogram">
            <a:avLst>
              <a:gd name="adj" fmla="val 29928"/>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439800"/>
            <a:chOff x="335868" y="306805"/>
            <a:chExt cx="15402685" cy="779156"/>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G - EPI PARA PROTEÇÃO DOS MEMBROS INFERIORES</a:t>
              </a: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791536" y="1142704"/>
            <a:ext cx="5468185" cy="1422954"/>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G.3 - Perneira:</a:t>
            </a:r>
            <a:br>
              <a:rPr lang="pt-BR" altLang="zh-CN" sz="2000" b="1" dirty="0">
                <a:solidFill>
                  <a:schemeClr val="bg1"/>
                </a:solidFill>
                <a:cs typeface="+mn-ea"/>
                <a:sym typeface="+mn-lt"/>
              </a:rPr>
            </a:br>
            <a:r>
              <a:rPr lang="pt-BR" altLang="zh-CN" sz="2000" b="1" dirty="0">
                <a:solidFill>
                  <a:schemeClr val="bg1"/>
                </a:solidFill>
                <a:cs typeface="+mn-ea"/>
                <a:sym typeface="+mn-lt"/>
              </a:rPr>
              <a:t>d) </a:t>
            </a:r>
            <a:r>
              <a:rPr lang="pt-BR" altLang="zh-CN" sz="2000" dirty="0">
                <a:solidFill>
                  <a:schemeClr val="bg1"/>
                </a:solidFill>
                <a:cs typeface="+mn-ea"/>
                <a:sym typeface="+mn-lt"/>
              </a:rPr>
              <a:t>perneira para proteção da perna contra agentes químicos;</a:t>
            </a:r>
            <a:endParaRPr lang="zh-CN" altLang="en-US" sz="20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7652664" y="3084492"/>
            <a:ext cx="3579828" cy="2264851"/>
          </a:xfrm>
          <a:prstGeom prst="rect">
            <a:avLst/>
          </a:prstGeom>
          <a:noFill/>
        </p:spPr>
        <p:txBody>
          <a:bodyPr wrap="square" rtlCol="0">
            <a:spAutoFit/>
          </a:bodyPr>
          <a:lstStyle/>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A roupa de proteção química evita que o funcionário que lida com agentes químicos em seu trabalho adquira doenças ocupacionais relacionadas com a pele</a:t>
            </a:r>
          </a:p>
          <a:p>
            <a:pPr defTabSz="479969">
              <a:lnSpc>
                <a:spcPct val="150000"/>
              </a:lnSpc>
              <a:defRPr/>
            </a:pPr>
            <a:endParaRPr lang="pt-BR" altLang="zh-CN" sz="1600" dirty="0">
              <a:solidFill>
                <a:schemeClr val="bg1"/>
              </a:solidFill>
              <a:effectLst>
                <a:outerShdw blurRad="38100" dist="38100" dir="2700000" algn="tl">
                  <a:srgbClr val="000000">
                    <a:alpha val="43137"/>
                  </a:srgbClr>
                </a:outerShdw>
              </a:effectLst>
              <a:cs typeface="+mn-ea"/>
              <a:sym typeface="+mn-lt"/>
            </a:endParaRPr>
          </a:p>
        </p:txBody>
      </p:sp>
      <p:grpSp>
        <p:nvGrpSpPr>
          <p:cNvPr id="14" name="组合 2">
            <a:extLst>
              <a:ext uri="{FF2B5EF4-FFF2-40B4-BE49-F238E27FC236}">
                <a16:creationId xmlns:a16="http://schemas.microsoft.com/office/drawing/2014/main" id="{357DEBA5-BE40-6303-04C5-461C189238A4}"/>
              </a:ext>
            </a:extLst>
          </p:cNvPr>
          <p:cNvGrpSpPr/>
          <p:nvPr/>
        </p:nvGrpSpPr>
        <p:grpSpPr>
          <a:xfrm>
            <a:off x="314464" y="3353789"/>
            <a:ext cx="3483076" cy="3176980"/>
            <a:chOff x="548721" y="1660009"/>
            <a:chExt cx="6073003" cy="5539304"/>
          </a:xfrm>
        </p:grpSpPr>
        <p:sp>
          <p:nvSpPr>
            <p:cNvPr id="15" name="平行四边形 29">
              <a:extLst>
                <a:ext uri="{FF2B5EF4-FFF2-40B4-BE49-F238E27FC236}">
                  <a16:creationId xmlns:a16="http://schemas.microsoft.com/office/drawing/2014/main" id="{EC9D20E3-A868-F589-6051-E97829E019B1}"/>
                </a:ext>
              </a:extLst>
            </p:cNvPr>
            <p:cNvSpPr/>
            <p:nvPr/>
          </p:nvSpPr>
          <p:spPr>
            <a:xfrm>
              <a:off x="548721" y="1660009"/>
              <a:ext cx="5810647" cy="4283592"/>
            </a:xfrm>
            <a:prstGeom prst="parallelogram">
              <a:avLst>
                <a:gd name="adj" fmla="val 41066"/>
              </a:avLst>
            </a:prstGeom>
            <a:gradFill>
              <a:gsLst>
                <a:gs pos="0">
                  <a:srgbClr val="00B0F0"/>
                </a:gs>
                <a:gs pos="100000">
                  <a:srgbClr val="344CF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6" name="平行四边形 30">
              <a:extLst>
                <a:ext uri="{FF2B5EF4-FFF2-40B4-BE49-F238E27FC236}">
                  <a16:creationId xmlns:a16="http://schemas.microsoft.com/office/drawing/2014/main" id="{FAC12C04-26CD-B8DC-82BF-5EBFBDFD3C85}"/>
                </a:ext>
              </a:extLst>
            </p:cNvPr>
            <p:cNvSpPr/>
            <p:nvPr/>
          </p:nvSpPr>
          <p:spPr>
            <a:xfrm>
              <a:off x="2867379" y="4431621"/>
              <a:ext cx="3754345" cy="2767692"/>
            </a:xfrm>
            <a:prstGeom prst="parallelogram">
              <a:avLst>
                <a:gd name="adj" fmla="val 41066"/>
              </a:avLst>
            </a:prstGeom>
            <a:gradFill>
              <a:gsLst>
                <a:gs pos="0">
                  <a:srgbClr val="00B0F0"/>
                </a:gs>
                <a:gs pos="100000">
                  <a:srgbClr val="344CF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sp>
        <p:nvSpPr>
          <p:cNvPr id="21" name="矩形: 圆角 14">
            <a:hlinkClick r:id="rId4" action="ppaction://hlinksldjump"/>
            <a:extLst>
              <a:ext uri="{FF2B5EF4-FFF2-40B4-BE49-F238E27FC236}">
                <a16:creationId xmlns:a16="http://schemas.microsoft.com/office/drawing/2014/main" id="{FC9AA593-16C5-4A50-0EDE-D6F0915B267C}"/>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pic>
        <p:nvPicPr>
          <p:cNvPr id="9" name="Imagem 8">
            <a:extLst>
              <a:ext uri="{FF2B5EF4-FFF2-40B4-BE49-F238E27FC236}">
                <a16:creationId xmlns:a16="http://schemas.microsoft.com/office/drawing/2014/main" id="{8B667B3F-60BB-F121-50F0-2F0CA70D36D5}"/>
              </a:ext>
            </a:extLst>
          </p:cNvPr>
          <p:cNvPicPr>
            <a:picLocks noChangeAspect="1"/>
          </p:cNvPicPr>
          <p:nvPr/>
        </p:nvPicPr>
        <p:blipFill rotWithShape="1">
          <a:blip r:embed="rId5"/>
          <a:srcRect t="19774"/>
          <a:stretch/>
        </p:blipFill>
        <p:spPr>
          <a:xfrm>
            <a:off x="1980616" y="3012071"/>
            <a:ext cx="3146754" cy="3199093"/>
          </a:xfrm>
          <a:prstGeom prst="rect">
            <a:avLst/>
          </a:prstGeom>
          <a:ln>
            <a:noFill/>
          </a:ln>
          <a:effectLst>
            <a:glow rad="101600">
              <a:schemeClr val="accent5">
                <a:satMod val="175000"/>
                <a:alpha val="40000"/>
              </a:schemeClr>
            </a:glow>
            <a:softEdge rad="112500"/>
          </a:effectLst>
        </p:spPr>
      </p:pic>
    </p:spTree>
    <p:extLst>
      <p:ext uri="{BB962C8B-B14F-4D97-AF65-F5344CB8AC3E}">
        <p14:creationId xmlns:p14="http://schemas.microsoft.com/office/powerpoint/2010/main" val="3590895279"/>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p:stCondLst>
                              <p:cond delay="500"/>
                            </p:stCondLst>
                            <p:childTnLst>
                              <p:par>
                                <p:cTn id="9" presetID="2" presetClass="entr" presetSubtype="2" decel="10000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500" fill="hold"/>
                                        <p:tgtEl>
                                          <p:spTgt spid="21"/>
                                        </p:tgtEl>
                                        <p:attrNameLst>
                                          <p:attrName>ppt_x</p:attrName>
                                        </p:attrNameLst>
                                      </p:cBhvr>
                                      <p:tavLst>
                                        <p:tav tm="0">
                                          <p:val>
                                            <p:strVal val="1+#ppt_w/2"/>
                                          </p:val>
                                        </p:tav>
                                        <p:tav tm="100000">
                                          <p:val>
                                            <p:strVal val="#ppt_x"/>
                                          </p:val>
                                        </p:tav>
                                      </p:tavLst>
                                    </p:anim>
                                    <p:anim calcmode="lin" valueType="num">
                                      <p:cBhvr additive="base">
                                        <p:cTn id="12" dur="1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787267"/>
            <a:chOff x="335868" y="306805"/>
            <a:chExt cx="15402685" cy="1394734"/>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1394734"/>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G - EPI PARA PROTEÇÃO DOS MEMBROS INFERIORES</a:t>
              </a:r>
              <a:endParaRPr lang="zh-CN" altLang="en-US" sz="2258" b="1" dirty="0">
                <a:solidFill>
                  <a:prstClr val="white"/>
                </a:solidFill>
                <a:cs typeface="+mn-ea"/>
                <a:sym typeface="+mn-lt"/>
              </a:endParaRPr>
            </a:p>
            <a:p>
              <a:pPr defTabSz="258089">
                <a:defRPr/>
              </a:pP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1000088" y="1089726"/>
            <a:ext cx="10484341" cy="787523"/>
          </a:xfrm>
          <a:prstGeom prst="rect">
            <a:avLst/>
          </a:prstGeom>
          <a:noFill/>
        </p:spPr>
        <p:txBody>
          <a:bodyPr wrap="square" rtlCol="0">
            <a:spAutoFit/>
          </a:bodyPr>
          <a:lstStyle/>
          <a:p>
            <a:pPr defTabSz="479969">
              <a:lnSpc>
                <a:spcPct val="150000"/>
              </a:lnSpc>
              <a:defRPr/>
            </a:pPr>
            <a:r>
              <a:rPr lang="pt-BR" altLang="zh-CN" sz="1600" b="1" dirty="0">
                <a:solidFill>
                  <a:schemeClr val="bg1"/>
                </a:solidFill>
                <a:cs typeface="+mn-ea"/>
                <a:sym typeface="+mn-lt"/>
              </a:rPr>
              <a:t>G.3 - Perneira:</a:t>
            </a:r>
            <a:br>
              <a:rPr lang="pt-BR" altLang="zh-CN" sz="1600" b="1" dirty="0">
                <a:solidFill>
                  <a:schemeClr val="bg1"/>
                </a:solidFill>
                <a:cs typeface="+mn-ea"/>
                <a:sym typeface="+mn-lt"/>
              </a:rPr>
            </a:br>
            <a:r>
              <a:rPr lang="pt-BR" altLang="zh-CN" sz="1600" b="1" dirty="0">
                <a:solidFill>
                  <a:schemeClr val="bg1"/>
                </a:solidFill>
                <a:cs typeface="+mn-ea"/>
                <a:sym typeface="+mn-lt"/>
              </a:rPr>
              <a:t>e) </a:t>
            </a:r>
            <a:r>
              <a:rPr lang="pt-BR" altLang="zh-CN" sz="1600" dirty="0">
                <a:solidFill>
                  <a:schemeClr val="bg1"/>
                </a:solidFill>
                <a:cs typeface="+mn-ea"/>
                <a:sym typeface="+mn-lt"/>
              </a:rPr>
              <a:t>perneira para proteção da perna contra umidade proveniente de operações com utilização de água</a:t>
            </a:r>
            <a:endParaRPr lang="zh-CN" altLang="en-US" sz="16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6525821" y="4032992"/>
            <a:ext cx="4666091" cy="787523"/>
          </a:xfrm>
          <a:prstGeom prst="rect">
            <a:avLst/>
          </a:prstGeom>
          <a:noFill/>
        </p:spPr>
        <p:txBody>
          <a:bodyPr wrap="square" rtlCol="0">
            <a:spAutoFit/>
          </a:bodyPr>
          <a:lstStyle/>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Utilizado para proteção do usuário contra umidade em atividades com uso de água.</a:t>
            </a:r>
          </a:p>
        </p:txBody>
      </p:sp>
      <p:sp>
        <p:nvSpPr>
          <p:cNvPr id="16" name="矩形: 圆角 14">
            <a:hlinkClick r:id="rId3" action="ppaction://hlinksldjump"/>
            <a:extLst>
              <a:ext uri="{FF2B5EF4-FFF2-40B4-BE49-F238E27FC236}">
                <a16:creationId xmlns:a16="http://schemas.microsoft.com/office/drawing/2014/main" id="{02875DA4-3066-A76B-8BF6-A47262A10B91}"/>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sp>
        <p:nvSpPr>
          <p:cNvPr id="11" name="Rectangle: Rounded Corners 36">
            <a:extLst>
              <a:ext uri="{FF2B5EF4-FFF2-40B4-BE49-F238E27FC236}">
                <a16:creationId xmlns:a16="http://schemas.microsoft.com/office/drawing/2014/main" id="{3C66CDA3-02DE-8450-09F4-72E71C443F94}"/>
              </a:ext>
            </a:extLst>
          </p:cNvPr>
          <p:cNvSpPr/>
          <p:nvPr/>
        </p:nvSpPr>
        <p:spPr>
          <a:xfrm>
            <a:off x="1208641" y="3317511"/>
            <a:ext cx="3086809" cy="2209800"/>
          </a:xfrm>
          <a:prstGeom prst="roundRect">
            <a:avLst>
              <a:gd name="adj" fmla="val 2814"/>
            </a:avLst>
          </a:prstGeom>
          <a:gradFill flip="none" rotWithShape="1">
            <a:gsLst>
              <a:gs pos="1000">
                <a:srgbClr val="00B0F0"/>
              </a:gs>
              <a:gs pos="100000">
                <a:srgbClr val="0AEEFC">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cs typeface="+mn-ea"/>
              <a:sym typeface="+mn-lt"/>
            </a:endParaRPr>
          </a:p>
        </p:txBody>
      </p:sp>
      <p:pic>
        <p:nvPicPr>
          <p:cNvPr id="9" name="Imagem 8">
            <a:extLst>
              <a:ext uri="{FF2B5EF4-FFF2-40B4-BE49-F238E27FC236}">
                <a16:creationId xmlns:a16="http://schemas.microsoft.com/office/drawing/2014/main" id="{C31CCE51-539A-23CA-8109-EE18B5838397}"/>
              </a:ext>
            </a:extLst>
          </p:cNvPr>
          <p:cNvPicPr>
            <a:picLocks noChangeAspect="1"/>
          </p:cNvPicPr>
          <p:nvPr/>
        </p:nvPicPr>
        <p:blipFill>
          <a:blip r:embed="rId4"/>
          <a:stretch>
            <a:fillRect/>
          </a:stretch>
        </p:blipFill>
        <p:spPr>
          <a:xfrm>
            <a:off x="2466294" y="2775859"/>
            <a:ext cx="3318372" cy="3318372"/>
          </a:xfrm>
          <a:prstGeom prst="rect">
            <a:avLst/>
          </a:prstGeom>
          <a:ln>
            <a:noFill/>
          </a:ln>
          <a:effectLst>
            <a:glow rad="63500">
              <a:schemeClr val="accent1">
                <a:satMod val="175000"/>
                <a:alpha val="40000"/>
              </a:schemeClr>
            </a:glow>
            <a:softEdge rad="112500"/>
          </a:effectLst>
        </p:spPr>
      </p:pic>
    </p:spTree>
    <p:extLst>
      <p:ext uri="{BB962C8B-B14F-4D97-AF65-F5344CB8AC3E}">
        <p14:creationId xmlns:p14="http://schemas.microsoft.com/office/powerpoint/2010/main" val="2820492502"/>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500" fill="hold"/>
                                        <p:tgtEl>
                                          <p:spTgt spid="16"/>
                                        </p:tgtEl>
                                        <p:attrNameLst>
                                          <p:attrName>ppt_x</p:attrName>
                                        </p:attrNameLst>
                                      </p:cBhvr>
                                      <p:tavLst>
                                        <p:tav tm="0">
                                          <p:val>
                                            <p:strVal val="1+#ppt_w/2"/>
                                          </p:val>
                                        </p:tav>
                                        <p:tav tm="100000">
                                          <p:val>
                                            <p:strVal val="#ppt_x"/>
                                          </p:val>
                                        </p:tav>
                                      </p:tavLst>
                                    </p:anim>
                                    <p:anim calcmode="lin" valueType="num">
                                      <p:cBhvr additive="base">
                                        <p:cTn id="8" dur="1500" fill="hold"/>
                                        <p:tgtEl>
                                          <p:spTgt spid="16"/>
                                        </p:tgtEl>
                                        <p:attrNameLst>
                                          <p:attrName>ppt_y</p:attrName>
                                        </p:attrNameLst>
                                      </p:cBhvr>
                                      <p:tavLst>
                                        <p:tav tm="0">
                                          <p:val>
                                            <p:strVal val="#ppt_y"/>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3">
            <a:duotone>
              <a:prstClr val="black"/>
              <a:schemeClr val="accent1">
                <a:tint val="45000"/>
                <a:satMod val="400000"/>
              </a:schemeClr>
            </a:duotone>
          </a:blip>
          <a:stretch>
            <a:fillRect/>
          </a:stretch>
        </p:blipFill>
        <p:spPr>
          <a:xfrm>
            <a:off x="0" y="0"/>
            <a:ext cx="12192000" cy="6858000"/>
          </a:xfrm>
          <a:prstGeom prst="rect">
            <a:avLst/>
          </a:prstGeom>
        </p:spPr>
      </p:pic>
      <p:sp>
        <p:nvSpPr>
          <p:cNvPr id="47" name="矩形 144">
            <a:extLst>
              <a:ext uri="{FF2B5EF4-FFF2-40B4-BE49-F238E27FC236}">
                <a16:creationId xmlns:a16="http://schemas.microsoft.com/office/drawing/2014/main" id="{9BCDFCAA-8EF9-E183-8246-2404918E0ED6}"/>
              </a:ext>
            </a:extLst>
          </p:cNvPr>
          <p:cNvSpPr/>
          <p:nvPr/>
        </p:nvSpPr>
        <p:spPr>
          <a:xfrm>
            <a:off x="791536" y="1142704"/>
            <a:ext cx="10483987" cy="961289"/>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G.4 - Calça:</a:t>
            </a:r>
            <a:br>
              <a:rPr lang="pt-BR" altLang="zh-CN" sz="2000" b="1" dirty="0">
                <a:solidFill>
                  <a:schemeClr val="bg1"/>
                </a:solidFill>
                <a:cs typeface="+mn-ea"/>
                <a:sym typeface="+mn-lt"/>
              </a:rPr>
            </a:br>
            <a:r>
              <a:rPr lang="pt-BR" altLang="zh-CN" sz="2000" b="1" dirty="0">
                <a:solidFill>
                  <a:schemeClr val="bg1"/>
                </a:solidFill>
                <a:cs typeface="+mn-ea"/>
                <a:sym typeface="+mn-lt"/>
              </a:rPr>
              <a:t>a) </a:t>
            </a:r>
            <a:r>
              <a:rPr lang="pt-BR" altLang="zh-CN" sz="2000" dirty="0">
                <a:solidFill>
                  <a:schemeClr val="bg1"/>
                </a:solidFill>
                <a:cs typeface="+mn-ea"/>
                <a:sym typeface="+mn-lt"/>
              </a:rPr>
              <a:t>calça para proteção das pernas contra agentes abrasivos e </a:t>
            </a:r>
            <a:r>
              <a:rPr lang="pt-BR" altLang="zh-CN" sz="2000" dirty="0" err="1">
                <a:solidFill>
                  <a:schemeClr val="bg1"/>
                </a:solidFill>
                <a:cs typeface="+mn-ea"/>
                <a:sym typeface="+mn-lt"/>
              </a:rPr>
              <a:t>escoriantes</a:t>
            </a:r>
            <a:r>
              <a:rPr lang="pt-BR" altLang="zh-CN" sz="2000" dirty="0">
                <a:solidFill>
                  <a:schemeClr val="bg1"/>
                </a:solidFill>
                <a:cs typeface="+mn-ea"/>
                <a:sym typeface="+mn-lt"/>
              </a:rPr>
              <a:t>;</a:t>
            </a:r>
            <a:endParaRPr lang="zh-CN" altLang="en-US" sz="2000" dirty="0">
              <a:solidFill>
                <a:schemeClr val="bg1"/>
              </a:solidFill>
              <a:cs typeface="+mn-ea"/>
              <a:sym typeface="+mn-lt"/>
            </a:endParaRPr>
          </a:p>
        </p:txBody>
      </p:sp>
      <p:sp>
        <p:nvSpPr>
          <p:cNvPr id="37" name="矩形: 圆角 14">
            <a:hlinkClick r:id="rId4" action="ppaction://hlinksldjump"/>
            <a:extLst>
              <a:ext uri="{FF2B5EF4-FFF2-40B4-BE49-F238E27FC236}">
                <a16:creationId xmlns:a16="http://schemas.microsoft.com/office/drawing/2014/main" id="{78D105F1-6E50-7993-D1D0-AE4A04872A24}"/>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grpSp>
        <p:nvGrpSpPr>
          <p:cNvPr id="14" name="组合 8">
            <a:extLst>
              <a:ext uri="{FF2B5EF4-FFF2-40B4-BE49-F238E27FC236}">
                <a16:creationId xmlns:a16="http://schemas.microsoft.com/office/drawing/2014/main" id="{B37C6B2E-4421-0AA6-D1A4-2CC370B83312}"/>
              </a:ext>
            </a:extLst>
          </p:cNvPr>
          <p:cNvGrpSpPr/>
          <p:nvPr/>
        </p:nvGrpSpPr>
        <p:grpSpPr>
          <a:xfrm>
            <a:off x="852620" y="220500"/>
            <a:ext cx="8694151" cy="439800"/>
            <a:chOff x="335868" y="306805"/>
            <a:chExt cx="15402685" cy="779156"/>
          </a:xfrm>
        </p:grpSpPr>
        <p:grpSp>
          <p:nvGrpSpPr>
            <p:cNvPr id="15" name="组合 5">
              <a:extLst>
                <a:ext uri="{FF2B5EF4-FFF2-40B4-BE49-F238E27FC236}">
                  <a16:creationId xmlns:a16="http://schemas.microsoft.com/office/drawing/2014/main" id="{A18F3730-7334-A2D0-3893-3BD6DE14171B}"/>
                </a:ext>
              </a:extLst>
            </p:cNvPr>
            <p:cNvGrpSpPr/>
            <p:nvPr/>
          </p:nvGrpSpPr>
          <p:grpSpPr>
            <a:xfrm>
              <a:off x="335868" y="399491"/>
              <a:ext cx="734442" cy="522514"/>
              <a:chOff x="92323" y="424702"/>
              <a:chExt cx="1148649" cy="817200"/>
            </a:xfrm>
          </p:grpSpPr>
          <p:sp>
            <p:nvSpPr>
              <p:cNvPr id="18" name="矩形: 圆角 3">
                <a:extLst>
                  <a:ext uri="{FF2B5EF4-FFF2-40B4-BE49-F238E27FC236}">
                    <a16:creationId xmlns:a16="http://schemas.microsoft.com/office/drawing/2014/main" id="{1BD60780-0DA1-3B5D-1422-ADBDBCEAD80C}"/>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20" name="矩形: 圆角 4">
                <a:extLst>
                  <a:ext uri="{FF2B5EF4-FFF2-40B4-BE49-F238E27FC236}">
                    <a16:creationId xmlns:a16="http://schemas.microsoft.com/office/drawing/2014/main" id="{6D0A18D1-0D9D-3F3F-CC9F-5DEA5FD287F1}"/>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16" name="文本框 7">
              <a:extLst>
                <a:ext uri="{FF2B5EF4-FFF2-40B4-BE49-F238E27FC236}">
                  <a16:creationId xmlns:a16="http://schemas.microsoft.com/office/drawing/2014/main" id="{AA6039C1-FAD1-F03C-6698-AF3CD8C05951}"/>
                </a:ext>
              </a:extLst>
            </p:cNvPr>
            <p:cNvSpPr txBox="1"/>
            <p:nvPr/>
          </p:nvSpPr>
          <p:spPr>
            <a:xfrm>
              <a:off x="1171066" y="306805"/>
              <a:ext cx="14567487"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G - EPI PARA PROTEÇÃO DOS MEMBROS INFERIORES</a:t>
              </a:r>
              <a:endParaRPr lang="zh-CN" altLang="en-US" sz="2258" b="1" dirty="0">
                <a:solidFill>
                  <a:prstClr val="white"/>
                </a:solidFill>
                <a:cs typeface="+mn-ea"/>
                <a:sym typeface="+mn-lt"/>
              </a:endParaRPr>
            </a:p>
          </p:txBody>
        </p:sp>
      </p:grpSp>
      <p:sp>
        <p:nvSpPr>
          <p:cNvPr id="5" name="平行四边形 37">
            <a:extLst>
              <a:ext uri="{FF2B5EF4-FFF2-40B4-BE49-F238E27FC236}">
                <a16:creationId xmlns:a16="http://schemas.microsoft.com/office/drawing/2014/main" id="{EE4A2609-9DBA-3F09-8EF6-651CAEA11DC6}"/>
              </a:ext>
            </a:extLst>
          </p:cNvPr>
          <p:cNvSpPr/>
          <p:nvPr>
            <p:custDataLst>
              <p:tags r:id="rId1"/>
            </p:custDataLst>
          </p:nvPr>
        </p:nvSpPr>
        <p:spPr>
          <a:xfrm flipH="1" flipV="1">
            <a:off x="459344" y="3559657"/>
            <a:ext cx="11522697" cy="1611055"/>
          </a:xfrm>
          <a:prstGeom prst="parallelogram">
            <a:avLst>
              <a:gd name="adj" fmla="val 17838"/>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1478407" y="3725075"/>
            <a:ext cx="5021435" cy="1705403"/>
          </a:xfrm>
          <a:prstGeom prst="rect">
            <a:avLst/>
          </a:prstGeom>
          <a:noFill/>
        </p:spPr>
        <p:txBody>
          <a:bodyPr wrap="square" rtlCol="0">
            <a:spAutoFit/>
          </a:bodyPr>
          <a:lstStyle/>
          <a:p>
            <a:pPr defTabSz="479969">
              <a:lnSpc>
                <a:spcPct val="150000"/>
              </a:lnSpc>
              <a:defRPr/>
            </a:pPr>
            <a:r>
              <a:rPr lang="pt-BR" altLang="zh-CN" dirty="0">
                <a:solidFill>
                  <a:schemeClr val="bg1"/>
                </a:solidFill>
                <a:effectLst>
                  <a:outerShdw blurRad="38100" dist="38100" dir="2700000" algn="tl">
                    <a:srgbClr val="000000">
                      <a:alpha val="43137"/>
                    </a:srgbClr>
                  </a:outerShdw>
                </a:effectLst>
                <a:cs typeface="+mn-ea"/>
                <a:sym typeface="+mn-lt"/>
              </a:rPr>
              <a:t>Indicada para proteção de pernas em atividade que envolva riscos ao usuário quanto à abrasão e escoriações.</a:t>
            </a:r>
          </a:p>
          <a:p>
            <a:pPr defTabSz="479969">
              <a:lnSpc>
                <a:spcPct val="150000"/>
              </a:lnSpc>
              <a:defRPr/>
            </a:pPr>
            <a:endParaRPr lang="pt-BR" altLang="zh-CN" dirty="0">
              <a:solidFill>
                <a:schemeClr val="bg1"/>
              </a:solidFill>
              <a:effectLst>
                <a:outerShdw blurRad="38100" dist="38100" dir="2700000" algn="tl">
                  <a:srgbClr val="000000">
                    <a:alpha val="43137"/>
                  </a:srgbClr>
                </a:outerShdw>
              </a:effectLst>
              <a:cs typeface="+mn-ea"/>
              <a:sym typeface="+mn-lt"/>
            </a:endParaRPr>
          </a:p>
        </p:txBody>
      </p:sp>
      <p:pic>
        <p:nvPicPr>
          <p:cNvPr id="2" name="Imagem 1">
            <a:extLst>
              <a:ext uri="{FF2B5EF4-FFF2-40B4-BE49-F238E27FC236}">
                <a16:creationId xmlns:a16="http://schemas.microsoft.com/office/drawing/2014/main" id="{297530E9-F235-8DE2-F4C2-8B9F24F07CE8}"/>
              </a:ext>
            </a:extLst>
          </p:cNvPr>
          <p:cNvPicPr>
            <a:picLocks noChangeAspect="1"/>
          </p:cNvPicPr>
          <p:nvPr/>
        </p:nvPicPr>
        <p:blipFill>
          <a:blip r:embed="rId5"/>
          <a:stretch>
            <a:fillRect/>
          </a:stretch>
        </p:blipFill>
        <p:spPr>
          <a:xfrm>
            <a:off x="8596428" y="2393753"/>
            <a:ext cx="1900686" cy="3953428"/>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2385895258"/>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500" fill="hold"/>
                                        <p:tgtEl>
                                          <p:spTgt spid="37"/>
                                        </p:tgtEl>
                                        <p:attrNameLst>
                                          <p:attrName>ppt_x</p:attrName>
                                        </p:attrNameLst>
                                      </p:cBhvr>
                                      <p:tavLst>
                                        <p:tav tm="0">
                                          <p:val>
                                            <p:strVal val="1+#ppt_w/2"/>
                                          </p:val>
                                        </p:tav>
                                        <p:tav tm="100000">
                                          <p:val>
                                            <p:strVal val="#ppt_x"/>
                                          </p:val>
                                        </p:tav>
                                      </p:tavLst>
                                    </p:anim>
                                    <p:anim calcmode="lin" valueType="num">
                                      <p:cBhvr additive="base">
                                        <p:cTn id="8" dur="1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787267"/>
            <a:chOff x="335868" y="306805"/>
            <a:chExt cx="15402685" cy="1394734"/>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1394734"/>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G - EPI PARA PROTEÇÃO DOS MEMBROS INFERIORES</a:t>
              </a:r>
              <a:endParaRPr lang="zh-CN" altLang="en-US" sz="2258" b="1" dirty="0">
                <a:solidFill>
                  <a:prstClr val="white"/>
                </a:solidFill>
                <a:cs typeface="+mn-ea"/>
                <a:sym typeface="+mn-lt"/>
              </a:endParaRPr>
            </a:p>
            <a:p>
              <a:pPr defTabSz="258089">
                <a:defRPr/>
              </a:pP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741934" y="1165488"/>
            <a:ext cx="11450066" cy="1135054"/>
          </a:xfrm>
          <a:prstGeom prst="rect">
            <a:avLst/>
          </a:prstGeom>
          <a:noFill/>
        </p:spPr>
        <p:txBody>
          <a:bodyPr wrap="square" rtlCol="0">
            <a:spAutoFit/>
          </a:bodyPr>
          <a:lstStyle/>
          <a:p>
            <a:pPr defTabSz="479969">
              <a:lnSpc>
                <a:spcPct val="150000"/>
              </a:lnSpc>
              <a:defRPr/>
            </a:pPr>
            <a:r>
              <a:rPr lang="pt-BR" altLang="zh-CN" sz="2400" b="1" dirty="0">
                <a:solidFill>
                  <a:schemeClr val="bg1"/>
                </a:solidFill>
                <a:cs typeface="+mn-ea"/>
                <a:sym typeface="+mn-lt"/>
              </a:rPr>
              <a:t>G.4 - Calça:</a:t>
            </a:r>
            <a:br>
              <a:rPr lang="pt-BR" altLang="zh-CN" sz="2400" b="1" dirty="0">
                <a:solidFill>
                  <a:schemeClr val="bg1"/>
                </a:solidFill>
                <a:cs typeface="+mn-ea"/>
                <a:sym typeface="+mn-lt"/>
              </a:rPr>
            </a:br>
            <a:r>
              <a:rPr lang="pt-BR" altLang="zh-CN" sz="2400" b="1" dirty="0">
                <a:solidFill>
                  <a:schemeClr val="bg1"/>
                </a:solidFill>
                <a:cs typeface="+mn-ea"/>
                <a:sym typeface="+mn-lt"/>
              </a:rPr>
              <a:t>b) </a:t>
            </a:r>
            <a:r>
              <a:rPr lang="pt-BR" altLang="zh-CN" sz="2400" dirty="0">
                <a:solidFill>
                  <a:schemeClr val="bg1"/>
                </a:solidFill>
                <a:cs typeface="+mn-ea"/>
                <a:sym typeface="+mn-lt"/>
              </a:rPr>
              <a:t>calça para proteção das pernas contra agentes cortantes e perfurantes;</a:t>
            </a:r>
            <a:endParaRPr lang="zh-CN" altLang="en-US" sz="24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791536" y="3774272"/>
            <a:ext cx="5783435" cy="2346283"/>
          </a:xfrm>
          <a:prstGeom prst="rect">
            <a:avLst/>
          </a:prstGeom>
          <a:noFill/>
        </p:spPr>
        <p:txBody>
          <a:bodyPr wrap="square" rtlCol="0">
            <a:spAutoFit/>
          </a:bodyPr>
          <a:lstStyle/>
          <a:p>
            <a:pPr defTabSz="479969">
              <a:lnSpc>
                <a:spcPct val="150000"/>
              </a:lnSpc>
              <a:defRPr/>
            </a:pPr>
            <a:r>
              <a:rPr lang="pt-BR" altLang="zh-CN" sz="2000" dirty="0">
                <a:solidFill>
                  <a:schemeClr val="bg1"/>
                </a:solidFill>
                <a:effectLst>
                  <a:outerShdw blurRad="38100" dist="38100" dir="2700000" algn="tl">
                    <a:srgbClr val="000000">
                      <a:alpha val="43137"/>
                    </a:srgbClr>
                  </a:outerShdw>
                </a:effectLst>
                <a:cs typeface="+mn-ea"/>
                <a:sym typeface="+mn-lt"/>
              </a:rPr>
              <a:t>A calça de segurança é indicada para uso em trabalhos como corte de florestas plantadas de eucalipto, pinus, entre outros trabalhos que requerem a utilização de motosserra, e necessitam de proteção </a:t>
            </a:r>
            <a:r>
              <a:rPr lang="pt-BR" altLang="zh-CN" sz="2000" dirty="0" err="1">
                <a:solidFill>
                  <a:schemeClr val="bg1"/>
                </a:solidFill>
                <a:effectLst>
                  <a:outerShdw blurRad="38100" dist="38100" dir="2700000" algn="tl">
                    <a:srgbClr val="000000">
                      <a:alpha val="43137"/>
                    </a:srgbClr>
                  </a:outerShdw>
                </a:effectLst>
                <a:cs typeface="+mn-ea"/>
                <a:sym typeface="+mn-lt"/>
              </a:rPr>
              <a:t>anticorte</a:t>
            </a:r>
            <a:r>
              <a:rPr lang="pt-BR" altLang="zh-CN" sz="2000" dirty="0">
                <a:solidFill>
                  <a:schemeClr val="bg1"/>
                </a:solidFill>
                <a:effectLst>
                  <a:outerShdw blurRad="38100" dist="38100" dir="2700000" algn="tl">
                    <a:srgbClr val="000000">
                      <a:alpha val="43137"/>
                    </a:srgbClr>
                  </a:outerShdw>
                </a:effectLst>
                <a:cs typeface="+mn-ea"/>
                <a:sym typeface="+mn-lt"/>
              </a:rPr>
              <a:t>.</a:t>
            </a:r>
          </a:p>
        </p:txBody>
      </p:sp>
      <p:sp>
        <p:nvSpPr>
          <p:cNvPr id="16" name="矩形: 圆角 14">
            <a:hlinkClick r:id="rId3" action="ppaction://hlinksldjump"/>
            <a:extLst>
              <a:ext uri="{FF2B5EF4-FFF2-40B4-BE49-F238E27FC236}">
                <a16:creationId xmlns:a16="http://schemas.microsoft.com/office/drawing/2014/main" id="{02875DA4-3066-A76B-8BF6-A47262A10B91}"/>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sp>
        <p:nvSpPr>
          <p:cNvPr id="11" name="Rectangle: Rounded Corners 36">
            <a:extLst>
              <a:ext uri="{FF2B5EF4-FFF2-40B4-BE49-F238E27FC236}">
                <a16:creationId xmlns:a16="http://schemas.microsoft.com/office/drawing/2014/main" id="{3C66CDA3-02DE-8450-09F4-72E71C443F94}"/>
              </a:ext>
            </a:extLst>
          </p:cNvPr>
          <p:cNvSpPr/>
          <p:nvPr/>
        </p:nvSpPr>
        <p:spPr>
          <a:xfrm>
            <a:off x="6900145" y="4160287"/>
            <a:ext cx="3086809" cy="2209800"/>
          </a:xfrm>
          <a:prstGeom prst="roundRect">
            <a:avLst>
              <a:gd name="adj" fmla="val 2814"/>
            </a:avLst>
          </a:prstGeom>
          <a:gradFill flip="none" rotWithShape="1">
            <a:gsLst>
              <a:gs pos="1000">
                <a:srgbClr val="00B0F0"/>
              </a:gs>
              <a:gs pos="100000">
                <a:srgbClr val="0AEEFC">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cs typeface="+mn-ea"/>
              <a:sym typeface="+mn-lt"/>
            </a:endParaRPr>
          </a:p>
        </p:txBody>
      </p:sp>
      <p:pic>
        <p:nvPicPr>
          <p:cNvPr id="9" name="Imagem 8">
            <a:extLst>
              <a:ext uri="{FF2B5EF4-FFF2-40B4-BE49-F238E27FC236}">
                <a16:creationId xmlns:a16="http://schemas.microsoft.com/office/drawing/2014/main" id="{C4A72E4F-23C0-5C2F-BD69-DDD2E9DFD3A5}"/>
              </a:ext>
            </a:extLst>
          </p:cNvPr>
          <p:cNvPicPr>
            <a:picLocks noChangeAspect="1"/>
          </p:cNvPicPr>
          <p:nvPr/>
        </p:nvPicPr>
        <p:blipFill>
          <a:blip r:embed="rId4"/>
          <a:stretch>
            <a:fillRect/>
          </a:stretch>
        </p:blipFill>
        <p:spPr>
          <a:xfrm>
            <a:off x="7569714" y="3207326"/>
            <a:ext cx="2913229" cy="2913229"/>
          </a:xfrm>
          <a:prstGeom prst="rect">
            <a:avLst/>
          </a:prstGeom>
          <a:ln>
            <a:noFill/>
          </a:ln>
          <a:effectLst>
            <a:glow rad="63500">
              <a:schemeClr val="accent1">
                <a:satMod val="175000"/>
                <a:alpha val="40000"/>
              </a:schemeClr>
            </a:glow>
            <a:softEdge rad="112500"/>
          </a:effectLst>
        </p:spPr>
      </p:pic>
    </p:spTree>
    <p:extLst>
      <p:ext uri="{BB962C8B-B14F-4D97-AF65-F5344CB8AC3E}">
        <p14:creationId xmlns:p14="http://schemas.microsoft.com/office/powerpoint/2010/main" val="3606661572"/>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500" fill="hold"/>
                                        <p:tgtEl>
                                          <p:spTgt spid="16"/>
                                        </p:tgtEl>
                                        <p:attrNameLst>
                                          <p:attrName>ppt_x</p:attrName>
                                        </p:attrNameLst>
                                      </p:cBhvr>
                                      <p:tavLst>
                                        <p:tav tm="0">
                                          <p:val>
                                            <p:strVal val="1+#ppt_w/2"/>
                                          </p:val>
                                        </p:tav>
                                        <p:tav tm="100000">
                                          <p:val>
                                            <p:strVal val="#ppt_x"/>
                                          </p:val>
                                        </p:tav>
                                      </p:tavLst>
                                    </p:anim>
                                    <p:anim calcmode="lin" valueType="num">
                                      <p:cBhvr additive="base">
                                        <p:cTn id="8" dur="1500" fill="hold"/>
                                        <p:tgtEl>
                                          <p:spTgt spid="16"/>
                                        </p:tgtEl>
                                        <p:attrNameLst>
                                          <p:attrName>ppt_y</p:attrName>
                                        </p:attrNameLst>
                                      </p:cBhvr>
                                      <p:tavLst>
                                        <p:tav tm="0">
                                          <p:val>
                                            <p:strVal val="#ppt_y"/>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3">
            <a:duotone>
              <a:prstClr val="black"/>
              <a:schemeClr val="accent1">
                <a:tint val="45000"/>
                <a:satMod val="400000"/>
              </a:schemeClr>
            </a:duotone>
          </a:blip>
          <a:stretch>
            <a:fillRect/>
          </a:stretch>
        </p:blipFill>
        <p:spPr>
          <a:xfrm>
            <a:off x="0" y="0"/>
            <a:ext cx="12192000" cy="6858000"/>
          </a:xfrm>
          <a:prstGeom prst="rect">
            <a:avLst/>
          </a:prstGeom>
        </p:spPr>
      </p:pic>
      <p:sp>
        <p:nvSpPr>
          <p:cNvPr id="18" name="平行四边形 37">
            <a:extLst>
              <a:ext uri="{FF2B5EF4-FFF2-40B4-BE49-F238E27FC236}">
                <a16:creationId xmlns:a16="http://schemas.microsoft.com/office/drawing/2014/main" id="{AB0054E2-96FA-CBDB-4549-D256F18AA6D5}"/>
              </a:ext>
            </a:extLst>
          </p:cNvPr>
          <p:cNvSpPr/>
          <p:nvPr>
            <p:custDataLst>
              <p:tags r:id="rId1"/>
            </p:custDataLst>
          </p:nvPr>
        </p:nvSpPr>
        <p:spPr>
          <a:xfrm flipH="1" flipV="1">
            <a:off x="5441834" y="4754006"/>
            <a:ext cx="6837250" cy="1950075"/>
          </a:xfrm>
          <a:prstGeom prst="parallelogram">
            <a:avLst>
              <a:gd name="adj" fmla="val 29928"/>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439800"/>
            <a:chOff x="335868" y="306805"/>
            <a:chExt cx="15402685" cy="779156"/>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G - EPI PARA PROTEÇÃO DOS MEMBROS INFERIORES</a:t>
              </a: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791536" y="1142704"/>
            <a:ext cx="9974434" cy="961289"/>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G.4 - Calça:</a:t>
            </a:r>
            <a:br>
              <a:rPr lang="pt-BR" altLang="zh-CN" sz="2000" b="1" dirty="0">
                <a:solidFill>
                  <a:schemeClr val="bg1"/>
                </a:solidFill>
                <a:cs typeface="+mn-ea"/>
                <a:sym typeface="+mn-lt"/>
              </a:rPr>
            </a:br>
            <a:r>
              <a:rPr lang="pt-BR" altLang="zh-CN" sz="2000" b="1" dirty="0">
                <a:solidFill>
                  <a:schemeClr val="bg1"/>
                </a:solidFill>
                <a:cs typeface="+mn-ea"/>
                <a:sym typeface="+mn-lt"/>
              </a:rPr>
              <a:t>c) </a:t>
            </a:r>
            <a:r>
              <a:rPr lang="pt-BR" altLang="zh-CN" sz="2000" dirty="0">
                <a:solidFill>
                  <a:schemeClr val="bg1"/>
                </a:solidFill>
                <a:cs typeface="+mn-ea"/>
                <a:sym typeface="+mn-lt"/>
              </a:rPr>
              <a:t>calça para proteção das pernas contra agentes químicos;</a:t>
            </a:r>
            <a:endParaRPr lang="zh-CN" altLang="en-US" sz="20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6053523" y="2711093"/>
            <a:ext cx="5681275" cy="3742178"/>
          </a:xfrm>
          <a:prstGeom prst="rect">
            <a:avLst/>
          </a:prstGeom>
          <a:noFill/>
        </p:spPr>
        <p:txBody>
          <a:bodyPr wrap="square" rtlCol="0">
            <a:spAutoFit/>
          </a:bodyPr>
          <a:lstStyle/>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Essas calças são usadas em ambientes industriais, laboratórios, serviços de emergência e outras situações em que há o risco de derramamentos ou exposição a produtos químicos corrosivos ou tóxicos.</a:t>
            </a:r>
          </a:p>
          <a:p>
            <a:pPr defTabSz="479969">
              <a:lnSpc>
                <a:spcPct val="150000"/>
              </a:lnSpc>
              <a:defRPr/>
            </a:pPr>
            <a:endParaRPr lang="pt-BR" altLang="zh-CN" sz="1600" dirty="0">
              <a:solidFill>
                <a:schemeClr val="bg1"/>
              </a:solidFill>
              <a:effectLst>
                <a:outerShdw blurRad="38100" dist="38100" dir="2700000" algn="tl">
                  <a:srgbClr val="000000">
                    <a:alpha val="43137"/>
                  </a:srgbClr>
                </a:outerShdw>
              </a:effectLst>
              <a:cs typeface="+mn-ea"/>
              <a:sym typeface="+mn-lt"/>
            </a:endParaRPr>
          </a:p>
          <a:p>
            <a:pPr defTabSz="479969">
              <a:lnSpc>
                <a:spcPct val="150000"/>
              </a:lnSpc>
              <a:defRPr/>
            </a:pPr>
            <a:endParaRPr lang="pt-BR" altLang="zh-CN" sz="1600" dirty="0">
              <a:solidFill>
                <a:schemeClr val="bg1"/>
              </a:solidFill>
              <a:effectLst>
                <a:outerShdw blurRad="38100" dist="38100" dir="2700000" algn="tl">
                  <a:srgbClr val="000000">
                    <a:alpha val="43137"/>
                  </a:srgbClr>
                </a:outerShdw>
              </a:effectLst>
              <a:cs typeface="+mn-ea"/>
              <a:sym typeface="+mn-lt"/>
            </a:endParaRPr>
          </a:p>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Existem diferentes tipos de calças para proteção contra agentes químicos, e a escolha do modelo certo depende do tipo de produto químico a que o usuário estará exposto e da gravidade do risco.</a:t>
            </a:r>
          </a:p>
        </p:txBody>
      </p:sp>
      <p:grpSp>
        <p:nvGrpSpPr>
          <p:cNvPr id="14" name="组合 2">
            <a:extLst>
              <a:ext uri="{FF2B5EF4-FFF2-40B4-BE49-F238E27FC236}">
                <a16:creationId xmlns:a16="http://schemas.microsoft.com/office/drawing/2014/main" id="{357DEBA5-BE40-6303-04C5-461C189238A4}"/>
              </a:ext>
            </a:extLst>
          </p:cNvPr>
          <p:cNvGrpSpPr/>
          <p:nvPr/>
        </p:nvGrpSpPr>
        <p:grpSpPr>
          <a:xfrm>
            <a:off x="314464" y="3353789"/>
            <a:ext cx="3483076" cy="3176980"/>
            <a:chOff x="548721" y="1660009"/>
            <a:chExt cx="6073003" cy="5539304"/>
          </a:xfrm>
        </p:grpSpPr>
        <p:sp>
          <p:nvSpPr>
            <p:cNvPr id="15" name="平行四边形 29">
              <a:extLst>
                <a:ext uri="{FF2B5EF4-FFF2-40B4-BE49-F238E27FC236}">
                  <a16:creationId xmlns:a16="http://schemas.microsoft.com/office/drawing/2014/main" id="{EC9D20E3-A868-F589-6051-E97829E019B1}"/>
                </a:ext>
              </a:extLst>
            </p:cNvPr>
            <p:cNvSpPr/>
            <p:nvPr/>
          </p:nvSpPr>
          <p:spPr>
            <a:xfrm>
              <a:off x="548721" y="1660009"/>
              <a:ext cx="5810647" cy="4283592"/>
            </a:xfrm>
            <a:prstGeom prst="parallelogram">
              <a:avLst>
                <a:gd name="adj" fmla="val 41066"/>
              </a:avLst>
            </a:prstGeom>
            <a:gradFill>
              <a:gsLst>
                <a:gs pos="0">
                  <a:srgbClr val="00B0F0"/>
                </a:gs>
                <a:gs pos="100000">
                  <a:srgbClr val="344CF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6" name="平行四边形 30">
              <a:extLst>
                <a:ext uri="{FF2B5EF4-FFF2-40B4-BE49-F238E27FC236}">
                  <a16:creationId xmlns:a16="http://schemas.microsoft.com/office/drawing/2014/main" id="{FAC12C04-26CD-B8DC-82BF-5EBFBDFD3C85}"/>
                </a:ext>
              </a:extLst>
            </p:cNvPr>
            <p:cNvSpPr/>
            <p:nvPr/>
          </p:nvSpPr>
          <p:spPr>
            <a:xfrm>
              <a:off x="2867379" y="4431621"/>
              <a:ext cx="3754345" cy="2767692"/>
            </a:xfrm>
            <a:prstGeom prst="parallelogram">
              <a:avLst>
                <a:gd name="adj" fmla="val 41066"/>
              </a:avLst>
            </a:prstGeom>
            <a:gradFill>
              <a:gsLst>
                <a:gs pos="0">
                  <a:srgbClr val="00B0F0"/>
                </a:gs>
                <a:gs pos="100000">
                  <a:srgbClr val="344CF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sp>
        <p:nvSpPr>
          <p:cNvPr id="21" name="矩形: 圆角 14">
            <a:hlinkClick r:id="rId4" action="ppaction://hlinksldjump"/>
            <a:extLst>
              <a:ext uri="{FF2B5EF4-FFF2-40B4-BE49-F238E27FC236}">
                <a16:creationId xmlns:a16="http://schemas.microsoft.com/office/drawing/2014/main" id="{FC9AA593-16C5-4A50-0EDE-D6F0915B267C}"/>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pic>
        <p:nvPicPr>
          <p:cNvPr id="2" name="Imagem 1">
            <a:extLst>
              <a:ext uri="{FF2B5EF4-FFF2-40B4-BE49-F238E27FC236}">
                <a16:creationId xmlns:a16="http://schemas.microsoft.com/office/drawing/2014/main" id="{F09456AB-477B-77D3-A59F-FE1F1E8FFB47}"/>
              </a:ext>
            </a:extLst>
          </p:cNvPr>
          <p:cNvPicPr>
            <a:picLocks noChangeAspect="1"/>
          </p:cNvPicPr>
          <p:nvPr/>
        </p:nvPicPr>
        <p:blipFill>
          <a:blip r:embed="rId5"/>
          <a:stretch>
            <a:fillRect/>
          </a:stretch>
        </p:blipFill>
        <p:spPr>
          <a:xfrm>
            <a:off x="2720917" y="2672925"/>
            <a:ext cx="1829312" cy="3950806"/>
          </a:xfrm>
          <a:prstGeom prst="rect">
            <a:avLst/>
          </a:prstGeom>
          <a:ln>
            <a:noFill/>
          </a:ln>
          <a:effectLst>
            <a:glow rad="101600">
              <a:schemeClr val="accent5">
                <a:satMod val="175000"/>
                <a:alpha val="40000"/>
              </a:schemeClr>
            </a:glow>
            <a:softEdge rad="112500"/>
          </a:effectLst>
        </p:spPr>
      </p:pic>
    </p:spTree>
    <p:extLst>
      <p:ext uri="{BB962C8B-B14F-4D97-AF65-F5344CB8AC3E}">
        <p14:creationId xmlns:p14="http://schemas.microsoft.com/office/powerpoint/2010/main" val="3893989581"/>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p:stCondLst>
                              <p:cond delay="500"/>
                            </p:stCondLst>
                            <p:childTnLst>
                              <p:par>
                                <p:cTn id="9" presetID="2" presetClass="entr" presetSubtype="2" decel="10000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500" fill="hold"/>
                                        <p:tgtEl>
                                          <p:spTgt spid="21"/>
                                        </p:tgtEl>
                                        <p:attrNameLst>
                                          <p:attrName>ppt_x</p:attrName>
                                        </p:attrNameLst>
                                      </p:cBhvr>
                                      <p:tavLst>
                                        <p:tav tm="0">
                                          <p:val>
                                            <p:strVal val="1+#ppt_w/2"/>
                                          </p:val>
                                        </p:tav>
                                        <p:tav tm="100000">
                                          <p:val>
                                            <p:strVal val="#ppt_x"/>
                                          </p:val>
                                        </p:tav>
                                      </p:tavLst>
                                    </p:anim>
                                    <p:anim calcmode="lin" valueType="num">
                                      <p:cBhvr additive="base">
                                        <p:cTn id="12" dur="1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439800"/>
            <a:chOff x="335868" y="306805"/>
            <a:chExt cx="15402685" cy="779156"/>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G - EPI PARA PROTEÇÃO DOS MEMBROS INFERIORES</a:t>
              </a: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791536" y="1142704"/>
            <a:ext cx="10932378" cy="961289"/>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G.4 - Calça:</a:t>
            </a:r>
            <a:br>
              <a:rPr lang="pt-BR" altLang="zh-CN" sz="2000" b="1" dirty="0">
                <a:solidFill>
                  <a:schemeClr val="bg1"/>
                </a:solidFill>
                <a:cs typeface="+mn-ea"/>
                <a:sym typeface="+mn-lt"/>
              </a:rPr>
            </a:br>
            <a:r>
              <a:rPr lang="pt-BR" altLang="zh-CN" sz="2000" b="1" dirty="0">
                <a:solidFill>
                  <a:schemeClr val="bg1"/>
                </a:solidFill>
                <a:cs typeface="+mn-ea"/>
                <a:sym typeface="+mn-lt"/>
              </a:rPr>
              <a:t>d) </a:t>
            </a:r>
            <a:r>
              <a:rPr lang="pt-BR" altLang="zh-CN" sz="2000" dirty="0">
                <a:solidFill>
                  <a:schemeClr val="bg1"/>
                </a:solidFill>
                <a:cs typeface="+mn-ea"/>
                <a:sym typeface="+mn-lt"/>
              </a:rPr>
              <a:t>calça para proteção das pernas contra agentes térmicos;</a:t>
            </a:r>
            <a:endParaRPr lang="zh-CN" altLang="en-US" sz="20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3966153" y="2844694"/>
            <a:ext cx="6865133" cy="1156855"/>
          </a:xfrm>
          <a:prstGeom prst="rect">
            <a:avLst/>
          </a:prstGeom>
          <a:effectLst>
            <a:glow rad="228600">
              <a:schemeClr val="accent5">
                <a:satMod val="175000"/>
                <a:alpha val="40000"/>
              </a:schemeClr>
            </a:glow>
          </a:effectLst>
        </p:spPr>
        <p:txBody>
          <a:bodyPr wrap="square" rtlCol="0">
            <a:spAutoFit/>
          </a:bodyPr>
          <a:lstStyle/>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Ideal Para:  Empresas de fundição, siderúrgicas, cimenteiras e metal mecânica; – Proteção para respingo de metais em fusão; – Áreas com exposição a calor radiado em geral.</a:t>
            </a:r>
          </a:p>
        </p:txBody>
      </p:sp>
      <p:sp>
        <p:nvSpPr>
          <p:cNvPr id="20" name="矩形: 圆角 14">
            <a:hlinkClick r:id="rId3" action="ppaction://hlinksldjump"/>
            <a:extLst>
              <a:ext uri="{FF2B5EF4-FFF2-40B4-BE49-F238E27FC236}">
                <a16:creationId xmlns:a16="http://schemas.microsoft.com/office/drawing/2014/main" id="{4B1EC240-4D8A-31B0-1AB9-064DCBC34BD0}"/>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pic>
        <p:nvPicPr>
          <p:cNvPr id="2" name="Imagem 1">
            <a:extLst>
              <a:ext uri="{FF2B5EF4-FFF2-40B4-BE49-F238E27FC236}">
                <a16:creationId xmlns:a16="http://schemas.microsoft.com/office/drawing/2014/main" id="{ADDDD3CA-3740-0E45-6157-837C2005F445}"/>
              </a:ext>
            </a:extLst>
          </p:cNvPr>
          <p:cNvPicPr>
            <a:picLocks noChangeAspect="1"/>
          </p:cNvPicPr>
          <p:nvPr/>
        </p:nvPicPr>
        <p:blipFill>
          <a:blip r:embed="rId4"/>
          <a:stretch>
            <a:fillRect/>
          </a:stretch>
        </p:blipFill>
        <p:spPr>
          <a:xfrm>
            <a:off x="2201260" y="2617859"/>
            <a:ext cx="1399973" cy="1814050"/>
          </a:xfrm>
          <a:prstGeom prst="rect">
            <a:avLst/>
          </a:prstGeom>
          <a:effectLst>
            <a:glow rad="228600">
              <a:schemeClr val="accent5">
                <a:satMod val="175000"/>
                <a:alpha val="40000"/>
              </a:schemeClr>
            </a:glow>
          </a:effectLst>
        </p:spPr>
      </p:pic>
      <p:pic>
        <p:nvPicPr>
          <p:cNvPr id="10" name="Imagem 9">
            <a:extLst>
              <a:ext uri="{FF2B5EF4-FFF2-40B4-BE49-F238E27FC236}">
                <a16:creationId xmlns:a16="http://schemas.microsoft.com/office/drawing/2014/main" id="{FAC5F7B2-0772-03CA-4D55-B20E74724235}"/>
              </a:ext>
            </a:extLst>
          </p:cNvPr>
          <p:cNvPicPr>
            <a:picLocks noChangeAspect="1"/>
          </p:cNvPicPr>
          <p:nvPr/>
        </p:nvPicPr>
        <p:blipFill>
          <a:blip r:embed="rId5"/>
          <a:stretch>
            <a:fillRect/>
          </a:stretch>
        </p:blipFill>
        <p:spPr>
          <a:xfrm>
            <a:off x="4369280" y="4431909"/>
            <a:ext cx="1121594" cy="2099569"/>
          </a:xfrm>
          <a:prstGeom prst="rect">
            <a:avLst/>
          </a:prstGeom>
          <a:effectLst>
            <a:glow rad="228600">
              <a:schemeClr val="accent5">
                <a:satMod val="175000"/>
                <a:alpha val="40000"/>
              </a:schemeClr>
            </a:glow>
          </a:effectLst>
        </p:spPr>
      </p:pic>
      <p:sp>
        <p:nvSpPr>
          <p:cNvPr id="11" name="矩形 144">
            <a:extLst>
              <a:ext uri="{FF2B5EF4-FFF2-40B4-BE49-F238E27FC236}">
                <a16:creationId xmlns:a16="http://schemas.microsoft.com/office/drawing/2014/main" id="{55583DDA-FC96-7300-E681-699432A4B9D5}"/>
              </a:ext>
            </a:extLst>
          </p:cNvPr>
          <p:cNvSpPr/>
          <p:nvPr/>
        </p:nvSpPr>
        <p:spPr>
          <a:xfrm>
            <a:off x="6063344" y="4533933"/>
            <a:ext cx="5704114" cy="1895519"/>
          </a:xfrm>
          <a:prstGeom prst="rect">
            <a:avLst/>
          </a:prstGeom>
          <a:effectLst>
            <a:glow rad="228600">
              <a:schemeClr val="accent5">
                <a:satMod val="175000"/>
                <a:alpha val="40000"/>
              </a:schemeClr>
            </a:glow>
          </a:effectLst>
        </p:spPr>
        <p:txBody>
          <a:bodyPr wrap="square" rtlCol="0">
            <a:spAutoFit/>
          </a:bodyPr>
          <a:lstStyle/>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Calça de segurança para bombeiros militares e brigadistas. Resistência ao corte, abrasão e impermeável.</a:t>
            </a:r>
          </a:p>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Proteção das pernas do usuário contra agentes térmicos (calor e chamas) para uso em operações de combate a incêndio de estruturas.</a:t>
            </a:r>
          </a:p>
        </p:txBody>
      </p:sp>
    </p:spTree>
    <p:extLst>
      <p:ext uri="{BB962C8B-B14F-4D97-AF65-F5344CB8AC3E}">
        <p14:creationId xmlns:p14="http://schemas.microsoft.com/office/powerpoint/2010/main" val="253234787"/>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500" fill="hold"/>
                                        <p:tgtEl>
                                          <p:spTgt spid="20"/>
                                        </p:tgtEl>
                                        <p:attrNameLst>
                                          <p:attrName>ppt_x</p:attrName>
                                        </p:attrNameLst>
                                      </p:cBhvr>
                                      <p:tavLst>
                                        <p:tav tm="0">
                                          <p:val>
                                            <p:strVal val="1+#ppt_w/2"/>
                                          </p:val>
                                        </p:tav>
                                        <p:tav tm="100000">
                                          <p:val>
                                            <p:strVal val="#ppt_x"/>
                                          </p:val>
                                        </p:tav>
                                      </p:tavLst>
                                    </p:anim>
                                    <p:anim calcmode="lin" valueType="num">
                                      <p:cBhvr additive="base">
                                        <p:cTn id="8" dur="1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2000" cy="6858000"/>
          </a:xfrm>
          <a:prstGeom prst="rect">
            <a:avLst/>
          </a:prstGeom>
        </p:spPr>
      </p:pic>
      <p:grpSp>
        <p:nvGrpSpPr>
          <p:cNvPr id="4" name="组合 8">
            <a:extLst>
              <a:ext uri="{FF2B5EF4-FFF2-40B4-BE49-F238E27FC236}">
                <a16:creationId xmlns:a16="http://schemas.microsoft.com/office/drawing/2014/main" id="{C113138A-0677-3426-28E0-591559CDEF59}"/>
              </a:ext>
            </a:extLst>
          </p:cNvPr>
          <p:cNvGrpSpPr/>
          <p:nvPr/>
        </p:nvGrpSpPr>
        <p:grpSpPr>
          <a:xfrm>
            <a:off x="852620" y="220500"/>
            <a:ext cx="8694151" cy="439800"/>
            <a:chOff x="335868" y="306805"/>
            <a:chExt cx="15402685" cy="779156"/>
          </a:xfrm>
        </p:grpSpPr>
        <p:grpSp>
          <p:nvGrpSpPr>
            <p:cNvPr id="5" name="组合 5">
              <a:extLst>
                <a:ext uri="{FF2B5EF4-FFF2-40B4-BE49-F238E27FC236}">
                  <a16:creationId xmlns:a16="http://schemas.microsoft.com/office/drawing/2014/main" id="{5283038E-D97B-400A-2CCA-9348C590C83A}"/>
                </a:ext>
              </a:extLst>
            </p:cNvPr>
            <p:cNvGrpSpPr/>
            <p:nvPr/>
          </p:nvGrpSpPr>
          <p:grpSpPr>
            <a:xfrm>
              <a:off x="335868" y="399491"/>
              <a:ext cx="734442" cy="522514"/>
              <a:chOff x="92323" y="424702"/>
              <a:chExt cx="1148649" cy="817200"/>
            </a:xfrm>
          </p:grpSpPr>
          <p:sp>
            <p:nvSpPr>
              <p:cNvPr id="7" name="矩形: 圆角 3">
                <a:extLst>
                  <a:ext uri="{FF2B5EF4-FFF2-40B4-BE49-F238E27FC236}">
                    <a16:creationId xmlns:a16="http://schemas.microsoft.com/office/drawing/2014/main" id="{7AAD4E6F-6296-318B-D1DA-D0725D1C7158}"/>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8" name="矩形: 圆角 4">
                <a:extLst>
                  <a:ext uri="{FF2B5EF4-FFF2-40B4-BE49-F238E27FC236}">
                    <a16:creationId xmlns:a16="http://schemas.microsoft.com/office/drawing/2014/main" id="{37F23F45-0039-276A-2A83-7C3A9DF62FE4}"/>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6" name="文本框 7">
              <a:extLst>
                <a:ext uri="{FF2B5EF4-FFF2-40B4-BE49-F238E27FC236}">
                  <a16:creationId xmlns:a16="http://schemas.microsoft.com/office/drawing/2014/main" id="{29C04818-8B91-A0F1-7F68-1231B84F65D7}"/>
                </a:ext>
              </a:extLst>
            </p:cNvPr>
            <p:cNvSpPr txBox="1"/>
            <p:nvPr/>
          </p:nvSpPr>
          <p:spPr>
            <a:xfrm>
              <a:off x="1171066" y="306805"/>
              <a:ext cx="14567487"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G - EPI PARA PROTEÇÃO DOS MEMBROS INFERIORES</a:t>
              </a:r>
              <a:endParaRPr lang="zh-CN" altLang="en-US" sz="2258" b="1" dirty="0">
                <a:solidFill>
                  <a:prstClr val="white"/>
                </a:solidFill>
                <a:cs typeface="+mn-ea"/>
                <a:sym typeface="+mn-lt"/>
              </a:endParaRPr>
            </a:p>
          </p:txBody>
        </p:sp>
      </p:grpSp>
      <p:sp>
        <p:nvSpPr>
          <p:cNvPr id="47" name="矩形 144">
            <a:extLst>
              <a:ext uri="{FF2B5EF4-FFF2-40B4-BE49-F238E27FC236}">
                <a16:creationId xmlns:a16="http://schemas.microsoft.com/office/drawing/2014/main" id="{9BCDFCAA-8EF9-E183-8246-2404918E0ED6}"/>
              </a:ext>
            </a:extLst>
          </p:cNvPr>
          <p:cNvSpPr/>
          <p:nvPr/>
        </p:nvSpPr>
        <p:spPr>
          <a:xfrm>
            <a:off x="791536" y="1142704"/>
            <a:ext cx="8177258" cy="1884618"/>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G.3 - Perneira:</a:t>
            </a:r>
            <a:br>
              <a:rPr lang="pt-BR" altLang="zh-CN" sz="2000" b="1" dirty="0">
                <a:solidFill>
                  <a:schemeClr val="bg1"/>
                </a:solidFill>
                <a:cs typeface="+mn-ea"/>
                <a:sym typeface="+mn-lt"/>
              </a:rPr>
            </a:br>
            <a:r>
              <a:rPr lang="pt-BR" altLang="zh-CN" sz="2000" b="1" dirty="0">
                <a:solidFill>
                  <a:schemeClr val="bg1"/>
                </a:solidFill>
                <a:cs typeface="+mn-ea"/>
                <a:sym typeface="+mn-lt"/>
              </a:rPr>
              <a:t>b) </a:t>
            </a:r>
            <a:r>
              <a:rPr lang="pt-BR" altLang="zh-CN" sz="2000" dirty="0">
                <a:solidFill>
                  <a:schemeClr val="bg1"/>
                </a:solidFill>
                <a:cs typeface="+mn-ea"/>
                <a:sym typeface="+mn-lt"/>
              </a:rPr>
              <a:t>perneira para proteção da perna contra agentes cortantes e perfurantes;</a:t>
            </a:r>
            <a:br>
              <a:rPr lang="pt-BR" altLang="zh-CN" sz="2000" b="1" dirty="0">
                <a:solidFill>
                  <a:schemeClr val="bg1"/>
                </a:solidFill>
                <a:cs typeface="+mn-ea"/>
                <a:sym typeface="+mn-lt"/>
              </a:rPr>
            </a:br>
            <a:endParaRPr lang="zh-CN" altLang="en-US" sz="2000" dirty="0">
              <a:solidFill>
                <a:schemeClr val="bg1"/>
              </a:solidFill>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7983556" y="3193251"/>
            <a:ext cx="4082395" cy="3003515"/>
          </a:xfrm>
          <a:prstGeom prst="rect">
            <a:avLst/>
          </a:prstGeom>
          <a:noFill/>
        </p:spPr>
        <p:txBody>
          <a:bodyPr wrap="square" rtlCol="0">
            <a:spAutoFit/>
          </a:bodyPr>
          <a:lstStyle/>
          <a:p>
            <a:pPr defTabSz="479969">
              <a:lnSpc>
                <a:spcPct val="150000"/>
              </a:lnSpc>
              <a:defRPr/>
            </a:pPr>
            <a:r>
              <a:rPr lang="pt-BR" altLang="zh-CN" sz="1600" dirty="0">
                <a:solidFill>
                  <a:schemeClr val="bg1"/>
                </a:solidFill>
                <a:effectLst>
                  <a:outerShdw blurRad="38100" dist="38100" dir="2700000" algn="tl">
                    <a:srgbClr val="000000">
                      <a:alpha val="43137"/>
                    </a:srgbClr>
                  </a:outerShdw>
                </a:effectLst>
                <a:cs typeface="+mn-ea"/>
                <a:sym typeface="+mn-lt"/>
              </a:rPr>
              <a:t>É utilizada em atividades como construção civil, indústrias em geral, mineração, zonas rurais, oficinas, serralherias que necessite proteção para soldagens e onde haja riscos de lesões e picadas de animais peçonhentos na parte inferior da perna.</a:t>
            </a:r>
          </a:p>
          <a:p>
            <a:pPr defTabSz="479969">
              <a:lnSpc>
                <a:spcPct val="150000"/>
              </a:lnSpc>
              <a:defRPr/>
            </a:pPr>
            <a:endParaRPr lang="pt-BR" altLang="zh-CN" sz="1600" dirty="0">
              <a:solidFill>
                <a:schemeClr val="bg1"/>
              </a:solidFill>
              <a:effectLst>
                <a:outerShdw blurRad="38100" dist="38100" dir="2700000" algn="tl">
                  <a:srgbClr val="000000">
                    <a:alpha val="43137"/>
                  </a:srgbClr>
                </a:outerShdw>
              </a:effectLst>
              <a:cs typeface="+mn-ea"/>
              <a:sym typeface="+mn-lt"/>
            </a:endParaRPr>
          </a:p>
        </p:txBody>
      </p:sp>
      <p:grpSp>
        <p:nvGrpSpPr>
          <p:cNvPr id="33" name="Agrupar 32">
            <a:extLst>
              <a:ext uri="{FF2B5EF4-FFF2-40B4-BE49-F238E27FC236}">
                <a16:creationId xmlns:a16="http://schemas.microsoft.com/office/drawing/2014/main" id="{4CC87D51-AF76-F951-B8C3-E9249EB1747D}"/>
              </a:ext>
            </a:extLst>
          </p:cNvPr>
          <p:cNvGrpSpPr/>
          <p:nvPr/>
        </p:nvGrpSpPr>
        <p:grpSpPr>
          <a:xfrm>
            <a:off x="186778" y="3429001"/>
            <a:ext cx="6464394" cy="3217070"/>
            <a:chOff x="2805559" y="1861055"/>
            <a:chExt cx="15988406" cy="3821288"/>
          </a:xfrm>
        </p:grpSpPr>
        <p:sp>
          <p:nvSpPr>
            <p:cNvPr id="2" name="椭圆 6">
              <a:extLst>
                <a:ext uri="{FF2B5EF4-FFF2-40B4-BE49-F238E27FC236}">
                  <a16:creationId xmlns:a16="http://schemas.microsoft.com/office/drawing/2014/main" id="{52B7FE4F-1E68-9AAA-E7E3-E14C481BE9ED}"/>
                </a:ext>
              </a:extLst>
            </p:cNvPr>
            <p:cNvSpPr/>
            <p:nvPr/>
          </p:nvSpPr>
          <p:spPr>
            <a:xfrm>
              <a:off x="2805559" y="3164682"/>
              <a:ext cx="15988406" cy="2517661"/>
            </a:xfrm>
            <a:prstGeom prst="ellipse">
              <a:avLst/>
            </a:prstGeom>
            <a:noFill/>
            <a:ln w="9525" cap="flat" cmpd="sng" algn="ctr">
              <a:gradFill flip="none" rotWithShape="1">
                <a:gsLst>
                  <a:gs pos="51000">
                    <a:srgbClr val="0DE1FE"/>
                  </a:gs>
                  <a:gs pos="100000">
                    <a:srgbClr val="0DE1FE">
                      <a:alpha val="0"/>
                    </a:srgbClr>
                  </a:gs>
                  <a:gs pos="0">
                    <a:srgbClr val="0DE1FE">
                      <a:alpha val="0"/>
                    </a:srgbClr>
                  </a:gs>
                </a:gsLst>
                <a:lin ang="5400000" scaled="0"/>
                <a:tileRect/>
              </a:gra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dirty="0">
                <a:solidFill>
                  <a:prstClr val="white"/>
                </a:solidFill>
                <a:cs typeface="+mn-ea"/>
                <a:sym typeface="+mn-lt"/>
              </a:endParaRPr>
            </a:p>
          </p:txBody>
        </p:sp>
        <p:sp>
          <p:nvSpPr>
            <p:cNvPr id="9" name="椭圆 9">
              <a:extLst>
                <a:ext uri="{FF2B5EF4-FFF2-40B4-BE49-F238E27FC236}">
                  <a16:creationId xmlns:a16="http://schemas.microsoft.com/office/drawing/2014/main" id="{909C03D8-B1EC-4671-2E9F-A1A5224E7E61}"/>
                </a:ext>
              </a:extLst>
            </p:cNvPr>
            <p:cNvSpPr/>
            <p:nvPr/>
          </p:nvSpPr>
          <p:spPr>
            <a:xfrm>
              <a:off x="3671927" y="2839064"/>
              <a:ext cx="14255668" cy="2309588"/>
            </a:xfrm>
            <a:prstGeom prst="ellipse">
              <a:avLst/>
            </a:prstGeom>
            <a:noFill/>
            <a:ln w="9525" cap="flat" cmpd="sng" algn="ctr">
              <a:gradFill flip="none" rotWithShape="1">
                <a:gsLst>
                  <a:gs pos="51000">
                    <a:srgbClr val="0DE1FE"/>
                  </a:gs>
                  <a:gs pos="100000">
                    <a:srgbClr val="0DE1FE">
                      <a:alpha val="0"/>
                    </a:srgbClr>
                  </a:gs>
                  <a:gs pos="0">
                    <a:srgbClr val="0DE1FE">
                      <a:alpha val="0"/>
                    </a:srgbClr>
                  </a:gs>
                </a:gsLst>
                <a:lin ang="5400000" scaled="0"/>
                <a:tileRect/>
              </a:gra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dirty="0">
                <a:solidFill>
                  <a:prstClr val="white"/>
                </a:solidFill>
                <a:cs typeface="+mn-ea"/>
                <a:sym typeface="+mn-lt"/>
              </a:endParaRPr>
            </a:p>
          </p:txBody>
        </p:sp>
        <p:grpSp>
          <p:nvGrpSpPr>
            <p:cNvPr id="10" name="组合 10">
              <a:extLst>
                <a:ext uri="{FF2B5EF4-FFF2-40B4-BE49-F238E27FC236}">
                  <a16:creationId xmlns:a16="http://schemas.microsoft.com/office/drawing/2014/main" id="{AD5158A0-94DF-546E-6512-B0EA90AEAA91}"/>
                </a:ext>
              </a:extLst>
            </p:cNvPr>
            <p:cNvGrpSpPr/>
            <p:nvPr/>
          </p:nvGrpSpPr>
          <p:grpSpPr>
            <a:xfrm>
              <a:off x="3857124" y="2623055"/>
              <a:ext cx="82192" cy="1800457"/>
              <a:chOff x="571349" y="4064644"/>
              <a:chExt cx="82192" cy="1800457"/>
            </a:xfrm>
          </p:grpSpPr>
          <p:cxnSp>
            <p:nvCxnSpPr>
              <p:cNvPr id="11" name="直接连接符 11">
                <a:extLst>
                  <a:ext uri="{FF2B5EF4-FFF2-40B4-BE49-F238E27FC236}">
                    <a16:creationId xmlns:a16="http://schemas.microsoft.com/office/drawing/2014/main" id="{37D8FBD0-40B6-31F4-CB5F-35D66AB4CA91}"/>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12" name="椭圆 12">
                <a:extLst>
                  <a:ext uri="{FF2B5EF4-FFF2-40B4-BE49-F238E27FC236}">
                    <a16:creationId xmlns:a16="http://schemas.microsoft.com/office/drawing/2014/main" id="{AB5F7452-F344-38D8-4107-E637B0B3DAEE}"/>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13" name="组合 13">
              <a:extLst>
                <a:ext uri="{FF2B5EF4-FFF2-40B4-BE49-F238E27FC236}">
                  <a16:creationId xmlns:a16="http://schemas.microsoft.com/office/drawing/2014/main" id="{99F568C0-5BEC-88E7-1256-34E9FEBA435C}"/>
                </a:ext>
              </a:extLst>
            </p:cNvPr>
            <p:cNvGrpSpPr/>
            <p:nvPr/>
          </p:nvGrpSpPr>
          <p:grpSpPr>
            <a:xfrm>
              <a:off x="6752724" y="1861055"/>
              <a:ext cx="82192" cy="1800457"/>
              <a:chOff x="571349" y="4064644"/>
              <a:chExt cx="82192" cy="1800457"/>
            </a:xfrm>
          </p:grpSpPr>
          <p:cxnSp>
            <p:nvCxnSpPr>
              <p:cNvPr id="17" name="直接连接符 14">
                <a:extLst>
                  <a:ext uri="{FF2B5EF4-FFF2-40B4-BE49-F238E27FC236}">
                    <a16:creationId xmlns:a16="http://schemas.microsoft.com/office/drawing/2014/main" id="{320EA0F7-62B7-CC28-3178-5CF8F53AAFA4}"/>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19" name="椭圆 15">
                <a:extLst>
                  <a:ext uri="{FF2B5EF4-FFF2-40B4-BE49-F238E27FC236}">
                    <a16:creationId xmlns:a16="http://schemas.microsoft.com/office/drawing/2014/main" id="{4F3E339F-6E58-C84E-46CF-E78238327E16}"/>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21" name="组合 16">
              <a:extLst>
                <a:ext uri="{FF2B5EF4-FFF2-40B4-BE49-F238E27FC236}">
                  <a16:creationId xmlns:a16="http://schemas.microsoft.com/office/drawing/2014/main" id="{BD8A6F73-0993-A7DC-421A-0D1201767DC0}"/>
                </a:ext>
              </a:extLst>
            </p:cNvPr>
            <p:cNvGrpSpPr/>
            <p:nvPr/>
          </p:nvGrpSpPr>
          <p:grpSpPr>
            <a:xfrm>
              <a:off x="5154245" y="3798712"/>
              <a:ext cx="82192" cy="1800457"/>
              <a:chOff x="571349" y="4064644"/>
              <a:chExt cx="82192" cy="1800457"/>
            </a:xfrm>
          </p:grpSpPr>
          <p:cxnSp>
            <p:nvCxnSpPr>
              <p:cNvPr id="22" name="直接连接符 17">
                <a:extLst>
                  <a:ext uri="{FF2B5EF4-FFF2-40B4-BE49-F238E27FC236}">
                    <a16:creationId xmlns:a16="http://schemas.microsoft.com/office/drawing/2014/main" id="{E432501F-BADA-1DF0-AA31-367BE33E70D7}"/>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23" name="椭圆 18">
                <a:extLst>
                  <a:ext uri="{FF2B5EF4-FFF2-40B4-BE49-F238E27FC236}">
                    <a16:creationId xmlns:a16="http://schemas.microsoft.com/office/drawing/2014/main" id="{CC7DA5AC-0958-68AC-09B2-E5BBF538B55A}"/>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24" name="组合 19">
              <a:extLst>
                <a:ext uri="{FF2B5EF4-FFF2-40B4-BE49-F238E27FC236}">
                  <a16:creationId xmlns:a16="http://schemas.microsoft.com/office/drawing/2014/main" id="{A3C1865A-3F72-20E0-167F-E00D756901F4}"/>
                </a:ext>
              </a:extLst>
            </p:cNvPr>
            <p:cNvGrpSpPr/>
            <p:nvPr/>
          </p:nvGrpSpPr>
          <p:grpSpPr>
            <a:xfrm>
              <a:off x="14831068" y="2623055"/>
              <a:ext cx="82192" cy="1800457"/>
              <a:chOff x="571349" y="4064644"/>
              <a:chExt cx="82192" cy="1800457"/>
            </a:xfrm>
          </p:grpSpPr>
          <p:cxnSp>
            <p:nvCxnSpPr>
              <p:cNvPr id="25" name="直接连接符 20">
                <a:extLst>
                  <a:ext uri="{FF2B5EF4-FFF2-40B4-BE49-F238E27FC236}">
                    <a16:creationId xmlns:a16="http://schemas.microsoft.com/office/drawing/2014/main" id="{0ADF1799-7D37-DFF7-0B72-3EE09AF189D6}"/>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26" name="椭圆 21">
                <a:extLst>
                  <a:ext uri="{FF2B5EF4-FFF2-40B4-BE49-F238E27FC236}">
                    <a16:creationId xmlns:a16="http://schemas.microsoft.com/office/drawing/2014/main" id="{EE2A5BE1-C073-262E-919F-C892402BBAFC}"/>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27" name="组合 22">
              <a:extLst>
                <a:ext uri="{FF2B5EF4-FFF2-40B4-BE49-F238E27FC236}">
                  <a16:creationId xmlns:a16="http://schemas.microsoft.com/office/drawing/2014/main" id="{94178FC7-D847-8BAB-1561-A0C9B60AC120}"/>
                </a:ext>
              </a:extLst>
            </p:cNvPr>
            <p:cNvGrpSpPr/>
            <p:nvPr/>
          </p:nvGrpSpPr>
          <p:grpSpPr>
            <a:xfrm>
              <a:off x="17486038" y="1861055"/>
              <a:ext cx="82192" cy="1800457"/>
              <a:chOff x="571349" y="4064644"/>
              <a:chExt cx="82192" cy="1800457"/>
            </a:xfrm>
          </p:grpSpPr>
          <p:cxnSp>
            <p:nvCxnSpPr>
              <p:cNvPr id="28" name="直接连接符 23">
                <a:extLst>
                  <a:ext uri="{FF2B5EF4-FFF2-40B4-BE49-F238E27FC236}">
                    <a16:creationId xmlns:a16="http://schemas.microsoft.com/office/drawing/2014/main" id="{1744975E-DC6D-370E-3A47-A4E44FD54DA9}"/>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29" name="椭圆 24">
                <a:extLst>
                  <a:ext uri="{FF2B5EF4-FFF2-40B4-BE49-F238E27FC236}">
                    <a16:creationId xmlns:a16="http://schemas.microsoft.com/office/drawing/2014/main" id="{0EE8A153-EB7C-9A2C-BCEA-60214C21F893}"/>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30" name="组合 25">
              <a:extLst>
                <a:ext uri="{FF2B5EF4-FFF2-40B4-BE49-F238E27FC236}">
                  <a16:creationId xmlns:a16="http://schemas.microsoft.com/office/drawing/2014/main" id="{40AED7F0-79DB-1120-9C71-EA55A82ABC29}"/>
                </a:ext>
              </a:extLst>
            </p:cNvPr>
            <p:cNvGrpSpPr/>
            <p:nvPr/>
          </p:nvGrpSpPr>
          <p:grpSpPr>
            <a:xfrm>
              <a:off x="16441009" y="3798712"/>
              <a:ext cx="82192" cy="1800457"/>
              <a:chOff x="571349" y="4064644"/>
              <a:chExt cx="82192" cy="1800457"/>
            </a:xfrm>
          </p:grpSpPr>
          <p:cxnSp>
            <p:nvCxnSpPr>
              <p:cNvPr id="31" name="直接连接符 26">
                <a:extLst>
                  <a:ext uri="{FF2B5EF4-FFF2-40B4-BE49-F238E27FC236}">
                    <a16:creationId xmlns:a16="http://schemas.microsoft.com/office/drawing/2014/main" id="{BB395496-805E-BD1E-0E93-834710FE8EF4}"/>
                  </a:ext>
                </a:extLst>
              </p:cNvPr>
              <p:cNvCxnSpPr>
                <a:cxnSpLocks/>
              </p:cNvCxnSpPr>
              <p:nvPr/>
            </p:nvCxnSpPr>
            <p:spPr>
              <a:xfrm flipV="1">
                <a:off x="611731" y="4147395"/>
                <a:ext cx="0" cy="1717706"/>
              </a:xfrm>
              <a:prstGeom prst="line">
                <a:avLst/>
              </a:prstGeom>
              <a:ln>
                <a:gradFill>
                  <a:gsLst>
                    <a:gs pos="4000">
                      <a:srgbClr val="0DE1FE">
                        <a:alpha val="0"/>
                      </a:srgbClr>
                    </a:gs>
                    <a:gs pos="100000">
                      <a:srgbClr val="0DE1FE"/>
                    </a:gs>
                  </a:gsLst>
                  <a:lin ang="5400000" scaled="1"/>
                </a:gradFill>
              </a:ln>
            </p:spPr>
            <p:style>
              <a:lnRef idx="1">
                <a:schemeClr val="accent1"/>
              </a:lnRef>
              <a:fillRef idx="0">
                <a:schemeClr val="accent1"/>
              </a:fillRef>
              <a:effectRef idx="0">
                <a:schemeClr val="accent1"/>
              </a:effectRef>
              <a:fontRef idx="minor">
                <a:schemeClr val="tx1"/>
              </a:fontRef>
            </p:style>
          </p:cxnSp>
          <p:sp>
            <p:nvSpPr>
              <p:cNvPr id="32" name="椭圆 27">
                <a:extLst>
                  <a:ext uri="{FF2B5EF4-FFF2-40B4-BE49-F238E27FC236}">
                    <a16:creationId xmlns:a16="http://schemas.microsoft.com/office/drawing/2014/main" id="{AE905A7C-C0CD-F1E8-6C50-A985314E9B50}"/>
                  </a:ext>
                </a:extLst>
              </p:cNvPr>
              <p:cNvSpPr/>
              <p:nvPr/>
            </p:nvSpPr>
            <p:spPr>
              <a:xfrm>
                <a:off x="571349" y="4064644"/>
                <a:ext cx="82192" cy="82192"/>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sp>
        <p:nvSpPr>
          <p:cNvPr id="36" name="椭圆 33">
            <a:extLst>
              <a:ext uri="{FF2B5EF4-FFF2-40B4-BE49-F238E27FC236}">
                <a16:creationId xmlns:a16="http://schemas.microsoft.com/office/drawing/2014/main" id="{ED35E3F6-54DF-32CC-1185-0687DB4B4582}"/>
              </a:ext>
            </a:extLst>
          </p:cNvPr>
          <p:cNvSpPr/>
          <p:nvPr/>
        </p:nvSpPr>
        <p:spPr>
          <a:xfrm>
            <a:off x="7090994" y="4252368"/>
            <a:ext cx="766514" cy="766514"/>
          </a:xfrm>
          <a:prstGeom prst="ellipse">
            <a:avLst/>
          </a:prstGeom>
          <a:gradFill flip="none" rotWithShape="1">
            <a:gsLst>
              <a:gs pos="0">
                <a:srgbClr val="0DE1FE"/>
              </a:gs>
              <a:gs pos="100000">
                <a:srgbClr val="0DE1FE">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400" b="1" dirty="0">
                <a:solidFill>
                  <a:prstClr val="white"/>
                </a:solidFill>
                <a:cs typeface="+mn-ea"/>
                <a:sym typeface="+mn-lt"/>
              </a:rPr>
              <a:t>01</a:t>
            </a:r>
            <a:endParaRPr lang="zh-CN" altLang="en-US" sz="1400" b="1" dirty="0">
              <a:solidFill>
                <a:prstClr val="white"/>
              </a:solidFill>
              <a:cs typeface="+mn-ea"/>
              <a:sym typeface="+mn-lt"/>
            </a:endParaRPr>
          </a:p>
        </p:txBody>
      </p:sp>
      <p:sp>
        <p:nvSpPr>
          <p:cNvPr id="37" name="矩形: 圆角 14">
            <a:hlinkClick r:id="rId3" action="ppaction://hlinksldjump"/>
            <a:extLst>
              <a:ext uri="{FF2B5EF4-FFF2-40B4-BE49-F238E27FC236}">
                <a16:creationId xmlns:a16="http://schemas.microsoft.com/office/drawing/2014/main" id="{78D105F1-6E50-7993-D1D0-AE4A04872A24}"/>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pic>
        <p:nvPicPr>
          <p:cNvPr id="15" name="Imagem 14">
            <a:extLst>
              <a:ext uri="{FF2B5EF4-FFF2-40B4-BE49-F238E27FC236}">
                <a16:creationId xmlns:a16="http://schemas.microsoft.com/office/drawing/2014/main" id="{08E27A5A-5074-FE82-7506-6EA676C70CD9}"/>
              </a:ext>
            </a:extLst>
          </p:cNvPr>
          <p:cNvPicPr>
            <a:picLocks noChangeAspect="1"/>
          </p:cNvPicPr>
          <p:nvPr/>
        </p:nvPicPr>
        <p:blipFill>
          <a:blip r:embed="rId4"/>
          <a:stretch>
            <a:fillRect/>
          </a:stretch>
        </p:blipFill>
        <p:spPr>
          <a:xfrm>
            <a:off x="2609152" y="3518655"/>
            <a:ext cx="1620279" cy="2753588"/>
          </a:xfrm>
          <a:prstGeom prst="rect">
            <a:avLst/>
          </a:prstGeom>
        </p:spPr>
      </p:pic>
    </p:spTree>
    <p:extLst>
      <p:ext uri="{BB962C8B-B14F-4D97-AF65-F5344CB8AC3E}">
        <p14:creationId xmlns:p14="http://schemas.microsoft.com/office/powerpoint/2010/main" val="4184470464"/>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2" decel="100000"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1500" fill="hold"/>
                                        <p:tgtEl>
                                          <p:spTgt spid="37"/>
                                        </p:tgtEl>
                                        <p:attrNameLst>
                                          <p:attrName>ppt_x</p:attrName>
                                        </p:attrNameLst>
                                      </p:cBhvr>
                                      <p:tavLst>
                                        <p:tav tm="0">
                                          <p:val>
                                            <p:strVal val="1+#ppt_w/2"/>
                                          </p:val>
                                        </p:tav>
                                        <p:tav tm="100000">
                                          <p:val>
                                            <p:strVal val="#ppt_x"/>
                                          </p:val>
                                        </p:tav>
                                      </p:tavLst>
                                    </p:anim>
                                    <p:anim calcmode="lin" valueType="num">
                                      <p:cBhvr additive="base">
                                        <p:cTn id="13" dur="1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CC9C70-86D8-ED83-AED4-25D557034781}"/>
              </a:ext>
            </a:extLst>
          </p:cNvPr>
          <p:cNvPicPr>
            <a:picLocks noChangeAspect="1"/>
          </p:cNvPicPr>
          <p:nvPr/>
        </p:nvPicPr>
        <p:blipFill>
          <a:blip r:embed="rId3">
            <a:duotone>
              <a:prstClr val="black"/>
              <a:schemeClr val="accent1">
                <a:tint val="45000"/>
                <a:satMod val="400000"/>
              </a:schemeClr>
            </a:duotone>
          </a:blip>
          <a:stretch>
            <a:fillRect/>
          </a:stretch>
        </p:blipFill>
        <p:spPr>
          <a:xfrm>
            <a:off x="0" y="0"/>
            <a:ext cx="12192000" cy="6858000"/>
          </a:xfrm>
          <a:prstGeom prst="rect">
            <a:avLst/>
          </a:prstGeom>
        </p:spPr>
      </p:pic>
      <p:sp>
        <p:nvSpPr>
          <p:cNvPr id="47" name="矩形 144">
            <a:extLst>
              <a:ext uri="{FF2B5EF4-FFF2-40B4-BE49-F238E27FC236}">
                <a16:creationId xmlns:a16="http://schemas.microsoft.com/office/drawing/2014/main" id="{9BCDFCAA-8EF9-E183-8246-2404918E0ED6}"/>
              </a:ext>
            </a:extLst>
          </p:cNvPr>
          <p:cNvSpPr/>
          <p:nvPr/>
        </p:nvSpPr>
        <p:spPr>
          <a:xfrm>
            <a:off x="791536" y="1142704"/>
            <a:ext cx="10483987" cy="1422954"/>
          </a:xfrm>
          <a:prstGeom prst="rect">
            <a:avLst/>
          </a:prstGeom>
          <a:noFill/>
        </p:spPr>
        <p:txBody>
          <a:bodyPr wrap="square" rtlCol="0">
            <a:spAutoFit/>
          </a:bodyPr>
          <a:lstStyle/>
          <a:p>
            <a:pPr defTabSz="479969">
              <a:lnSpc>
                <a:spcPct val="150000"/>
              </a:lnSpc>
              <a:defRPr/>
            </a:pPr>
            <a:r>
              <a:rPr lang="pt-BR" altLang="zh-CN" sz="2000" b="1" dirty="0">
                <a:solidFill>
                  <a:schemeClr val="bg1"/>
                </a:solidFill>
                <a:cs typeface="+mn-ea"/>
                <a:sym typeface="+mn-lt"/>
              </a:rPr>
              <a:t>G.4 - Calça:</a:t>
            </a:r>
            <a:br>
              <a:rPr lang="pt-BR" altLang="zh-CN" sz="2000" b="1" dirty="0">
                <a:solidFill>
                  <a:schemeClr val="bg1"/>
                </a:solidFill>
                <a:cs typeface="+mn-ea"/>
                <a:sym typeface="+mn-lt"/>
              </a:rPr>
            </a:br>
            <a:r>
              <a:rPr lang="pt-BR" altLang="zh-CN" sz="2000" b="1" dirty="0">
                <a:solidFill>
                  <a:schemeClr val="bg1"/>
                </a:solidFill>
                <a:cs typeface="+mn-ea"/>
                <a:sym typeface="+mn-lt"/>
              </a:rPr>
              <a:t>e) calça para proteção das pernas contra umidade proveniente de operações com utilização de água;</a:t>
            </a:r>
            <a:endParaRPr lang="zh-CN" altLang="en-US" sz="2000" dirty="0">
              <a:solidFill>
                <a:schemeClr val="bg1"/>
              </a:solidFill>
              <a:cs typeface="+mn-ea"/>
              <a:sym typeface="+mn-lt"/>
            </a:endParaRPr>
          </a:p>
        </p:txBody>
      </p:sp>
      <p:sp>
        <p:nvSpPr>
          <p:cNvPr id="37" name="矩形: 圆角 14">
            <a:hlinkClick r:id="rId4" action="ppaction://hlinksldjump"/>
            <a:extLst>
              <a:ext uri="{FF2B5EF4-FFF2-40B4-BE49-F238E27FC236}">
                <a16:creationId xmlns:a16="http://schemas.microsoft.com/office/drawing/2014/main" id="{78D105F1-6E50-7993-D1D0-AE4A04872A24}"/>
              </a:ext>
            </a:extLst>
          </p:cNvPr>
          <p:cNvSpPr/>
          <p:nvPr/>
        </p:nvSpPr>
        <p:spPr>
          <a:xfrm flipH="1">
            <a:off x="10482943" y="211157"/>
            <a:ext cx="1499099" cy="416711"/>
          </a:xfrm>
          <a:prstGeom prst="roundRect">
            <a:avLst>
              <a:gd name="adj" fmla="val 50000"/>
            </a:avLst>
          </a:prstGeom>
          <a:gradFill flip="none" rotWithShape="1">
            <a:gsLst>
              <a:gs pos="0">
                <a:srgbClr val="26C0FF"/>
              </a:gs>
              <a:gs pos="100000">
                <a:srgbClr val="26C0FF">
                  <a:alpha val="0"/>
                </a:srgb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cs typeface="+mn-ea"/>
                <a:sym typeface="+mn-lt"/>
              </a:rPr>
              <a:t>Menu</a:t>
            </a:r>
            <a:endParaRPr lang="zh-CN" altLang="en-US" sz="2000" b="1" dirty="0">
              <a:effectLst>
                <a:outerShdw blurRad="38100" dist="38100" dir="2700000" algn="tl">
                  <a:srgbClr val="000000">
                    <a:alpha val="43137"/>
                  </a:srgbClr>
                </a:outerShdw>
              </a:effectLst>
              <a:cs typeface="+mn-ea"/>
              <a:sym typeface="+mn-lt"/>
            </a:endParaRPr>
          </a:p>
        </p:txBody>
      </p:sp>
      <p:grpSp>
        <p:nvGrpSpPr>
          <p:cNvPr id="14" name="组合 8">
            <a:extLst>
              <a:ext uri="{FF2B5EF4-FFF2-40B4-BE49-F238E27FC236}">
                <a16:creationId xmlns:a16="http://schemas.microsoft.com/office/drawing/2014/main" id="{B37C6B2E-4421-0AA6-D1A4-2CC370B83312}"/>
              </a:ext>
            </a:extLst>
          </p:cNvPr>
          <p:cNvGrpSpPr/>
          <p:nvPr/>
        </p:nvGrpSpPr>
        <p:grpSpPr>
          <a:xfrm>
            <a:off x="852620" y="220500"/>
            <a:ext cx="8694151" cy="439800"/>
            <a:chOff x="335868" y="306805"/>
            <a:chExt cx="15402685" cy="779156"/>
          </a:xfrm>
        </p:grpSpPr>
        <p:grpSp>
          <p:nvGrpSpPr>
            <p:cNvPr id="15" name="组合 5">
              <a:extLst>
                <a:ext uri="{FF2B5EF4-FFF2-40B4-BE49-F238E27FC236}">
                  <a16:creationId xmlns:a16="http://schemas.microsoft.com/office/drawing/2014/main" id="{A18F3730-7334-A2D0-3893-3BD6DE14171B}"/>
                </a:ext>
              </a:extLst>
            </p:cNvPr>
            <p:cNvGrpSpPr/>
            <p:nvPr/>
          </p:nvGrpSpPr>
          <p:grpSpPr>
            <a:xfrm>
              <a:off x="335868" y="399491"/>
              <a:ext cx="734442" cy="522514"/>
              <a:chOff x="92323" y="424702"/>
              <a:chExt cx="1148649" cy="817200"/>
            </a:xfrm>
          </p:grpSpPr>
          <p:sp>
            <p:nvSpPr>
              <p:cNvPr id="18" name="矩形: 圆角 3">
                <a:extLst>
                  <a:ext uri="{FF2B5EF4-FFF2-40B4-BE49-F238E27FC236}">
                    <a16:creationId xmlns:a16="http://schemas.microsoft.com/office/drawing/2014/main" id="{1BD60780-0DA1-3B5D-1422-ADBDBCEAD80C}"/>
                  </a:ext>
                </a:extLst>
              </p:cNvPr>
              <p:cNvSpPr/>
              <p:nvPr/>
            </p:nvSpPr>
            <p:spPr>
              <a:xfrm rot="2700000">
                <a:off x="92323" y="424702"/>
                <a:ext cx="817200" cy="817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sp>
            <p:nvSpPr>
              <p:cNvPr id="20" name="矩形: 圆角 4">
                <a:extLst>
                  <a:ext uri="{FF2B5EF4-FFF2-40B4-BE49-F238E27FC236}">
                    <a16:creationId xmlns:a16="http://schemas.microsoft.com/office/drawing/2014/main" id="{6D0A18D1-0D9D-3F3F-CC9F-5DEA5FD287F1}"/>
                  </a:ext>
                </a:extLst>
              </p:cNvPr>
              <p:cNvSpPr/>
              <p:nvPr/>
            </p:nvSpPr>
            <p:spPr>
              <a:xfrm rot="2700000">
                <a:off x="424544" y="425088"/>
                <a:ext cx="816428" cy="81642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8089">
                  <a:defRPr/>
                </a:pPr>
                <a:endParaRPr lang="zh-CN" altLang="en-US" sz="1016" dirty="0">
                  <a:solidFill>
                    <a:prstClr val="white"/>
                  </a:solidFill>
                  <a:cs typeface="+mn-ea"/>
                  <a:sym typeface="+mn-lt"/>
                </a:endParaRPr>
              </a:p>
            </p:txBody>
          </p:sp>
        </p:grpSp>
        <p:sp>
          <p:nvSpPr>
            <p:cNvPr id="16" name="文本框 7">
              <a:extLst>
                <a:ext uri="{FF2B5EF4-FFF2-40B4-BE49-F238E27FC236}">
                  <a16:creationId xmlns:a16="http://schemas.microsoft.com/office/drawing/2014/main" id="{AA6039C1-FAD1-F03C-6698-AF3CD8C05951}"/>
                </a:ext>
              </a:extLst>
            </p:cNvPr>
            <p:cNvSpPr txBox="1"/>
            <p:nvPr/>
          </p:nvSpPr>
          <p:spPr>
            <a:xfrm>
              <a:off x="1171066" y="306805"/>
              <a:ext cx="14567487" cy="779156"/>
            </a:xfrm>
            <a:prstGeom prst="rect">
              <a:avLst/>
            </a:prstGeom>
            <a:noFill/>
          </p:spPr>
          <p:txBody>
            <a:bodyPr wrap="square" rtlCol="0">
              <a:spAutoFit/>
            </a:bodyPr>
            <a:lstStyle/>
            <a:p>
              <a:pPr defTabSz="258089">
                <a:defRPr/>
              </a:pPr>
              <a:r>
                <a:rPr lang="pt-BR" altLang="zh-CN" sz="2258" b="1" dirty="0">
                  <a:solidFill>
                    <a:prstClr val="white"/>
                  </a:solidFill>
                  <a:cs typeface="+mn-ea"/>
                  <a:sym typeface="+mn-lt"/>
                </a:rPr>
                <a:t>G - EPI PARA PROTEÇÃO DOS MEMBROS INFERIORES</a:t>
              </a:r>
              <a:endParaRPr lang="zh-CN" altLang="en-US" sz="2258" b="1" dirty="0">
                <a:solidFill>
                  <a:prstClr val="white"/>
                </a:solidFill>
                <a:cs typeface="+mn-ea"/>
                <a:sym typeface="+mn-lt"/>
              </a:endParaRPr>
            </a:p>
          </p:txBody>
        </p:sp>
      </p:grpSp>
      <p:sp>
        <p:nvSpPr>
          <p:cNvPr id="5" name="平行四边形 37">
            <a:extLst>
              <a:ext uri="{FF2B5EF4-FFF2-40B4-BE49-F238E27FC236}">
                <a16:creationId xmlns:a16="http://schemas.microsoft.com/office/drawing/2014/main" id="{EE4A2609-9DBA-3F09-8EF6-651CAEA11DC6}"/>
              </a:ext>
            </a:extLst>
          </p:cNvPr>
          <p:cNvSpPr/>
          <p:nvPr>
            <p:custDataLst>
              <p:tags r:id="rId1"/>
            </p:custDataLst>
          </p:nvPr>
        </p:nvSpPr>
        <p:spPr>
          <a:xfrm flipH="1" flipV="1">
            <a:off x="285172" y="3559656"/>
            <a:ext cx="11522697" cy="2787524"/>
          </a:xfrm>
          <a:prstGeom prst="parallelogram">
            <a:avLst>
              <a:gd name="adj" fmla="val 17838"/>
            </a:avLst>
          </a:prstGeom>
          <a:gradFill flip="none" rotWithShape="1">
            <a:gsLst>
              <a:gs pos="0">
                <a:srgbClr val="00B0F0"/>
              </a:gs>
              <a:gs pos="100000">
                <a:srgbClr val="00B0F0">
                  <a:alpha val="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61" name="矩形 144">
            <a:extLst>
              <a:ext uri="{FF2B5EF4-FFF2-40B4-BE49-F238E27FC236}">
                <a16:creationId xmlns:a16="http://schemas.microsoft.com/office/drawing/2014/main" id="{F32CE336-1BB5-21EB-A5EA-FBB7E83B52DF}"/>
              </a:ext>
            </a:extLst>
          </p:cNvPr>
          <p:cNvSpPr/>
          <p:nvPr/>
        </p:nvSpPr>
        <p:spPr>
          <a:xfrm>
            <a:off x="791537" y="3725075"/>
            <a:ext cx="7503378" cy="2951898"/>
          </a:xfrm>
          <a:prstGeom prst="rect">
            <a:avLst/>
          </a:prstGeom>
          <a:noFill/>
        </p:spPr>
        <p:txBody>
          <a:bodyPr wrap="square" rtlCol="0">
            <a:spAutoFit/>
          </a:bodyPr>
          <a:lstStyle/>
          <a:p>
            <a:pPr defTabSz="479969">
              <a:lnSpc>
                <a:spcPct val="150000"/>
              </a:lnSpc>
              <a:defRPr/>
            </a:pPr>
            <a:r>
              <a:rPr lang="pt-BR" altLang="zh-CN" dirty="0">
                <a:solidFill>
                  <a:schemeClr val="bg1"/>
                </a:solidFill>
                <a:effectLst>
                  <a:outerShdw blurRad="38100" dist="38100" dir="2700000" algn="tl">
                    <a:srgbClr val="000000">
                      <a:alpha val="43137"/>
                    </a:srgbClr>
                  </a:outerShdw>
                </a:effectLst>
                <a:cs typeface="+mn-ea"/>
                <a:sym typeface="+mn-lt"/>
              </a:rPr>
              <a:t>Desenvolvida especialmente para ser usada em atividades que exijam o contato com materiais líquidos até a altura da cintura, ela pode ser usada por cima das roupas do usuário e protege o corpo do usuário da umidade proveniente de atividades com o uso de água. Ideal para ser usado em atividades da indústria alimentícia, construção civil, saneamento e outros.</a:t>
            </a:r>
          </a:p>
          <a:p>
            <a:pPr defTabSz="479969">
              <a:lnSpc>
                <a:spcPct val="150000"/>
              </a:lnSpc>
              <a:defRPr/>
            </a:pPr>
            <a:endParaRPr lang="pt-BR" altLang="zh-CN" dirty="0">
              <a:solidFill>
                <a:schemeClr val="bg1"/>
              </a:solidFill>
              <a:effectLst>
                <a:outerShdw blurRad="38100" dist="38100" dir="2700000" algn="tl">
                  <a:srgbClr val="000000">
                    <a:alpha val="43137"/>
                  </a:srgbClr>
                </a:outerShdw>
              </a:effectLst>
              <a:cs typeface="+mn-ea"/>
              <a:sym typeface="+mn-lt"/>
            </a:endParaRPr>
          </a:p>
        </p:txBody>
      </p:sp>
      <p:pic>
        <p:nvPicPr>
          <p:cNvPr id="4" name="Imagem 3">
            <a:extLst>
              <a:ext uri="{FF2B5EF4-FFF2-40B4-BE49-F238E27FC236}">
                <a16:creationId xmlns:a16="http://schemas.microsoft.com/office/drawing/2014/main" id="{33E8A868-4492-8346-0C5C-B56CF9ED1389}"/>
              </a:ext>
            </a:extLst>
          </p:cNvPr>
          <p:cNvPicPr>
            <a:picLocks noChangeAspect="1"/>
          </p:cNvPicPr>
          <p:nvPr/>
        </p:nvPicPr>
        <p:blipFill>
          <a:blip r:embed="rId5"/>
          <a:stretch>
            <a:fillRect/>
          </a:stretch>
        </p:blipFill>
        <p:spPr>
          <a:xfrm>
            <a:off x="8801280" y="3298344"/>
            <a:ext cx="2163889" cy="3242309"/>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3261148532"/>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500" fill="hold"/>
                                        <p:tgtEl>
                                          <p:spTgt spid="37"/>
                                        </p:tgtEl>
                                        <p:attrNameLst>
                                          <p:attrName>ppt_x</p:attrName>
                                        </p:attrNameLst>
                                      </p:cBhvr>
                                      <p:tavLst>
                                        <p:tav tm="0">
                                          <p:val>
                                            <p:strVal val="1+#ppt_w/2"/>
                                          </p:val>
                                        </p:tav>
                                        <p:tav tm="100000">
                                          <p:val>
                                            <p:strVal val="#ppt_x"/>
                                          </p:val>
                                        </p:tav>
                                      </p:tavLst>
                                    </p:anim>
                                    <p:anim calcmode="lin" valueType="num">
                                      <p:cBhvr additive="base">
                                        <p:cTn id="8" dur="1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11.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12.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13.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14.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15.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16.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17.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18.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19.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21.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22.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23.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24.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25.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26.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27.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28.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29.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31.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32.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33.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34.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35.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36.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37.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38.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39.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41.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42.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43.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44.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45.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46.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47.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48.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49.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51.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52.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53.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54.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55.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56.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57.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58.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59.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6.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60.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61.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62.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63.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64.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65.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66.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67.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68.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69.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7.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70.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71.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72.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73.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74.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75.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76.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77.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78.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79.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8.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80.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81.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82.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83.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9.xml><?xml version="1.0" encoding="utf-8"?>
<p:tagLst xmlns:a="http://schemas.openxmlformats.org/drawingml/2006/main" xmlns:r="http://schemas.openxmlformats.org/officeDocument/2006/relationships" xmlns:p="http://schemas.openxmlformats.org/presentationml/2006/main">
  <p:tag name="TOP" val="210.3"/>
  <p:tag name="LEFT" val="136.6086"/>
  <p:tag name="WIDTH" val="592.8"/>
  <p:tag name="HEIGHT" val="107"/>
  <p:tag name="LINEWEIGHT" val="1"/>
  <p:tag name="FONTSIZE" val="18"/>
  <p:tag name="MARGINBOTTOM" val="3.6"/>
  <p:tag name="MARGINLEFT" val="7.2"/>
  <p:tag name="MARGINRIGHT" val="7.2"/>
  <p:tag name="MARGINTOP" val="3.6"/>
  <p:tag name="LINERULEAFTER" val="0"/>
</p:tagLst>
</file>

<file path=ppt/theme/theme1.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qhezr5lw">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freeppt7.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3821</TotalTime>
  <Words>7394</Words>
  <Application>Microsoft Office PowerPoint</Application>
  <PresentationFormat>Widescreen</PresentationFormat>
  <Paragraphs>617</Paragraphs>
  <Slides>115</Slides>
  <Notes>11</Notes>
  <HiddenSlides>0</HiddenSlides>
  <MMClips>0</MMClips>
  <ScaleCrop>false</ScaleCrop>
  <HeadingPairs>
    <vt:vector size="6" baseType="variant">
      <vt:variant>
        <vt:lpstr>Fontes usadas</vt:lpstr>
      </vt:variant>
      <vt:variant>
        <vt:i4>4</vt:i4>
      </vt:variant>
      <vt:variant>
        <vt:lpstr>Tema</vt:lpstr>
      </vt:variant>
      <vt:variant>
        <vt:i4>2</vt:i4>
      </vt:variant>
      <vt:variant>
        <vt:lpstr>Títulos de slides</vt:lpstr>
      </vt:variant>
      <vt:variant>
        <vt:i4>115</vt:i4>
      </vt:variant>
    </vt:vector>
  </HeadingPairs>
  <TitlesOfParts>
    <vt:vector size="121" baseType="lpstr">
      <vt:lpstr>微软雅黑</vt:lpstr>
      <vt:lpstr>Arial</vt:lpstr>
      <vt:lpstr>Calibri</vt:lpstr>
      <vt:lpstr>Gisha</vt:lpstr>
      <vt:lpstr>www.jpppt.com</vt:lpstr>
      <vt:lpstr>www.freeppt7.com</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Manager>第一PPT</Manager>
  <Company>第一PPT，www.1ppt.com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Treinamento</dc:title>
  <dc:subject>Tipos de EPI</dc:subject>
  <dc:creator>Herbert Bento - Escola da Prevenção</dc:creator>
  <cp:keywords>www.1ppt.com</cp:keywords>
  <dc:description>www.1ppt.com</dc:description>
  <cp:lastModifiedBy>Herbert Bento</cp:lastModifiedBy>
  <cp:revision>44</cp:revision>
  <dcterms:created xsi:type="dcterms:W3CDTF">2021-12-22T11:24:29Z</dcterms:created>
  <dcterms:modified xsi:type="dcterms:W3CDTF">2023-11-01T09:33:35Z</dcterms:modified>
</cp:coreProperties>
</file>