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14.jpg" ContentType="image/jpg"/>
  <Override PartName="/ppt/media/image17.jpg" ContentType="image/jpg"/>
  <Override PartName="/ppt/media/image18.jpg" ContentType="image/jpg"/>
  <Override PartName="/ppt/media/image19.jpg" ContentType="image/jpg"/>
  <Override PartName="/ppt/media/image21.jpg" ContentType="image/jpg"/>
  <Override PartName="/ppt/media/image22.jpg" ContentType="image/jpg"/>
  <Override PartName="/ppt/media/image24.jpg" ContentType="image/jpg"/>
  <Override PartName="/ppt/media/image28.jpg" ContentType="image/jpg"/>
  <Override PartName="/ppt/media/image29.jpg" ContentType="image/jpg"/>
  <Override PartName="/ppt/media/image30.jpg" ContentType="image/jpg"/>
  <Override PartName="/ppt/media/image31.jpg" ContentType="image/jpg"/>
  <Override PartName="/ppt/media/image32.jpg" ContentType="image/jpg"/>
  <Override PartName="/ppt/media/image33.jpg" ContentType="image/jpg"/>
  <Override PartName="/ppt/media/image37.jpg" ContentType="image/jpg"/>
  <Override PartName="/ppt/media/image39.jpg" ContentType="image/jpg"/>
  <Override PartName="/ppt/media/image40.jpg" ContentType="image/jpg"/>
  <Override PartName="/ppt/media/image41.jpg" ContentType="image/jpg"/>
  <Override PartName="/ppt/media/image42.jpg" ContentType="image/jpg"/>
  <Override PartName="/ppt/media/image44.jpg" ContentType="image/jpg"/>
  <Override PartName="/ppt/media/image45.jpg" ContentType="image/jpg"/>
  <Override PartName="/ppt/media/image48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732" r:id="rId1"/>
    <p:sldMasterId id="2147483840" r:id="rId2"/>
  </p:sldMasterIdLst>
  <p:notesMasterIdLst>
    <p:notesMasterId r:id="rId41"/>
  </p:notesMasterIdLst>
  <p:handoutMasterIdLst>
    <p:handoutMasterId r:id="rId42"/>
  </p:handoutMasterIdLst>
  <p:sldIdLst>
    <p:sldId id="351" r:id="rId3"/>
    <p:sldId id="643" r:id="rId4"/>
    <p:sldId id="1212" r:id="rId5"/>
    <p:sldId id="1210" r:id="rId6"/>
    <p:sldId id="1209" r:id="rId7"/>
    <p:sldId id="264" r:id="rId8"/>
    <p:sldId id="266" r:id="rId9"/>
    <p:sldId id="268" r:id="rId10"/>
    <p:sldId id="269" r:id="rId11"/>
    <p:sldId id="270" r:id="rId12"/>
    <p:sldId id="272" r:id="rId13"/>
    <p:sldId id="273" r:id="rId14"/>
    <p:sldId id="275" r:id="rId15"/>
    <p:sldId id="277" r:id="rId16"/>
    <p:sldId id="280" r:id="rId17"/>
    <p:sldId id="281" r:id="rId18"/>
    <p:sldId id="283" r:id="rId19"/>
    <p:sldId id="284" r:id="rId20"/>
    <p:sldId id="285" r:id="rId21"/>
    <p:sldId id="287" r:id="rId22"/>
    <p:sldId id="289" r:id="rId23"/>
    <p:sldId id="291" r:id="rId24"/>
    <p:sldId id="293" r:id="rId25"/>
    <p:sldId id="294" r:id="rId26"/>
    <p:sldId id="295" r:id="rId27"/>
    <p:sldId id="297" r:id="rId28"/>
    <p:sldId id="309" r:id="rId29"/>
    <p:sldId id="310" r:id="rId30"/>
    <p:sldId id="312" r:id="rId31"/>
    <p:sldId id="313" r:id="rId32"/>
    <p:sldId id="316" r:id="rId33"/>
    <p:sldId id="318" r:id="rId34"/>
    <p:sldId id="1205" r:id="rId35"/>
    <p:sldId id="525" r:id="rId36"/>
    <p:sldId id="1207" r:id="rId37"/>
    <p:sldId id="529" r:id="rId38"/>
    <p:sldId id="641" r:id="rId39"/>
    <p:sldId id="1182" r:id="rId4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1D30"/>
    <a:srgbClr val="23253D"/>
    <a:srgbClr val="BB0102"/>
    <a:srgbClr val="FF3300"/>
    <a:srgbClr val="C63406"/>
    <a:srgbClr val="FDD100"/>
    <a:srgbClr val="3D7072"/>
    <a:srgbClr val="BAD9D4"/>
    <a:srgbClr val="4C5084"/>
    <a:srgbClr val="F6E9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Estilo com Tema 2 - Ênfas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892" autoAdjust="0"/>
    <p:restoredTop sz="94660"/>
  </p:normalViewPr>
  <p:slideViewPr>
    <p:cSldViewPr snapToGrid="0" showGuides="1">
      <p:cViewPr>
        <p:scale>
          <a:sx n="53" d="100"/>
          <a:sy n="53" d="100"/>
        </p:scale>
        <p:origin x="1422" y="13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3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765A7502-452A-0551-2159-546BBB822E1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17D1E89-7825-F2CA-1F0C-FDE7461AC4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7E58FF-FEFD-4723-82C4-3306645B1F32}" type="datetimeFigureOut">
              <a:rPr lang="pt-BR" smtClean="0"/>
              <a:t>15/05/2024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2210657-F7C6-F068-DE32-AAF0C1F479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76BC6A6-B4BB-E859-BEFC-C8E81C8F669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C34BCF-70DD-46F9-A0AD-0D82FC22CD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44408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2024/5/15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070215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xiazai/" TargetMode="Externa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‹nº›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295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E05FA1-2606-4914-948F-860304F72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084FCC-73BD-4612-87A7-0590A505F7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F91842-C731-47A6-95C4-2781D5FEA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2024/5/15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88347C5-E2EE-4D0A-B2C3-13FC12F14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8CB5CD-9ED8-4B20-BC6D-A56BB4EBE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676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9CED28-7ADF-4948-B88F-412DD0433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C2EC02-0402-4EF3-AE6C-870BC316C0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C53976A-23F2-4278-8DA6-C180A51B6C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A27A350-1C54-40CA-9E8A-6393AC699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2024/5/15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CDBABF-DA6D-442B-9AB1-9628B1CC6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EE0D17-AFA1-4BA7-A141-B81CAC842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3832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6340C8-7355-4CD0-A815-13067B7A7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ECFD76-AB60-48D9-A607-6F14FAB99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76D8FBD-CF70-4167-9632-05EA8E4ED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F899EC8-18FB-4922-ADA1-D09D61056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D535E99-FA0F-4313-B87D-8B9CCF4F0E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0AA0998-34FC-4810-B0FB-98B232CF9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2024/5/15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8CA42B4-9D3B-45F1-9816-2E2B738C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F10E97E-A1E7-4FAF-AC1D-5DCA9240C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2802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6340C8-7355-4CD0-A815-13067B7A7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ECFD76-AB60-48D9-A607-6F14FAB99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76D8FBD-CF70-4167-9632-05EA8E4ED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F899EC8-18FB-4922-ADA1-D09D61056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D535E99-FA0F-4313-B87D-8B9CCF4F0E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0AA0998-34FC-4810-B0FB-98B232CF9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2024/5/15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8CA42B4-9D3B-45F1-9816-2E2B738C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F10E97E-A1E7-4FAF-AC1D-5DCA9240C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628304" y="6739570"/>
            <a:ext cx="1224136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下载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http://www.1ppt.com/xiazai/</a:t>
            </a:r>
          </a:p>
        </p:txBody>
      </p:sp>
    </p:spTree>
    <p:extLst>
      <p:ext uri="{BB962C8B-B14F-4D97-AF65-F5344CB8AC3E}">
        <p14:creationId xmlns:p14="http://schemas.microsoft.com/office/powerpoint/2010/main" val="56444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E733DE-6342-480A-9074-5AE34C8ED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5D50150-3066-49BF-AF59-D6B0A6966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2024/5/15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07ADFC5-DC01-428E-B55F-F0B5F0955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D28FAF-4C32-4444-A0D1-0A7046B57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94226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2">
            <a:extLst>
              <a:ext uri="{FF2B5EF4-FFF2-40B4-BE49-F238E27FC236}">
                <a16:creationId xmlns:a16="http://schemas.microsoft.com/office/drawing/2014/main" id="{B24EBF0D-F326-48AA-AD72-D120EE0B7F57}"/>
              </a:ext>
            </a:extLst>
          </p:cNvPr>
          <p:cNvGrpSpPr/>
          <p:nvPr userDrawn="1"/>
        </p:nvGrpSpPr>
        <p:grpSpPr>
          <a:xfrm>
            <a:off x="10836650" y="360791"/>
            <a:ext cx="909520" cy="197589"/>
            <a:chOff x="9475619" y="5793834"/>
            <a:chExt cx="648944" cy="140980"/>
          </a:xfrm>
          <a:solidFill>
            <a:schemeClr val="bg1">
              <a:lumMod val="85000"/>
            </a:schemeClr>
          </a:solidFill>
        </p:grpSpPr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E6930E2-B666-48F8-87E3-142350FD7B6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987197" y="5796545"/>
              <a:ext cx="137366" cy="135558"/>
            </a:xfrm>
            <a:custGeom>
              <a:avLst/>
              <a:gdLst>
                <a:gd name="T0" fmla="*/ 14641 w 445"/>
                <a:gd name="T1" fmla="*/ 58439 h 436"/>
                <a:gd name="T2" fmla="*/ 14641 w 445"/>
                <a:gd name="T3" fmla="*/ 58439 h 436"/>
                <a:gd name="T4" fmla="*/ 33619 w 445"/>
                <a:gd name="T5" fmla="*/ 101585 h 436"/>
                <a:gd name="T6" fmla="*/ 62901 w 445"/>
                <a:gd name="T7" fmla="*/ 111416 h 436"/>
                <a:gd name="T8" fmla="*/ 67781 w 445"/>
                <a:gd name="T9" fmla="*/ 111416 h 436"/>
                <a:gd name="T10" fmla="*/ 72661 w 445"/>
                <a:gd name="T11" fmla="*/ 135447 h 436"/>
                <a:gd name="T12" fmla="*/ 72661 w 445"/>
                <a:gd name="T13" fmla="*/ 135447 h 436"/>
                <a:gd name="T14" fmla="*/ 0 w 445"/>
                <a:gd name="T15" fmla="*/ 188425 h 436"/>
                <a:gd name="T16" fmla="*/ 62901 w 445"/>
                <a:gd name="T17" fmla="*/ 237579 h 436"/>
                <a:gd name="T18" fmla="*/ 62901 w 445"/>
                <a:gd name="T19" fmla="*/ 237579 h 436"/>
                <a:gd name="T20" fmla="*/ 67781 w 445"/>
                <a:gd name="T21" fmla="*/ 237579 h 436"/>
                <a:gd name="T22" fmla="*/ 106280 w 445"/>
                <a:gd name="T23" fmla="*/ 227748 h 436"/>
                <a:gd name="T24" fmla="*/ 135020 w 445"/>
                <a:gd name="T25" fmla="*/ 174771 h 436"/>
                <a:gd name="T26" fmla="*/ 111161 w 445"/>
                <a:gd name="T27" fmla="*/ 125616 h 436"/>
                <a:gd name="T28" fmla="*/ 96520 w 445"/>
                <a:gd name="T29" fmla="*/ 111416 h 436"/>
                <a:gd name="T30" fmla="*/ 106280 w 445"/>
                <a:gd name="T31" fmla="*/ 96670 h 436"/>
                <a:gd name="T32" fmla="*/ 125259 w 445"/>
                <a:gd name="T33" fmla="*/ 53524 h 436"/>
                <a:gd name="T34" fmla="*/ 106280 w 445"/>
                <a:gd name="T35" fmla="*/ 9831 h 436"/>
                <a:gd name="T36" fmla="*/ 115499 w 445"/>
                <a:gd name="T37" fmla="*/ 9831 h 436"/>
                <a:gd name="T38" fmla="*/ 135020 w 445"/>
                <a:gd name="T39" fmla="*/ 0 h 436"/>
                <a:gd name="T40" fmla="*/ 135020 w 445"/>
                <a:gd name="T41" fmla="*/ 0 h 436"/>
                <a:gd name="T42" fmla="*/ 77541 w 445"/>
                <a:gd name="T43" fmla="*/ 0 h 436"/>
                <a:gd name="T44" fmla="*/ 14641 w 445"/>
                <a:gd name="T45" fmla="*/ 58439 h 436"/>
                <a:gd name="T46" fmla="*/ 111161 w 445"/>
                <a:gd name="T47" fmla="*/ 179140 h 436"/>
                <a:gd name="T48" fmla="*/ 111161 w 445"/>
                <a:gd name="T49" fmla="*/ 179140 h 436"/>
                <a:gd name="T50" fmla="*/ 72661 w 445"/>
                <a:gd name="T51" fmla="*/ 213002 h 436"/>
                <a:gd name="T52" fmla="*/ 29281 w 445"/>
                <a:gd name="T53" fmla="*/ 188425 h 436"/>
                <a:gd name="T54" fmla="*/ 38500 w 445"/>
                <a:gd name="T55" fmla="*/ 159478 h 436"/>
                <a:gd name="T56" fmla="*/ 67781 w 445"/>
                <a:gd name="T57" fmla="*/ 150194 h 436"/>
                <a:gd name="T58" fmla="*/ 72661 w 445"/>
                <a:gd name="T59" fmla="*/ 150194 h 436"/>
                <a:gd name="T60" fmla="*/ 111161 w 445"/>
                <a:gd name="T61" fmla="*/ 179140 h 436"/>
                <a:gd name="T62" fmla="*/ 96520 w 445"/>
                <a:gd name="T63" fmla="*/ 43693 h 436"/>
                <a:gd name="T64" fmla="*/ 96520 w 445"/>
                <a:gd name="T65" fmla="*/ 43693 h 436"/>
                <a:gd name="T66" fmla="*/ 77541 w 445"/>
                <a:gd name="T67" fmla="*/ 92301 h 436"/>
                <a:gd name="T68" fmla="*/ 72661 w 445"/>
                <a:gd name="T69" fmla="*/ 92301 h 436"/>
                <a:gd name="T70" fmla="*/ 43922 w 445"/>
                <a:gd name="T71" fmla="*/ 63354 h 436"/>
                <a:gd name="T72" fmla="*/ 43922 w 445"/>
                <a:gd name="T73" fmla="*/ 33862 h 436"/>
                <a:gd name="T74" fmla="*/ 58020 w 445"/>
                <a:gd name="T75" fmla="*/ 14200 h 436"/>
                <a:gd name="T76" fmla="*/ 62901 w 445"/>
                <a:gd name="T77" fmla="*/ 14200 h 436"/>
                <a:gd name="T78" fmla="*/ 96520 w 445"/>
                <a:gd name="T79" fmla="*/ 43693 h 436"/>
                <a:gd name="T80" fmla="*/ 202258 w 445"/>
                <a:gd name="T81" fmla="*/ 92301 h 436"/>
                <a:gd name="T82" fmla="*/ 202258 w 445"/>
                <a:gd name="T83" fmla="*/ 92301 h 436"/>
                <a:gd name="T84" fmla="*/ 202258 w 445"/>
                <a:gd name="T85" fmla="*/ 53524 h 436"/>
                <a:gd name="T86" fmla="*/ 172977 w 445"/>
                <a:gd name="T87" fmla="*/ 53524 h 436"/>
                <a:gd name="T88" fmla="*/ 172977 w 445"/>
                <a:gd name="T89" fmla="*/ 92301 h 436"/>
                <a:gd name="T90" fmla="*/ 135020 w 445"/>
                <a:gd name="T91" fmla="*/ 92301 h 436"/>
                <a:gd name="T92" fmla="*/ 135020 w 445"/>
                <a:gd name="T93" fmla="*/ 116332 h 436"/>
                <a:gd name="T94" fmla="*/ 172977 w 445"/>
                <a:gd name="T95" fmla="*/ 116332 h 436"/>
                <a:gd name="T96" fmla="*/ 172977 w 445"/>
                <a:gd name="T97" fmla="*/ 159478 h 436"/>
                <a:gd name="T98" fmla="*/ 202258 w 445"/>
                <a:gd name="T99" fmla="*/ 159478 h 436"/>
                <a:gd name="T100" fmla="*/ 202258 w 445"/>
                <a:gd name="T101" fmla="*/ 116332 h 436"/>
                <a:gd name="T102" fmla="*/ 240758 w 445"/>
                <a:gd name="T103" fmla="*/ 116332 h 436"/>
                <a:gd name="T104" fmla="*/ 240758 w 445"/>
                <a:gd name="T105" fmla="*/ 92301 h 436"/>
                <a:gd name="T106" fmla="*/ 202258 w 445"/>
                <a:gd name="T107" fmla="*/ 92301 h 4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45" h="436">
                  <a:moveTo>
                    <a:pt x="27" y="107"/>
                  </a:moveTo>
                  <a:lnTo>
                    <a:pt x="27" y="107"/>
                  </a:lnTo>
                  <a:cubicBezTo>
                    <a:pt x="27" y="142"/>
                    <a:pt x="36" y="169"/>
                    <a:pt x="62" y="186"/>
                  </a:cubicBezTo>
                  <a:cubicBezTo>
                    <a:pt x="81" y="195"/>
                    <a:pt x="107" y="204"/>
                    <a:pt x="116" y="204"/>
                  </a:cubicBezTo>
                  <a:lnTo>
                    <a:pt x="125" y="204"/>
                  </a:lnTo>
                  <a:cubicBezTo>
                    <a:pt x="125" y="204"/>
                    <a:pt x="116" y="222"/>
                    <a:pt x="134" y="248"/>
                  </a:cubicBezTo>
                  <a:cubicBezTo>
                    <a:pt x="107" y="248"/>
                    <a:pt x="0" y="257"/>
                    <a:pt x="0" y="345"/>
                  </a:cubicBezTo>
                  <a:cubicBezTo>
                    <a:pt x="0" y="435"/>
                    <a:pt x="98" y="435"/>
                    <a:pt x="116" y="435"/>
                  </a:cubicBezTo>
                  <a:cubicBezTo>
                    <a:pt x="116" y="435"/>
                    <a:pt x="116" y="435"/>
                    <a:pt x="125" y="435"/>
                  </a:cubicBezTo>
                  <a:cubicBezTo>
                    <a:pt x="134" y="435"/>
                    <a:pt x="169" y="435"/>
                    <a:pt x="196" y="417"/>
                  </a:cubicBezTo>
                  <a:cubicBezTo>
                    <a:pt x="231" y="399"/>
                    <a:pt x="249" y="364"/>
                    <a:pt x="249" y="320"/>
                  </a:cubicBezTo>
                  <a:cubicBezTo>
                    <a:pt x="249" y="275"/>
                    <a:pt x="222" y="248"/>
                    <a:pt x="205" y="230"/>
                  </a:cubicBezTo>
                  <a:cubicBezTo>
                    <a:pt x="187" y="222"/>
                    <a:pt x="178" y="213"/>
                    <a:pt x="178" y="204"/>
                  </a:cubicBezTo>
                  <a:cubicBezTo>
                    <a:pt x="178" y="195"/>
                    <a:pt x="187" y="186"/>
                    <a:pt x="196" y="177"/>
                  </a:cubicBezTo>
                  <a:cubicBezTo>
                    <a:pt x="213" y="160"/>
                    <a:pt x="231" y="142"/>
                    <a:pt x="231" y="98"/>
                  </a:cubicBezTo>
                  <a:cubicBezTo>
                    <a:pt x="231" y="62"/>
                    <a:pt x="222" y="36"/>
                    <a:pt x="196" y="18"/>
                  </a:cubicBezTo>
                  <a:lnTo>
                    <a:pt x="213" y="18"/>
                  </a:lnTo>
                  <a:cubicBezTo>
                    <a:pt x="231" y="18"/>
                    <a:pt x="249" y="9"/>
                    <a:pt x="249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34" y="0"/>
                    <a:pt x="27" y="0"/>
                    <a:pt x="27" y="107"/>
                  </a:cubicBezTo>
                  <a:close/>
                  <a:moveTo>
                    <a:pt x="205" y="328"/>
                  </a:moveTo>
                  <a:lnTo>
                    <a:pt x="205" y="328"/>
                  </a:lnTo>
                  <a:cubicBezTo>
                    <a:pt x="213" y="364"/>
                    <a:pt x="178" y="390"/>
                    <a:pt x="134" y="390"/>
                  </a:cubicBezTo>
                  <a:cubicBezTo>
                    <a:pt x="90" y="399"/>
                    <a:pt x="54" y="381"/>
                    <a:pt x="54" y="345"/>
                  </a:cubicBezTo>
                  <a:cubicBezTo>
                    <a:pt x="45" y="328"/>
                    <a:pt x="54" y="310"/>
                    <a:pt x="71" y="292"/>
                  </a:cubicBezTo>
                  <a:cubicBezTo>
                    <a:pt x="90" y="283"/>
                    <a:pt x="107" y="275"/>
                    <a:pt x="125" y="275"/>
                  </a:cubicBezTo>
                  <a:cubicBezTo>
                    <a:pt x="134" y="275"/>
                    <a:pt x="134" y="275"/>
                    <a:pt x="134" y="275"/>
                  </a:cubicBezTo>
                  <a:cubicBezTo>
                    <a:pt x="178" y="275"/>
                    <a:pt x="205" y="301"/>
                    <a:pt x="205" y="328"/>
                  </a:cubicBezTo>
                  <a:close/>
                  <a:moveTo>
                    <a:pt x="178" y="80"/>
                  </a:moveTo>
                  <a:lnTo>
                    <a:pt x="178" y="80"/>
                  </a:lnTo>
                  <a:cubicBezTo>
                    <a:pt x="187" y="124"/>
                    <a:pt x="169" y="160"/>
                    <a:pt x="143" y="169"/>
                  </a:cubicBezTo>
                  <a:cubicBezTo>
                    <a:pt x="143" y="169"/>
                    <a:pt x="143" y="169"/>
                    <a:pt x="134" y="169"/>
                  </a:cubicBezTo>
                  <a:cubicBezTo>
                    <a:pt x="107" y="169"/>
                    <a:pt x="90" y="151"/>
                    <a:pt x="81" y="116"/>
                  </a:cubicBezTo>
                  <a:cubicBezTo>
                    <a:pt x="71" y="98"/>
                    <a:pt x="71" y="80"/>
                    <a:pt x="81" y="62"/>
                  </a:cubicBezTo>
                  <a:cubicBezTo>
                    <a:pt x="81" y="45"/>
                    <a:pt x="98" y="36"/>
                    <a:pt x="107" y="26"/>
                  </a:cubicBezTo>
                  <a:lnTo>
                    <a:pt x="116" y="26"/>
                  </a:lnTo>
                  <a:cubicBezTo>
                    <a:pt x="151" y="26"/>
                    <a:pt x="169" y="45"/>
                    <a:pt x="178" y="80"/>
                  </a:cubicBezTo>
                  <a:close/>
                  <a:moveTo>
                    <a:pt x="373" y="169"/>
                  </a:moveTo>
                  <a:lnTo>
                    <a:pt x="373" y="169"/>
                  </a:lnTo>
                  <a:cubicBezTo>
                    <a:pt x="373" y="98"/>
                    <a:pt x="373" y="98"/>
                    <a:pt x="373" y="98"/>
                  </a:cubicBezTo>
                  <a:cubicBezTo>
                    <a:pt x="319" y="98"/>
                    <a:pt x="319" y="98"/>
                    <a:pt x="319" y="98"/>
                  </a:cubicBezTo>
                  <a:cubicBezTo>
                    <a:pt x="319" y="169"/>
                    <a:pt x="319" y="169"/>
                    <a:pt x="319" y="169"/>
                  </a:cubicBezTo>
                  <a:cubicBezTo>
                    <a:pt x="249" y="169"/>
                    <a:pt x="249" y="169"/>
                    <a:pt x="249" y="169"/>
                  </a:cubicBezTo>
                  <a:cubicBezTo>
                    <a:pt x="249" y="213"/>
                    <a:pt x="249" y="213"/>
                    <a:pt x="249" y="213"/>
                  </a:cubicBezTo>
                  <a:cubicBezTo>
                    <a:pt x="319" y="213"/>
                    <a:pt x="319" y="213"/>
                    <a:pt x="319" y="213"/>
                  </a:cubicBezTo>
                  <a:cubicBezTo>
                    <a:pt x="319" y="292"/>
                    <a:pt x="319" y="292"/>
                    <a:pt x="319" y="292"/>
                  </a:cubicBezTo>
                  <a:cubicBezTo>
                    <a:pt x="373" y="292"/>
                    <a:pt x="373" y="292"/>
                    <a:pt x="373" y="292"/>
                  </a:cubicBezTo>
                  <a:cubicBezTo>
                    <a:pt x="373" y="213"/>
                    <a:pt x="373" y="213"/>
                    <a:pt x="373" y="213"/>
                  </a:cubicBezTo>
                  <a:cubicBezTo>
                    <a:pt x="444" y="213"/>
                    <a:pt x="444" y="213"/>
                    <a:pt x="444" y="213"/>
                  </a:cubicBezTo>
                  <a:cubicBezTo>
                    <a:pt x="444" y="169"/>
                    <a:pt x="444" y="169"/>
                    <a:pt x="444" y="169"/>
                  </a:cubicBezTo>
                  <a:lnTo>
                    <a:pt x="373" y="16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8" name="Freeform 75">
              <a:extLst>
                <a:ext uri="{FF2B5EF4-FFF2-40B4-BE49-F238E27FC236}">
                  <a16:creationId xmlns:a16="http://schemas.microsoft.com/office/drawing/2014/main" id="{CB7C9A83-C7DC-42B6-8F82-063A550CCC1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475619" y="5793834"/>
              <a:ext cx="75912" cy="140980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9" name="Freeform 85">
              <a:extLst>
                <a:ext uri="{FF2B5EF4-FFF2-40B4-BE49-F238E27FC236}">
                  <a16:creationId xmlns:a16="http://schemas.microsoft.com/office/drawing/2014/main" id="{3E52416F-D52D-490F-A808-4113194F7ED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697970" y="5806938"/>
              <a:ext cx="142788" cy="114772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2205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9EBA54-C208-4AFA-A14E-E742E6C5B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1354BD9-8478-4B0C-985E-C4C1E501D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06C5185-133C-4D5C-8437-7BA30DF937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EDDB2B-177D-4F67-930B-7FECEB6FB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2024/5/15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FCBDF18-2536-49DE-AACA-A3889C29A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E209A6B-55D3-4138-B6D8-1D7DD1C69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1253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55F94A-0402-4883-A95F-D19BCB999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B744A79-1E73-4163-82DE-250F3E9A36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E22FDA-E717-49DB-909C-232C70AD6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7797381-C0A4-452D-8BC2-556B67794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2024/5/15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AC1B53F-68DD-4BA8-A1FE-E62462FC2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E1D7E0B-DDE6-4D83-867C-BB942FE1C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469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406983-35A8-42AE-B002-27D9CF90C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17407F-AB74-42D0-89BA-9BC8E95EEB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73A247-160F-4C3B-803A-74FE34079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2024/5/15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314980-77B6-4893-98D3-E5A2FB74B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D731BA-64E8-41D1-8E97-3B65B3B0E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5097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296F8C4-A206-4C44-9B6E-1AADC57C9E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542C44F-6568-4A0D-BCD1-878DF2DAA6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B4AA2A-056E-4584-91CB-E19AA4E27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2024/5/15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95391F-40CA-4D45-84B0-D00B7F7D2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AA89F1-9E43-4FFA-B107-C430670BE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475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‹nº›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076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179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240"/>
              </a:lnSpc>
            </a:pPr>
            <a:r>
              <a:rPr lang="pt-BR" spc="-10"/>
              <a:t> </a:t>
            </a:r>
            <a:endParaRPr lang="pt-BR" spc="-25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pt-BR" spc="-25" smtClean="0"/>
              <a:t>‹nº›</a:t>
            </a:fld>
            <a:endParaRPr lang="pt-BR" spc="-25" dirty="0"/>
          </a:p>
        </p:txBody>
      </p:sp>
    </p:spTree>
    <p:extLst>
      <p:ext uri="{BB962C8B-B14F-4D97-AF65-F5344CB8AC3E}">
        <p14:creationId xmlns:p14="http://schemas.microsoft.com/office/powerpoint/2010/main" val="2159842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rlito"/>
                <a:cs typeface="Carlito"/>
              </a:defRPr>
            </a:lvl1pPr>
          </a:lstStyle>
          <a:p>
            <a:pPr marL="12700">
              <a:lnSpc>
                <a:spcPts val="1240"/>
              </a:lnSpc>
            </a:pPr>
            <a:r>
              <a:rPr lang="pt-BR" spc="-10" dirty="0"/>
              <a:t> </a:t>
            </a:r>
            <a:endParaRPr spc="-25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5/15/2024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rlito"/>
                <a:cs typeface="Carlito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‹nº›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2856207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746B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rlito"/>
                <a:cs typeface="Carlito"/>
              </a:defRPr>
            </a:lvl1pPr>
          </a:lstStyle>
          <a:p>
            <a:pPr marL="12700">
              <a:lnSpc>
                <a:spcPts val="1240"/>
              </a:lnSpc>
            </a:pPr>
            <a:r>
              <a:rPr lang="pt-BR" spc="-10" dirty="0"/>
              <a:t> </a:t>
            </a:r>
            <a:endParaRPr spc="-25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5/15/2024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rlito"/>
                <a:cs typeface="Carlito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‹nº›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284626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746B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93139" y="1668018"/>
            <a:ext cx="4430395" cy="4552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480428" y="1668018"/>
            <a:ext cx="4690109" cy="37293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rlito"/>
                <a:cs typeface="Carlito"/>
              </a:defRPr>
            </a:lvl1pPr>
          </a:lstStyle>
          <a:p>
            <a:pPr marL="12700">
              <a:lnSpc>
                <a:spcPts val="1240"/>
              </a:lnSpc>
            </a:pPr>
            <a:r>
              <a:rPr lang="pt-BR" spc="-10" dirty="0"/>
              <a:t> </a:t>
            </a:r>
            <a:endParaRPr spc="-25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5/15/2024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rlito"/>
                <a:cs typeface="Carlito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‹nº›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48625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4884E86-7DAD-464E-9FD0-14DFCDA13D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" y="0"/>
            <a:ext cx="12190879" cy="687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345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48747B6-90D0-4CDB-A724-6C247B863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65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2528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853" r:id="rId4"/>
    <p:sldLayoutId id="2147483854" r:id="rId5"/>
    <p:sldLayoutId id="2147483877" r:id="rId6"/>
    <p:sldLayoutId id="2147483878" r:id="rId7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E4008F9-FBDE-4FE5-96FA-0B479FB7E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359E05A-7BBD-4628-8430-C5AD6657E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5B6011-7970-41D6-91EF-40E60E80AB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ECFDE-47B5-468B-93A2-C567C7788EFA}" type="datetimeFigureOut">
              <a:rPr lang="zh-CN" altLang="en-US" smtClean="0"/>
              <a:t>2024/5/15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37CB54-E835-4300-89FB-A893C995E9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A6F2DA-FFE1-41B3-8392-664DBF0484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3142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://www.projetecno.eng.br/nr-13-norma-e-ampliada/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inspecaoequipto.blogspot.com.br/2013/11/caso-048-ruptura-de-tubulacao-por.htm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dE_bAA3ZZlM" TargetMode="External"/><Relationship Id="rId2" Type="http://schemas.openxmlformats.org/officeDocument/2006/relationships/hyperlink" Target="http://www.projetecno.eng.br/valvula-e-manometro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www.projetecno.eng.br/seguranca-na-operacao-de-caldeiras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hyperlink" Target="http://www.projetecno.eng.br/nr-13-norma-e-ampliada/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jetecno.eng.br/inspecao-e-servicos/inspecao-de-vasos-de-pressao-nr13/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hyperlink" Target="http://www.projetecno.eng.br/seguranca-na-operacao-de-caldeiras/" TargetMode="Externa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jetecno.eng.br/principais-itens-da-nr-12/" TargetMode="External"/><Relationship Id="rId2" Type="http://schemas.openxmlformats.org/officeDocument/2006/relationships/hyperlink" Target="http://www.projetecno.eng.br/valvulas-de-seguranca/" TargetMode="Externa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jetecno.eng.br/valvulas-de-seguranca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://g1.globo.com/mg/centro-oeste/noticia/2015/11/explosao-de-compressor-de-ar-deixa-homem-ferido-em-carmo-da-mata.html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>
            <a:extLst>
              <a:ext uri="{FF2B5EF4-FFF2-40B4-BE49-F238E27FC236}">
                <a16:creationId xmlns:a16="http://schemas.microsoft.com/office/drawing/2014/main" id="{9FD5B522-BB78-E336-3F5F-2E4327723938}"/>
              </a:ext>
            </a:extLst>
          </p:cNvPr>
          <p:cNvSpPr/>
          <p:nvPr/>
        </p:nvSpPr>
        <p:spPr>
          <a:xfrm>
            <a:off x="1268114" y="762850"/>
            <a:ext cx="2225702" cy="214749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 descr="Porta de madeira com cortina&#10;&#10;Descrição gerada automaticamente com confiança média">
            <a:extLst>
              <a:ext uri="{FF2B5EF4-FFF2-40B4-BE49-F238E27FC236}">
                <a16:creationId xmlns:a16="http://schemas.microsoft.com/office/drawing/2014/main" id="{0CF7907D-717F-1836-85AC-9160A0DA6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268" y="-174171"/>
            <a:ext cx="12564955" cy="7200517"/>
          </a:xfrm>
          <a:prstGeom prst="rect">
            <a:avLst/>
          </a:prstGeom>
        </p:spPr>
      </p:pic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564152B0-596E-BE21-A235-EA885B1B52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3" y="35174"/>
            <a:ext cx="2261621" cy="627889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6A6E8CEC-B945-4945-E85C-E269F739E917}"/>
              </a:ext>
            </a:extLst>
          </p:cNvPr>
          <p:cNvSpPr/>
          <p:nvPr/>
        </p:nvSpPr>
        <p:spPr>
          <a:xfrm>
            <a:off x="-186478" y="796979"/>
            <a:ext cx="12564955" cy="1219108"/>
          </a:xfrm>
          <a:prstGeom prst="rect">
            <a:avLst/>
          </a:prstGeom>
          <a:solidFill>
            <a:srgbClr val="23253D">
              <a:alpha val="34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" name="Title 5" descr="e7d195523061f1c0c2b73831c94a3edc981f60e396d3e182073EE1468018468A7F192AE5E5CD515B6C3125F8AF6E4EE646174E8CF0B46FD19828DCE8CDA3B3A044A74F0E769C5FA8CB87AB6FC303C8BA3785FAC64AF542476E788CAADB444A39674DDF9DD625352A5FF00F4D80BB9D271207DA1B23F505A5011A8688F6E2AE0C6DE49E3EA56775759A548DC731730E14">
            <a:extLst>
              <a:ext uri="{FF2B5EF4-FFF2-40B4-BE49-F238E27FC236}">
                <a16:creationId xmlns:a16="http://schemas.microsoft.com/office/drawing/2014/main" id="{0BA7DD12-3D92-70F1-D7D2-C6F8852FF7C7}"/>
              </a:ext>
            </a:extLst>
          </p:cNvPr>
          <p:cNvSpPr txBox="1"/>
          <p:nvPr/>
        </p:nvSpPr>
        <p:spPr>
          <a:xfrm>
            <a:off x="1818880" y="1045220"/>
            <a:ext cx="8242778" cy="7795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Caldeira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</a:p>
        </p:txBody>
      </p:sp>
      <p:pic>
        <p:nvPicPr>
          <p:cNvPr id="17" name="Imagem 16" descr="Homem de terno e gravata com chapéu na mão&#10;&#10;Descrição gerada automaticamente">
            <a:extLst>
              <a:ext uri="{FF2B5EF4-FFF2-40B4-BE49-F238E27FC236}">
                <a16:creationId xmlns:a16="http://schemas.microsoft.com/office/drawing/2014/main" id="{D24AD95B-0668-5B5D-C9B5-E7331DF6A1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7" y="1222557"/>
            <a:ext cx="6020475" cy="5635444"/>
          </a:xfrm>
          <a:prstGeom prst="rect">
            <a:avLst/>
          </a:prstGeom>
        </p:spPr>
      </p:pic>
      <p:pic>
        <p:nvPicPr>
          <p:cNvPr id="1026" name="Picture 2" descr="Tecno Pressure">
            <a:extLst>
              <a:ext uri="{FF2B5EF4-FFF2-40B4-BE49-F238E27FC236}">
                <a16:creationId xmlns:a16="http://schemas.microsoft.com/office/drawing/2014/main" id="{3BE3ACE4-E6F5-FA31-EFFE-2F20B0A1C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28" y="35174"/>
            <a:ext cx="2577617" cy="257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22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019" y="457200"/>
            <a:ext cx="9315197" cy="800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800" b="0" dirty="0">
                <a:solidFill>
                  <a:schemeClr val="bg1"/>
                </a:solidFill>
                <a:highlight>
                  <a:srgbClr val="FF0000"/>
                </a:highlight>
                <a:latin typeface="Carlito"/>
                <a:cs typeface="Carlito"/>
              </a:rPr>
              <a:t>As</a:t>
            </a:r>
            <a:r>
              <a:rPr sz="1800" b="0" spc="-25" dirty="0">
                <a:solidFill>
                  <a:schemeClr val="bg1"/>
                </a:solidFill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dirty="0">
                <a:solidFill>
                  <a:schemeClr val="bg1"/>
                </a:solidFill>
                <a:highlight>
                  <a:srgbClr val="FF0000"/>
                </a:highlight>
              </a:rPr>
              <a:t>tubulações</a:t>
            </a:r>
            <a:r>
              <a:rPr sz="1800" spc="-55" dirty="0">
                <a:solidFill>
                  <a:schemeClr val="bg1"/>
                </a:solidFill>
                <a:highlight>
                  <a:srgbClr val="FF0000"/>
                </a:highlight>
              </a:rPr>
              <a:t> </a:t>
            </a:r>
            <a:r>
              <a:rPr sz="1800" dirty="0">
                <a:solidFill>
                  <a:schemeClr val="bg1"/>
                </a:solidFill>
                <a:highlight>
                  <a:srgbClr val="FF0000"/>
                </a:highlight>
              </a:rPr>
              <a:t>que</a:t>
            </a:r>
            <a:r>
              <a:rPr sz="1800" spc="-40" dirty="0">
                <a:solidFill>
                  <a:schemeClr val="bg1"/>
                </a:solidFill>
                <a:highlight>
                  <a:srgbClr val="FF0000"/>
                </a:highlight>
              </a:rPr>
              <a:t> </a:t>
            </a:r>
            <a:r>
              <a:rPr sz="1800" dirty="0">
                <a:solidFill>
                  <a:schemeClr val="bg1"/>
                </a:solidFill>
                <a:highlight>
                  <a:srgbClr val="FF0000"/>
                </a:highlight>
              </a:rPr>
              <a:t>operam</a:t>
            </a:r>
            <a:r>
              <a:rPr sz="1800" spc="-60" dirty="0">
                <a:solidFill>
                  <a:schemeClr val="bg1"/>
                </a:solidFill>
                <a:highlight>
                  <a:srgbClr val="FF0000"/>
                </a:highlight>
              </a:rPr>
              <a:t> </a:t>
            </a:r>
            <a:r>
              <a:rPr sz="1800" dirty="0">
                <a:solidFill>
                  <a:schemeClr val="bg1"/>
                </a:solidFill>
                <a:highlight>
                  <a:srgbClr val="FF0000"/>
                </a:highlight>
              </a:rPr>
              <a:t>sob</a:t>
            </a:r>
            <a:r>
              <a:rPr sz="1800" spc="-40" dirty="0">
                <a:solidFill>
                  <a:schemeClr val="bg1"/>
                </a:solidFill>
                <a:highlight>
                  <a:srgbClr val="FF0000"/>
                </a:highlight>
              </a:rPr>
              <a:t> </a:t>
            </a:r>
            <a:r>
              <a:rPr sz="1800" dirty="0">
                <a:solidFill>
                  <a:schemeClr val="bg1"/>
                </a:solidFill>
                <a:highlight>
                  <a:srgbClr val="FF0000"/>
                </a:highlight>
              </a:rPr>
              <a:t>pressão</a:t>
            </a:r>
            <a:r>
              <a:rPr sz="1800" spc="-20" dirty="0">
                <a:solidFill>
                  <a:schemeClr val="bg1"/>
                </a:solidFill>
                <a:highlight>
                  <a:srgbClr val="FF0000"/>
                </a:highlight>
              </a:rPr>
              <a:t> </a:t>
            </a:r>
            <a:r>
              <a:rPr sz="1800" b="0" spc="-50" dirty="0">
                <a:solidFill>
                  <a:schemeClr val="bg1"/>
                </a:solidFill>
                <a:highlight>
                  <a:srgbClr val="FF0000"/>
                </a:highlight>
                <a:latin typeface="Carlito"/>
                <a:cs typeface="Carlito"/>
              </a:rPr>
              <a:t>e </a:t>
            </a:r>
            <a:r>
              <a:rPr sz="1800" b="0" dirty="0">
                <a:solidFill>
                  <a:schemeClr val="bg1"/>
                </a:solidFill>
                <a:highlight>
                  <a:srgbClr val="FF0000"/>
                </a:highlight>
                <a:latin typeface="Carlito"/>
                <a:cs typeface="Carlito"/>
              </a:rPr>
              <a:t>interligam</a:t>
            </a:r>
            <a:r>
              <a:rPr sz="1800" b="0" spc="-35" dirty="0">
                <a:solidFill>
                  <a:schemeClr val="bg1"/>
                </a:solidFill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b="0" dirty="0">
                <a:solidFill>
                  <a:schemeClr val="bg1"/>
                </a:solidFill>
                <a:highlight>
                  <a:srgbClr val="FF0000"/>
                </a:highlight>
                <a:latin typeface="Carlito"/>
                <a:cs typeface="Carlito"/>
              </a:rPr>
              <a:t>os</a:t>
            </a:r>
            <a:r>
              <a:rPr sz="1800" b="0" spc="-45" dirty="0">
                <a:solidFill>
                  <a:schemeClr val="bg1"/>
                </a:solidFill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b="0" dirty="0">
                <a:solidFill>
                  <a:schemeClr val="bg1"/>
                </a:solidFill>
                <a:highlight>
                  <a:srgbClr val="FF0000"/>
                </a:highlight>
                <a:latin typeface="Carlito"/>
                <a:cs typeface="Carlito"/>
              </a:rPr>
              <a:t>equipamentos</a:t>
            </a:r>
            <a:r>
              <a:rPr sz="1800" b="0" spc="-45" dirty="0">
                <a:solidFill>
                  <a:schemeClr val="bg1"/>
                </a:solidFill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b="0" dirty="0">
                <a:solidFill>
                  <a:schemeClr val="bg1"/>
                </a:solidFill>
                <a:highlight>
                  <a:srgbClr val="FF0000"/>
                </a:highlight>
                <a:latin typeface="Carlito"/>
                <a:cs typeface="Carlito"/>
              </a:rPr>
              <a:t>sob</a:t>
            </a:r>
            <a:r>
              <a:rPr sz="1800" b="0" spc="-50" dirty="0">
                <a:solidFill>
                  <a:schemeClr val="bg1"/>
                </a:solidFill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b="0" spc="-10" dirty="0">
                <a:solidFill>
                  <a:schemeClr val="bg1"/>
                </a:solidFill>
                <a:highlight>
                  <a:srgbClr val="FF0000"/>
                </a:highlight>
                <a:latin typeface="Carlito"/>
                <a:cs typeface="Carlito"/>
              </a:rPr>
              <a:t>pressão,</a:t>
            </a:r>
            <a:r>
              <a:rPr sz="1800" b="0" spc="-50" dirty="0">
                <a:solidFill>
                  <a:schemeClr val="bg1"/>
                </a:solidFill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b="0" spc="-10" dirty="0">
                <a:solidFill>
                  <a:schemeClr val="bg1"/>
                </a:solidFill>
                <a:highlight>
                  <a:srgbClr val="FF0000"/>
                </a:highlight>
                <a:latin typeface="Carlito"/>
                <a:cs typeface="Carlito"/>
              </a:rPr>
              <a:t>também </a:t>
            </a:r>
            <a:r>
              <a:rPr sz="1800" b="0" dirty="0">
                <a:solidFill>
                  <a:schemeClr val="bg1"/>
                </a:solidFill>
                <a:highlight>
                  <a:srgbClr val="FF0000"/>
                </a:highlight>
                <a:latin typeface="Carlito"/>
                <a:cs typeface="Carlito"/>
              </a:rPr>
              <a:t>possuem</a:t>
            </a:r>
            <a:r>
              <a:rPr sz="1800" b="0" spc="-50" dirty="0">
                <a:solidFill>
                  <a:schemeClr val="bg1"/>
                </a:solidFill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b="0" dirty="0">
                <a:solidFill>
                  <a:schemeClr val="bg1"/>
                </a:solidFill>
                <a:highlight>
                  <a:srgbClr val="FF0000"/>
                </a:highlight>
                <a:latin typeface="Carlito"/>
                <a:cs typeface="Carlito"/>
              </a:rPr>
              <a:t>o</a:t>
            </a:r>
            <a:r>
              <a:rPr sz="1800" b="0" spc="-30" dirty="0">
                <a:solidFill>
                  <a:schemeClr val="bg1"/>
                </a:solidFill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b="0" dirty="0">
                <a:solidFill>
                  <a:schemeClr val="bg1"/>
                </a:solidFill>
                <a:highlight>
                  <a:srgbClr val="FF0000"/>
                </a:highlight>
                <a:latin typeface="Carlito"/>
                <a:cs typeface="Carlito"/>
              </a:rPr>
              <a:t>risco</a:t>
            </a:r>
            <a:r>
              <a:rPr sz="1800" b="0" spc="-45" dirty="0">
                <a:solidFill>
                  <a:schemeClr val="bg1"/>
                </a:solidFill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b="0" dirty="0">
                <a:solidFill>
                  <a:schemeClr val="bg1"/>
                </a:solidFill>
                <a:highlight>
                  <a:srgbClr val="FF0000"/>
                </a:highlight>
                <a:latin typeface="Carlito"/>
                <a:cs typeface="Carlito"/>
              </a:rPr>
              <a:t>de</a:t>
            </a:r>
            <a:r>
              <a:rPr sz="1800" b="0" spc="-25" dirty="0">
                <a:solidFill>
                  <a:schemeClr val="bg1"/>
                </a:solidFill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b="0" dirty="0">
                <a:solidFill>
                  <a:schemeClr val="bg1"/>
                </a:solidFill>
                <a:highlight>
                  <a:srgbClr val="FF0000"/>
                </a:highlight>
                <a:latin typeface="Carlito"/>
                <a:cs typeface="Carlito"/>
              </a:rPr>
              <a:t>explosão,</a:t>
            </a:r>
            <a:r>
              <a:rPr sz="1800" b="0" spc="-35" dirty="0">
                <a:solidFill>
                  <a:schemeClr val="bg1"/>
                </a:solidFill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b="0" dirty="0">
                <a:solidFill>
                  <a:schemeClr val="bg1"/>
                </a:solidFill>
                <a:highlight>
                  <a:srgbClr val="FF0000"/>
                </a:highlight>
                <a:latin typeface="Carlito"/>
                <a:cs typeface="Carlito"/>
              </a:rPr>
              <a:t>sendo</a:t>
            </a:r>
            <a:r>
              <a:rPr sz="1800" b="0" spc="-45" dirty="0">
                <a:solidFill>
                  <a:schemeClr val="bg1"/>
                </a:solidFill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b="0" dirty="0">
                <a:solidFill>
                  <a:schemeClr val="bg1"/>
                </a:solidFill>
                <a:highlight>
                  <a:srgbClr val="FF0000"/>
                </a:highlight>
                <a:latin typeface="Carlito"/>
                <a:cs typeface="Carlito"/>
              </a:rPr>
              <a:t>este</a:t>
            </a:r>
            <a:r>
              <a:rPr sz="1800" b="0" spc="-40" dirty="0">
                <a:solidFill>
                  <a:schemeClr val="bg1"/>
                </a:solidFill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b="0" spc="-10" dirty="0">
                <a:solidFill>
                  <a:schemeClr val="bg1"/>
                </a:solidFill>
                <a:highlight>
                  <a:srgbClr val="FF0000"/>
                </a:highlight>
                <a:latin typeface="Carlito"/>
                <a:cs typeface="Carlito"/>
              </a:rPr>
              <a:t>também </a:t>
            </a:r>
            <a:r>
              <a:rPr sz="1800" b="0" dirty="0">
                <a:solidFill>
                  <a:schemeClr val="bg1"/>
                </a:solidFill>
                <a:highlight>
                  <a:srgbClr val="FF0000"/>
                </a:highlight>
                <a:latin typeface="Carlito"/>
                <a:cs typeface="Carl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um</a:t>
            </a:r>
            <a:r>
              <a:rPr sz="1800" b="0" spc="-25" dirty="0">
                <a:solidFill>
                  <a:schemeClr val="bg1"/>
                </a:solidFill>
                <a:highlight>
                  <a:srgbClr val="FF0000"/>
                </a:highlight>
                <a:latin typeface="Carlito"/>
                <a:cs typeface="Carl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800" b="0" spc="-10" dirty="0">
                <a:solidFill>
                  <a:schemeClr val="bg1"/>
                </a:solidFill>
                <a:highlight>
                  <a:srgbClr val="FF0000"/>
                </a:highlight>
                <a:latin typeface="Carlito"/>
                <a:cs typeface="Carl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importante</a:t>
            </a:r>
            <a:r>
              <a:rPr sz="1800" b="0" spc="-5" dirty="0">
                <a:solidFill>
                  <a:schemeClr val="bg1"/>
                </a:solidFill>
                <a:highlight>
                  <a:srgbClr val="FF0000"/>
                </a:highlight>
                <a:latin typeface="Carlito"/>
                <a:cs typeface="Carl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800" b="0" dirty="0">
                <a:solidFill>
                  <a:schemeClr val="bg1"/>
                </a:solidFill>
                <a:highlight>
                  <a:srgbClr val="FF0000"/>
                </a:highlight>
                <a:latin typeface="Carlito"/>
                <a:cs typeface="Carl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dado</a:t>
            </a:r>
            <a:r>
              <a:rPr sz="1800" b="0" spc="-15" dirty="0">
                <a:solidFill>
                  <a:schemeClr val="bg1"/>
                </a:solidFill>
                <a:highlight>
                  <a:srgbClr val="FF0000"/>
                </a:highlight>
                <a:latin typeface="Carlito"/>
                <a:cs typeface="Carl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800" b="0" dirty="0">
                <a:solidFill>
                  <a:schemeClr val="bg1"/>
                </a:solidFill>
                <a:highlight>
                  <a:srgbClr val="FF0000"/>
                </a:highlight>
                <a:latin typeface="Carlito"/>
                <a:cs typeface="Carl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que</a:t>
            </a:r>
            <a:r>
              <a:rPr sz="1800" b="0" spc="-10" dirty="0">
                <a:solidFill>
                  <a:schemeClr val="bg1"/>
                </a:solidFill>
                <a:highlight>
                  <a:srgbClr val="FF0000"/>
                </a:highlight>
                <a:latin typeface="Carlito"/>
                <a:cs typeface="Carl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800" b="0" dirty="0">
                <a:solidFill>
                  <a:schemeClr val="bg1"/>
                </a:solidFill>
                <a:highlight>
                  <a:srgbClr val="FF0000"/>
                </a:highlight>
                <a:latin typeface="Carlito"/>
                <a:cs typeface="Carl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fez</a:t>
            </a:r>
            <a:r>
              <a:rPr sz="1800" b="0" spc="-25" dirty="0">
                <a:solidFill>
                  <a:schemeClr val="bg1"/>
                </a:solidFill>
                <a:highlight>
                  <a:srgbClr val="FF0000"/>
                </a:highlight>
                <a:latin typeface="Carlito"/>
                <a:cs typeface="Carl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800" b="0" dirty="0">
                <a:solidFill>
                  <a:schemeClr val="bg1"/>
                </a:solidFill>
                <a:highlight>
                  <a:srgbClr val="FF0000"/>
                </a:highlight>
                <a:latin typeface="Carlito"/>
                <a:cs typeface="Carl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r>
              <a:rPr sz="1800" b="0" spc="-20" dirty="0">
                <a:solidFill>
                  <a:schemeClr val="bg1"/>
                </a:solidFill>
                <a:highlight>
                  <a:srgbClr val="FF0000"/>
                </a:highlight>
                <a:latin typeface="Carlito"/>
                <a:cs typeface="Carl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800" u="sng" dirty="0">
                <a:solidFill>
                  <a:schemeClr val="bg1"/>
                </a:solidFill>
                <a:highlight>
                  <a:srgbClr val="FF0000"/>
                </a:highlight>
                <a:uFill>
                  <a:solidFill>
                    <a:srgbClr val="0462C1"/>
                  </a:solidFill>
                </a:u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ampliar</a:t>
            </a:r>
            <a:r>
              <a:rPr sz="1800" u="sng" spc="-50" dirty="0">
                <a:solidFill>
                  <a:schemeClr val="bg1"/>
                </a:solidFill>
                <a:highlight>
                  <a:srgbClr val="FF0000"/>
                </a:highlight>
                <a:uFill>
                  <a:solidFill>
                    <a:srgbClr val="0462C1"/>
                  </a:solidFill>
                </a:u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800" u="sng" dirty="0">
                <a:solidFill>
                  <a:schemeClr val="bg1"/>
                </a:solidFill>
                <a:highlight>
                  <a:srgbClr val="FF0000"/>
                </a:highlight>
                <a:uFill>
                  <a:solidFill>
                    <a:srgbClr val="0462C1"/>
                  </a:solidFill>
                </a:u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r>
              <a:rPr sz="1800" u="sng" spc="-25" dirty="0">
                <a:solidFill>
                  <a:schemeClr val="bg1"/>
                </a:solidFill>
                <a:highlight>
                  <a:srgbClr val="FF0000"/>
                </a:highlight>
                <a:uFill>
                  <a:solidFill>
                    <a:srgbClr val="0462C1"/>
                  </a:solidFill>
                </a:u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800" u="sng" dirty="0">
                <a:solidFill>
                  <a:schemeClr val="bg1"/>
                </a:solidFill>
                <a:highlight>
                  <a:srgbClr val="FF0000"/>
                </a:highlight>
                <a:uFill>
                  <a:solidFill>
                    <a:srgbClr val="0462C1"/>
                  </a:solidFill>
                </a:u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NR</a:t>
            </a:r>
            <a:r>
              <a:rPr sz="1800" u="sng" spc="-15" dirty="0">
                <a:solidFill>
                  <a:schemeClr val="bg1"/>
                </a:solidFill>
                <a:highlight>
                  <a:srgbClr val="FF0000"/>
                </a:highlight>
                <a:uFill>
                  <a:solidFill>
                    <a:srgbClr val="0462C1"/>
                  </a:solidFill>
                </a:u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800" u="sng" dirty="0">
                <a:solidFill>
                  <a:schemeClr val="bg1"/>
                </a:solidFill>
                <a:highlight>
                  <a:srgbClr val="FF0000"/>
                </a:highlight>
                <a:uFill>
                  <a:solidFill>
                    <a:srgbClr val="0462C1"/>
                  </a:solidFill>
                </a:u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13</a:t>
            </a:r>
            <a:r>
              <a:rPr sz="1800" u="sng" spc="-10" dirty="0">
                <a:solidFill>
                  <a:schemeClr val="bg1"/>
                </a:solidFill>
                <a:highlight>
                  <a:srgbClr val="FF0000"/>
                </a:highlight>
                <a:uFill>
                  <a:solidFill>
                    <a:srgbClr val="0462C1"/>
                  </a:solidFill>
                </a:u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800" u="sng" spc="-25" dirty="0">
                <a:solidFill>
                  <a:schemeClr val="bg1"/>
                </a:solidFill>
                <a:highlight>
                  <a:srgbClr val="FF0000"/>
                </a:highlight>
                <a:uFill>
                  <a:solidFill>
                    <a:srgbClr val="0462C1"/>
                  </a:solidFill>
                </a:u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</a:t>
            </a:r>
            <a:r>
              <a:rPr sz="1800" u="none" spc="-25" dirty="0">
                <a:solidFill>
                  <a:schemeClr val="bg1"/>
                </a:solidFill>
                <a:highlight>
                  <a:srgbClr val="FF0000"/>
                </a:highlight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800" u="sng" dirty="0">
                <a:solidFill>
                  <a:schemeClr val="bg1"/>
                </a:solidFill>
                <a:highlight>
                  <a:srgbClr val="FF0000"/>
                </a:highlight>
                <a:uFill>
                  <a:solidFill>
                    <a:srgbClr val="0462C1"/>
                  </a:solidFill>
                </a:u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2014</a:t>
            </a:r>
            <a:r>
              <a:rPr sz="1800" b="0" u="none" dirty="0">
                <a:solidFill>
                  <a:schemeClr val="bg1"/>
                </a:solidFill>
                <a:highlight>
                  <a:srgbClr val="FF0000"/>
                </a:highlight>
                <a:latin typeface="Carlito"/>
                <a:cs typeface="Carl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</a:t>
            </a:r>
            <a:r>
              <a:rPr sz="1800" b="0" u="none" spc="-50" dirty="0">
                <a:solidFill>
                  <a:schemeClr val="bg1"/>
                </a:solidFill>
                <a:highlight>
                  <a:srgbClr val="FF0000"/>
                </a:highlight>
                <a:latin typeface="Carlito"/>
                <a:cs typeface="Carl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sz="1800" dirty="0">
              <a:solidFill>
                <a:schemeClr val="bg1"/>
              </a:solidFill>
              <a:highlight>
                <a:srgbClr val="FF0000"/>
              </a:highlight>
              <a:latin typeface="Carlito"/>
              <a:cs typeface="Carlito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-1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endParaRPr kumimoji="0" sz="1050" b="0" i="0" u="none" strike="noStrike" kern="1200" cap="none" spc="-25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r" defTabSz="457200" rtl="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050" b="0" i="0" u="none" strike="noStrike" kern="1200" cap="none" spc="-25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38100" marR="0" lvl="0" indent="0" algn="r" defTabSz="457200" rtl="0" eaLnBrk="1" fontAlgn="auto" latinLnBrk="0" hangingPunct="1">
                <a:lnSpc>
                  <a:spcPts val="12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sz="1050" b="0" i="0" u="none" strike="noStrike" kern="1200" cap="none" spc="-25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6755" y="1534983"/>
            <a:ext cx="4740275" cy="2494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4572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Em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09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de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agosto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de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2004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uma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súbita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ruptura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em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uma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linha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de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água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quente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pressurizada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atingiu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onze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pessoas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que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estavam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na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sala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de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turbinas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da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Usina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Nuclear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de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Mihama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(Japão),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ficaram gravemente</a:t>
            </a:r>
            <a:r>
              <a:rPr kumimoji="0" sz="1800" b="0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queimados</a:t>
            </a:r>
            <a:r>
              <a:rPr kumimoji="0" sz="1800" b="0" i="0" u="none" strike="noStrike" kern="1200" cap="none" spc="-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(escaldados).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Quatro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deles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morreram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no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mesmo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dia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do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acidente.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6755" y="4067667"/>
            <a:ext cx="3886073" cy="25107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41045" y="6382469"/>
            <a:ext cx="470598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  <a:hlinkClick r:id="rId4"/>
              </a:rPr>
              <a:t>Fonte:</a:t>
            </a:r>
            <a:r>
              <a:rPr kumimoji="0" sz="1200" b="0" i="0" u="none" strike="noStrike" kern="1200" cap="none" spc="1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  <a:hlinkClick r:id="rId4"/>
              </a:rPr>
              <a:t> </a:t>
            </a:r>
            <a:r>
              <a:rPr kumimoji="0" sz="1200" b="0" i="0" u="sng" strike="noStrike" kern="1200" cap="none" spc="-10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rlito"/>
                <a:ea typeface="+mn-ea"/>
                <a:cs typeface="Carlito"/>
                <a:hlinkClick r:id="rId4"/>
              </a:rPr>
              <a:t>http://inspecaoequipto.blogspot.com.br/2013/11/caso-048-ruptura-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sng" strike="noStrike" kern="1200" cap="none" spc="0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rlito"/>
                <a:ea typeface="+mn-ea"/>
                <a:cs typeface="Carlito"/>
                <a:hlinkClick r:id="rId4"/>
              </a:rPr>
              <a:t>de-</a:t>
            </a:r>
            <a:r>
              <a:rPr kumimoji="0" sz="1200" b="0" i="0" u="sng" strike="noStrike" kern="1200" cap="none" spc="-10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rlito"/>
                <a:ea typeface="+mn-ea"/>
                <a:cs typeface="Carlito"/>
                <a:hlinkClick r:id="rId4"/>
              </a:rPr>
              <a:t>tubulacao-por.html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6" name="object 3"/>
          <p:cNvSpPr txBox="1"/>
          <p:nvPr/>
        </p:nvSpPr>
        <p:spPr>
          <a:xfrm>
            <a:off x="4681729" y="1217581"/>
            <a:ext cx="7303516" cy="24628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647700" algn="r" defTabSz="4572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</a:t>
            </a:r>
            <a:r>
              <a:rPr kumimoji="0" sz="1800" b="0" i="0" u="none" strike="noStrike" kern="1200" cap="none" spc="-1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00" b="0" i="0" u="none" strike="noStrike" kern="1200" cap="none" spc="-9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grandeza</a:t>
            </a:r>
            <a:r>
              <a:rPr kumimoji="0" sz="1800" b="0" i="0" u="none" strike="noStrike" kern="1200" cap="none" spc="-1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“Pressão”</a:t>
            </a:r>
            <a:r>
              <a:rPr kumimoji="0" sz="1800" b="0" i="0" u="none" strike="noStrike" kern="1200" cap="none" spc="1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00" b="0" i="0" u="none" strike="noStrike" kern="1200" cap="none" spc="-10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é</a:t>
            </a:r>
            <a:r>
              <a:rPr kumimoji="0" sz="1800" b="0" i="0" u="none" strike="noStrike" kern="1200" cap="none" spc="-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00" b="0" i="0" u="none" strike="noStrike" kern="1200" cap="none" spc="-9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</a:t>
            </a:r>
            <a:r>
              <a:rPr kumimoji="0" sz="1800" b="0" i="0" u="none" strike="noStrike" kern="1200" cap="none" spc="-1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00" b="0" i="0" u="none" strike="noStrike" kern="1200" cap="none" spc="-10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relação</a:t>
            </a: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entre</a:t>
            </a:r>
            <a:r>
              <a:rPr kumimoji="0" sz="1800" b="0" i="0" u="none" strike="noStrike" kern="1200" cap="none" spc="-1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uma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determinada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força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sua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área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de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distribuição.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Um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equipamento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ou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reservatório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vai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estar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sob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pressão,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quando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destinados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conter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um</a:t>
            </a:r>
            <a:r>
              <a:rPr kumimoji="0" sz="1800" b="0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fluido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liquido,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gases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ou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vapores,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sujeitos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uma</a:t>
            </a:r>
            <a:r>
              <a:rPr kumimoji="0" sz="1800" b="1" i="0" u="none" strike="noStrike" kern="120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pressão</a:t>
            </a:r>
            <a:r>
              <a:rPr kumimoji="0" sz="1800" b="1" i="0" u="none" strike="noStrike" kern="1200" cap="none" spc="-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superior</a:t>
            </a:r>
            <a:r>
              <a:rPr kumimoji="0" sz="1800" b="1" i="0" u="none" strike="noStrike" kern="1200" cap="none" spc="5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à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atmosférica</a:t>
            </a:r>
            <a:r>
              <a:rPr kumimoji="0" sz="1800" b="1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(1</a:t>
            </a:r>
            <a:r>
              <a:rPr kumimoji="0" sz="1800" b="1" i="0" u="none" strike="noStrike" kern="1200" cap="none" spc="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atm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=</a:t>
            </a:r>
            <a:r>
              <a:rPr kumimoji="0" sz="1800" b="1" i="0" u="none" strike="noStrike" kern="1200" cap="none" spc="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1,01325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bar).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24765" marR="8255" lvl="0" indent="55626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Ou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então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equipamento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pode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estar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vácuo,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vácuo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genericamente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não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é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pressão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nula,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mas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uma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pressão</a:t>
            </a:r>
            <a:r>
              <a:rPr kumimoji="0" sz="1800" b="0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inferior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à</a:t>
            </a:r>
            <a:r>
              <a:rPr kumimoji="0" sz="1800" b="0" i="0" u="none" strike="noStrike" kern="1200" cap="none" spc="-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pressão</a:t>
            </a:r>
            <a:r>
              <a:rPr kumimoji="0" sz="1800" b="0" i="0" u="none" strike="noStrike" kern="1200" cap="none" spc="-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atmosférica.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7" name="object 4"/>
          <p:cNvSpPr txBox="1"/>
          <p:nvPr/>
        </p:nvSpPr>
        <p:spPr>
          <a:xfrm>
            <a:off x="5129911" y="3680435"/>
            <a:ext cx="7501500" cy="29649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0020" marR="0" lvl="0" indent="-147320" algn="l" defTabSz="457200" rtl="0" eaLnBrk="1" fontAlgn="auto" latinLnBrk="0" hangingPunct="1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60020" algn="l"/>
              </a:tabLst>
              <a:defRPr/>
            </a:pPr>
            <a:r>
              <a:rPr kumimoji="0" lang="pt-BR" sz="1600" b="0" i="0" u="none" strike="noStrike" kern="1200" cap="none" spc="-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Equipamentos</a:t>
            </a:r>
            <a:r>
              <a:rPr kumimoji="0" lang="pt-BR" sz="1600" b="0" i="0" u="none" strike="noStrike" kern="1200" cap="none" spc="-1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sob</a:t>
            </a:r>
            <a:r>
              <a:rPr kumimoji="0" lang="pt-BR" sz="1600" b="0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pressão</a:t>
            </a:r>
            <a:r>
              <a:rPr kumimoji="0" lang="pt-BR" sz="16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lang="pt-BR" sz="16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criogénicos.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12700" marR="5080" lvl="0" indent="0" algn="l" defTabSz="4572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Entre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os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equipamentos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sob</a:t>
            </a:r>
            <a:r>
              <a:rPr kumimoji="0" sz="1800" b="1" i="0" u="none" strike="noStrike" kern="120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pressão</a:t>
            </a:r>
            <a:r>
              <a:rPr kumimoji="0" sz="1800" b="1" i="0" u="none" strike="noStrike" kern="120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os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mais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comuns encontrados</a:t>
            </a:r>
            <a:r>
              <a:rPr kumimoji="0" sz="1800" b="0" i="0" u="none" strike="noStrike" kern="1200" cap="none" spc="-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são: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20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160020" marR="0" lvl="0" indent="-147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60020" algn="l"/>
              </a:tabLst>
              <a:defRPr/>
            </a:pP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Reservatórios</a:t>
            </a:r>
            <a:r>
              <a:rPr kumimoji="0" sz="1600" b="0" i="0" u="none" strike="noStrike" kern="120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para</a:t>
            </a:r>
            <a:r>
              <a:rPr kumimoji="0" sz="1600" b="0" i="0" u="none" strike="noStrike" kern="1200" cap="none" spc="-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ar</a:t>
            </a:r>
            <a:r>
              <a:rPr kumimoji="0" sz="1600" b="0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comprimido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(RAC).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160655" marR="0" lvl="0" indent="-147955" algn="l" defTabSz="457200" rtl="0" eaLnBrk="1" fontAlgn="auto" latinLnBrk="0" hangingPunct="1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60655" algn="l"/>
              </a:tabLst>
              <a:defRPr/>
            </a:pP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Reservatórios</a:t>
            </a:r>
            <a:r>
              <a:rPr kumimoji="0" sz="1600" b="0" i="0" u="none" strike="noStrike" kern="120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hidropneumáticos,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GPL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ou GNL,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amoníaco.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160655" marR="0" lvl="0" indent="-147955" algn="l" defTabSz="457200" rtl="0" eaLnBrk="1" fontAlgn="auto" latinLnBrk="0" hangingPunct="1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60655" algn="l"/>
              </a:tabLst>
              <a:defRPr/>
            </a:pP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Geradores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de</a:t>
            </a: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vapor,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água</a:t>
            </a:r>
            <a:r>
              <a:rPr kumimoji="0" sz="1600" b="0" i="0" u="none" strike="noStrike" kern="120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sobreaquecida,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termo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fluido.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160655" marR="0" lvl="0" indent="-147955" algn="l" defTabSz="457200" rtl="0" eaLnBrk="1" fontAlgn="auto" latinLnBrk="0" hangingPunct="1">
              <a:lnSpc>
                <a:spcPct val="100000"/>
              </a:lnSpc>
              <a:spcBef>
                <a:spcPts val="96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60655" algn="l"/>
              </a:tabLst>
              <a:defRPr/>
            </a:pPr>
            <a:r>
              <a:rPr kumimoji="0" sz="1600" b="0" i="0" u="none" strike="noStrike" kern="1200" cap="none" spc="-1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Tubagens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.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160655" marR="0" lvl="0" indent="-147955" algn="l" defTabSz="457200" rtl="0" eaLnBrk="1" fontAlgn="auto" latinLnBrk="0" hangingPunct="1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60655" algn="l"/>
              </a:tabLst>
              <a:defRPr/>
            </a:pPr>
            <a:r>
              <a:rPr kumimoji="0" sz="1600" b="0" i="0" u="none" strike="noStrike" kern="1200" cap="none" spc="-8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Conjuntos</a:t>
            </a:r>
            <a:r>
              <a:rPr kumimoji="0" sz="1600" b="0" i="0" u="none" strike="noStrike" kern="120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processuais.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lang="pt-BR" spc="-10" dirty="0"/>
              <a:t> </a:t>
            </a:r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353059" y="888748"/>
            <a:ext cx="4659630" cy="3317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800" dirty="0">
                <a:latin typeface="Carlito"/>
                <a:cs typeface="Carlito"/>
              </a:rPr>
              <a:t>Como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equipamento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vai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estar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sob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pressão,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em </a:t>
            </a:r>
            <a:r>
              <a:rPr sz="1800" dirty="0">
                <a:latin typeface="Carlito"/>
                <a:cs typeface="Carlito"/>
              </a:rPr>
              <a:t>seu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sistema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vamos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ter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acessórios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que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participam </a:t>
            </a:r>
            <a:r>
              <a:rPr sz="1800" dirty="0">
                <a:latin typeface="Carlito"/>
                <a:cs typeface="Carlito"/>
              </a:rPr>
              <a:t>do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controle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monitoramento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desta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unidade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de </a:t>
            </a:r>
            <a:r>
              <a:rPr sz="1800" dirty="0">
                <a:latin typeface="Carlito"/>
                <a:cs typeface="Carlito"/>
              </a:rPr>
              <a:t>medida,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são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vários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acessórios,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sendo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os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principais </a:t>
            </a:r>
            <a:r>
              <a:rPr sz="1800" dirty="0">
                <a:latin typeface="Carlito"/>
                <a:cs typeface="Carlito"/>
              </a:rPr>
              <a:t>e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mais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comuns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deles:</a:t>
            </a:r>
            <a:endParaRPr sz="1800" dirty="0">
              <a:latin typeface="Carlito"/>
              <a:cs typeface="Carlito"/>
            </a:endParaRPr>
          </a:p>
          <a:p>
            <a:pPr marL="299085" indent="-286385">
              <a:lnSpc>
                <a:spcPct val="100000"/>
              </a:lnSpc>
              <a:spcBef>
                <a:spcPts val="1080"/>
              </a:spcBef>
              <a:buClr>
                <a:srgbClr val="000000"/>
              </a:buClr>
              <a:buFont typeface="Arial"/>
              <a:buChar char="•"/>
              <a:tabLst>
                <a:tab pos="299085" algn="l"/>
              </a:tabLst>
            </a:pPr>
            <a:r>
              <a:rPr sz="1800" b="1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rlito"/>
                <a:cs typeface="Carlito"/>
                <a:hlinkClick r:id="rId2"/>
              </a:rPr>
              <a:t>Manômetros.</a:t>
            </a:r>
            <a:endParaRPr sz="1800" dirty="0">
              <a:latin typeface="Carlito"/>
              <a:cs typeface="Carlito"/>
            </a:endParaRPr>
          </a:p>
          <a:p>
            <a:pPr marL="299085" indent="-286385">
              <a:lnSpc>
                <a:spcPct val="100000"/>
              </a:lnSpc>
              <a:spcBef>
                <a:spcPts val="1080"/>
              </a:spcBef>
              <a:buFont typeface="Arial"/>
              <a:buChar char="•"/>
              <a:tabLst>
                <a:tab pos="299085" algn="l"/>
              </a:tabLst>
            </a:pPr>
            <a:r>
              <a:rPr sz="1800" b="1" spc="-10" dirty="0">
                <a:latin typeface="Carlito"/>
                <a:cs typeface="Carlito"/>
              </a:rPr>
              <a:t>Válvulas</a:t>
            </a:r>
            <a:r>
              <a:rPr sz="1800" b="1" spc="-2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de</a:t>
            </a:r>
            <a:r>
              <a:rPr sz="1800" b="1" spc="-45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Segurança</a:t>
            </a:r>
            <a:endParaRPr sz="1800" dirty="0">
              <a:latin typeface="Carlito"/>
              <a:cs typeface="Carlito"/>
            </a:endParaRPr>
          </a:p>
          <a:p>
            <a:pPr marL="299085" indent="-286385">
              <a:lnSpc>
                <a:spcPct val="100000"/>
              </a:lnSpc>
              <a:spcBef>
                <a:spcPts val="1080"/>
              </a:spcBef>
              <a:buFont typeface="Arial"/>
              <a:buChar char="•"/>
              <a:tabLst>
                <a:tab pos="299085" algn="l"/>
              </a:tabLst>
            </a:pPr>
            <a:r>
              <a:rPr sz="1800" b="1" spc="-10" dirty="0">
                <a:latin typeface="Carlito"/>
                <a:cs typeface="Carlito"/>
              </a:rPr>
              <a:t>Pressostatos</a:t>
            </a:r>
            <a:endParaRPr sz="1800" dirty="0">
              <a:latin typeface="Carlito"/>
              <a:cs typeface="Carlito"/>
            </a:endParaRPr>
          </a:p>
        </p:txBody>
      </p:sp>
      <p:pic>
        <p:nvPicPr>
          <p:cNvPr id="5" name="object 5">
            <a:hlinkClick r:id="rId3"/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57069" y="2897124"/>
            <a:ext cx="4949952" cy="357987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673476" y="6250298"/>
            <a:ext cx="423354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74825" marR="5080" indent="-1762125">
              <a:lnSpc>
                <a:spcPct val="100000"/>
              </a:lnSpc>
              <a:spcBef>
                <a:spcPts val="100"/>
              </a:spcBef>
            </a:pPr>
            <a:r>
              <a:rPr sz="1200" b="1" dirty="0" err="1">
                <a:latin typeface="Carlito"/>
                <a:cs typeface="Carlito"/>
              </a:rPr>
              <a:t>veja</a:t>
            </a:r>
            <a:r>
              <a:rPr sz="1200" b="1" spc="-2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como</a:t>
            </a:r>
            <a:r>
              <a:rPr sz="1200" b="1" spc="-10" dirty="0">
                <a:latin typeface="Carlito"/>
                <a:cs typeface="Carlito"/>
              </a:rPr>
              <a:t> fazemos</a:t>
            </a:r>
            <a:r>
              <a:rPr sz="1200" b="1" spc="-2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a</a:t>
            </a:r>
            <a:r>
              <a:rPr sz="1200" b="1" spc="-20" dirty="0">
                <a:latin typeface="Carlito"/>
                <a:cs typeface="Carlito"/>
              </a:rPr>
              <a:t> </a:t>
            </a:r>
            <a:r>
              <a:rPr sz="1200" b="1" spc="-10" dirty="0">
                <a:latin typeface="Carlito"/>
                <a:cs typeface="Carlito"/>
              </a:rPr>
              <a:t>calibração </a:t>
            </a:r>
            <a:r>
              <a:rPr sz="1200" b="1" dirty="0">
                <a:latin typeface="Carlito"/>
                <a:cs typeface="Carlito"/>
              </a:rPr>
              <a:t>de</a:t>
            </a:r>
            <a:r>
              <a:rPr sz="1200" b="1" spc="-20" dirty="0">
                <a:latin typeface="Carlito"/>
                <a:cs typeface="Carlito"/>
              </a:rPr>
              <a:t> </a:t>
            </a:r>
            <a:r>
              <a:rPr sz="1200" b="1" spc="-10" dirty="0">
                <a:latin typeface="Carlito"/>
                <a:cs typeface="Carlito"/>
              </a:rPr>
              <a:t>Válvulas</a:t>
            </a:r>
            <a:r>
              <a:rPr sz="1200" b="1" spc="-20" dirty="0">
                <a:latin typeface="Carlito"/>
                <a:cs typeface="Carlito"/>
              </a:rPr>
              <a:t> </a:t>
            </a:r>
            <a:r>
              <a:rPr sz="1200" b="1" spc="-25" dirty="0">
                <a:latin typeface="Carlito"/>
                <a:cs typeface="Carlito"/>
              </a:rPr>
              <a:t>de </a:t>
            </a:r>
            <a:r>
              <a:rPr sz="1200" b="1" spc="-10" dirty="0">
                <a:latin typeface="Carlito"/>
                <a:cs typeface="Carlito"/>
              </a:rPr>
              <a:t>Segurança.</a:t>
            </a:r>
            <a:endParaRPr sz="1200" dirty="0">
              <a:latin typeface="Carlito"/>
              <a:cs typeface="Carlito"/>
            </a:endParaRPr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F868AA06-D5DB-45BE-8766-4B194D006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 </a:t>
            </a:r>
          </a:p>
        </p:txBody>
      </p:sp>
      <p:grpSp>
        <p:nvGrpSpPr>
          <p:cNvPr id="8" name="object 2"/>
          <p:cNvGrpSpPr/>
          <p:nvPr/>
        </p:nvGrpSpPr>
        <p:grpSpPr>
          <a:xfrm>
            <a:off x="8750936" y="4206623"/>
            <a:ext cx="3088005" cy="2731135"/>
            <a:chOff x="6609588" y="2026920"/>
            <a:chExt cx="3088005" cy="2731135"/>
          </a:xfrm>
        </p:grpSpPr>
        <p:sp>
          <p:nvSpPr>
            <p:cNvPr id="9" name="object 3"/>
            <p:cNvSpPr/>
            <p:nvPr/>
          </p:nvSpPr>
          <p:spPr>
            <a:xfrm>
              <a:off x="6615684" y="2033016"/>
              <a:ext cx="3075940" cy="2719070"/>
            </a:xfrm>
            <a:custGeom>
              <a:avLst/>
              <a:gdLst/>
              <a:ahLst/>
              <a:cxnLst/>
              <a:rect l="l" t="t" r="r" b="b"/>
              <a:pathLst>
                <a:path w="3075940" h="2719070">
                  <a:moveTo>
                    <a:pt x="2622296" y="0"/>
                  </a:moveTo>
                  <a:lnTo>
                    <a:pt x="453136" y="0"/>
                  </a:lnTo>
                  <a:lnTo>
                    <a:pt x="406796" y="2338"/>
                  </a:lnTo>
                  <a:lnTo>
                    <a:pt x="361796" y="9203"/>
                  </a:lnTo>
                  <a:lnTo>
                    <a:pt x="318366" y="20367"/>
                  </a:lnTo>
                  <a:lnTo>
                    <a:pt x="276731" y="35601"/>
                  </a:lnTo>
                  <a:lnTo>
                    <a:pt x="237119" y="54679"/>
                  </a:lnTo>
                  <a:lnTo>
                    <a:pt x="199758" y="77373"/>
                  </a:lnTo>
                  <a:lnTo>
                    <a:pt x="164875" y="103455"/>
                  </a:lnTo>
                  <a:lnTo>
                    <a:pt x="132699" y="132699"/>
                  </a:lnTo>
                  <a:lnTo>
                    <a:pt x="103455" y="164875"/>
                  </a:lnTo>
                  <a:lnTo>
                    <a:pt x="77373" y="199758"/>
                  </a:lnTo>
                  <a:lnTo>
                    <a:pt x="54679" y="237119"/>
                  </a:lnTo>
                  <a:lnTo>
                    <a:pt x="35601" y="276731"/>
                  </a:lnTo>
                  <a:lnTo>
                    <a:pt x="20367" y="318366"/>
                  </a:lnTo>
                  <a:lnTo>
                    <a:pt x="9203" y="361796"/>
                  </a:lnTo>
                  <a:lnTo>
                    <a:pt x="2338" y="406796"/>
                  </a:lnTo>
                  <a:lnTo>
                    <a:pt x="0" y="453136"/>
                  </a:lnTo>
                  <a:lnTo>
                    <a:pt x="0" y="2265680"/>
                  </a:lnTo>
                  <a:lnTo>
                    <a:pt x="2338" y="2312019"/>
                  </a:lnTo>
                  <a:lnTo>
                    <a:pt x="9203" y="2357019"/>
                  </a:lnTo>
                  <a:lnTo>
                    <a:pt x="20367" y="2400449"/>
                  </a:lnTo>
                  <a:lnTo>
                    <a:pt x="35601" y="2442084"/>
                  </a:lnTo>
                  <a:lnTo>
                    <a:pt x="54679" y="2481696"/>
                  </a:lnTo>
                  <a:lnTo>
                    <a:pt x="77373" y="2519057"/>
                  </a:lnTo>
                  <a:lnTo>
                    <a:pt x="103455" y="2553940"/>
                  </a:lnTo>
                  <a:lnTo>
                    <a:pt x="132699" y="2586116"/>
                  </a:lnTo>
                  <a:lnTo>
                    <a:pt x="164875" y="2615360"/>
                  </a:lnTo>
                  <a:lnTo>
                    <a:pt x="199758" y="2641442"/>
                  </a:lnTo>
                  <a:lnTo>
                    <a:pt x="237119" y="2664136"/>
                  </a:lnTo>
                  <a:lnTo>
                    <a:pt x="276731" y="2683214"/>
                  </a:lnTo>
                  <a:lnTo>
                    <a:pt x="318366" y="2698448"/>
                  </a:lnTo>
                  <a:lnTo>
                    <a:pt x="361796" y="2709612"/>
                  </a:lnTo>
                  <a:lnTo>
                    <a:pt x="406796" y="2716477"/>
                  </a:lnTo>
                  <a:lnTo>
                    <a:pt x="453136" y="2718816"/>
                  </a:lnTo>
                  <a:lnTo>
                    <a:pt x="2622296" y="2718816"/>
                  </a:lnTo>
                  <a:lnTo>
                    <a:pt x="2668635" y="2716477"/>
                  </a:lnTo>
                  <a:lnTo>
                    <a:pt x="2713635" y="2709612"/>
                  </a:lnTo>
                  <a:lnTo>
                    <a:pt x="2757065" y="2698448"/>
                  </a:lnTo>
                  <a:lnTo>
                    <a:pt x="2798700" y="2683214"/>
                  </a:lnTo>
                  <a:lnTo>
                    <a:pt x="2838312" y="2664136"/>
                  </a:lnTo>
                  <a:lnTo>
                    <a:pt x="2875673" y="2641442"/>
                  </a:lnTo>
                  <a:lnTo>
                    <a:pt x="2910556" y="2615360"/>
                  </a:lnTo>
                  <a:lnTo>
                    <a:pt x="2942732" y="2586116"/>
                  </a:lnTo>
                  <a:lnTo>
                    <a:pt x="2971976" y="2553940"/>
                  </a:lnTo>
                  <a:lnTo>
                    <a:pt x="2998058" y="2519057"/>
                  </a:lnTo>
                  <a:lnTo>
                    <a:pt x="3020752" y="2481696"/>
                  </a:lnTo>
                  <a:lnTo>
                    <a:pt x="3039830" y="2442084"/>
                  </a:lnTo>
                  <a:lnTo>
                    <a:pt x="3055064" y="2400449"/>
                  </a:lnTo>
                  <a:lnTo>
                    <a:pt x="3066228" y="2357019"/>
                  </a:lnTo>
                  <a:lnTo>
                    <a:pt x="3073093" y="2312019"/>
                  </a:lnTo>
                  <a:lnTo>
                    <a:pt x="3075432" y="2265680"/>
                  </a:lnTo>
                  <a:lnTo>
                    <a:pt x="3075432" y="453136"/>
                  </a:lnTo>
                  <a:lnTo>
                    <a:pt x="3073093" y="406796"/>
                  </a:lnTo>
                  <a:lnTo>
                    <a:pt x="3066228" y="361796"/>
                  </a:lnTo>
                  <a:lnTo>
                    <a:pt x="3055064" y="318366"/>
                  </a:lnTo>
                  <a:lnTo>
                    <a:pt x="3039830" y="276731"/>
                  </a:lnTo>
                  <a:lnTo>
                    <a:pt x="3020752" y="237119"/>
                  </a:lnTo>
                  <a:lnTo>
                    <a:pt x="2998058" y="199758"/>
                  </a:lnTo>
                  <a:lnTo>
                    <a:pt x="2971976" y="164875"/>
                  </a:lnTo>
                  <a:lnTo>
                    <a:pt x="2942732" y="132699"/>
                  </a:lnTo>
                  <a:lnTo>
                    <a:pt x="2910556" y="103455"/>
                  </a:lnTo>
                  <a:lnTo>
                    <a:pt x="2875673" y="77373"/>
                  </a:lnTo>
                  <a:lnTo>
                    <a:pt x="2838312" y="54679"/>
                  </a:lnTo>
                  <a:lnTo>
                    <a:pt x="2798700" y="35601"/>
                  </a:lnTo>
                  <a:lnTo>
                    <a:pt x="2757065" y="20367"/>
                  </a:lnTo>
                  <a:lnTo>
                    <a:pt x="2713635" y="9203"/>
                  </a:lnTo>
                  <a:lnTo>
                    <a:pt x="2668635" y="2338"/>
                  </a:lnTo>
                  <a:lnTo>
                    <a:pt x="2622296" y="0"/>
                  </a:lnTo>
                  <a:close/>
                </a:path>
              </a:pathLst>
            </a:custGeom>
            <a:solidFill>
              <a:srgbClr val="0074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4"/>
            <p:cNvSpPr/>
            <p:nvPr/>
          </p:nvSpPr>
          <p:spPr>
            <a:xfrm>
              <a:off x="6615684" y="2033016"/>
              <a:ext cx="3075940" cy="2719070"/>
            </a:xfrm>
            <a:custGeom>
              <a:avLst/>
              <a:gdLst/>
              <a:ahLst/>
              <a:cxnLst/>
              <a:rect l="l" t="t" r="r" b="b"/>
              <a:pathLst>
                <a:path w="3075940" h="2719070">
                  <a:moveTo>
                    <a:pt x="0" y="453136"/>
                  </a:moveTo>
                  <a:lnTo>
                    <a:pt x="2338" y="406796"/>
                  </a:lnTo>
                  <a:lnTo>
                    <a:pt x="9203" y="361796"/>
                  </a:lnTo>
                  <a:lnTo>
                    <a:pt x="20367" y="318366"/>
                  </a:lnTo>
                  <a:lnTo>
                    <a:pt x="35601" y="276731"/>
                  </a:lnTo>
                  <a:lnTo>
                    <a:pt x="54679" y="237119"/>
                  </a:lnTo>
                  <a:lnTo>
                    <a:pt x="77373" y="199758"/>
                  </a:lnTo>
                  <a:lnTo>
                    <a:pt x="103455" y="164875"/>
                  </a:lnTo>
                  <a:lnTo>
                    <a:pt x="132699" y="132699"/>
                  </a:lnTo>
                  <a:lnTo>
                    <a:pt x="164875" y="103455"/>
                  </a:lnTo>
                  <a:lnTo>
                    <a:pt x="199758" y="77373"/>
                  </a:lnTo>
                  <a:lnTo>
                    <a:pt x="237119" y="54679"/>
                  </a:lnTo>
                  <a:lnTo>
                    <a:pt x="276731" y="35601"/>
                  </a:lnTo>
                  <a:lnTo>
                    <a:pt x="318366" y="20367"/>
                  </a:lnTo>
                  <a:lnTo>
                    <a:pt x="361796" y="9203"/>
                  </a:lnTo>
                  <a:lnTo>
                    <a:pt x="406796" y="2338"/>
                  </a:lnTo>
                  <a:lnTo>
                    <a:pt x="453136" y="0"/>
                  </a:lnTo>
                  <a:lnTo>
                    <a:pt x="2622296" y="0"/>
                  </a:lnTo>
                  <a:lnTo>
                    <a:pt x="2668635" y="2338"/>
                  </a:lnTo>
                  <a:lnTo>
                    <a:pt x="2713635" y="9203"/>
                  </a:lnTo>
                  <a:lnTo>
                    <a:pt x="2757065" y="20367"/>
                  </a:lnTo>
                  <a:lnTo>
                    <a:pt x="2798700" y="35601"/>
                  </a:lnTo>
                  <a:lnTo>
                    <a:pt x="2838312" y="54679"/>
                  </a:lnTo>
                  <a:lnTo>
                    <a:pt x="2875673" y="77373"/>
                  </a:lnTo>
                  <a:lnTo>
                    <a:pt x="2910556" y="103455"/>
                  </a:lnTo>
                  <a:lnTo>
                    <a:pt x="2942732" y="132699"/>
                  </a:lnTo>
                  <a:lnTo>
                    <a:pt x="2971976" y="164875"/>
                  </a:lnTo>
                  <a:lnTo>
                    <a:pt x="2998058" y="199758"/>
                  </a:lnTo>
                  <a:lnTo>
                    <a:pt x="3020752" y="237119"/>
                  </a:lnTo>
                  <a:lnTo>
                    <a:pt x="3039830" y="276731"/>
                  </a:lnTo>
                  <a:lnTo>
                    <a:pt x="3055064" y="318366"/>
                  </a:lnTo>
                  <a:lnTo>
                    <a:pt x="3066228" y="361796"/>
                  </a:lnTo>
                  <a:lnTo>
                    <a:pt x="3073093" y="406796"/>
                  </a:lnTo>
                  <a:lnTo>
                    <a:pt x="3075432" y="453136"/>
                  </a:lnTo>
                  <a:lnTo>
                    <a:pt x="3075432" y="2265680"/>
                  </a:lnTo>
                  <a:lnTo>
                    <a:pt x="3073093" y="2312019"/>
                  </a:lnTo>
                  <a:lnTo>
                    <a:pt x="3066228" y="2357019"/>
                  </a:lnTo>
                  <a:lnTo>
                    <a:pt x="3055064" y="2400449"/>
                  </a:lnTo>
                  <a:lnTo>
                    <a:pt x="3039830" y="2442084"/>
                  </a:lnTo>
                  <a:lnTo>
                    <a:pt x="3020752" y="2481696"/>
                  </a:lnTo>
                  <a:lnTo>
                    <a:pt x="2998058" y="2519057"/>
                  </a:lnTo>
                  <a:lnTo>
                    <a:pt x="2971976" y="2553940"/>
                  </a:lnTo>
                  <a:lnTo>
                    <a:pt x="2942732" y="2586116"/>
                  </a:lnTo>
                  <a:lnTo>
                    <a:pt x="2910556" y="2615360"/>
                  </a:lnTo>
                  <a:lnTo>
                    <a:pt x="2875673" y="2641442"/>
                  </a:lnTo>
                  <a:lnTo>
                    <a:pt x="2838312" y="2664136"/>
                  </a:lnTo>
                  <a:lnTo>
                    <a:pt x="2798700" y="2683214"/>
                  </a:lnTo>
                  <a:lnTo>
                    <a:pt x="2757065" y="2698448"/>
                  </a:lnTo>
                  <a:lnTo>
                    <a:pt x="2713635" y="2709612"/>
                  </a:lnTo>
                  <a:lnTo>
                    <a:pt x="2668635" y="2716477"/>
                  </a:lnTo>
                  <a:lnTo>
                    <a:pt x="2622296" y="2718816"/>
                  </a:lnTo>
                  <a:lnTo>
                    <a:pt x="453136" y="2718816"/>
                  </a:lnTo>
                  <a:lnTo>
                    <a:pt x="406796" y="2716477"/>
                  </a:lnTo>
                  <a:lnTo>
                    <a:pt x="361796" y="2709612"/>
                  </a:lnTo>
                  <a:lnTo>
                    <a:pt x="318366" y="2698448"/>
                  </a:lnTo>
                  <a:lnTo>
                    <a:pt x="276731" y="2683214"/>
                  </a:lnTo>
                  <a:lnTo>
                    <a:pt x="237119" y="2664136"/>
                  </a:lnTo>
                  <a:lnTo>
                    <a:pt x="199758" y="2641442"/>
                  </a:lnTo>
                  <a:lnTo>
                    <a:pt x="164875" y="2615360"/>
                  </a:lnTo>
                  <a:lnTo>
                    <a:pt x="132699" y="2586116"/>
                  </a:lnTo>
                  <a:lnTo>
                    <a:pt x="103455" y="2553940"/>
                  </a:lnTo>
                  <a:lnTo>
                    <a:pt x="77373" y="2519057"/>
                  </a:lnTo>
                  <a:lnTo>
                    <a:pt x="54679" y="2481696"/>
                  </a:lnTo>
                  <a:lnTo>
                    <a:pt x="35601" y="2442084"/>
                  </a:lnTo>
                  <a:lnTo>
                    <a:pt x="20367" y="2400449"/>
                  </a:lnTo>
                  <a:lnTo>
                    <a:pt x="9203" y="2357019"/>
                  </a:lnTo>
                  <a:lnTo>
                    <a:pt x="2338" y="2312019"/>
                  </a:lnTo>
                  <a:lnTo>
                    <a:pt x="0" y="2265680"/>
                  </a:lnTo>
                  <a:lnTo>
                    <a:pt x="0" y="453136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5"/>
          <p:cNvSpPr txBox="1"/>
          <p:nvPr/>
        </p:nvSpPr>
        <p:spPr>
          <a:xfrm>
            <a:off x="9091042" y="5148074"/>
            <a:ext cx="240792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6200" algn="just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Já</a:t>
            </a:r>
            <a:r>
              <a:rPr sz="1800" spc="-5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parou</a:t>
            </a:r>
            <a:r>
              <a:rPr sz="1800" spc="-3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pra</a:t>
            </a:r>
            <a:r>
              <a:rPr sz="1800" spc="-5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pensar</a:t>
            </a:r>
            <a:r>
              <a:rPr sz="1800" spc="-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Carlito"/>
                <a:cs typeface="Carlito"/>
              </a:rPr>
              <a:t>que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você</a:t>
            </a:r>
            <a:r>
              <a:rPr sz="1800" spc="-5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tem</a:t>
            </a:r>
            <a:r>
              <a:rPr sz="1800" spc="-3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equipamentos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sob</a:t>
            </a:r>
            <a:r>
              <a:rPr sz="1800" spc="-4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pressão</a:t>
            </a:r>
            <a:r>
              <a:rPr sz="1800" spc="-5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em</a:t>
            </a:r>
            <a:r>
              <a:rPr sz="1800" spc="-2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sua</a:t>
            </a:r>
            <a:r>
              <a:rPr sz="1800" spc="-5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Carlito"/>
                <a:cs typeface="Carlito"/>
              </a:rPr>
              <a:t>casa?</a:t>
            </a:r>
            <a:endParaRPr sz="1800" dirty="0">
              <a:latin typeface="Carlito"/>
              <a:cs typeface="Carlito"/>
            </a:endParaRPr>
          </a:p>
        </p:txBody>
      </p:sp>
      <p:pic>
        <p:nvPicPr>
          <p:cNvPr id="14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96000" y="430790"/>
            <a:ext cx="3528632" cy="2521580"/>
          </a:xfrm>
          <a:prstGeom prst="rect">
            <a:avLst/>
          </a:prstGeom>
        </p:spPr>
      </p:pic>
      <p:pic>
        <p:nvPicPr>
          <p:cNvPr id="15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399651" y="2227138"/>
            <a:ext cx="1052322" cy="151790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7200" y="40386"/>
            <a:ext cx="4775835" cy="2494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800" b="1" dirty="0">
                <a:latin typeface="Carlito"/>
                <a:cs typeface="Carlito"/>
              </a:rPr>
              <a:t>Manômetros:</a:t>
            </a:r>
            <a:r>
              <a:rPr sz="1800" b="1" spc="-7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Estes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instrumentos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são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usados</a:t>
            </a:r>
            <a:r>
              <a:rPr sz="1800" b="1" spc="-65" dirty="0">
                <a:latin typeface="Carlito"/>
                <a:cs typeface="Carlito"/>
              </a:rPr>
              <a:t> </a:t>
            </a:r>
            <a:r>
              <a:rPr sz="1800" b="1" spc="-20" dirty="0">
                <a:latin typeface="Carlito"/>
                <a:cs typeface="Carlito"/>
              </a:rPr>
              <a:t>para </a:t>
            </a:r>
            <a:r>
              <a:rPr sz="1800" b="1" dirty="0">
                <a:latin typeface="Carlito"/>
                <a:cs typeface="Carlito"/>
              </a:rPr>
              <a:t>medir</a:t>
            </a:r>
            <a:r>
              <a:rPr sz="1800" b="1" spc="-3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e</a:t>
            </a:r>
            <a:r>
              <a:rPr sz="1800" b="1" spc="-1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indicar</a:t>
            </a:r>
            <a:r>
              <a:rPr sz="1800" b="1" spc="-3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a</a:t>
            </a:r>
            <a:r>
              <a:rPr sz="1800" b="1" spc="-1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intensidade</a:t>
            </a:r>
            <a:r>
              <a:rPr sz="1800" b="1" spc="-1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de</a:t>
            </a:r>
            <a:r>
              <a:rPr sz="1800" b="1" spc="-4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pressão</a:t>
            </a:r>
            <a:r>
              <a:rPr sz="1800" b="1" spc="-35" dirty="0">
                <a:latin typeface="Carlito"/>
                <a:cs typeface="Carlito"/>
              </a:rPr>
              <a:t> </a:t>
            </a:r>
            <a:r>
              <a:rPr sz="1800" b="1" spc="-25" dirty="0">
                <a:latin typeface="Carlito"/>
                <a:cs typeface="Carlito"/>
              </a:rPr>
              <a:t>dos </a:t>
            </a:r>
            <a:r>
              <a:rPr sz="1800" b="1" dirty="0">
                <a:latin typeface="Carlito"/>
                <a:cs typeface="Carlito"/>
              </a:rPr>
              <a:t>fluídos</a:t>
            </a:r>
            <a:r>
              <a:rPr sz="1800" b="1" spc="-6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1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um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equipamento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ou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sistema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,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deve</a:t>
            </a:r>
            <a:r>
              <a:rPr sz="1800" spc="-25" dirty="0">
                <a:latin typeface="Carlito"/>
                <a:cs typeface="Carlito"/>
              </a:rPr>
              <a:t> ser </a:t>
            </a:r>
            <a:r>
              <a:rPr sz="1800" dirty="0">
                <a:latin typeface="Carlito"/>
                <a:cs typeface="Carlito"/>
              </a:rPr>
              <a:t>um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acessório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obrigatório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em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todo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sistema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sob </a:t>
            </a:r>
            <a:r>
              <a:rPr sz="1800" dirty="0">
                <a:latin typeface="Carlito"/>
                <a:cs typeface="Carlito"/>
              </a:rPr>
              <a:t>pressão.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Nele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você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consegue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visualizar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pressão </a:t>
            </a:r>
            <a:r>
              <a:rPr sz="1800" dirty="0">
                <a:latin typeface="Carlito"/>
                <a:cs typeface="Carlito"/>
              </a:rPr>
              <a:t>que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fluido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do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seu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equipamento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vai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estar.</a:t>
            </a:r>
            <a:endParaRPr sz="1800" dirty="0">
              <a:latin typeface="Carlito"/>
              <a:cs typeface="Carlito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7200" y="2667000"/>
            <a:ext cx="4692015" cy="37293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800" b="1" spc="-10" dirty="0">
                <a:latin typeface="Carlito"/>
                <a:cs typeface="Carlito"/>
              </a:rPr>
              <a:t>Válvulas:</a:t>
            </a:r>
            <a:r>
              <a:rPr sz="1800" b="1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As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válvulas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segurança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e/ou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alívio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são </a:t>
            </a:r>
            <a:r>
              <a:rPr sz="1800" b="1" dirty="0">
                <a:latin typeface="Carlito"/>
                <a:cs typeface="Carlito"/>
              </a:rPr>
              <a:t>dispositivos</a:t>
            </a:r>
            <a:r>
              <a:rPr sz="1800" b="1" spc="-6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automáticos</a:t>
            </a:r>
            <a:r>
              <a:rPr sz="1800" b="1" spc="-5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de</a:t>
            </a:r>
            <a:r>
              <a:rPr sz="1800" b="1" spc="-3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alívio</a:t>
            </a:r>
            <a:r>
              <a:rPr sz="1800" b="1" spc="-5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de</a:t>
            </a:r>
            <a:r>
              <a:rPr sz="1800" b="1" spc="-30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pressão </a:t>
            </a:r>
            <a:r>
              <a:rPr sz="1800" b="1" dirty="0">
                <a:latin typeface="Carlito"/>
                <a:cs typeface="Carlito"/>
              </a:rPr>
              <a:t>sendo</a:t>
            </a:r>
            <a:r>
              <a:rPr sz="1800" b="1" spc="-50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obrigatórios</a:t>
            </a:r>
            <a:r>
              <a:rPr sz="1800" b="1" spc="-2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em</a:t>
            </a:r>
            <a:r>
              <a:rPr sz="1800" b="1" spc="-2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vasos</a:t>
            </a:r>
            <a:r>
              <a:rPr sz="1800" b="1" spc="-2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de</a:t>
            </a:r>
            <a:r>
              <a:rPr sz="1800" b="1" spc="-5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pressão</a:t>
            </a:r>
            <a:r>
              <a:rPr sz="1800" b="1" spc="-35" dirty="0">
                <a:latin typeface="Carlito"/>
                <a:cs typeface="Carlito"/>
              </a:rPr>
              <a:t> </a:t>
            </a:r>
            <a:r>
              <a:rPr sz="1800" b="1" spc="-25" dirty="0">
                <a:latin typeface="Carlito"/>
                <a:cs typeface="Carlito"/>
              </a:rPr>
              <a:t>ou </a:t>
            </a:r>
            <a:r>
              <a:rPr sz="1800" b="1" dirty="0">
                <a:latin typeface="Carlito"/>
                <a:cs typeface="Carlito"/>
              </a:rPr>
              <a:t>caldeiras</a:t>
            </a:r>
            <a:r>
              <a:rPr sz="1800" dirty="0">
                <a:latin typeface="Carlito"/>
                <a:cs typeface="Carlito"/>
              </a:rPr>
              <a:t>.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função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das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válvulas,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também </a:t>
            </a:r>
            <a:r>
              <a:rPr sz="1800" dirty="0">
                <a:latin typeface="Carlito"/>
                <a:cs typeface="Carlito"/>
              </a:rPr>
              <a:t>conhecidas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como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PSV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(do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inglês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Pressure</a:t>
            </a:r>
            <a:r>
              <a:rPr sz="1800" i="1" spc="-45" dirty="0">
                <a:latin typeface="Carlito"/>
                <a:cs typeface="Carlito"/>
              </a:rPr>
              <a:t> </a:t>
            </a:r>
            <a:r>
              <a:rPr sz="1800" i="1" spc="-10" dirty="0">
                <a:latin typeface="Carlito"/>
                <a:cs typeface="Carlito"/>
              </a:rPr>
              <a:t>Safety </a:t>
            </a:r>
            <a:r>
              <a:rPr sz="1800" i="1" dirty="0">
                <a:latin typeface="Carlito"/>
                <a:cs typeface="Carlito"/>
              </a:rPr>
              <a:t>and</a:t>
            </a:r>
            <a:r>
              <a:rPr sz="1800" i="1" spc="-25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Relief</a:t>
            </a:r>
            <a:r>
              <a:rPr sz="1800" i="1" spc="-15" dirty="0">
                <a:latin typeface="Carlito"/>
                <a:cs typeface="Carlito"/>
              </a:rPr>
              <a:t> </a:t>
            </a:r>
            <a:r>
              <a:rPr sz="1800" i="1" spc="-10" dirty="0">
                <a:latin typeface="Carlito"/>
                <a:cs typeface="Carlito"/>
              </a:rPr>
              <a:t>Valve</a:t>
            </a:r>
            <a:r>
              <a:rPr sz="1800" spc="-10" dirty="0">
                <a:latin typeface="Carlito"/>
                <a:cs typeface="Carlito"/>
              </a:rPr>
              <a:t>),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é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aliviar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excesso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pressão, </a:t>
            </a:r>
            <a:r>
              <a:rPr sz="1800" dirty="0">
                <a:latin typeface="Carlito"/>
                <a:cs typeface="Carlito"/>
              </a:rPr>
              <a:t>devido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ao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aumento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da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pressão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operação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acima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um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limite</a:t>
            </a:r>
            <a:r>
              <a:rPr sz="1800" spc="-10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pré-</a:t>
            </a:r>
            <a:r>
              <a:rPr sz="1800" spc="-10" dirty="0">
                <a:latin typeface="Carlito"/>
                <a:cs typeface="Carlito"/>
              </a:rPr>
              <a:t>estabelecido </a:t>
            </a:r>
            <a:r>
              <a:rPr sz="1800" dirty="0">
                <a:latin typeface="Carlito"/>
                <a:cs typeface="Carlito"/>
              </a:rPr>
              <a:t>no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projeto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do </a:t>
            </a:r>
            <a:r>
              <a:rPr sz="1800" spc="-10" dirty="0">
                <a:latin typeface="Carlito"/>
                <a:cs typeface="Carlito"/>
              </a:rPr>
              <a:t>equipamento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por</a:t>
            </a:r>
            <a:r>
              <a:rPr sz="1800" spc="-1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ela</a:t>
            </a:r>
            <a:r>
              <a:rPr sz="1800" spc="-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protegido.</a:t>
            </a:r>
            <a:endParaRPr sz="1800" dirty="0">
              <a:latin typeface="Carlito"/>
              <a:cs typeface="Carlito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lang="pt-BR" spc="-10" dirty="0"/>
              <a:t> </a:t>
            </a:r>
            <a:endParaRPr spc="-25" dirty="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12</a:t>
            </a:fld>
            <a:endParaRPr spc="-25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CF7EE258-4F66-D555-5796-A98723C61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990600"/>
            <a:ext cx="6781800" cy="451837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5D71B446-EC47-B24D-8F66-546E01469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9118" y="2624717"/>
            <a:ext cx="6279501" cy="4186334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9600" y="200142"/>
            <a:ext cx="813689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>
                <a:solidFill>
                  <a:schemeClr val="bg2"/>
                </a:solidFill>
                <a:highlight>
                  <a:srgbClr val="FF0000"/>
                </a:highlight>
              </a:rPr>
              <a:t>Vasos</a:t>
            </a:r>
            <a:r>
              <a:rPr spc="-105" dirty="0">
                <a:solidFill>
                  <a:schemeClr val="bg2"/>
                </a:solidFill>
                <a:highlight>
                  <a:srgbClr val="FF0000"/>
                </a:highlight>
              </a:rPr>
              <a:t> </a:t>
            </a:r>
            <a:r>
              <a:rPr dirty="0">
                <a:solidFill>
                  <a:schemeClr val="bg2"/>
                </a:solidFill>
                <a:highlight>
                  <a:srgbClr val="FF0000"/>
                </a:highlight>
              </a:rPr>
              <a:t>de</a:t>
            </a:r>
            <a:r>
              <a:rPr spc="-80" dirty="0">
                <a:solidFill>
                  <a:schemeClr val="bg2"/>
                </a:solidFill>
                <a:highlight>
                  <a:srgbClr val="FF0000"/>
                </a:highlight>
              </a:rPr>
              <a:t> </a:t>
            </a:r>
            <a:r>
              <a:rPr spc="-10" dirty="0">
                <a:solidFill>
                  <a:schemeClr val="bg2"/>
                </a:solidFill>
                <a:highlight>
                  <a:srgbClr val="FF0000"/>
                </a:highlight>
              </a:rPr>
              <a:t>Pressão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lang="pt-BR" spc="-10" dirty="0"/>
              <a:t> </a:t>
            </a:r>
            <a:endParaRPr spc="-25" dirty="0"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13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271779" y="934085"/>
            <a:ext cx="4713605" cy="53841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lang="pt-BR" sz="1800" b="1" spc="-10" dirty="0">
                <a:latin typeface="Carlito"/>
                <a:cs typeface="Carlito"/>
              </a:rPr>
              <a:t>Pressostato:</a:t>
            </a:r>
            <a:r>
              <a:rPr lang="pt-BR" sz="1800" b="1" spc="-60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É</a:t>
            </a:r>
            <a:r>
              <a:rPr lang="pt-BR" sz="1800" spc="-30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um</a:t>
            </a:r>
            <a:r>
              <a:rPr lang="pt-BR" sz="1800" spc="-30" dirty="0">
                <a:latin typeface="Carlito"/>
                <a:cs typeface="Carlito"/>
              </a:rPr>
              <a:t> </a:t>
            </a:r>
            <a:r>
              <a:rPr lang="pt-BR" sz="1800" spc="-10" dirty="0">
                <a:latin typeface="Carlito"/>
                <a:cs typeface="Carlito"/>
              </a:rPr>
              <a:t>instrumento</a:t>
            </a:r>
            <a:r>
              <a:rPr lang="pt-BR" sz="1800" spc="-35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de</a:t>
            </a:r>
            <a:r>
              <a:rPr lang="pt-BR" sz="1800" spc="-20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medição</a:t>
            </a:r>
            <a:r>
              <a:rPr lang="pt-BR" sz="1800" spc="-20" dirty="0">
                <a:latin typeface="Carlito"/>
                <a:cs typeface="Carlito"/>
              </a:rPr>
              <a:t> </a:t>
            </a:r>
            <a:r>
              <a:rPr lang="pt-BR" sz="1800" spc="-25" dirty="0">
                <a:latin typeface="Carlito"/>
                <a:cs typeface="Carlito"/>
              </a:rPr>
              <a:t>de </a:t>
            </a:r>
            <a:r>
              <a:rPr lang="pt-BR" sz="1800" dirty="0">
                <a:latin typeface="Carlito"/>
                <a:cs typeface="Carlito"/>
              </a:rPr>
              <a:t>pressão</a:t>
            </a:r>
            <a:r>
              <a:rPr lang="pt-BR" sz="1800" spc="-65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utilizado</a:t>
            </a:r>
            <a:r>
              <a:rPr lang="pt-BR" sz="1800" spc="-40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como</a:t>
            </a:r>
            <a:r>
              <a:rPr lang="pt-BR" sz="1800" spc="-45" dirty="0">
                <a:latin typeface="Carlito"/>
                <a:cs typeface="Carlito"/>
              </a:rPr>
              <a:t> </a:t>
            </a:r>
            <a:r>
              <a:rPr lang="pt-BR" sz="1800" spc="-10" dirty="0">
                <a:latin typeface="Carlito"/>
                <a:cs typeface="Carlito"/>
              </a:rPr>
              <a:t>componente</a:t>
            </a:r>
            <a:r>
              <a:rPr lang="pt-BR" sz="1800" spc="-45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do</a:t>
            </a:r>
            <a:r>
              <a:rPr lang="pt-BR" sz="1800" spc="-45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sistema</a:t>
            </a:r>
            <a:r>
              <a:rPr lang="pt-BR" sz="1800" spc="-50" dirty="0">
                <a:latin typeface="Carlito"/>
                <a:cs typeface="Carlito"/>
              </a:rPr>
              <a:t> </a:t>
            </a:r>
            <a:r>
              <a:rPr lang="pt-BR" sz="1800" spc="-25" dirty="0">
                <a:latin typeface="Carlito"/>
                <a:cs typeface="Carlito"/>
              </a:rPr>
              <a:t>de </a:t>
            </a:r>
            <a:r>
              <a:rPr lang="pt-BR" sz="1800" spc="-10" dirty="0">
                <a:latin typeface="Carlito"/>
                <a:cs typeface="Carlito"/>
              </a:rPr>
              <a:t>proteção</a:t>
            </a:r>
            <a:r>
              <a:rPr lang="pt-BR" sz="1800" spc="-45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de</a:t>
            </a:r>
            <a:r>
              <a:rPr lang="pt-BR" sz="1800" spc="-40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equipamento</a:t>
            </a:r>
            <a:r>
              <a:rPr lang="pt-BR" sz="1800" spc="-55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ou</a:t>
            </a:r>
            <a:r>
              <a:rPr lang="pt-BR" sz="1800" spc="-35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processos</a:t>
            </a:r>
            <a:r>
              <a:rPr lang="pt-BR" sz="1800" spc="-55" dirty="0">
                <a:latin typeface="Carlito"/>
                <a:cs typeface="Carlito"/>
              </a:rPr>
              <a:t> </a:t>
            </a:r>
            <a:r>
              <a:rPr lang="pt-BR" sz="1800" spc="-10" dirty="0">
                <a:latin typeface="Carlito"/>
                <a:cs typeface="Carlito"/>
              </a:rPr>
              <a:t>industriais. </a:t>
            </a:r>
            <a:r>
              <a:rPr lang="pt-BR" sz="1800" b="1" dirty="0">
                <a:latin typeface="Carlito"/>
                <a:cs typeface="Carlito"/>
              </a:rPr>
              <a:t>Sua</a:t>
            </a:r>
            <a:r>
              <a:rPr lang="pt-BR" sz="1800" b="1" spc="-15" dirty="0">
                <a:latin typeface="Carlito"/>
                <a:cs typeface="Carlito"/>
              </a:rPr>
              <a:t> </a:t>
            </a:r>
            <a:r>
              <a:rPr lang="pt-BR" sz="1800" b="1" dirty="0">
                <a:latin typeface="Carlito"/>
                <a:cs typeface="Carlito"/>
              </a:rPr>
              <a:t>função</a:t>
            </a:r>
            <a:r>
              <a:rPr lang="pt-BR" sz="1800" b="1" spc="-15" dirty="0">
                <a:latin typeface="Carlito"/>
                <a:cs typeface="Carlito"/>
              </a:rPr>
              <a:t> </a:t>
            </a:r>
            <a:r>
              <a:rPr lang="pt-BR" sz="1800" b="1" dirty="0">
                <a:latin typeface="Carlito"/>
                <a:cs typeface="Carlito"/>
              </a:rPr>
              <a:t>básica</a:t>
            </a:r>
            <a:r>
              <a:rPr lang="pt-BR" sz="1800" b="1" spc="-35" dirty="0">
                <a:latin typeface="Carlito"/>
                <a:cs typeface="Carlito"/>
              </a:rPr>
              <a:t> </a:t>
            </a:r>
            <a:r>
              <a:rPr lang="pt-BR" sz="1800" b="1" dirty="0">
                <a:latin typeface="Carlito"/>
                <a:cs typeface="Carlito"/>
              </a:rPr>
              <a:t>é</a:t>
            </a:r>
            <a:r>
              <a:rPr lang="pt-BR" sz="1800" b="1" spc="-15" dirty="0">
                <a:latin typeface="Carlito"/>
                <a:cs typeface="Carlito"/>
              </a:rPr>
              <a:t> </a:t>
            </a:r>
            <a:r>
              <a:rPr lang="pt-BR" sz="1800" b="1" dirty="0">
                <a:latin typeface="Carlito"/>
                <a:cs typeface="Carlito"/>
              </a:rPr>
              <a:t>de</a:t>
            </a:r>
            <a:r>
              <a:rPr lang="pt-BR" sz="1800" b="1" spc="-15" dirty="0">
                <a:latin typeface="Carlito"/>
                <a:cs typeface="Carlito"/>
              </a:rPr>
              <a:t> </a:t>
            </a:r>
            <a:r>
              <a:rPr lang="pt-BR" sz="1800" b="1" spc="-10" dirty="0">
                <a:latin typeface="Carlito"/>
                <a:cs typeface="Carlito"/>
              </a:rPr>
              <a:t>proteger</a:t>
            </a:r>
            <a:r>
              <a:rPr lang="pt-BR" sz="1800" b="1" spc="-45" dirty="0">
                <a:latin typeface="Carlito"/>
                <a:cs typeface="Carlito"/>
              </a:rPr>
              <a:t> </a:t>
            </a:r>
            <a:r>
              <a:rPr lang="pt-BR" sz="1800" b="1" dirty="0">
                <a:latin typeface="Carlito"/>
                <a:cs typeface="Carlito"/>
              </a:rPr>
              <a:t>a</a:t>
            </a:r>
            <a:r>
              <a:rPr lang="pt-BR" sz="1800" b="1" spc="5" dirty="0">
                <a:latin typeface="Carlito"/>
                <a:cs typeface="Carlito"/>
              </a:rPr>
              <a:t> </a:t>
            </a:r>
            <a:r>
              <a:rPr lang="pt-BR" sz="1800" b="1" dirty="0">
                <a:latin typeface="Carlito"/>
                <a:cs typeface="Carlito"/>
              </a:rPr>
              <a:t>integridade</a:t>
            </a:r>
            <a:r>
              <a:rPr lang="pt-BR" sz="1800" b="1" spc="-10" dirty="0">
                <a:latin typeface="Carlito"/>
                <a:cs typeface="Carlito"/>
              </a:rPr>
              <a:t> </a:t>
            </a:r>
            <a:r>
              <a:rPr lang="pt-BR" sz="1800" b="1" spc="-25" dirty="0">
                <a:latin typeface="Carlito"/>
                <a:cs typeface="Carlito"/>
              </a:rPr>
              <a:t>de </a:t>
            </a:r>
            <a:r>
              <a:rPr lang="pt-BR" sz="1800" b="1" dirty="0">
                <a:latin typeface="Carlito"/>
                <a:cs typeface="Carlito"/>
              </a:rPr>
              <a:t>equipamentos</a:t>
            </a:r>
            <a:r>
              <a:rPr lang="pt-BR" sz="1800" b="1" spc="-75" dirty="0">
                <a:latin typeface="Carlito"/>
                <a:cs typeface="Carlito"/>
              </a:rPr>
              <a:t> </a:t>
            </a:r>
            <a:r>
              <a:rPr lang="pt-BR" sz="1800" b="1" spc="-10" dirty="0">
                <a:latin typeface="Carlito"/>
                <a:cs typeface="Carlito"/>
              </a:rPr>
              <a:t>contra</a:t>
            </a:r>
            <a:r>
              <a:rPr lang="pt-BR" sz="1800" b="1" spc="-75" dirty="0">
                <a:latin typeface="Carlito"/>
                <a:cs typeface="Carlito"/>
              </a:rPr>
              <a:t> </a:t>
            </a:r>
            <a:r>
              <a:rPr lang="pt-BR" sz="1800" b="1" dirty="0" err="1">
                <a:latin typeface="Carlito"/>
                <a:cs typeface="Carlito"/>
              </a:rPr>
              <a:t>sobrepressão</a:t>
            </a:r>
            <a:r>
              <a:rPr lang="pt-BR" sz="1800" b="1" spc="-35" dirty="0">
                <a:latin typeface="Carlito"/>
                <a:cs typeface="Carlito"/>
              </a:rPr>
              <a:t> </a:t>
            </a:r>
            <a:r>
              <a:rPr lang="pt-BR" sz="1800" b="1" dirty="0">
                <a:latin typeface="Carlito"/>
                <a:cs typeface="Carlito"/>
              </a:rPr>
              <a:t>ou</a:t>
            </a:r>
            <a:r>
              <a:rPr lang="pt-BR" sz="1800" b="1" spc="-70" dirty="0">
                <a:latin typeface="Carlito"/>
                <a:cs typeface="Carlito"/>
              </a:rPr>
              <a:t> </a:t>
            </a:r>
            <a:r>
              <a:rPr lang="pt-BR" sz="1800" b="1" spc="-10" dirty="0">
                <a:latin typeface="Carlito"/>
                <a:cs typeface="Carlito"/>
              </a:rPr>
              <a:t>subpressão </a:t>
            </a:r>
            <a:r>
              <a:rPr lang="pt-BR" sz="1800" dirty="0">
                <a:latin typeface="Carlito"/>
                <a:cs typeface="Carlito"/>
              </a:rPr>
              <a:t>aplicada</a:t>
            </a:r>
            <a:r>
              <a:rPr lang="pt-BR" sz="1800" spc="-30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aos</a:t>
            </a:r>
            <a:r>
              <a:rPr lang="pt-BR" sz="1800" spc="-30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mesmos</a:t>
            </a:r>
            <a:r>
              <a:rPr lang="pt-BR" sz="1800" spc="-50" dirty="0">
                <a:latin typeface="Carlito"/>
                <a:cs typeface="Carlito"/>
              </a:rPr>
              <a:t> </a:t>
            </a:r>
            <a:r>
              <a:rPr lang="pt-BR" sz="1800" spc="-10" dirty="0">
                <a:latin typeface="Carlito"/>
                <a:cs typeface="Carlito"/>
              </a:rPr>
              <a:t>durante</a:t>
            </a:r>
            <a:r>
              <a:rPr lang="pt-BR" sz="1800" spc="-25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o</a:t>
            </a:r>
            <a:r>
              <a:rPr lang="pt-BR" sz="1800" spc="-45" dirty="0">
                <a:latin typeface="Carlito"/>
                <a:cs typeface="Carlito"/>
              </a:rPr>
              <a:t> </a:t>
            </a:r>
            <a:r>
              <a:rPr lang="pt-BR" sz="1800" spc="-25" dirty="0">
                <a:latin typeface="Carlito"/>
                <a:cs typeface="Carlito"/>
              </a:rPr>
              <a:t>seu</a:t>
            </a:r>
            <a:r>
              <a:rPr lang="pt-BR" sz="1800" spc="500" dirty="0">
                <a:latin typeface="Carlito"/>
                <a:cs typeface="Carlito"/>
              </a:rPr>
              <a:t> </a:t>
            </a:r>
            <a:r>
              <a:rPr lang="pt-BR" sz="1800" spc="-10" dirty="0">
                <a:latin typeface="Carlito"/>
                <a:cs typeface="Carlito"/>
              </a:rPr>
              <a:t>funcionamento</a:t>
            </a:r>
            <a:endParaRPr lang="pt-BR" sz="1800" dirty="0">
              <a:latin typeface="Carlito"/>
              <a:cs typeface="Carlito"/>
            </a:endParaRPr>
          </a:p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800" dirty="0">
                <a:latin typeface="Carlito"/>
                <a:cs typeface="Carlito"/>
              </a:rPr>
              <a:t>NR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13</a:t>
            </a:r>
            <a:r>
              <a:rPr sz="1800" spc="-10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Vasos</a:t>
            </a:r>
            <a:r>
              <a:rPr sz="1800" b="1" spc="-5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de</a:t>
            </a:r>
            <a:r>
              <a:rPr sz="1800" b="1" spc="-30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pressão </a:t>
            </a:r>
            <a:r>
              <a:rPr sz="1800" b="1" dirty="0">
                <a:latin typeface="Carlito"/>
                <a:cs typeface="Carlito"/>
              </a:rPr>
              <a:t>são</a:t>
            </a:r>
            <a:r>
              <a:rPr sz="1800" b="1" spc="-5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definidos</a:t>
            </a:r>
            <a:r>
              <a:rPr sz="1800" b="1" spc="-7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como</a:t>
            </a:r>
            <a:r>
              <a:rPr sz="1800" b="1" spc="-4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reservatórios</a:t>
            </a:r>
            <a:r>
              <a:rPr sz="1800" b="1" spc="-5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projetados</a:t>
            </a:r>
            <a:r>
              <a:rPr sz="1800" b="1" spc="-45" dirty="0">
                <a:latin typeface="Carlito"/>
                <a:cs typeface="Carlito"/>
              </a:rPr>
              <a:t> </a:t>
            </a:r>
            <a:r>
              <a:rPr sz="1800" b="1" spc="-20" dirty="0">
                <a:latin typeface="Carlito"/>
                <a:cs typeface="Carlito"/>
              </a:rPr>
              <a:t>para </a:t>
            </a:r>
            <a:r>
              <a:rPr sz="1800" b="1" dirty="0">
                <a:latin typeface="Carlito"/>
                <a:cs typeface="Carlito"/>
              </a:rPr>
              <a:t>resistir</a:t>
            </a:r>
            <a:r>
              <a:rPr sz="1800" b="1" spc="-6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com</a:t>
            </a:r>
            <a:r>
              <a:rPr sz="1800" b="1" spc="-3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segurança</a:t>
            </a:r>
            <a:r>
              <a:rPr sz="1800" b="1" spc="-5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a</a:t>
            </a:r>
            <a:r>
              <a:rPr sz="1800" b="1" spc="-3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pressões</a:t>
            </a:r>
            <a:r>
              <a:rPr sz="1800" b="1" spc="-65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internas diferentes</a:t>
            </a:r>
            <a:r>
              <a:rPr sz="1800" b="1" spc="-6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da</a:t>
            </a:r>
            <a:r>
              <a:rPr sz="1800" b="1" spc="-2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pressão</a:t>
            </a:r>
            <a:r>
              <a:rPr sz="1800" b="1" spc="-30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atmosférica</a:t>
            </a:r>
            <a:r>
              <a:rPr sz="1800" spc="-10" dirty="0">
                <a:latin typeface="Carlito"/>
                <a:cs typeface="Carlito"/>
              </a:rPr>
              <a:t>,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ou</a:t>
            </a:r>
            <a:r>
              <a:rPr sz="1800" spc="-10" dirty="0">
                <a:latin typeface="Carlito"/>
                <a:cs typeface="Carlito"/>
              </a:rPr>
              <a:t> submetidos </a:t>
            </a:r>
            <a:r>
              <a:rPr sz="1800" dirty="0">
                <a:latin typeface="Carlito"/>
                <a:cs typeface="Carlito"/>
              </a:rPr>
              <a:t>à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pressão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externa,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cumprindo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assim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sua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função </a:t>
            </a:r>
            <a:r>
              <a:rPr sz="1800" dirty="0">
                <a:latin typeface="Carlito"/>
                <a:cs typeface="Carlito"/>
              </a:rPr>
              <a:t>básica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no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processo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no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qual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estão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inseridos.</a:t>
            </a:r>
            <a:endParaRPr sz="1800" dirty="0">
              <a:latin typeface="Carlito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90588" y="823427"/>
            <a:ext cx="6692555" cy="16318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1755">
              <a:lnSpc>
                <a:spcPct val="150000"/>
              </a:lnSpc>
              <a:spcBef>
                <a:spcPts val="100"/>
              </a:spcBef>
            </a:pPr>
            <a:r>
              <a:rPr sz="1800" dirty="0">
                <a:latin typeface="Carlito"/>
                <a:cs typeface="Carlito"/>
              </a:rPr>
              <a:t>Os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vasos</a:t>
            </a:r>
            <a:r>
              <a:rPr sz="1800" b="1" spc="-4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de</a:t>
            </a:r>
            <a:r>
              <a:rPr sz="1800" b="1" spc="-3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pressão</a:t>
            </a:r>
            <a:r>
              <a:rPr sz="1800" b="1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são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recipientes</a:t>
            </a:r>
            <a:r>
              <a:rPr sz="1800" spc="-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estanques, </a:t>
            </a:r>
            <a:r>
              <a:rPr sz="1800" dirty="0">
                <a:latin typeface="Carlito"/>
                <a:cs typeface="Carlito"/>
              </a:rPr>
              <a:t>podendo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ser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qualquer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tipo,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formato,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tamanho, </a:t>
            </a:r>
            <a:r>
              <a:rPr sz="1800" spc="-10" dirty="0" err="1">
                <a:latin typeface="Carlito"/>
                <a:cs typeface="Carlito"/>
              </a:rPr>
              <a:t>dimensão</a:t>
            </a:r>
            <a:r>
              <a:rPr sz="1800" spc="-10" dirty="0">
                <a:latin typeface="Carlito"/>
                <a:cs typeface="Carlito"/>
              </a:rPr>
              <a:t>.</a:t>
            </a:r>
            <a:endParaRPr sz="1800" dirty="0">
              <a:latin typeface="Carlito"/>
              <a:cs typeface="Carlito"/>
            </a:endParaRPr>
          </a:p>
          <a:p>
            <a:pPr marL="12700" marR="5080" algn="just">
              <a:lnSpc>
                <a:spcPct val="150000"/>
              </a:lnSpc>
              <a:spcBef>
                <a:spcPts val="5"/>
              </a:spcBef>
            </a:pPr>
            <a:r>
              <a:rPr sz="1800" dirty="0">
                <a:latin typeface="Carlito"/>
                <a:cs typeface="Carlito"/>
              </a:rPr>
              <a:t>De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forma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genérica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podemos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dizer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que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Panela</a:t>
            </a:r>
            <a:r>
              <a:rPr sz="1800" b="1" spc="-70" dirty="0">
                <a:latin typeface="Carlito"/>
                <a:cs typeface="Carlito"/>
              </a:rPr>
              <a:t> </a:t>
            </a:r>
            <a:r>
              <a:rPr sz="1800" b="1" spc="-25" dirty="0">
                <a:latin typeface="Carlito"/>
                <a:cs typeface="Carlito"/>
              </a:rPr>
              <a:t>de </a:t>
            </a:r>
            <a:r>
              <a:rPr sz="1800" b="1" dirty="0">
                <a:latin typeface="Carlito"/>
                <a:cs typeface="Carlito"/>
              </a:rPr>
              <a:t>Pressão</a:t>
            </a:r>
            <a:r>
              <a:rPr sz="1800" dirty="0">
                <a:latin typeface="Carlito"/>
                <a:cs typeface="Carlito"/>
              </a:rPr>
              <a:t>,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uso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domestico,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até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mesmo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botijão </a:t>
            </a:r>
            <a:r>
              <a:rPr sz="1800" b="1" dirty="0">
                <a:latin typeface="Carlito"/>
                <a:cs typeface="Carlito"/>
              </a:rPr>
              <a:t>de</a:t>
            </a:r>
            <a:r>
              <a:rPr sz="1800" b="1" spc="-2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gás</a:t>
            </a:r>
            <a:r>
              <a:rPr sz="1800" b="1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são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vasos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38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pressão.</a:t>
            </a:r>
            <a:endParaRPr sz="1800" dirty="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6874" y="0"/>
            <a:ext cx="4784725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800" dirty="0">
                <a:latin typeface="Carlito"/>
                <a:cs typeface="Carlito"/>
              </a:rPr>
              <a:t>É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comum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usar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termo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b="1" i="1" spc="-10" dirty="0">
                <a:latin typeface="Carlito"/>
                <a:cs typeface="Carlito"/>
              </a:rPr>
              <a:t>Vaso</a:t>
            </a:r>
            <a:r>
              <a:rPr sz="1800" b="1" i="1" spc="-45" dirty="0">
                <a:latin typeface="Carlito"/>
                <a:cs typeface="Carlito"/>
              </a:rPr>
              <a:t> </a:t>
            </a:r>
            <a:r>
              <a:rPr sz="1800" b="1" i="1" dirty="0">
                <a:latin typeface="Carlito"/>
                <a:cs typeface="Carlito"/>
              </a:rPr>
              <a:t>de</a:t>
            </a:r>
            <a:r>
              <a:rPr sz="1800" b="1" i="1" spc="-25" dirty="0">
                <a:latin typeface="Carlito"/>
                <a:cs typeface="Carlito"/>
              </a:rPr>
              <a:t> </a:t>
            </a:r>
            <a:r>
              <a:rPr sz="1800" b="1" i="1" dirty="0">
                <a:latin typeface="Carlito"/>
                <a:cs typeface="Carlito"/>
              </a:rPr>
              <a:t>Pressão</a:t>
            </a:r>
            <a:r>
              <a:rPr sz="1800" b="1" i="1" spc="-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,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nos </a:t>
            </a:r>
            <a:r>
              <a:rPr sz="1800" dirty="0">
                <a:latin typeface="Carlito"/>
                <a:cs typeface="Carlito"/>
              </a:rPr>
              <a:t>equipamentos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em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processos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industriais.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Neste contexto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produtivo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as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aplicações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finalidades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mais </a:t>
            </a:r>
            <a:r>
              <a:rPr sz="1800" dirty="0">
                <a:latin typeface="Carlito"/>
                <a:cs typeface="Carlito"/>
              </a:rPr>
              <a:t>comuns</a:t>
            </a:r>
            <a:r>
              <a:rPr sz="1800" spc="-65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são:</a:t>
            </a:r>
            <a:endParaRPr sz="1800" dirty="0">
              <a:latin typeface="Carlito"/>
              <a:cs typeface="Carlito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6874" y="1586562"/>
            <a:ext cx="4642485" cy="2084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100"/>
              </a:lnSpc>
              <a:spcBef>
                <a:spcPts val="100"/>
              </a:spcBef>
            </a:pPr>
            <a:r>
              <a:rPr sz="1800" b="1" dirty="0">
                <a:latin typeface="Carlito"/>
                <a:cs typeface="Carlito"/>
              </a:rPr>
              <a:t>-</a:t>
            </a:r>
            <a:r>
              <a:rPr sz="1800" b="1" spc="-10" dirty="0">
                <a:latin typeface="Carlito"/>
                <a:cs typeface="Carlito"/>
              </a:rPr>
              <a:t>Armazenamento,</a:t>
            </a:r>
            <a:r>
              <a:rPr sz="1800" b="1" spc="-35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reservatórios</a:t>
            </a:r>
            <a:r>
              <a:rPr sz="1800" b="1" spc="-2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de</a:t>
            </a:r>
            <a:r>
              <a:rPr sz="1800" b="1" spc="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fluidos</a:t>
            </a:r>
            <a:r>
              <a:rPr sz="1800" b="1" spc="-20" dirty="0">
                <a:latin typeface="Carlito"/>
                <a:cs typeface="Carlito"/>
              </a:rPr>
              <a:t> </a:t>
            </a:r>
            <a:r>
              <a:rPr sz="1800" b="1" spc="-25" dirty="0">
                <a:latin typeface="Carlito"/>
                <a:cs typeface="Carlito"/>
              </a:rPr>
              <a:t>sob </a:t>
            </a:r>
            <a:r>
              <a:rPr sz="1800" b="1" dirty="0">
                <a:latin typeface="Carlito"/>
                <a:cs typeface="Carlito"/>
              </a:rPr>
              <a:t>pressão:</a:t>
            </a:r>
            <a:r>
              <a:rPr sz="1800" b="1" spc="-7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Armazenar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os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fluidos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sob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pressão,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por </a:t>
            </a:r>
            <a:r>
              <a:rPr sz="1800" spc="-10" dirty="0">
                <a:latin typeface="Carlito"/>
                <a:cs typeface="Carlito"/>
              </a:rPr>
              <a:t>exemplo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gases,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é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uma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maneira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conter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um </a:t>
            </a:r>
            <a:r>
              <a:rPr sz="1800" dirty="0">
                <a:latin typeface="Carlito"/>
                <a:cs typeface="Carlito"/>
              </a:rPr>
              <a:t>grande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peso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gases</a:t>
            </a:r>
            <a:r>
              <a:rPr sz="1800" b="1" spc="-4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num</a:t>
            </a:r>
            <a:r>
              <a:rPr sz="1800" b="1" spc="-4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volume</a:t>
            </a:r>
            <a:r>
              <a:rPr sz="1800" b="1" spc="-40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relativamente </a:t>
            </a:r>
            <a:r>
              <a:rPr sz="1800" b="1" dirty="0">
                <a:latin typeface="Carlito"/>
                <a:cs typeface="Carlito"/>
              </a:rPr>
              <a:t>pequeno</a:t>
            </a:r>
            <a:r>
              <a:rPr sz="1800" dirty="0">
                <a:latin typeface="Carlito"/>
                <a:cs typeface="Carlito"/>
              </a:rPr>
              <a:t>,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facilitando </a:t>
            </a:r>
            <a:r>
              <a:rPr sz="1800" dirty="0">
                <a:latin typeface="Carlito"/>
                <a:cs typeface="Carlito"/>
              </a:rPr>
              <a:t>sua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utilização.</a:t>
            </a:r>
            <a:endParaRPr sz="1800" dirty="0">
              <a:latin typeface="Carlito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1801" y="3671267"/>
            <a:ext cx="4746625" cy="2494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800" b="1" dirty="0">
                <a:latin typeface="Carlito"/>
                <a:cs typeface="Carlito"/>
              </a:rPr>
              <a:t>-Acumulação</a:t>
            </a:r>
            <a:r>
              <a:rPr sz="1800" b="1" spc="-5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intermediária:</a:t>
            </a:r>
            <a:r>
              <a:rPr sz="1800" b="1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</a:t>
            </a:r>
            <a:r>
              <a:rPr sz="1800" spc="-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acumulação intermediária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gases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ou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líquidos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sob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pressão </a:t>
            </a:r>
            <a:r>
              <a:rPr sz="1800" dirty="0">
                <a:latin typeface="Carlito"/>
                <a:cs typeface="Carlito"/>
              </a:rPr>
              <a:t>muitas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vezes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é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necessária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para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conter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esses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fluidos </a:t>
            </a:r>
            <a:r>
              <a:rPr sz="1800" dirty="0">
                <a:latin typeface="Carlito"/>
                <a:cs typeface="Carlito"/>
              </a:rPr>
              <a:t>em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etapas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diferentes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um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mesmo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processo </a:t>
            </a:r>
            <a:r>
              <a:rPr sz="1800" dirty="0">
                <a:latin typeface="Carlito"/>
                <a:cs typeface="Carlito"/>
              </a:rPr>
              <a:t>industrial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ou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entre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processos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diferentes,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onde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eles </a:t>
            </a:r>
            <a:r>
              <a:rPr sz="1800" dirty="0">
                <a:latin typeface="Carlito"/>
                <a:cs typeface="Carlito"/>
              </a:rPr>
              <a:t>possam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ser</a:t>
            </a:r>
            <a:r>
              <a:rPr sz="1800" spc="-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utilizados.</a:t>
            </a:r>
            <a:endParaRPr sz="1800" dirty="0">
              <a:latin typeface="Carlito"/>
              <a:cs typeface="Carli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24645" y="635"/>
            <a:ext cx="4577080" cy="1671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95"/>
              </a:spcBef>
            </a:pPr>
            <a:r>
              <a:rPr sz="1800" b="1" dirty="0">
                <a:latin typeface="Carlito"/>
                <a:cs typeface="Carlito"/>
              </a:rPr>
              <a:t>-</a:t>
            </a:r>
            <a:r>
              <a:rPr sz="1800" b="1" spc="-10" dirty="0">
                <a:latin typeface="Carlito"/>
                <a:cs typeface="Carlito"/>
              </a:rPr>
              <a:t>Processamento:</a:t>
            </a:r>
            <a:r>
              <a:rPr sz="1800" b="1" spc="-7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Muitos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processos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de </a:t>
            </a:r>
            <a:r>
              <a:rPr sz="1800" spc="-10" dirty="0">
                <a:latin typeface="Carlito"/>
                <a:cs typeface="Carlito"/>
              </a:rPr>
              <a:t>transformação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em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líquidos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gases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precisam</a:t>
            </a:r>
            <a:r>
              <a:rPr sz="1800" spc="-25" dirty="0">
                <a:latin typeface="Carlito"/>
                <a:cs typeface="Carlito"/>
              </a:rPr>
              <a:t> ser </a:t>
            </a:r>
            <a:r>
              <a:rPr sz="1800" spc="-10" dirty="0">
                <a:latin typeface="Carlito"/>
                <a:cs typeface="Carlito"/>
              </a:rPr>
              <a:t>feitos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sob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pressão,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servindo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para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isso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os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vasos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de </a:t>
            </a:r>
            <a:r>
              <a:rPr sz="1800" spc="-10" dirty="0">
                <a:latin typeface="Carlito"/>
                <a:cs typeface="Carlito"/>
              </a:rPr>
              <a:t>pressão.</a:t>
            </a:r>
            <a:endParaRPr sz="1800" dirty="0">
              <a:latin typeface="Carlito"/>
              <a:cs typeface="Carlito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lang="pt-BR" spc="-10" dirty="0"/>
              <a:t> </a:t>
            </a:r>
            <a:endParaRPr spc="-25" dirty="0"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14</a:t>
            </a:fld>
            <a:endParaRPr spc="-25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D0F411C-7BEF-3499-6EE8-71B4A20CB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645" y="1938967"/>
            <a:ext cx="6601859" cy="440123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3520" y="4815840"/>
            <a:ext cx="4748530" cy="1946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2065" algn="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rlito"/>
                <a:cs typeface="Carlito"/>
              </a:rPr>
              <a:t>-</a:t>
            </a:r>
            <a:r>
              <a:rPr sz="1800" b="1" spc="-20" dirty="0">
                <a:latin typeface="Carlito"/>
                <a:cs typeface="Carlito"/>
              </a:rPr>
              <a:t>Trocadores</a:t>
            </a:r>
            <a:r>
              <a:rPr sz="1800" b="1" spc="1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de</a:t>
            </a:r>
            <a:r>
              <a:rPr sz="1800" b="1" spc="-25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calor/Permutador</a:t>
            </a:r>
            <a:r>
              <a:rPr sz="1800" b="1" spc="-1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de</a:t>
            </a:r>
            <a:r>
              <a:rPr sz="1800" b="1" spc="10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Calor</a:t>
            </a:r>
            <a:endParaRPr sz="1800" dirty="0">
              <a:latin typeface="Carlito"/>
              <a:cs typeface="Carlito"/>
            </a:endParaRPr>
          </a:p>
          <a:p>
            <a:pPr marL="78105" marR="5080" indent="-66040" algn="r">
              <a:lnSpc>
                <a:spcPct val="100000"/>
              </a:lnSpc>
              <a:spcBef>
                <a:spcPts val="2165"/>
              </a:spcBef>
            </a:pPr>
            <a:r>
              <a:rPr sz="1800" i="1" dirty="0">
                <a:latin typeface="Carlito"/>
                <a:cs typeface="Carlito"/>
              </a:rPr>
              <a:t>Um</a:t>
            </a:r>
            <a:r>
              <a:rPr sz="1800" i="1" spc="-25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trocador</a:t>
            </a:r>
            <a:r>
              <a:rPr sz="1800" i="1" spc="-25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de</a:t>
            </a:r>
            <a:r>
              <a:rPr sz="1800" i="1" spc="-15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calor</a:t>
            </a:r>
            <a:r>
              <a:rPr sz="1800" i="1" spc="-25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ou</a:t>
            </a:r>
            <a:r>
              <a:rPr sz="1800" i="1" spc="-15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permutador</a:t>
            </a:r>
            <a:r>
              <a:rPr sz="1800" i="1" spc="-30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de</a:t>
            </a:r>
            <a:r>
              <a:rPr sz="1800" i="1" spc="-25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calor</a:t>
            </a:r>
            <a:r>
              <a:rPr sz="1800" i="1" spc="-15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é</a:t>
            </a:r>
            <a:r>
              <a:rPr sz="1800" i="1" spc="-30" dirty="0">
                <a:latin typeface="Carlito"/>
                <a:cs typeface="Carlito"/>
              </a:rPr>
              <a:t> </a:t>
            </a:r>
            <a:r>
              <a:rPr sz="1800" i="1" spc="-25" dirty="0">
                <a:latin typeface="Carlito"/>
                <a:cs typeface="Carlito"/>
              </a:rPr>
              <a:t>um </a:t>
            </a:r>
            <a:r>
              <a:rPr sz="1800" i="1" dirty="0">
                <a:latin typeface="Carlito"/>
                <a:cs typeface="Carlito"/>
              </a:rPr>
              <a:t>dispositivo</a:t>
            </a:r>
            <a:r>
              <a:rPr sz="1800" i="1" spc="-25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para</a:t>
            </a:r>
            <a:r>
              <a:rPr sz="1800" i="1" spc="-40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transferência</a:t>
            </a:r>
            <a:r>
              <a:rPr sz="1800" i="1" spc="-45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de</a:t>
            </a:r>
            <a:r>
              <a:rPr sz="1800" i="1" spc="-30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calor</a:t>
            </a:r>
            <a:r>
              <a:rPr sz="1800" i="1" spc="-45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eficiente</a:t>
            </a:r>
            <a:r>
              <a:rPr sz="1800" i="1" spc="-35" dirty="0">
                <a:latin typeface="Carlito"/>
                <a:cs typeface="Carlito"/>
              </a:rPr>
              <a:t> </a:t>
            </a:r>
            <a:r>
              <a:rPr sz="1800" i="1" spc="-25" dirty="0">
                <a:latin typeface="Carlito"/>
                <a:cs typeface="Carlito"/>
              </a:rPr>
              <a:t>de </a:t>
            </a:r>
            <a:r>
              <a:rPr sz="1800" i="1" dirty="0">
                <a:latin typeface="Carlito"/>
                <a:cs typeface="Carlito"/>
              </a:rPr>
              <a:t>um</a:t>
            </a:r>
            <a:r>
              <a:rPr sz="1800" i="1" spc="-40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meio</a:t>
            </a:r>
            <a:r>
              <a:rPr sz="1800" i="1" spc="-30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para</a:t>
            </a:r>
            <a:r>
              <a:rPr sz="1800" i="1" spc="-35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outro.</a:t>
            </a:r>
            <a:r>
              <a:rPr sz="1800" i="1" spc="-25" dirty="0">
                <a:latin typeface="Carlito"/>
                <a:cs typeface="Carlito"/>
              </a:rPr>
              <a:t> </a:t>
            </a:r>
            <a:r>
              <a:rPr sz="1800" i="1" spc="-10" dirty="0">
                <a:latin typeface="Carlito"/>
                <a:cs typeface="Carlito"/>
              </a:rPr>
              <a:t>Trocadores</a:t>
            </a:r>
            <a:r>
              <a:rPr sz="1800" i="1" spc="-20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de</a:t>
            </a:r>
            <a:r>
              <a:rPr sz="1800" i="1" spc="-35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calor</a:t>
            </a:r>
            <a:r>
              <a:rPr sz="1800" i="1" spc="-20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casco</a:t>
            </a:r>
            <a:r>
              <a:rPr sz="1800" i="1" spc="-20" dirty="0">
                <a:latin typeface="Carlito"/>
                <a:cs typeface="Carlito"/>
              </a:rPr>
              <a:t> </a:t>
            </a:r>
            <a:r>
              <a:rPr sz="1800" i="1" spc="-50" dirty="0">
                <a:latin typeface="Carlito"/>
                <a:cs typeface="Carlito"/>
              </a:rPr>
              <a:t>e </a:t>
            </a:r>
            <a:r>
              <a:rPr sz="1800" i="1" dirty="0">
                <a:latin typeface="Carlito"/>
                <a:cs typeface="Carlito"/>
              </a:rPr>
              <a:t>tubos</a:t>
            </a:r>
            <a:r>
              <a:rPr sz="1800" i="1" spc="-35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são</a:t>
            </a:r>
            <a:r>
              <a:rPr sz="1800" i="1" spc="-20" dirty="0">
                <a:latin typeface="Carlito"/>
                <a:cs typeface="Carlito"/>
              </a:rPr>
              <a:t> </a:t>
            </a:r>
            <a:r>
              <a:rPr sz="1800" i="1" spc="-10" dirty="0">
                <a:latin typeface="Carlito"/>
                <a:cs typeface="Carlito"/>
              </a:rPr>
              <a:t>normalmente</a:t>
            </a:r>
            <a:r>
              <a:rPr sz="1800" i="1" spc="-30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utilizados</a:t>
            </a:r>
            <a:r>
              <a:rPr sz="1800" i="1" spc="-5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para</a:t>
            </a:r>
            <a:r>
              <a:rPr sz="1800" i="1" spc="-20" dirty="0">
                <a:latin typeface="Carlito"/>
                <a:cs typeface="Carlito"/>
              </a:rPr>
              <a:t> </a:t>
            </a:r>
            <a:r>
              <a:rPr sz="1800" i="1" spc="-10" dirty="0">
                <a:latin typeface="Carlito"/>
                <a:cs typeface="Carlito"/>
              </a:rPr>
              <a:t>aplicações</a:t>
            </a:r>
            <a:endParaRPr sz="1800" dirty="0">
              <a:latin typeface="Carlito"/>
              <a:cs typeface="Carlito"/>
            </a:endParaRPr>
          </a:p>
          <a:p>
            <a:pPr marR="12700" algn="r">
              <a:lnSpc>
                <a:spcPct val="100000"/>
              </a:lnSpc>
            </a:pPr>
            <a:r>
              <a:rPr sz="1800" i="1" dirty="0">
                <a:latin typeface="Carlito"/>
                <a:cs typeface="Carlito"/>
              </a:rPr>
              <a:t>de</a:t>
            </a:r>
            <a:r>
              <a:rPr sz="1800" i="1" spc="-30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alta</a:t>
            </a:r>
            <a:r>
              <a:rPr sz="1800" i="1" spc="-15" dirty="0">
                <a:latin typeface="Carlito"/>
                <a:cs typeface="Carlito"/>
              </a:rPr>
              <a:t> </a:t>
            </a:r>
            <a:r>
              <a:rPr sz="1800" i="1" spc="-10" dirty="0">
                <a:latin typeface="Carlito"/>
                <a:cs typeface="Carlito"/>
              </a:rPr>
              <a:t>pressão.</a:t>
            </a:r>
            <a:endParaRPr sz="1800" dirty="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51932" y="3429000"/>
            <a:ext cx="4166616" cy="3125724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lang="pt-BR" spc="-10" dirty="0"/>
              <a:t> </a:t>
            </a:r>
            <a:endParaRPr spc="-25" dirty="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15</a:t>
            </a:fld>
            <a:endParaRPr spc="-25" dirty="0"/>
          </a:p>
        </p:txBody>
      </p:sp>
      <p:sp>
        <p:nvSpPr>
          <p:cNvPr id="4" name="object 2"/>
          <p:cNvSpPr txBox="1"/>
          <p:nvPr/>
        </p:nvSpPr>
        <p:spPr>
          <a:xfrm>
            <a:off x="-50799" y="113614"/>
            <a:ext cx="4713605" cy="2495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0160" algn="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rlito"/>
                <a:cs typeface="Carlito"/>
              </a:rPr>
              <a:t>-</a:t>
            </a:r>
            <a:r>
              <a:rPr sz="1800" b="1" spc="-10" dirty="0">
                <a:latin typeface="Carlito"/>
                <a:cs typeface="Carlito"/>
              </a:rPr>
              <a:t>Autoclaves</a:t>
            </a:r>
            <a:endParaRPr sz="1800" dirty="0">
              <a:latin typeface="Carlito"/>
              <a:cs typeface="Carlito"/>
            </a:endParaRPr>
          </a:p>
          <a:p>
            <a:pPr marL="12700" marR="5080" indent="567055" algn="r">
              <a:lnSpc>
                <a:spcPct val="100000"/>
              </a:lnSpc>
              <a:spcBef>
                <a:spcPts val="2165"/>
              </a:spcBef>
            </a:pPr>
            <a:r>
              <a:rPr sz="1800" i="1" dirty="0">
                <a:latin typeface="Carlito"/>
                <a:cs typeface="Carlito"/>
              </a:rPr>
              <a:t>As</a:t>
            </a:r>
            <a:r>
              <a:rPr sz="1800" i="1" spc="-55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autoclaves</a:t>
            </a:r>
            <a:r>
              <a:rPr sz="1800" i="1" spc="-35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são</a:t>
            </a:r>
            <a:r>
              <a:rPr sz="1800" i="1" spc="-35" dirty="0">
                <a:latin typeface="Carlito"/>
                <a:cs typeface="Carlito"/>
              </a:rPr>
              <a:t> </a:t>
            </a:r>
            <a:r>
              <a:rPr sz="1800" b="1" i="1" spc="-10" dirty="0">
                <a:latin typeface="Carlito"/>
                <a:cs typeface="Carlito"/>
              </a:rPr>
              <a:t>equipamentos</a:t>
            </a:r>
            <a:r>
              <a:rPr sz="1800" b="1" i="1" spc="-45" dirty="0">
                <a:latin typeface="Carlito"/>
                <a:cs typeface="Carlito"/>
              </a:rPr>
              <a:t> </a:t>
            </a:r>
            <a:r>
              <a:rPr sz="1800" b="1" i="1" dirty="0">
                <a:latin typeface="Carlito"/>
                <a:cs typeface="Carlito"/>
              </a:rPr>
              <a:t>comuns</a:t>
            </a:r>
            <a:r>
              <a:rPr sz="1800" b="1" i="1" spc="-55" dirty="0">
                <a:latin typeface="Carlito"/>
                <a:cs typeface="Carlito"/>
              </a:rPr>
              <a:t> </a:t>
            </a:r>
            <a:r>
              <a:rPr sz="1800" b="1" i="1" spc="-25" dirty="0">
                <a:latin typeface="Carlito"/>
                <a:cs typeface="Carlito"/>
              </a:rPr>
              <a:t>de </a:t>
            </a:r>
            <a:r>
              <a:rPr sz="1800" b="1" i="1" spc="-10" dirty="0">
                <a:latin typeface="Carlito"/>
                <a:cs typeface="Carlito"/>
              </a:rPr>
              <a:t>esterilização</a:t>
            </a:r>
            <a:r>
              <a:rPr sz="1800" i="1" spc="-10" dirty="0">
                <a:latin typeface="Carlito"/>
                <a:cs typeface="Carlito"/>
              </a:rPr>
              <a:t>,</a:t>
            </a:r>
            <a:r>
              <a:rPr sz="1800" i="1" spc="-45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em</a:t>
            </a:r>
            <a:r>
              <a:rPr sz="1800" i="1" spc="-20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outra</a:t>
            </a:r>
            <a:r>
              <a:rPr sz="1800" i="1" spc="-30" dirty="0">
                <a:latin typeface="Carlito"/>
                <a:cs typeface="Carlito"/>
              </a:rPr>
              <a:t> </a:t>
            </a:r>
            <a:r>
              <a:rPr sz="1800" i="1" spc="-10" dirty="0">
                <a:latin typeface="Carlito"/>
                <a:cs typeface="Carlito"/>
              </a:rPr>
              <a:t>definição,</a:t>
            </a:r>
            <a:r>
              <a:rPr sz="1800" i="1" spc="5" dirty="0">
                <a:latin typeface="Carlito"/>
                <a:cs typeface="Carlito"/>
              </a:rPr>
              <a:t> </a:t>
            </a:r>
            <a:r>
              <a:rPr sz="1800" i="1" spc="-10" dirty="0">
                <a:latin typeface="Carlito"/>
                <a:cs typeface="Carlito"/>
              </a:rPr>
              <a:t>recipiente </a:t>
            </a:r>
            <a:r>
              <a:rPr sz="1800" i="1" dirty="0">
                <a:latin typeface="Carlito"/>
                <a:cs typeface="Carlito"/>
              </a:rPr>
              <a:t>hermético</a:t>
            </a:r>
            <a:r>
              <a:rPr sz="1800" i="1" spc="-40" dirty="0">
                <a:latin typeface="Carlito"/>
                <a:cs typeface="Carlito"/>
              </a:rPr>
              <a:t> </a:t>
            </a:r>
            <a:r>
              <a:rPr sz="1800" i="1" spc="-10" dirty="0">
                <a:latin typeface="Carlito"/>
                <a:cs typeface="Carlito"/>
              </a:rPr>
              <a:t>destinado,</a:t>
            </a:r>
            <a:r>
              <a:rPr sz="1800" i="1" spc="-35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entre</a:t>
            </a:r>
            <a:r>
              <a:rPr sz="1800" i="1" spc="-50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outros</a:t>
            </a:r>
            <a:r>
              <a:rPr sz="1800" i="1" spc="-45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fins,</a:t>
            </a:r>
            <a:r>
              <a:rPr sz="1800" i="1" spc="-35" dirty="0">
                <a:latin typeface="Carlito"/>
                <a:cs typeface="Carlito"/>
              </a:rPr>
              <a:t> </a:t>
            </a:r>
            <a:r>
              <a:rPr sz="1800" i="1" spc="-25" dirty="0">
                <a:latin typeface="Carlito"/>
                <a:cs typeface="Carlito"/>
              </a:rPr>
              <a:t>ao </a:t>
            </a:r>
            <a:r>
              <a:rPr sz="1800" i="1" spc="-10" dirty="0">
                <a:latin typeface="Carlito"/>
                <a:cs typeface="Carlito"/>
              </a:rPr>
              <a:t>aquecimento</a:t>
            </a:r>
            <a:r>
              <a:rPr sz="1800" i="1" spc="-15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de</a:t>
            </a:r>
            <a:r>
              <a:rPr sz="1800" i="1" spc="-25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líquidos</a:t>
            </a:r>
            <a:r>
              <a:rPr sz="1800" i="1" spc="-10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e</a:t>
            </a:r>
            <a:r>
              <a:rPr sz="1800" i="1" spc="-10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à</a:t>
            </a:r>
            <a:r>
              <a:rPr sz="1800" i="1" spc="-30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indução de</a:t>
            </a:r>
            <a:r>
              <a:rPr sz="1800" i="1" spc="-25" dirty="0">
                <a:latin typeface="Carlito"/>
                <a:cs typeface="Carlito"/>
              </a:rPr>
              <a:t> </a:t>
            </a:r>
            <a:r>
              <a:rPr sz="1800" i="1" spc="-10" dirty="0">
                <a:latin typeface="Carlito"/>
                <a:cs typeface="Carlito"/>
              </a:rPr>
              <a:t>reações </a:t>
            </a:r>
            <a:r>
              <a:rPr sz="1800" i="1" dirty="0">
                <a:latin typeface="Carlito"/>
                <a:cs typeface="Carlito"/>
              </a:rPr>
              <a:t>químicas</a:t>
            </a:r>
            <a:r>
              <a:rPr sz="1800" i="1" spc="-55" dirty="0">
                <a:latin typeface="Carlito"/>
                <a:cs typeface="Carlito"/>
              </a:rPr>
              <a:t> </a:t>
            </a:r>
            <a:r>
              <a:rPr sz="1800" b="1" i="1" dirty="0">
                <a:latin typeface="Carlito"/>
                <a:cs typeface="Carlito"/>
              </a:rPr>
              <a:t>sob</a:t>
            </a:r>
            <a:r>
              <a:rPr sz="1800" b="1" i="1" spc="-55" dirty="0">
                <a:latin typeface="Carlito"/>
                <a:cs typeface="Carlito"/>
              </a:rPr>
              <a:t> </a:t>
            </a:r>
            <a:r>
              <a:rPr sz="1800" b="1" i="1" dirty="0">
                <a:latin typeface="Carlito"/>
                <a:cs typeface="Carlito"/>
              </a:rPr>
              <a:t>pressão</a:t>
            </a:r>
            <a:r>
              <a:rPr sz="1800" i="1" dirty="0">
                <a:latin typeface="Carlito"/>
                <a:cs typeface="Carlito"/>
              </a:rPr>
              <a:t>,</a:t>
            </a:r>
            <a:r>
              <a:rPr sz="1800" i="1" spc="-50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utilizando</a:t>
            </a:r>
            <a:r>
              <a:rPr sz="1800" i="1" spc="-40" dirty="0">
                <a:latin typeface="Carlito"/>
                <a:cs typeface="Carlito"/>
              </a:rPr>
              <a:t> </a:t>
            </a:r>
            <a:r>
              <a:rPr sz="1800" i="1" spc="-10" dirty="0">
                <a:latin typeface="Carlito"/>
                <a:cs typeface="Carlito"/>
              </a:rPr>
              <a:t>temperaturas </a:t>
            </a:r>
            <a:r>
              <a:rPr sz="1800" i="1" dirty="0">
                <a:latin typeface="Carlito"/>
                <a:cs typeface="Carlito"/>
              </a:rPr>
              <a:t>elevadas.</a:t>
            </a:r>
            <a:r>
              <a:rPr sz="1800" i="1" spc="-50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Podem</a:t>
            </a:r>
            <a:r>
              <a:rPr sz="1800" i="1" spc="-30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ser</a:t>
            </a:r>
            <a:r>
              <a:rPr sz="1800" i="1" spc="-45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encontrados</a:t>
            </a:r>
            <a:r>
              <a:rPr sz="1800" i="1" spc="325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por</a:t>
            </a:r>
            <a:r>
              <a:rPr sz="1800" i="1" spc="-40" dirty="0">
                <a:latin typeface="Carlito"/>
                <a:cs typeface="Carlito"/>
              </a:rPr>
              <a:t> </a:t>
            </a:r>
            <a:r>
              <a:rPr sz="1800" i="1" spc="-10" dirty="0">
                <a:latin typeface="Carlito"/>
                <a:cs typeface="Carlito"/>
              </a:rPr>
              <a:t>exemplo</a:t>
            </a:r>
            <a:r>
              <a:rPr sz="1800" i="1" spc="-55" dirty="0">
                <a:latin typeface="Carlito"/>
                <a:cs typeface="Carlito"/>
              </a:rPr>
              <a:t> </a:t>
            </a:r>
            <a:r>
              <a:rPr sz="1800" i="1" spc="-25" dirty="0">
                <a:latin typeface="Carlito"/>
                <a:cs typeface="Carlito"/>
              </a:rPr>
              <a:t>em</a:t>
            </a:r>
            <a:endParaRPr sz="1800" dirty="0">
              <a:latin typeface="Carlito"/>
              <a:cs typeface="Carlito"/>
            </a:endParaRPr>
          </a:p>
          <a:p>
            <a:pPr marR="12065" algn="r">
              <a:lnSpc>
                <a:spcPct val="100000"/>
              </a:lnSpc>
            </a:pPr>
            <a:r>
              <a:rPr sz="1800" i="1" spc="-10" dirty="0">
                <a:latin typeface="Carlito"/>
                <a:cs typeface="Carlito"/>
              </a:rPr>
              <a:t>hospitais.</a:t>
            </a:r>
            <a:endParaRPr sz="1800" dirty="0">
              <a:latin typeface="Carlito"/>
              <a:cs typeface="Carlito"/>
            </a:endParaRPr>
          </a:p>
        </p:txBody>
      </p:sp>
      <p:pic>
        <p:nvPicPr>
          <p:cNvPr id="5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57216" y="95250"/>
            <a:ext cx="4561332" cy="3160775"/>
          </a:xfrm>
          <a:prstGeom prst="rect">
            <a:avLst/>
          </a:prstGeom>
        </p:spPr>
      </p:pic>
      <p:sp>
        <p:nvSpPr>
          <p:cNvPr id="6" name="object 3"/>
          <p:cNvSpPr txBox="1"/>
          <p:nvPr/>
        </p:nvSpPr>
        <p:spPr>
          <a:xfrm>
            <a:off x="101475" y="3044827"/>
            <a:ext cx="4713606" cy="16491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2700" algn="r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Carlito"/>
                <a:cs typeface="Carlito"/>
              </a:rPr>
              <a:t>-</a:t>
            </a:r>
            <a:r>
              <a:rPr sz="1100" b="1" spc="-10" dirty="0">
                <a:latin typeface="Carlito"/>
                <a:cs typeface="Carlito"/>
              </a:rPr>
              <a:t>Reservatórios</a:t>
            </a:r>
            <a:r>
              <a:rPr sz="1100" b="1" spc="-45" dirty="0">
                <a:latin typeface="Carlito"/>
                <a:cs typeface="Carlito"/>
              </a:rPr>
              <a:t> </a:t>
            </a:r>
            <a:r>
              <a:rPr sz="1100" b="1" dirty="0">
                <a:latin typeface="Carlito"/>
                <a:cs typeface="Carlito"/>
              </a:rPr>
              <a:t>de</a:t>
            </a:r>
            <a:r>
              <a:rPr sz="1100" b="1" spc="-5" dirty="0">
                <a:latin typeface="Carlito"/>
                <a:cs typeface="Carlito"/>
              </a:rPr>
              <a:t> </a:t>
            </a:r>
            <a:r>
              <a:rPr sz="1100" b="1" dirty="0">
                <a:latin typeface="Carlito"/>
                <a:cs typeface="Carlito"/>
              </a:rPr>
              <a:t>ar</a:t>
            </a:r>
            <a:r>
              <a:rPr sz="1100" b="1" spc="10" dirty="0">
                <a:latin typeface="Carlito"/>
                <a:cs typeface="Carlito"/>
              </a:rPr>
              <a:t> </a:t>
            </a:r>
            <a:r>
              <a:rPr sz="1100" b="1" spc="-10" dirty="0">
                <a:latin typeface="Carlito"/>
                <a:cs typeface="Carlito"/>
              </a:rPr>
              <a:t>comprimido</a:t>
            </a:r>
            <a:endParaRPr sz="1100" dirty="0">
              <a:latin typeface="Carlito"/>
              <a:cs typeface="Carlito"/>
            </a:endParaRPr>
          </a:p>
          <a:p>
            <a:pPr marL="12700" marR="5080" indent="144780" algn="r">
              <a:lnSpc>
                <a:spcPct val="100000"/>
              </a:lnSpc>
              <a:spcBef>
                <a:spcPts val="2160"/>
              </a:spcBef>
            </a:pPr>
            <a:r>
              <a:rPr sz="1100" i="1" dirty="0">
                <a:latin typeface="Carlito"/>
                <a:cs typeface="Carlito"/>
              </a:rPr>
              <a:t>Um</a:t>
            </a:r>
            <a:r>
              <a:rPr sz="1100" i="1" spc="-45" dirty="0">
                <a:latin typeface="Carlito"/>
                <a:cs typeface="Carlito"/>
              </a:rPr>
              <a:t> </a:t>
            </a:r>
            <a:r>
              <a:rPr sz="1100" i="1" dirty="0">
                <a:latin typeface="Carlito"/>
                <a:cs typeface="Carlito"/>
              </a:rPr>
              <a:t>dos</a:t>
            </a:r>
            <a:r>
              <a:rPr sz="1100" i="1" spc="-30" dirty="0">
                <a:latin typeface="Carlito"/>
                <a:cs typeface="Carlito"/>
              </a:rPr>
              <a:t> </a:t>
            </a:r>
            <a:r>
              <a:rPr sz="1100" i="1" dirty="0">
                <a:latin typeface="Carlito"/>
                <a:cs typeface="Carlito"/>
              </a:rPr>
              <a:t>mais</a:t>
            </a:r>
            <a:r>
              <a:rPr sz="1100" i="1" spc="-35" dirty="0">
                <a:latin typeface="Carlito"/>
                <a:cs typeface="Carlito"/>
              </a:rPr>
              <a:t> </a:t>
            </a:r>
            <a:r>
              <a:rPr sz="1100" i="1" dirty="0">
                <a:latin typeface="Carlito"/>
                <a:cs typeface="Carlito"/>
              </a:rPr>
              <a:t>comuns,</a:t>
            </a:r>
            <a:r>
              <a:rPr sz="1100" i="1" spc="-40" dirty="0">
                <a:latin typeface="Carlito"/>
                <a:cs typeface="Carlito"/>
              </a:rPr>
              <a:t> </a:t>
            </a:r>
            <a:r>
              <a:rPr sz="1100" i="1" dirty="0">
                <a:latin typeface="Carlito"/>
                <a:cs typeface="Carlito"/>
              </a:rPr>
              <a:t>utilizados</a:t>
            </a:r>
            <a:r>
              <a:rPr sz="1100" i="1" spc="-5" dirty="0">
                <a:latin typeface="Carlito"/>
                <a:cs typeface="Carlito"/>
              </a:rPr>
              <a:t> </a:t>
            </a:r>
            <a:r>
              <a:rPr sz="1100" i="1" dirty="0">
                <a:latin typeface="Carlito"/>
                <a:cs typeface="Carlito"/>
              </a:rPr>
              <a:t>para</a:t>
            </a:r>
            <a:r>
              <a:rPr sz="1100" i="1" spc="-30" dirty="0">
                <a:latin typeface="Carlito"/>
                <a:cs typeface="Carlito"/>
              </a:rPr>
              <a:t> </a:t>
            </a:r>
            <a:r>
              <a:rPr sz="1100" i="1" dirty="0">
                <a:latin typeface="Carlito"/>
                <a:cs typeface="Carlito"/>
              </a:rPr>
              <a:t>diversos</a:t>
            </a:r>
            <a:r>
              <a:rPr sz="1100" i="1" spc="-35" dirty="0">
                <a:latin typeface="Carlito"/>
                <a:cs typeface="Carlito"/>
              </a:rPr>
              <a:t> </a:t>
            </a:r>
            <a:r>
              <a:rPr sz="1100" i="1" spc="-20" dirty="0">
                <a:latin typeface="Carlito"/>
                <a:cs typeface="Carlito"/>
              </a:rPr>
              <a:t>fins </a:t>
            </a:r>
            <a:r>
              <a:rPr sz="1100" i="1" dirty="0">
                <a:latin typeface="Carlito"/>
                <a:cs typeface="Carlito"/>
              </a:rPr>
              <a:t>em</a:t>
            </a:r>
            <a:r>
              <a:rPr sz="1100" i="1" spc="-55" dirty="0">
                <a:latin typeface="Carlito"/>
                <a:cs typeface="Carlito"/>
              </a:rPr>
              <a:t> </a:t>
            </a:r>
            <a:r>
              <a:rPr sz="1100" i="1" dirty="0">
                <a:latin typeface="Carlito"/>
                <a:cs typeface="Carlito"/>
              </a:rPr>
              <a:t>recapagens,</a:t>
            </a:r>
            <a:r>
              <a:rPr sz="1100" i="1" spc="-45" dirty="0">
                <a:latin typeface="Carlito"/>
                <a:cs typeface="Carlito"/>
              </a:rPr>
              <a:t> </a:t>
            </a:r>
            <a:r>
              <a:rPr sz="1100" i="1" dirty="0">
                <a:latin typeface="Carlito"/>
                <a:cs typeface="Carlito"/>
              </a:rPr>
              <a:t>frigoríficos,</a:t>
            </a:r>
            <a:r>
              <a:rPr sz="1100" i="1" spc="-40" dirty="0">
                <a:latin typeface="Carlito"/>
                <a:cs typeface="Carlito"/>
              </a:rPr>
              <a:t> </a:t>
            </a:r>
            <a:r>
              <a:rPr sz="1100" i="1" dirty="0">
                <a:latin typeface="Carlito"/>
                <a:cs typeface="Carlito"/>
              </a:rPr>
              <a:t>indústrias</a:t>
            </a:r>
            <a:r>
              <a:rPr sz="1100" i="1" spc="-45" dirty="0">
                <a:latin typeface="Carlito"/>
                <a:cs typeface="Carlito"/>
              </a:rPr>
              <a:t> </a:t>
            </a:r>
            <a:r>
              <a:rPr sz="1100" i="1" spc="-10" dirty="0">
                <a:latin typeface="Carlito"/>
                <a:cs typeface="Carlito"/>
              </a:rPr>
              <a:t>têxteis, </a:t>
            </a:r>
            <a:r>
              <a:rPr sz="1100" i="1" dirty="0">
                <a:latin typeface="Carlito"/>
                <a:cs typeface="Carlito"/>
              </a:rPr>
              <a:t>laticínios</a:t>
            </a:r>
            <a:r>
              <a:rPr sz="1100" i="1" spc="-10" dirty="0">
                <a:latin typeface="Carlito"/>
                <a:cs typeface="Carlito"/>
              </a:rPr>
              <a:t> </a:t>
            </a:r>
            <a:r>
              <a:rPr sz="1100" i="1" dirty="0">
                <a:latin typeface="Carlito"/>
                <a:cs typeface="Carlito"/>
              </a:rPr>
              <a:t>e</a:t>
            </a:r>
            <a:r>
              <a:rPr sz="1100" i="1" spc="-35" dirty="0">
                <a:latin typeface="Carlito"/>
                <a:cs typeface="Carlito"/>
              </a:rPr>
              <a:t> </a:t>
            </a:r>
            <a:r>
              <a:rPr sz="1100" i="1" dirty="0">
                <a:latin typeface="Carlito"/>
                <a:cs typeface="Carlito"/>
              </a:rPr>
              <a:t>demais</a:t>
            </a:r>
            <a:r>
              <a:rPr sz="1100" i="1" spc="-35" dirty="0">
                <a:latin typeface="Carlito"/>
                <a:cs typeface="Carlito"/>
              </a:rPr>
              <a:t> </a:t>
            </a:r>
            <a:r>
              <a:rPr sz="1100" i="1" dirty="0">
                <a:latin typeface="Carlito"/>
                <a:cs typeface="Carlito"/>
              </a:rPr>
              <a:t>atividades</a:t>
            </a:r>
            <a:r>
              <a:rPr sz="1100" i="1" spc="-30" dirty="0">
                <a:latin typeface="Carlito"/>
                <a:cs typeface="Carlito"/>
              </a:rPr>
              <a:t> </a:t>
            </a:r>
            <a:r>
              <a:rPr sz="1100" i="1" dirty="0">
                <a:latin typeface="Carlito"/>
                <a:cs typeface="Carlito"/>
              </a:rPr>
              <a:t>que</a:t>
            </a:r>
            <a:r>
              <a:rPr sz="1100" i="1" spc="-20" dirty="0">
                <a:latin typeface="Carlito"/>
                <a:cs typeface="Carlito"/>
              </a:rPr>
              <a:t> </a:t>
            </a:r>
            <a:r>
              <a:rPr sz="1100" i="1" dirty="0">
                <a:latin typeface="Carlito"/>
                <a:cs typeface="Carlito"/>
              </a:rPr>
              <a:t>necessitem</a:t>
            </a:r>
            <a:r>
              <a:rPr sz="1100" i="1" spc="-10" dirty="0">
                <a:latin typeface="Carlito"/>
                <a:cs typeface="Carlito"/>
              </a:rPr>
              <a:t> </a:t>
            </a:r>
            <a:r>
              <a:rPr sz="1100" i="1" dirty="0">
                <a:latin typeface="Carlito"/>
                <a:cs typeface="Carlito"/>
              </a:rPr>
              <a:t>de</a:t>
            </a:r>
            <a:r>
              <a:rPr sz="1100" i="1" spc="-30" dirty="0">
                <a:latin typeface="Carlito"/>
                <a:cs typeface="Carlito"/>
              </a:rPr>
              <a:t> </a:t>
            </a:r>
            <a:r>
              <a:rPr sz="1100" i="1" spc="-25" dirty="0">
                <a:latin typeface="Carlito"/>
                <a:cs typeface="Carlito"/>
              </a:rPr>
              <a:t>ar </a:t>
            </a:r>
            <a:r>
              <a:rPr sz="1100" i="1" dirty="0">
                <a:latin typeface="Carlito"/>
                <a:cs typeface="Carlito"/>
              </a:rPr>
              <a:t>comprimido.</a:t>
            </a:r>
            <a:r>
              <a:rPr sz="1100" i="1" spc="-25" dirty="0">
                <a:latin typeface="Carlito"/>
                <a:cs typeface="Carlito"/>
              </a:rPr>
              <a:t> </a:t>
            </a:r>
            <a:r>
              <a:rPr sz="1100" i="1" dirty="0">
                <a:latin typeface="Carlito"/>
                <a:cs typeface="Carlito"/>
              </a:rPr>
              <a:t>Um</a:t>
            </a:r>
            <a:r>
              <a:rPr sz="1100" i="1" spc="-35" dirty="0">
                <a:latin typeface="Carlito"/>
                <a:cs typeface="Carlito"/>
              </a:rPr>
              <a:t> </a:t>
            </a:r>
            <a:r>
              <a:rPr sz="1100" i="1" spc="-10" dirty="0">
                <a:latin typeface="Carlito"/>
                <a:cs typeface="Carlito"/>
              </a:rPr>
              <a:t>exemplo</a:t>
            </a:r>
            <a:r>
              <a:rPr sz="1100" i="1" spc="-35" dirty="0">
                <a:latin typeface="Carlito"/>
                <a:cs typeface="Carlito"/>
              </a:rPr>
              <a:t> </a:t>
            </a:r>
            <a:r>
              <a:rPr sz="1100" i="1" dirty="0">
                <a:latin typeface="Carlito"/>
                <a:cs typeface="Carlito"/>
              </a:rPr>
              <a:t>é</a:t>
            </a:r>
            <a:r>
              <a:rPr sz="1100" i="1" spc="-30" dirty="0">
                <a:latin typeface="Carlito"/>
                <a:cs typeface="Carlito"/>
              </a:rPr>
              <a:t> </a:t>
            </a:r>
            <a:r>
              <a:rPr sz="1100" i="1" dirty="0">
                <a:latin typeface="Carlito"/>
                <a:cs typeface="Carlito"/>
              </a:rPr>
              <a:t>o</a:t>
            </a:r>
            <a:r>
              <a:rPr sz="1100" i="1" spc="-30" dirty="0">
                <a:latin typeface="Carlito"/>
                <a:cs typeface="Carlito"/>
              </a:rPr>
              <a:t> </a:t>
            </a:r>
            <a:r>
              <a:rPr sz="1100" i="1" dirty="0">
                <a:latin typeface="Carlito"/>
                <a:cs typeface="Carlito"/>
              </a:rPr>
              <a:t>Pulmão</a:t>
            </a:r>
            <a:r>
              <a:rPr sz="1100" i="1" spc="-20" dirty="0">
                <a:latin typeface="Carlito"/>
                <a:cs typeface="Carlito"/>
              </a:rPr>
              <a:t> </a:t>
            </a:r>
            <a:r>
              <a:rPr sz="1100" i="1" spc="-25" dirty="0">
                <a:latin typeface="Carlito"/>
                <a:cs typeface="Carlito"/>
              </a:rPr>
              <a:t>de </a:t>
            </a:r>
            <a:r>
              <a:rPr sz="1100" i="1" dirty="0">
                <a:latin typeface="Carlito"/>
                <a:cs typeface="Carlito"/>
              </a:rPr>
              <a:t>compressores</a:t>
            </a:r>
            <a:r>
              <a:rPr sz="1100" i="1" spc="-25" dirty="0">
                <a:latin typeface="Carlito"/>
                <a:cs typeface="Carlito"/>
              </a:rPr>
              <a:t> </a:t>
            </a:r>
            <a:r>
              <a:rPr sz="1100" i="1" dirty="0">
                <a:latin typeface="Carlito"/>
                <a:cs typeface="Carlito"/>
              </a:rPr>
              <a:t>em</a:t>
            </a:r>
            <a:r>
              <a:rPr sz="1100" i="1" spc="-25" dirty="0">
                <a:latin typeface="Carlito"/>
                <a:cs typeface="Carlito"/>
              </a:rPr>
              <a:t> </a:t>
            </a:r>
            <a:r>
              <a:rPr sz="1100" i="1" dirty="0">
                <a:latin typeface="Carlito"/>
                <a:cs typeface="Carlito"/>
              </a:rPr>
              <a:t>geral.</a:t>
            </a:r>
            <a:r>
              <a:rPr sz="1100" i="1" spc="-10" dirty="0">
                <a:latin typeface="Carlito"/>
                <a:cs typeface="Carlito"/>
              </a:rPr>
              <a:t> </a:t>
            </a:r>
            <a:r>
              <a:rPr sz="1100" b="1" i="1" dirty="0">
                <a:latin typeface="Carlito"/>
                <a:cs typeface="Carlito"/>
              </a:rPr>
              <a:t>Os</a:t>
            </a:r>
            <a:r>
              <a:rPr sz="1100" b="1" i="1" spc="-25" dirty="0">
                <a:latin typeface="Carlito"/>
                <a:cs typeface="Carlito"/>
              </a:rPr>
              <a:t> </a:t>
            </a:r>
            <a:r>
              <a:rPr sz="1100" b="1" i="1" spc="-10" dirty="0">
                <a:latin typeface="Carlito"/>
                <a:cs typeface="Carlito"/>
              </a:rPr>
              <a:t>compressores</a:t>
            </a:r>
            <a:r>
              <a:rPr sz="1100" b="1" i="1" spc="-20" dirty="0">
                <a:latin typeface="Carlito"/>
                <a:cs typeface="Carlito"/>
              </a:rPr>
              <a:t> </a:t>
            </a:r>
            <a:r>
              <a:rPr sz="1100" b="1" i="1" spc="-25" dirty="0">
                <a:latin typeface="Carlito"/>
                <a:cs typeface="Carlito"/>
              </a:rPr>
              <a:t>são </a:t>
            </a:r>
            <a:r>
              <a:rPr sz="1100" b="1" i="1" dirty="0">
                <a:latin typeface="Carlito"/>
                <a:cs typeface="Carlito"/>
              </a:rPr>
              <a:t>máquinas</a:t>
            </a:r>
            <a:r>
              <a:rPr sz="1100" b="1" i="1" spc="-30" dirty="0">
                <a:latin typeface="Carlito"/>
                <a:cs typeface="Carlito"/>
              </a:rPr>
              <a:t> </a:t>
            </a:r>
            <a:r>
              <a:rPr sz="1100" b="1" i="1" dirty="0">
                <a:latin typeface="Carlito"/>
                <a:cs typeface="Carlito"/>
              </a:rPr>
              <a:t>que</a:t>
            </a:r>
            <a:r>
              <a:rPr sz="1100" b="1" i="1" spc="-25" dirty="0">
                <a:latin typeface="Carlito"/>
                <a:cs typeface="Carlito"/>
              </a:rPr>
              <a:t> </a:t>
            </a:r>
            <a:r>
              <a:rPr sz="1100" b="1" i="1" dirty="0">
                <a:latin typeface="Carlito"/>
                <a:cs typeface="Carlito"/>
              </a:rPr>
              <a:t>possuem</a:t>
            </a:r>
            <a:r>
              <a:rPr sz="1100" b="1" i="1" spc="-25" dirty="0">
                <a:latin typeface="Carlito"/>
                <a:cs typeface="Carlito"/>
              </a:rPr>
              <a:t> </a:t>
            </a:r>
            <a:r>
              <a:rPr sz="1100" b="1" i="1" dirty="0">
                <a:latin typeface="Carlito"/>
                <a:cs typeface="Carlito"/>
              </a:rPr>
              <a:t>em</a:t>
            </a:r>
            <a:r>
              <a:rPr sz="1100" b="1" i="1" spc="-35" dirty="0">
                <a:latin typeface="Carlito"/>
                <a:cs typeface="Carlito"/>
              </a:rPr>
              <a:t> </a:t>
            </a:r>
            <a:r>
              <a:rPr sz="1100" b="1" i="1" dirty="0">
                <a:latin typeface="Carlito"/>
                <a:cs typeface="Carlito"/>
              </a:rPr>
              <a:t>seu</a:t>
            </a:r>
            <a:r>
              <a:rPr sz="1100" b="1" i="1" spc="-30" dirty="0">
                <a:latin typeface="Carlito"/>
                <a:cs typeface="Carlito"/>
              </a:rPr>
              <a:t> </a:t>
            </a:r>
            <a:r>
              <a:rPr sz="1100" b="1" i="1" spc="-10" dirty="0">
                <a:latin typeface="Carlito"/>
                <a:cs typeface="Carlito"/>
              </a:rPr>
              <a:t>conjunto</a:t>
            </a:r>
            <a:r>
              <a:rPr sz="1100" b="1" i="1" spc="-30" dirty="0">
                <a:latin typeface="Carlito"/>
                <a:cs typeface="Carlito"/>
              </a:rPr>
              <a:t> </a:t>
            </a:r>
            <a:r>
              <a:rPr sz="1100" b="1" i="1" dirty="0">
                <a:latin typeface="Carlito"/>
                <a:cs typeface="Carlito"/>
              </a:rPr>
              <a:t>os</a:t>
            </a:r>
            <a:r>
              <a:rPr sz="1100" b="1" i="1" spc="-25" dirty="0">
                <a:latin typeface="Carlito"/>
                <a:cs typeface="Carlito"/>
              </a:rPr>
              <a:t> </a:t>
            </a:r>
            <a:r>
              <a:rPr sz="1100" b="1" i="1" spc="-10" dirty="0">
                <a:latin typeface="Carlito"/>
                <a:cs typeface="Carlito"/>
              </a:rPr>
              <a:t>vasos </a:t>
            </a:r>
            <a:r>
              <a:rPr sz="1100" b="1" i="1" dirty="0">
                <a:latin typeface="Carlito"/>
                <a:cs typeface="Carlito"/>
              </a:rPr>
              <a:t>de</a:t>
            </a:r>
            <a:r>
              <a:rPr sz="1100" b="1" i="1" spc="-50" dirty="0">
                <a:latin typeface="Carlito"/>
                <a:cs typeface="Carlito"/>
              </a:rPr>
              <a:t> </a:t>
            </a:r>
            <a:r>
              <a:rPr sz="1100" b="1" i="1" dirty="0">
                <a:latin typeface="Carlito"/>
                <a:cs typeface="Carlito"/>
              </a:rPr>
              <a:t>pressão</a:t>
            </a:r>
            <a:r>
              <a:rPr sz="1100" i="1" dirty="0">
                <a:latin typeface="Carlito"/>
                <a:cs typeface="Carlito"/>
              </a:rPr>
              <a:t>,</a:t>
            </a:r>
            <a:r>
              <a:rPr sz="1100" i="1" spc="-20" dirty="0">
                <a:latin typeface="Carlito"/>
                <a:cs typeface="Carlito"/>
              </a:rPr>
              <a:t> </a:t>
            </a:r>
            <a:r>
              <a:rPr sz="1100" i="1" dirty="0">
                <a:latin typeface="Carlito"/>
                <a:cs typeface="Carlito"/>
              </a:rPr>
              <a:t>em</a:t>
            </a:r>
            <a:r>
              <a:rPr sz="1100" i="1" spc="-40" dirty="0">
                <a:latin typeface="Carlito"/>
                <a:cs typeface="Carlito"/>
              </a:rPr>
              <a:t> </a:t>
            </a:r>
            <a:r>
              <a:rPr sz="1100" i="1" dirty="0">
                <a:latin typeface="Carlito"/>
                <a:cs typeface="Carlito"/>
              </a:rPr>
              <a:t>forma</a:t>
            </a:r>
            <a:r>
              <a:rPr sz="1100" i="1" spc="-50" dirty="0">
                <a:latin typeface="Carlito"/>
                <a:cs typeface="Carlito"/>
              </a:rPr>
              <a:t> </a:t>
            </a:r>
            <a:r>
              <a:rPr sz="1100" i="1" dirty="0">
                <a:latin typeface="Carlito"/>
                <a:cs typeface="Carlito"/>
              </a:rPr>
              <a:t>de</a:t>
            </a:r>
            <a:r>
              <a:rPr sz="1100" i="1" spc="-45" dirty="0">
                <a:latin typeface="Carlito"/>
                <a:cs typeface="Carlito"/>
              </a:rPr>
              <a:t> </a:t>
            </a:r>
            <a:r>
              <a:rPr sz="1100" i="1" dirty="0">
                <a:latin typeface="Carlito"/>
                <a:cs typeface="Carlito"/>
              </a:rPr>
              <a:t>reservatório.</a:t>
            </a:r>
            <a:r>
              <a:rPr sz="1100" i="1" spc="-35" dirty="0">
                <a:latin typeface="Carlito"/>
                <a:cs typeface="Carlito"/>
              </a:rPr>
              <a:t> </a:t>
            </a:r>
            <a:r>
              <a:rPr sz="1100" i="1" dirty="0">
                <a:latin typeface="Carlito"/>
                <a:cs typeface="Carlito"/>
              </a:rPr>
              <a:t>Estes</a:t>
            </a:r>
            <a:r>
              <a:rPr sz="1100" i="1" spc="-30" dirty="0">
                <a:latin typeface="Carlito"/>
                <a:cs typeface="Carlito"/>
              </a:rPr>
              <a:t> </a:t>
            </a:r>
            <a:r>
              <a:rPr sz="1100" i="1" spc="-10" dirty="0">
                <a:latin typeface="Carlito"/>
                <a:cs typeface="Carlito"/>
              </a:rPr>
              <a:t>podem </a:t>
            </a:r>
            <a:r>
              <a:rPr sz="1100" i="1" dirty="0">
                <a:latin typeface="Carlito"/>
                <a:cs typeface="Carlito"/>
              </a:rPr>
              <a:t>ser</a:t>
            </a:r>
            <a:r>
              <a:rPr sz="1100" i="1" spc="-40" dirty="0">
                <a:latin typeface="Carlito"/>
                <a:cs typeface="Carlito"/>
              </a:rPr>
              <a:t> </a:t>
            </a:r>
            <a:r>
              <a:rPr sz="1100" i="1" dirty="0">
                <a:latin typeface="Carlito"/>
                <a:cs typeface="Carlito"/>
              </a:rPr>
              <a:t>encontrados</a:t>
            </a:r>
            <a:r>
              <a:rPr sz="1100" i="1" spc="-40" dirty="0">
                <a:latin typeface="Carlito"/>
                <a:cs typeface="Carlito"/>
              </a:rPr>
              <a:t> </a:t>
            </a:r>
            <a:r>
              <a:rPr sz="1100" i="1" dirty="0">
                <a:latin typeface="Carlito"/>
                <a:cs typeface="Carlito"/>
              </a:rPr>
              <a:t>além</a:t>
            </a:r>
            <a:r>
              <a:rPr sz="1100" i="1" spc="-40" dirty="0">
                <a:latin typeface="Carlito"/>
                <a:cs typeface="Carlito"/>
              </a:rPr>
              <a:t> </a:t>
            </a:r>
            <a:r>
              <a:rPr sz="1100" i="1" dirty="0">
                <a:latin typeface="Carlito"/>
                <a:cs typeface="Carlito"/>
              </a:rPr>
              <a:t>de</a:t>
            </a:r>
            <a:r>
              <a:rPr sz="1100" i="1" spc="-45" dirty="0">
                <a:latin typeface="Carlito"/>
                <a:cs typeface="Carlito"/>
              </a:rPr>
              <a:t> </a:t>
            </a:r>
            <a:r>
              <a:rPr sz="1100" i="1" dirty="0">
                <a:latin typeface="Carlito"/>
                <a:cs typeface="Carlito"/>
              </a:rPr>
              <a:t>indústrias,</a:t>
            </a:r>
            <a:r>
              <a:rPr sz="1100" i="1" spc="-15" dirty="0">
                <a:latin typeface="Carlito"/>
                <a:cs typeface="Carlito"/>
              </a:rPr>
              <a:t> </a:t>
            </a:r>
            <a:r>
              <a:rPr sz="1100" i="1" dirty="0">
                <a:latin typeface="Carlito"/>
                <a:cs typeface="Carlito"/>
              </a:rPr>
              <a:t>em</a:t>
            </a:r>
            <a:r>
              <a:rPr sz="1100" i="1" spc="-40" dirty="0">
                <a:latin typeface="Carlito"/>
                <a:cs typeface="Carlito"/>
              </a:rPr>
              <a:t> </a:t>
            </a:r>
            <a:r>
              <a:rPr sz="1100" i="1" spc="-10" dirty="0">
                <a:latin typeface="Carlito"/>
                <a:cs typeface="Carlito"/>
              </a:rPr>
              <a:t>atividades </a:t>
            </a:r>
            <a:r>
              <a:rPr sz="1100" i="1" dirty="0">
                <a:latin typeface="Carlito"/>
                <a:cs typeface="Carlito"/>
              </a:rPr>
              <a:t>comerciais</a:t>
            </a:r>
            <a:r>
              <a:rPr sz="1100" i="1" spc="-25" dirty="0">
                <a:latin typeface="Carlito"/>
                <a:cs typeface="Carlito"/>
              </a:rPr>
              <a:t> </a:t>
            </a:r>
            <a:r>
              <a:rPr sz="1100" i="1" dirty="0">
                <a:latin typeface="Carlito"/>
                <a:cs typeface="Carlito"/>
              </a:rPr>
              <a:t>como</a:t>
            </a:r>
            <a:r>
              <a:rPr sz="1100" i="1" spc="-25" dirty="0">
                <a:latin typeface="Carlito"/>
                <a:cs typeface="Carlito"/>
              </a:rPr>
              <a:t> </a:t>
            </a:r>
            <a:r>
              <a:rPr sz="1100" i="1" dirty="0">
                <a:latin typeface="Carlito"/>
                <a:cs typeface="Carlito"/>
              </a:rPr>
              <a:t>de</a:t>
            </a:r>
            <a:r>
              <a:rPr sz="1100" i="1" spc="-30" dirty="0">
                <a:latin typeface="Carlito"/>
                <a:cs typeface="Carlito"/>
              </a:rPr>
              <a:t> </a:t>
            </a:r>
            <a:r>
              <a:rPr sz="1100" i="1" dirty="0">
                <a:latin typeface="Carlito"/>
                <a:cs typeface="Carlito"/>
              </a:rPr>
              <a:t>borracharias</a:t>
            </a:r>
            <a:r>
              <a:rPr sz="1100" i="1" spc="-15" dirty="0">
                <a:latin typeface="Carlito"/>
                <a:cs typeface="Carlito"/>
              </a:rPr>
              <a:t> </a:t>
            </a:r>
            <a:r>
              <a:rPr sz="1100" i="1" dirty="0">
                <a:latin typeface="Carlito"/>
                <a:cs typeface="Carlito"/>
              </a:rPr>
              <a:t>e</a:t>
            </a:r>
            <a:r>
              <a:rPr sz="1100" i="1" spc="-35" dirty="0">
                <a:latin typeface="Carlito"/>
                <a:cs typeface="Carlito"/>
              </a:rPr>
              <a:t> </a:t>
            </a:r>
            <a:r>
              <a:rPr sz="1100" i="1" dirty="0">
                <a:latin typeface="Carlito"/>
                <a:cs typeface="Carlito"/>
              </a:rPr>
              <a:t>em</a:t>
            </a:r>
            <a:r>
              <a:rPr sz="1100" i="1" spc="-30" dirty="0">
                <a:latin typeface="Carlito"/>
                <a:cs typeface="Carlito"/>
              </a:rPr>
              <a:t> </a:t>
            </a:r>
            <a:r>
              <a:rPr sz="1100" i="1" spc="-10" dirty="0">
                <a:latin typeface="Carlito"/>
                <a:cs typeface="Carlito"/>
              </a:rPr>
              <a:t>consultórios</a:t>
            </a:r>
            <a:endParaRPr sz="1100" dirty="0">
              <a:latin typeface="Carlito"/>
              <a:cs typeface="Carlito"/>
            </a:endParaRPr>
          </a:p>
          <a:p>
            <a:pPr marR="13970" algn="r">
              <a:lnSpc>
                <a:spcPct val="100000"/>
              </a:lnSpc>
            </a:pPr>
            <a:r>
              <a:rPr sz="1100" i="1" dirty="0">
                <a:latin typeface="Carlito"/>
                <a:cs typeface="Carlito"/>
              </a:rPr>
              <a:t>de</a:t>
            </a:r>
            <a:r>
              <a:rPr sz="1100" i="1" spc="-20" dirty="0">
                <a:latin typeface="Carlito"/>
                <a:cs typeface="Carlito"/>
              </a:rPr>
              <a:t> </a:t>
            </a:r>
            <a:r>
              <a:rPr sz="1100" i="1" spc="-10" dirty="0">
                <a:latin typeface="Carlito"/>
                <a:cs typeface="Carlito"/>
              </a:rPr>
              <a:t>dentistas.</a:t>
            </a:r>
            <a:endParaRPr sz="1100" dirty="0">
              <a:latin typeface="Carlito"/>
              <a:cs typeface="Carlito"/>
            </a:endParaRPr>
          </a:p>
        </p:txBody>
      </p:sp>
      <p:pic>
        <p:nvPicPr>
          <p:cNvPr id="7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13394" y="2300097"/>
            <a:ext cx="3078606" cy="208483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3116" y="188153"/>
            <a:ext cx="1326364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0000"/>
                </a:solidFill>
              </a:rPr>
              <a:t>-</a:t>
            </a:r>
            <a:r>
              <a:rPr sz="1800" spc="-10" dirty="0">
                <a:solidFill>
                  <a:schemeClr val="bg2"/>
                </a:solidFill>
              </a:rPr>
              <a:t>Boilers</a:t>
            </a:r>
            <a:endParaRPr sz="1800" dirty="0">
              <a:solidFill>
                <a:schemeClr val="bg2"/>
              </a:solidFill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lang="pt-BR" spc="-10" dirty="0"/>
              <a:t> </a:t>
            </a:r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293116" y="660359"/>
            <a:ext cx="475361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1484" marR="5080" indent="-439420" algn="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rlito"/>
                <a:cs typeface="Carlito"/>
              </a:rPr>
              <a:t>Boiler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é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um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reservatório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térmico</a:t>
            </a:r>
            <a:r>
              <a:rPr sz="1800" spc="-1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água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que</a:t>
            </a:r>
            <a:r>
              <a:rPr sz="1800" spc="-5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além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aquecer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água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preserva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sua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temperatura. Estando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sob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pressão.</a:t>
            </a:r>
            <a:r>
              <a:rPr sz="1800" spc="-7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É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muito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comum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onde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há </a:t>
            </a:r>
            <a:r>
              <a:rPr sz="1800" spc="-10" dirty="0">
                <a:latin typeface="Carlito"/>
                <a:cs typeface="Carlito"/>
              </a:rPr>
              <a:t>necessidade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grande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quantidade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água </a:t>
            </a:r>
            <a:r>
              <a:rPr sz="1800" dirty="0">
                <a:latin typeface="Carlito"/>
                <a:cs typeface="Carlito"/>
              </a:rPr>
              <a:t>aquecida,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como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em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hotéis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hospitais.</a:t>
            </a:r>
            <a:endParaRPr sz="1800" dirty="0">
              <a:latin typeface="Carlito"/>
              <a:cs typeface="Carlito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8794" y="2240377"/>
            <a:ext cx="4945571" cy="3957264"/>
          </a:xfrm>
          <a:prstGeom prst="rect">
            <a:avLst/>
          </a:prstGeom>
        </p:spPr>
      </p:pic>
      <p:sp>
        <p:nvSpPr>
          <p:cNvPr id="7" name="object 2"/>
          <p:cNvSpPr txBox="1"/>
          <p:nvPr/>
        </p:nvSpPr>
        <p:spPr>
          <a:xfrm>
            <a:off x="5375777" y="1418213"/>
            <a:ext cx="3057790" cy="14029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985" algn="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rlito"/>
                <a:cs typeface="Carlito"/>
              </a:rPr>
              <a:t>-</a:t>
            </a:r>
            <a:r>
              <a:rPr sz="1800" b="1" spc="-10" dirty="0">
                <a:latin typeface="Carlito"/>
                <a:cs typeface="Carlito"/>
              </a:rPr>
              <a:t>Reservatórios</a:t>
            </a:r>
            <a:r>
              <a:rPr sz="1800" b="1" spc="-40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pressurizados</a:t>
            </a:r>
            <a:endParaRPr sz="1800" dirty="0">
              <a:latin typeface="Carlito"/>
              <a:cs typeface="Carlito"/>
            </a:endParaRPr>
          </a:p>
          <a:p>
            <a:pPr marR="5080" algn="r">
              <a:lnSpc>
                <a:spcPct val="100000"/>
              </a:lnSpc>
              <a:spcBef>
                <a:spcPts val="2165"/>
              </a:spcBef>
            </a:pPr>
            <a:r>
              <a:rPr sz="1800" i="1" dirty="0">
                <a:latin typeface="Carlito"/>
                <a:cs typeface="Carlito"/>
              </a:rPr>
              <a:t>Reservatórios</a:t>
            </a:r>
            <a:r>
              <a:rPr sz="1800" i="1" spc="-10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em</a:t>
            </a:r>
            <a:r>
              <a:rPr sz="1800" i="1" spc="-20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geral</a:t>
            </a:r>
            <a:r>
              <a:rPr sz="1800" i="1" spc="-25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que</a:t>
            </a:r>
            <a:r>
              <a:rPr sz="1800" i="1" spc="-10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foram</a:t>
            </a:r>
            <a:r>
              <a:rPr sz="1800" i="1" spc="-20" dirty="0">
                <a:latin typeface="Carlito"/>
                <a:cs typeface="Carlito"/>
              </a:rPr>
              <a:t> </a:t>
            </a:r>
            <a:r>
              <a:rPr sz="1800" i="1" spc="-10" dirty="0">
                <a:latin typeface="Carlito"/>
                <a:cs typeface="Carlito"/>
              </a:rPr>
              <a:t>projetados</a:t>
            </a:r>
            <a:r>
              <a:rPr sz="1800" i="1" spc="-75" dirty="0">
                <a:latin typeface="Carlito"/>
                <a:cs typeface="Carlito"/>
              </a:rPr>
              <a:t> </a:t>
            </a:r>
            <a:r>
              <a:rPr sz="1800" i="1" spc="-20" dirty="0">
                <a:latin typeface="Carlito"/>
                <a:cs typeface="Carlito"/>
              </a:rPr>
              <a:t>para</a:t>
            </a:r>
            <a:endParaRPr sz="1800" dirty="0">
              <a:latin typeface="Carlito"/>
              <a:cs typeface="Carlito"/>
            </a:endParaRPr>
          </a:p>
          <a:p>
            <a:pPr marR="5715" algn="r">
              <a:lnSpc>
                <a:spcPct val="100000"/>
              </a:lnSpc>
            </a:pPr>
            <a:r>
              <a:rPr sz="1800" i="1" dirty="0">
                <a:latin typeface="Carlito"/>
                <a:cs typeface="Carlito"/>
              </a:rPr>
              <a:t>conter</a:t>
            </a:r>
            <a:r>
              <a:rPr sz="1800" i="1" spc="-50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fluidos</a:t>
            </a:r>
            <a:r>
              <a:rPr sz="1800" i="1" spc="-55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sob</a:t>
            </a:r>
            <a:r>
              <a:rPr sz="1800" i="1" spc="-55" dirty="0">
                <a:latin typeface="Carlito"/>
                <a:cs typeface="Carlito"/>
              </a:rPr>
              <a:t> </a:t>
            </a:r>
            <a:r>
              <a:rPr sz="1800" i="1" spc="-10" dirty="0">
                <a:latin typeface="Carlito"/>
                <a:cs typeface="Carlito"/>
              </a:rPr>
              <a:t>pressão.</a:t>
            </a:r>
            <a:endParaRPr sz="1800" dirty="0">
              <a:latin typeface="Carlito"/>
              <a:cs typeface="Carlito"/>
            </a:endParaRPr>
          </a:p>
        </p:txBody>
      </p:sp>
      <p:pic>
        <p:nvPicPr>
          <p:cNvPr id="8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36940" y="1129878"/>
            <a:ext cx="3361944" cy="1856232"/>
          </a:xfrm>
          <a:prstGeom prst="rect">
            <a:avLst/>
          </a:prstGeom>
        </p:spPr>
      </p:pic>
      <p:sp>
        <p:nvSpPr>
          <p:cNvPr id="9" name="object 4"/>
          <p:cNvSpPr txBox="1"/>
          <p:nvPr/>
        </p:nvSpPr>
        <p:spPr>
          <a:xfrm>
            <a:off x="6137001" y="4089099"/>
            <a:ext cx="2296566" cy="27879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rlito"/>
                <a:cs typeface="Carlito"/>
              </a:rPr>
              <a:t>-</a:t>
            </a:r>
            <a:r>
              <a:rPr sz="1800" b="1" spc="-10" dirty="0">
                <a:latin typeface="Carlito"/>
                <a:cs typeface="Carlito"/>
              </a:rPr>
              <a:t>Cozedores</a:t>
            </a:r>
            <a:endParaRPr sz="1800" dirty="0">
              <a:latin typeface="Carlito"/>
              <a:cs typeface="Carlito"/>
            </a:endParaRPr>
          </a:p>
          <a:p>
            <a:pPr marL="467995" marR="5080" indent="-455930" algn="r">
              <a:lnSpc>
                <a:spcPct val="100000"/>
              </a:lnSpc>
              <a:spcBef>
                <a:spcPts val="2160"/>
              </a:spcBef>
            </a:pPr>
            <a:r>
              <a:rPr sz="1800" i="1" spc="-10" dirty="0">
                <a:latin typeface="Carlito"/>
                <a:cs typeface="Carlito"/>
              </a:rPr>
              <a:t>Equipamentos</a:t>
            </a:r>
            <a:r>
              <a:rPr sz="1800" i="1" spc="-55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muito</a:t>
            </a:r>
            <a:r>
              <a:rPr sz="1800" i="1" spc="-50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utilizado</a:t>
            </a:r>
            <a:r>
              <a:rPr sz="1800" i="1" spc="-40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em</a:t>
            </a:r>
            <a:r>
              <a:rPr sz="1800" i="1" spc="-50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indústrias,</a:t>
            </a:r>
            <a:r>
              <a:rPr sz="1800" i="1" spc="-30" dirty="0">
                <a:latin typeface="Carlito"/>
                <a:cs typeface="Carlito"/>
              </a:rPr>
              <a:t> </a:t>
            </a:r>
            <a:r>
              <a:rPr sz="1800" i="1" spc="-25" dirty="0">
                <a:latin typeface="Carlito"/>
                <a:cs typeface="Carlito"/>
              </a:rPr>
              <a:t>por </a:t>
            </a:r>
            <a:r>
              <a:rPr sz="1800" i="1" spc="-10" dirty="0">
                <a:latin typeface="Carlito"/>
                <a:cs typeface="Carlito"/>
              </a:rPr>
              <a:t>exemplo</a:t>
            </a:r>
            <a:r>
              <a:rPr sz="1800" i="1" spc="-40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em</a:t>
            </a:r>
            <a:r>
              <a:rPr sz="1800" i="1" spc="-30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usinas</a:t>
            </a:r>
            <a:r>
              <a:rPr sz="1800" i="1" spc="-15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de</a:t>
            </a:r>
            <a:r>
              <a:rPr sz="1800" i="1" spc="-30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álcool</a:t>
            </a:r>
            <a:r>
              <a:rPr sz="1800" i="1" spc="-25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e</a:t>
            </a:r>
            <a:r>
              <a:rPr sz="1800" i="1" spc="-20" dirty="0">
                <a:latin typeface="Carlito"/>
                <a:cs typeface="Carlito"/>
              </a:rPr>
              <a:t> açúcar,</a:t>
            </a:r>
            <a:r>
              <a:rPr sz="1800" i="1" spc="-15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e</a:t>
            </a:r>
            <a:r>
              <a:rPr sz="1800" i="1" spc="-30" dirty="0">
                <a:latin typeface="Carlito"/>
                <a:cs typeface="Carlito"/>
              </a:rPr>
              <a:t> </a:t>
            </a:r>
            <a:r>
              <a:rPr sz="1800" i="1" spc="-25" dirty="0">
                <a:latin typeface="Carlito"/>
                <a:cs typeface="Carlito"/>
              </a:rPr>
              <a:t>em </a:t>
            </a:r>
            <a:r>
              <a:rPr sz="1800" i="1" spc="-10" dirty="0">
                <a:latin typeface="Carlito"/>
                <a:cs typeface="Carlito"/>
              </a:rPr>
              <a:t>cozimentos</a:t>
            </a:r>
            <a:r>
              <a:rPr sz="1800" i="1" spc="-45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de</a:t>
            </a:r>
            <a:r>
              <a:rPr sz="1800" i="1" spc="-25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massas</a:t>
            </a:r>
            <a:r>
              <a:rPr sz="1800" i="1" spc="-30" dirty="0">
                <a:latin typeface="Carlito"/>
                <a:cs typeface="Carlito"/>
              </a:rPr>
              <a:t> </a:t>
            </a:r>
            <a:r>
              <a:rPr sz="1800" i="1" spc="-10" dirty="0">
                <a:latin typeface="Carlito"/>
                <a:cs typeface="Carlito"/>
              </a:rPr>
              <a:t>alimentícia.</a:t>
            </a:r>
            <a:endParaRPr sz="1800" dirty="0">
              <a:latin typeface="Carlito"/>
              <a:cs typeface="Carlito"/>
            </a:endParaRPr>
          </a:p>
          <a:p>
            <a:pPr marR="5715" algn="r">
              <a:lnSpc>
                <a:spcPct val="100000"/>
              </a:lnSpc>
            </a:pPr>
            <a:r>
              <a:rPr sz="1800" i="1" spc="-50" dirty="0">
                <a:latin typeface="Carlito"/>
                <a:cs typeface="Carlito"/>
              </a:rPr>
              <a:t>.</a:t>
            </a:r>
            <a:endParaRPr sz="1800" dirty="0">
              <a:latin typeface="Carlito"/>
              <a:cs typeface="Carlito"/>
            </a:endParaRPr>
          </a:p>
        </p:txBody>
      </p:sp>
      <p:pic>
        <p:nvPicPr>
          <p:cNvPr id="10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579612" y="4089099"/>
            <a:ext cx="3319272" cy="248869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528" y="76682"/>
            <a:ext cx="813689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 err="1">
                <a:solidFill>
                  <a:schemeClr val="bg1"/>
                </a:solidFill>
                <a:highlight>
                  <a:srgbClr val="FF0000"/>
                </a:highlight>
              </a:rPr>
              <a:t>Caldeiras</a:t>
            </a:r>
            <a:r>
              <a:rPr lang="pt-BR" spc="-10" dirty="0">
                <a:solidFill>
                  <a:schemeClr val="bg1"/>
                </a:solidFill>
                <a:highlight>
                  <a:srgbClr val="FF0000"/>
                </a:highlight>
              </a:rPr>
              <a:t>  </a:t>
            </a:r>
            <a:endParaRPr spc="-10" dirty="0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sz="half" idx="2"/>
          </p:nvPr>
        </p:nvSpPr>
        <p:spPr>
          <a:xfrm>
            <a:off x="5181600" y="707136"/>
            <a:ext cx="4690109" cy="37293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pc="-10" dirty="0"/>
              <a:t>Dá-</a:t>
            </a:r>
            <a:r>
              <a:rPr dirty="0"/>
              <a:t>se</a:t>
            </a:r>
            <a:r>
              <a:rPr spc="-35" dirty="0"/>
              <a:t> </a:t>
            </a:r>
            <a:r>
              <a:rPr dirty="0"/>
              <a:t>uma</a:t>
            </a:r>
            <a:r>
              <a:rPr spc="-40" dirty="0"/>
              <a:t> </a:t>
            </a:r>
            <a:r>
              <a:rPr dirty="0"/>
              <a:t>troca</a:t>
            </a:r>
            <a:r>
              <a:rPr spc="-25" dirty="0"/>
              <a:t> </a:t>
            </a:r>
            <a:r>
              <a:rPr dirty="0"/>
              <a:t>de</a:t>
            </a:r>
            <a:r>
              <a:rPr spc="-35" dirty="0"/>
              <a:t> </a:t>
            </a:r>
            <a:r>
              <a:rPr dirty="0"/>
              <a:t>calor</a:t>
            </a:r>
            <a:r>
              <a:rPr spc="-35" dirty="0"/>
              <a:t> </a:t>
            </a:r>
            <a:r>
              <a:rPr dirty="0"/>
              <a:t>gerado</a:t>
            </a:r>
            <a:r>
              <a:rPr spc="-20" dirty="0"/>
              <a:t> </a:t>
            </a:r>
            <a:r>
              <a:rPr dirty="0"/>
              <a:t>a</a:t>
            </a:r>
            <a:r>
              <a:rPr spc="-40" dirty="0"/>
              <a:t> </a:t>
            </a:r>
            <a:r>
              <a:rPr dirty="0"/>
              <a:t>partir</a:t>
            </a:r>
            <a:r>
              <a:rPr spc="-35" dirty="0"/>
              <a:t> </a:t>
            </a:r>
            <a:r>
              <a:rPr dirty="0"/>
              <a:t>de</a:t>
            </a:r>
            <a:r>
              <a:rPr spc="-30" dirty="0"/>
              <a:t> </a:t>
            </a:r>
            <a:r>
              <a:rPr spc="-10" dirty="0"/>
              <a:t>fontes </a:t>
            </a:r>
            <a:r>
              <a:rPr dirty="0"/>
              <a:t>de</a:t>
            </a:r>
            <a:r>
              <a:rPr spc="-45" dirty="0"/>
              <a:t> </a:t>
            </a:r>
            <a:r>
              <a:rPr dirty="0"/>
              <a:t>energia</a:t>
            </a:r>
            <a:r>
              <a:rPr spc="-60" dirty="0"/>
              <a:t> </a:t>
            </a:r>
            <a:r>
              <a:rPr dirty="0"/>
              <a:t>térmica</a:t>
            </a:r>
            <a:r>
              <a:rPr spc="-50" dirty="0"/>
              <a:t> </a:t>
            </a:r>
            <a:r>
              <a:rPr spc="-10" dirty="0"/>
              <a:t>(combustíveis,</a:t>
            </a:r>
            <a:r>
              <a:rPr spc="-35" dirty="0"/>
              <a:t> </a:t>
            </a:r>
            <a:r>
              <a:rPr spc="-10" dirty="0"/>
              <a:t>eletricidade, </a:t>
            </a:r>
            <a:r>
              <a:rPr dirty="0"/>
              <a:t>etc.)</a:t>
            </a:r>
            <a:r>
              <a:rPr spc="-30" dirty="0"/>
              <a:t> </a:t>
            </a:r>
            <a:r>
              <a:rPr dirty="0"/>
              <a:t>para</a:t>
            </a:r>
            <a:r>
              <a:rPr spc="-45" dirty="0"/>
              <a:t> </a:t>
            </a:r>
            <a:r>
              <a:rPr dirty="0"/>
              <a:t>um</a:t>
            </a:r>
            <a:r>
              <a:rPr spc="-40" dirty="0"/>
              <a:t> </a:t>
            </a:r>
            <a:r>
              <a:rPr dirty="0"/>
              <a:t>fluido</a:t>
            </a:r>
            <a:r>
              <a:rPr spc="-25" dirty="0"/>
              <a:t> </a:t>
            </a:r>
            <a:r>
              <a:rPr dirty="0"/>
              <a:t>(água</a:t>
            </a:r>
            <a:r>
              <a:rPr spc="-35" dirty="0"/>
              <a:t> </a:t>
            </a:r>
            <a:r>
              <a:rPr dirty="0"/>
              <a:t>nas</a:t>
            </a:r>
            <a:r>
              <a:rPr spc="-45" dirty="0"/>
              <a:t> </a:t>
            </a:r>
            <a:r>
              <a:rPr spc="-10" dirty="0"/>
              <a:t>caldeiras</a:t>
            </a:r>
            <a:r>
              <a:rPr spc="-30" dirty="0"/>
              <a:t> </a:t>
            </a:r>
            <a:r>
              <a:rPr dirty="0"/>
              <a:t>de</a:t>
            </a:r>
            <a:r>
              <a:rPr spc="-30" dirty="0"/>
              <a:t> </a:t>
            </a:r>
            <a:r>
              <a:rPr spc="-10" dirty="0"/>
              <a:t>vapor </a:t>
            </a:r>
            <a:r>
              <a:rPr dirty="0"/>
              <a:t>de</a:t>
            </a:r>
            <a:r>
              <a:rPr spc="-20" dirty="0"/>
              <a:t> </a:t>
            </a:r>
            <a:r>
              <a:rPr dirty="0"/>
              <a:t>água</a:t>
            </a:r>
            <a:r>
              <a:rPr spc="-30" dirty="0"/>
              <a:t> </a:t>
            </a:r>
            <a:r>
              <a:rPr dirty="0"/>
              <a:t>ou</a:t>
            </a:r>
            <a:r>
              <a:rPr spc="-35" dirty="0"/>
              <a:t> </a:t>
            </a:r>
            <a:r>
              <a:rPr dirty="0"/>
              <a:t>óleo</a:t>
            </a:r>
            <a:r>
              <a:rPr spc="-20" dirty="0"/>
              <a:t> </a:t>
            </a:r>
            <a:r>
              <a:rPr dirty="0"/>
              <a:t>térmico</a:t>
            </a:r>
            <a:r>
              <a:rPr spc="-10" dirty="0"/>
              <a:t> </a:t>
            </a:r>
            <a:r>
              <a:rPr dirty="0"/>
              <a:t>nas</a:t>
            </a:r>
            <a:r>
              <a:rPr spc="-30" dirty="0"/>
              <a:t> </a:t>
            </a:r>
            <a:r>
              <a:rPr spc="-10" dirty="0"/>
              <a:t>caldeiras</a:t>
            </a:r>
            <a:r>
              <a:rPr spc="-30" dirty="0"/>
              <a:t> </a:t>
            </a:r>
            <a:r>
              <a:rPr spc="-25" dirty="0"/>
              <a:t>de </a:t>
            </a:r>
            <a:r>
              <a:rPr spc="-10" dirty="0"/>
              <a:t>termofluido).</a:t>
            </a:r>
          </a:p>
          <a:p>
            <a:pPr>
              <a:lnSpc>
                <a:spcPct val="100000"/>
              </a:lnSpc>
              <a:spcBef>
                <a:spcPts val="1040"/>
              </a:spcBef>
            </a:pPr>
            <a:endParaRPr spc="-10" dirty="0"/>
          </a:p>
          <a:p>
            <a:pPr marL="12700" marR="101600">
              <a:lnSpc>
                <a:spcPct val="150000"/>
              </a:lnSpc>
            </a:pPr>
            <a:r>
              <a:rPr dirty="0"/>
              <a:t>Este</a:t>
            </a:r>
            <a:r>
              <a:rPr spc="-40" dirty="0"/>
              <a:t> </a:t>
            </a:r>
            <a:r>
              <a:rPr dirty="0"/>
              <a:t>vapor</a:t>
            </a:r>
            <a:r>
              <a:rPr spc="-40" dirty="0"/>
              <a:t> </a:t>
            </a:r>
            <a:r>
              <a:rPr dirty="0"/>
              <a:t>por</a:t>
            </a:r>
            <a:r>
              <a:rPr spc="-35" dirty="0"/>
              <a:t> </a:t>
            </a:r>
            <a:r>
              <a:rPr spc="-10" dirty="0"/>
              <a:t>exemplo</a:t>
            </a:r>
            <a:r>
              <a:rPr spc="-35" dirty="0"/>
              <a:t> </a:t>
            </a:r>
            <a:r>
              <a:rPr dirty="0"/>
              <a:t>entra</a:t>
            </a:r>
            <a:r>
              <a:rPr spc="-35" dirty="0"/>
              <a:t> </a:t>
            </a:r>
            <a:r>
              <a:rPr dirty="0"/>
              <a:t>na</a:t>
            </a:r>
            <a:r>
              <a:rPr spc="-40" dirty="0"/>
              <a:t> </a:t>
            </a:r>
            <a:r>
              <a:rPr dirty="0"/>
              <a:t>turbina</a:t>
            </a:r>
            <a:r>
              <a:rPr spc="-25" dirty="0"/>
              <a:t> </a:t>
            </a:r>
            <a:r>
              <a:rPr dirty="0"/>
              <a:t>e</a:t>
            </a:r>
            <a:r>
              <a:rPr spc="-30" dirty="0"/>
              <a:t> </a:t>
            </a:r>
            <a:r>
              <a:rPr spc="-10" dirty="0"/>
              <a:t>realiza </a:t>
            </a:r>
            <a:r>
              <a:rPr dirty="0"/>
              <a:t>trabalho</a:t>
            </a:r>
            <a:r>
              <a:rPr spc="-60" dirty="0"/>
              <a:t> </a:t>
            </a:r>
            <a:r>
              <a:rPr dirty="0"/>
              <a:t>para</a:t>
            </a:r>
            <a:r>
              <a:rPr spc="-70" dirty="0"/>
              <a:t> </a:t>
            </a:r>
            <a:r>
              <a:rPr dirty="0"/>
              <a:t>impelir</a:t>
            </a:r>
            <a:r>
              <a:rPr spc="-50" dirty="0"/>
              <a:t> </a:t>
            </a:r>
            <a:r>
              <a:rPr dirty="0"/>
              <a:t>o</a:t>
            </a:r>
            <a:r>
              <a:rPr spc="-70" dirty="0"/>
              <a:t> </a:t>
            </a:r>
            <a:r>
              <a:rPr dirty="0"/>
              <a:t>gerador</a:t>
            </a:r>
            <a:r>
              <a:rPr spc="-55" dirty="0"/>
              <a:t> </a:t>
            </a:r>
            <a:r>
              <a:rPr spc="-10" dirty="0"/>
              <a:t>elétrico, produzindo</a:t>
            </a:r>
            <a:r>
              <a:rPr spc="-15" dirty="0"/>
              <a:t> </a:t>
            </a:r>
            <a:r>
              <a:rPr dirty="0"/>
              <a:t>assim</a:t>
            </a:r>
            <a:r>
              <a:rPr spc="-45" dirty="0"/>
              <a:t> </a:t>
            </a:r>
            <a:r>
              <a:rPr dirty="0"/>
              <a:t>a</a:t>
            </a:r>
            <a:r>
              <a:rPr spc="-35" dirty="0"/>
              <a:t> </a:t>
            </a:r>
            <a:r>
              <a:rPr dirty="0"/>
              <a:t>energia</a:t>
            </a:r>
            <a:r>
              <a:rPr spc="-25" dirty="0"/>
              <a:t> </a:t>
            </a:r>
            <a:r>
              <a:rPr spc="-10" dirty="0"/>
              <a:t>elétrica.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lang="pt-BR" spc="-10" dirty="0"/>
              <a:t> </a:t>
            </a:r>
            <a:endParaRPr spc="-25" dirty="0"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17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152400" y="685800"/>
            <a:ext cx="4792345" cy="37293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2240" marR="8255" indent="383540" algn="l">
              <a:lnSpc>
                <a:spcPct val="150000"/>
              </a:lnSpc>
              <a:spcBef>
                <a:spcPts val="100"/>
              </a:spcBef>
            </a:pPr>
            <a:r>
              <a:rPr sz="1800" dirty="0">
                <a:latin typeface="Carlito"/>
                <a:cs typeface="Carlito"/>
              </a:rPr>
              <a:t>As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caldeiras</a:t>
            </a:r>
            <a:r>
              <a:rPr sz="1800" b="1" spc="-8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são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utilizadas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em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larga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escala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nas </a:t>
            </a:r>
            <a:r>
              <a:rPr sz="1800" dirty="0">
                <a:latin typeface="Carlito"/>
                <a:cs typeface="Carlito"/>
              </a:rPr>
              <a:t>indústrias,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são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equipamentos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geração</a:t>
            </a:r>
            <a:r>
              <a:rPr sz="1800" b="1" spc="-45" dirty="0">
                <a:latin typeface="Carlito"/>
                <a:cs typeface="Carlito"/>
              </a:rPr>
              <a:t> </a:t>
            </a:r>
            <a:r>
              <a:rPr sz="1800" b="1" spc="-25" dirty="0">
                <a:latin typeface="Carlito"/>
                <a:cs typeface="Carlito"/>
              </a:rPr>
              <a:t>de </a:t>
            </a:r>
            <a:r>
              <a:rPr sz="1800" b="1" dirty="0">
                <a:latin typeface="Carlito"/>
                <a:cs typeface="Carlito"/>
              </a:rPr>
              <a:t>energia</a:t>
            </a:r>
            <a:r>
              <a:rPr sz="1800" b="1" spc="-60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através</a:t>
            </a:r>
            <a:r>
              <a:rPr sz="1800" b="1" spc="-5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do</a:t>
            </a:r>
            <a:r>
              <a:rPr sz="1800" b="1" spc="-3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vapor</a:t>
            </a:r>
            <a:r>
              <a:rPr sz="1800" dirty="0">
                <a:latin typeface="Carlito"/>
                <a:cs typeface="Carlito"/>
              </a:rPr>
              <a:t>.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finalidade de</a:t>
            </a:r>
            <a:r>
              <a:rPr sz="1800" spc="-1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se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gerar </a:t>
            </a:r>
            <a:r>
              <a:rPr sz="1800" dirty="0">
                <a:latin typeface="Carlito"/>
                <a:cs typeface="Carlito"/>
              </a:rPr>
              <a:t>vapor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veio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da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revolução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industrial,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para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mover</a:t>
            </a:r>
            <a:endParaRPr sz="1800" dirty="0">
              <a:latin typeface="Carlito"/>
              <a:cs typeface="Carlito"/>
            </a:endParaRPr>
          </a:p>
          <a:p>
            <a:pPr marR="10160" algn="l">
              <a:lnSpc>
                <a:spcPct val="100000"/>
              </a:lnSpc>
              <a:spcBef>
                <a:spcPts val="1080"/>
              </a:spcBef>
            </a:pPr>
            <a:r>
              <a:rPr sz="1800" dirty="0">
                <a:latin typeface="Carlito"/>
                <a:cs typeface="Carlito"/>
              </a:rPr>
              <a:t>maquinas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turbinas.</a:t>
            </a:r>
            <a:endParaRPr sz="1800" dirty="0">
              <a:latin typeface="Carlito"/>
              <a:cs typeface="Carlito"/>
            </a:endParaRPr>
          </a:p>
          <a:p>
            <a:pPr algn="l">
              <a:lnSpc>
                <a:spcPct val="100000"/>
              </a:lnSpc>
              <a:spcBef>
                <a:spcPts val="1040"/>
              </a:spcBef>
            </a:pPr>
            <a:endParaRPr sz="1800" dirty="0">
              <a:latin typeface="Carlito"/>
              <a:cs typeface="Carlito"/>
            </a:endParaRPr>
          </a:p>
          <a:p>
            <a:pPr marL="12700" marR="5080" indent="43815" algn="l">
              <a:lnSpc>
                <a:spcPct val="150000"/>
              </a:lnSpc>
              <a:spcBef>
                <a:spcPts val="5"/>
              </a:spcBef>
            </a:pPr>
            <a:r>
              <a:rPr sz="1800" dirty="0">
                <a:latin typeface="Carlito"/>
                <a:cs typeface="Carlito"/>
              </a:rPr>
              <a:t>As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b="1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rlito"/>
                <a:cs typeface="Carlito"/>
                <a:hlinkClick r:id="rId2"/>
              </a:rPr>
              <a:t>Caldeiras</a:t>
            </a:r>
            <a:r>
              <a:rPr sz="1800" b="1" u="sng" spc="-5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rlito"/>
                <a:cs typeface="Carlito"/>
                <a:hlinkClick r:id="rId2"/>
              </a:rPr>
              <a:t> </a:t>
            </a:r>
            <a:r>
              <a:rPr sz="1800" b="1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rlito"/>
                <a:cs typeface="Carlito"/>
                <a:hlinkClick r:id="rId2"/>
              </a:rPr>
              <a:t>a</a:t>
            </a:r>
            <a:r>
              <a:rPr sz="1800" b="1" u="sng" spc="-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rlito"/>
                <a:cs typeface="Carlito"/>
                <a:hlinkClick r:id="rId2"/>
              </a:rPr>
              <a:t> </a:t>
            </a:r>
            <a:r>
              <a:rPr sz="1800" b="1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rlito"/>
                <a:cs typeface="Carlito"/>
                <a:hlinkClick r:id="rId2"/>
              </a:rPr>
              <a:t>vapor</a:t>
            </a:r>
            <a:r>
              <a:rPr sz="1800" b="1" u="sng" spc="-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são</a:t>
            </a:r>
            <a:r>
              <a:rPr sz="1800" u="none" spc="-15" dirty="0">
                <a:latin typeface="Carlito"/>
                <a:cs typeface="Carlito"/>
              </a:rPr>
              <a:t> </a:t>
            </a:r>
            <a:r>
              <a:rPr sz="1800" u="none" spc="-10" dirty="0">
                <a:latin typeface="Carlito"/>
                <a:cs typeface="Carlito"/>
              </a:rPr>
              <a:t>equipamentos</a:t>
            </a:r>
            <a:r>
              <a:rPr sz="1800" u="none" spc="-30" dirty="0">
                <a:latin typeface="Carlito"/>
                <a:cs typeface="Carlito"/>
              </a:rPr>
              <a:t> </a:t>
            </a:r>
            <a:r>
              <a:rPr sz="1800" u="none" spc="-10" dirty="0">
                <a:latin typeface="Carlito"/>
                <a:cs typeface="Carlito"/>
              </a:rPr>
              <a:t>destinados </a:t>
            </a:r>
            <a:r>
              <a:rPr sz="1800" u="none" dirty="0">
                <a:latin typeface="Carlito"/>
                <a:cs typeface="Carlito"/>
              </a:rPr>
              <a:t>a</a:t>
            </a:r>
            <a:r>
              <a:rPr sz="1800" u="none" spc="-40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produzir</a:t>
            </a:r>
            <a:r>
              <a:rPr sz="1800" u="none" spc="-20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e</a:t>
            </a:r>
            <a:r>
              <a:rPr sz="1800" u="none" spc="-40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acumular</a:t>
            </a:r>
            <a:r>
              <a:rPr sz="1800" u="none" spc="-30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vapor</a:t>
            </a:r>
            <a:r>
              <a:rPr sz="1800" u="none" spc="-30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sob</a:t>
            </a:r>
            <a:r>
              <a:rPr sz="1800" u="none" spc="-40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pressão</a:t>
            </a:r>
            <a:r>
              <a:rPr sz="1800" u="none" spc="-45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superior</a:t>
            </a:r>
            <a:r>
              <a:rPr sz="1800" u="none" spc="-30" dirty="0">
                <a:latin typeface="Carlito"/>
                <a:cs typeface="Carlito"/>
              </a:rPr>
              <a:t> </a:t>
            </a:r>
            <a:r>
              <a:rPr sz="1800" u="none" spc="-50" dirty="0">
                <a:latin typeface="Carlito"/>
                <a:cs typeface="Carlito"/>
              </a:rPr>
              <a:t>à </a:t>
            </a:r>
            <a:r>
              <a:rPr sz="1800" u="none" spc="-10" dirty="0">
                <a:latin typeface="Carlito"/>
                <a:cs typeface="Carlito"/>
              </a:rPr>
              <a:t>atmosférica,</a:t>
            </a:r>
            <a:r>
              <a:rPr sz="1800" u="none" spc="-65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utilizando</a:t>
            </a:r>
            <a:r>
              <a:rPr sz="1800" u="none" spc="-40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qualquer</a:t>
            </a:r>
            <a:r>
              <a:rPr sz="1800" u="none" spc="-60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fonte</a:t>
            </a:r>
            <a:r>
              <a:rPr sz="1800" u="none" spc="-45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de</a:t>
            </a:r>
            <a:r>
              <a:rPr sz="1800" u="none" spc="-65" dirty="0">
                <a:latin typeface="Carlito"/>
                <a:cs typeface="Carlito"/>
              </a:rPr>
              <a:t> </a:t>
            </a:r>
            <a:r>
              <a:rPr sz="1800" u="none" spc="-10" dirty="0">
                <a:latin typeface="Carlito"/>
                <a:cs typeface="Carlito"/>
              </a:rPr>
              <a:t>energia.</a:t>
            </a:r>
            <a:endParaRPr sz="1800" dirty="0">
              <a:latin typeface="Carlito"/>
              <a:cs typeface="Carlito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BE81C853-7C51-FE0A-15B3-69B59D647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4473708"/>
            <a:ext cx="4143375" cy="2169306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D115B781-5E64-4B1A-F867-46C87F03A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" y="4495044"/>
            <a:ext cx="4184459" cy="2190817"/>
          </a:xfrm>
          <a:prstGeom prst="rect">
            <a:avLst/>
          </a:prstGeom>
        </p:spPr>
      </p:pic>
      <p:sp>
        <p:nvSpPr>
          <p:cNvPr id="15" name="AutoShape 2" descr="NR-13: funcionamento seguro de caldeiras">
            <a:extLst>
              <a:ext uri="{FF2B5EF4-FFF2-40B4-BE49-F238E27FC236}">
                <a16:creationId xmlns:a16="http://schemas.microsoft.com/office/drawing/2014/main" id="{D90B069D-5CAB-1D6A-C91C-A6A1BEEF64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01AEFE52-09F4-4060-805B-80D7799EE8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1" y="4757804"/>
            <a:ext cx="3058127" cy="160111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01014" y="409717"/>
            <a:ext cx="4794250" cy="2494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800" spc="-20" dirty="0">
                <a:latin typeface="Carlito"/>
                <a:cs typeface="Carlito"/>
              </a:rPr>
              <a:t>Também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geram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vapor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para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várias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etapas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industriais </a:t>
            </a:r>
            <a:r>
              <a:rPr sz="1800" dirty="0">
                <a:latin typeface="Carlito"/>
                <a:cs typeface="Carlito"/>
              </a:rPr>
              <a:t>onde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necessita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da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aplicação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vapor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em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altas temperaturas,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para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as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necessidades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cozimentos </a:t>
            </a:r>
            <a:r>
              <a:rPr sz="1800" dirty="0">
                <a:latin typeface="Carlito"/>
                <a:cs typeface="Carlito"/>
              </a:rPr>
              <a:t>na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fabricação</a:t>
            </a:r>
            <a:r>
              <a:rPr sz="1800" spc="-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alimentos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higienização </a:t>
            </a:r>
            <a:r>
              <a:rPr sz="1800" spc="-25" dirty="0">
                <a:latin typeface="Carlito"/>
                <a:cs typeface="Carlito"/>
              </a:rPr>
              <a:t>por </a:t>
            </a:r>
            <a:r>
              <a:rPr sz="1800" spc="-10" dirty="0">
                <a:latin typeface="Carlito"/>
                <a:cs typeface="Carlito"/>
              </a:rPr>
              <a:t>exemplo.</a:t>
            </a:r>
            <a:endParaRPr sz="1800" dirty="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1800" dirty="0">
                <a:latin typeface="Carlito"/>
                <a:cs typeface="Carlito"/>
              </a:rPr>
              <a:t>Os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tipos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mais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comuns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Caldeiras</a:t>
            </a:r>
            <a:r>
              <a:rPr sz="1800" b="1" spc="-55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são:</a:t>
            </a:r>
            <a:endParaRPr sz="1800" dirty="0">
              <a:latin typeface="Carlito"/>
              <a:cs typeface="Carlito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19290" y="457200"/>
            <a:ext cx="4757420" cy="1260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sz="1800" b="1" dirty="0">
                <a:latin typeface="Carlito"/>
                <a:cs typeface="Carlito"/>
              </a:rPr>
              <a:t>Flamotubular:</a:t>
            </a:r>
            <a:r>
              <a:rPr sz="1800" b="1" spc="-6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Os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produtos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combustão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circulam </a:t>
            </a:r>
            <a:r>
              <a:rPr sz="1800" dirty="0">
                <a:latin typeface="Carlito"/>
                <a:cs typeface="Carlito"/>
              </a:rPr>
              <a:t>pelo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interior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dos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tubos,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que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ficam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imersos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na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água </a:t>
            </a:r>
            <a:r>
              <a:rPr sz="1800" dirty="0">
                <a:latin typeface="Carlito"/>
                <a:cs typeface="Carlito"/>
              </a:rPr>
              <a:t>a ser</a:t>
            </a:r>
            <a:r>
              <a:rPr sz="1800" spc="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vaporizada.</a:t>
            </a:r>
            <a:endParaRPr sz="1800" dirty="0">
              <a:latin typeface="Carlito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07439" y="5352298"/>
            <a:ext cx="4376420" cy="1259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95"/>
              </a:spcBef>
            </a:pPr>
            <a:r>
              <a:rPr sz="1800" b="1" dirty="0">
                <a:latin typeface="Carlito"/>
                <a:cs typeface="Carlito"/>
              </a:rPr>
              <a:t>Aquatubulares:</a:t>
            </a:r>
            <a:r>
              <a:rPr sz="1800" b="1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água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ser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vaporizada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circula </a:t>
            </a:r>
            <a:r>
              <a:rPr sz="1800" dirty="0">
                <a:latin typeface="Carlito"/>
                <a:cs typeface="Carlito"/>
              </a:rPr>
              <a:t>pelos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tubos,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os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produtos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combustão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pelo </a:t>
            </a:r>
            <a:r>
              <a:rPr sz="1800" dirty="0">
                <a:latin typeface="Carlito"/>
                <a:cs typeface="Carlito"/>
              </a:rPr>
              <a:t>exterior</a:t>
            </a:r>
            <a:r>
              <a:rPr sz="1800" spc="-8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deles.</a:t>
            </a:r>
            <a:endParaRPr sz="1800" dirty="0">
              <a:latin typeface="Carlito"/>
              <a:cs typeface="Carlito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33573" y="3086196"/>
            <a:ext cx="2685288" cy="2014727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lang="pt-BR" spc="-10" dirty="0"/>
              <a:t> </a:t>
            </a:r>
            <a:endParaRPr spc="-25" dirty="0"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18</a:t>
            </a:fld>
            <a:endParaRPr spc="-25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94F1EB10-72BB-D188-59F2-FA519D110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1873757"/>
            <a:ext cx="5404569" cy="468035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0"/>
            <a:ext cx="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endParaRPr spc="-10" dirty="0"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lang="pt-BR" spc="-10" dirty="0"/>
              <a:t> </a:t>
            </a:r>
            <a:endParaRPr spc="-25" dirty="0"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19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205791" y="0"/>
            <a:ext cx="7062753" cy="66075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lang="pt-BR" sz="1800" dirty="0">
                <a:latin typeface="Carlito"/>
                <a:cs typeface="Carlito"/>
              </a:rPr>
              <a:t>A</a:t>
            </a:r>
            <a:r>
              <a:rPr lang="pt-BR" sz="1800" spc="-25" dirty="0">
                <a:latin typeface="Carlito"/>
                <a:cs typeface="Carlito"/>
              </a:rPr>
              <a:t> </a:t>
            </a:r>
            <a:r>
              <a:rPr lang="pt-BR" sz="1800" b="1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rlito"/>
                <a:cs typeface="Carlito"/>
                <a:hlinkClick r:id="rId2"/>
              </a:rPr>
              <a:t>norma</a:t>
            </a:r>
            <a:r>
              <a:rPr lang="pt-BR" sz="1800" b="1" u="sng" spc="-4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rlito"/>
                <a:cs typeface="Carlito"/>
                <a:hlinkClick r:id="rId2"/>
              </a:rPr>
              <a:t> </a:t>
            </a:r>
            <a:r>
              <a:rPr lang="pt-BR" sz="1800" b="1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rlito"/>
                <a:cs typeface="Carlito"/>
                <a:hlinkClick r:id="rId2"/>
              </a:rPr>
              <a:t>NR</a:t>
            </a:r>
            <a:r>
              <a:rPr lang="pt-BR" sz="1800" b="1" u="sng" spc="-3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rlito"/>
                <a:cs typeface="Carlito"/>
                <a:hlinkClick r:id="rId2"/>
              </a:rPr>
              <a:t> </a:t>
            </a:r>
            <a:r>
              <a:rPr lang="pt-BR" sz="1800" b="1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rlito"/>
                <a:cs typeface="Carlito"/>
                <a:hlinkClick r:id="rId2"/>
              </a:rPr>
              <a:t>13</a:t>
            </a:r>
            <a:r>
              <a:rPr lang="pt-BR" sz="1800" u="none" dirty="0">
                <a:latin typeface="Carlito"/>
                <a:cs typeface="Carlito"/>
              </a:rPr>
              <a:t>,</a:t>
            </a:r>
            <a:r>
              <a:rPr lang="pt-BR" sz="1800" u="none" spc="-25" dirty="0">
                <a:latin typeface="Carlito"/>
                <a:cs typeface="Carlito"/>
              </a:rPr>
              <a:t> </a:t>
            </a:r>
            <a:r>
              <a:rPr lang="pt-BR" sz="1800" u="none" dirty="0">
                <a:latin typeface="Carlito"/>
                <a:cs typeface="Carlito"/>
              </a:rPr>
              <a:t>como</a:t>
            </a:r>
            <a:r>
              <a:rPr lang="pt-BR" sz="1800" u="none" spc="-15" dirty="0">
                <a:latin typeface="Carlito"/>
                <a:cs typeface="Carlito"/>
              </a:rPr>
              <a:t> </a:t>
            </a:r>
            <a:r>
              <a:rPr lang="pt-BR" sz="1800" u="none" dirty="0">
                <a:latin typeface="Carlito"/>
                <a:cs typeface="Carlito"/>
              </a:rPr>
              <a:t>toda</a:t>
            </a:r>
            <a:r>
              <a:rPr lang="pt-BR" sz="1800" u="none" spc="-25" dirty="0">
                <a:latin typeface="Carlito"/>
                <a:cs typeface="Carlito"/>
              </a:rPr>
              <a:t> </a:t>
            </a:r>
            <a:r>
              <a:rPr lang="pt-BR" sz="1800" u="none" dirty="0">
                <a:latin typeface="Carlito"/>
                <a:cs typeface="Carlito"/>
              </a:rPr>
              <a:t>norma</a:t>
            </a:r>
            <a:r>
              <a:rPr lang="pt-BR" sz="1800" u="none" spc="-20" dirty="0">
                <a:latin typeface="Carlito"/>
                <a:cs typeface="Carlito"/>
              </a:rPr>
              <a:t> </a:t>
            </a:r>
            <a:r>
              <a:rPr lang="pt-BR" sz="1800" u="none" dirty="0">
                <a:latin typeface="Carlito"/>
                <a:cs typeface="Carlito"/>
              </a:rPr>
              <a:t>de</a:t>
            </a:r>
            <a:r>
              <a:rPr lang="pt-BR" sz="1800" u="none" spc="-20" dirty="0">
                <a:latin typeface="Carlito"/>
                <a:cs typeface="Carlito"/>
              </a:rPr>
              <a:t> </a:t>
            </a:r>
            <a:r>
              <a:rPr lang="pt-BR" sz="1800" u="none" spc="-10" dirty="0">
                <a:latin typeface="Carlito"/>
                <a:cs typeface="Carlito"/>
              </a:rPr>
              <a:t>segurança</a:t>
            </a:r>
            <a:r>
              <a:rPr lang="pt-BR" sz="1800" u="none" spc="-35" dirty="0">
                <a:latin typeface="Carlito"/>
                <a:cs typeface="Carlito"/>
              </a:rPr>
              <a:t> </a:t>
            </a:r>
            <a:r>
              <a:rPr lang="pt-BR" sz="1800" u="none" dirty="0">
                <a:latin typeface="Carlito"/>
                <a:cs typeface="Carlito"/>
              </a:rPr>
              <a:t>do</a:t>
            </a:r>
            <a:r>
              <a:rPr lang="pt-BR" sz="1800" u="none" spc="-15" dirty="0">
                <a:latin typeface="Carlito"/>
                <a:cs typeface="Carlito"/>
              </a:rPr>
              <a:t> </a:t>
            </a:r>
            <a:r>
              <a:rPr lang="pt-BR" sz="1800" u="none" dirty="0">
                <a:latin typeface="Carlito"/>
                <a:cs typeface="Carlito"/>
              </a:rPr>
              <a:t>trabalho</a:t>
            </a:r>
            <a:r>
              <a:rPr lang="pt-BR" sz="1800" u="none" spc="-15" dirty="0">
                <a:latin typeface="Carlito"/>
                <a:cs typeface="Carlito"/>
              </a:rPr>
              <a:t> </a:t>
            </a:r>
            <a:r>
              <a:rPr lang="pt-BR" sz="1800" u="none" dirty="0">
                <a:latin typeface="Carlito"/>
                <a:cs typeface="Carlito"/>
              </a:rPr>
              <a:t>visa</a:t>
            </a:r>
            <a:r>
              <a:rPr lang="pt-BR" sz="1800" u="none" spc="-40" dirty="0">
                <a:latin typeface="Carlito"/>
                <a:cs typeface="Carlito"/>
              </a:rPr>
              <a:t> </a:t>
            </a:r>
            <a:r>
              <a:rPr lang="pt-BR" sz="1800" u="none" dirty="0">
                <a:latin typeface="Carlito"/>
                <a:cs typeface="Carlito"/>
              </a:rPr>
              <a:t>a</a:t>
            </a:r>
            <a:r>
              <a:rPr lang="pt-BR" sz="1800" u="none" spc="-15" dirty="0">
                <a:latin typeface="Carlito"/>
                <a:cs typeface="Carlito"/>
              </a:rPr>
              <a:t> </a:t>
            </a:r>
            <a:r>
              <a:rPr lang="pt-BR" sz="1800" u="none" spc="-10" dirty="0">
                <a:latin typeface="Carlito"/>
                <a:cs typeface="Carlito"/>
              </a:rPr>
              <a:t>segurança</a:t>
            </a:r>
            <a:r>
              <a:rPr lang="pt-BR" sz="1800" u="none" spc="-30" dirty="0">
                <a:latin typeface="Carlito"/>
                <a:cs typeface="Carlito"/>
              </a:rPr>
              <a:t> </a:t>
            </a:r>
            <a:r>
              <a:rPr lang="pt-BR" sz="1800" u="none" dirty="0">
                <a:latin typeface="Carlito"/>
                <a:cs typeface="Carlito"/>
              </a:rPr>
              <a:t>e</a:t>
            </a:r>
            <a:r>
              <a:rPr lang="pt-BR" sz="1800" u="none" spc="-25" dirty="0">
                <a:latin typeface="Carlito"/>
                <a:cs typeface="Carlito"/>
              </a:rPr>
              <a:t> </a:t>
            </a:r>
            <a:r>
              <a:rPr lang="pt-BR" sz="1800" u="none" dirty="0">
                <a:latin typeface="Carlito"/>
                <a:cs typeface="Carlito"/>
              </a:rPr>
              <a:t>saúde</a:t>
            </a:r>
            <a:r>
              <a:rPr lang="pt-BR" sz="1800" u="none" spc="-25" dirty="0">
                <a:latin typeface="Carlito"/>
                <a:cs typeface="Carlito"/>
              </a:rPr>
              <a:t> </a:t>
            </a:r>
            <a:r>
              <a:rPr lang="pt-BR" sz="1800" u="none" dirty="0">
                <a:latin typeface="Carlito"/>
                <a:cs typeface="Carlito"/>
              </a:rPr>
              <a:t>dos</a:t>
            </a:r>
            <a:r>
              <a:rPr lang="pt-BR" sz="1800" u="none" spc="-30" dirty="0">
                <a:latin typeface="Carlito"/>
                <a:cs typeface="Carlito"/>
              </a:rPr>
              <a:t> </a:t>
            </a:r>
            <a:r>
              <a:rPr lang="pt-BR" sz="1800" u="none" spc="-10" dirty="0">
                <a:latin typeface="Carlito"/>
                <a:cs typeface="Carlito"/>
              </a:rPr>
              <a:t>trabalhadores</a:t>
            </a:r>
            <a:r>
              <a:rPr lang="pt-BR" sz="1800" u="none" spc="-25" dirty="0">
                <a:latin typeface="Carlito"/>
                <a:cs typeface="Carlito"/>
              </a:rPr>
              <a:t> </a:t>
            </a:r>
            <a:r>
              <a:rPr lang="pt-BR" sz="1800" u="none" dirty="0">
                <a:latin typeface="Carlito"/>
                <a:cs typeface="Carlito"/>
              </a:rPr>
              <a:t>e</a:t>
            </a:r>
            <a:r>
              <a:rPr lang="pt-BR" sz="1800" u="none" spc="-10" dirty="0">
                <a:latin typeface="Carlito"/>
                <a:cs typeface="Carlito"/>
              </a:rPr>
              <a:t> </a:t>
            </a:r>
            <a:r>
              <a:rPr lang="pt-BR" sz="1800" u="none" spc="-25" dirty="0">
                <a:latin typeface="Carlito"/>
                <a:cs typeface="Carlito"/>
              </a:rPr>
              <a:t>já </a:t>
            </a:r>
            <a:r>
              <a:rPr lang="pt-BR" sz="1800" u="none" dirty="0">
                <a:latin typeface="Carlito"/>
                <a:cs typeface="Carlito"/>
              </a:rPr>
              <a:t>informa</a:t>
            </a:r>
            <a:r>
              <a:rPr lang="pt-BR" sz="1800" u="none" spc="-25" dirty="0">
                <a:latin typeface="Carlito"/>
                <a:cs typeface="Carlito"/>
              </a:rPr>
              <a:t> </a:t>
            </a:r>
            <a:r>
              <a:rPr lang="pt-BR" sz="1800" u="none" dirty="0">
                <a:latin typeface="Carlito"/>
                <a:cs typeface="Carlito"/>
              </a:rPr>
              <a:t>isso</a:t>
            </a:r>
            <a:r>
              <a:rPr lang="pt-BR" sz="1800" u="none" spc="-45" dirty="0">
                <a:latin typeface="Carlito"/>
                <a:cs typeface="Carlito"/>
              </a:rPr>
              <a:t> </a:t>
            </a:r>
            <a:r>
              <a:rPr lang="pt-BR" sz="1800" u="none" dirty="0">
                <a:latin typeface="Carlito"/>
                <a:cs typeface="Carlito"/>
              </a:rPr>
              <a:t>no</a:t>
            </a:r>
            <a:r>
              <a:rPr lang="pt-BR" sz="1800" u="none" spc="-30" dirty="0">
                <a:latin typeface="Carlito"/>
                <a:cs typeface="Carlito"/>
              </a:rPr>
              <a:t> </a:t>
            </a:r>
            <a:r>
              <a:rPr lang="pt-BR" sz="1800" u="none" dirty="0">
                <a:latin typeface="Carlito"/>
                <a:cs typeface="Carlito"/>
              </a:rPr>
              <a:t>seu</a:t>
            </a:r>
            <a:r>
              <a:rPr lang="pt-BR" sz="1800" u="none" spc="-35" dirty="0">
                <a:latin typeface="Carlito"/>
                <a:cs typeface="Carlito"/>
              </a:rPr>
              <a:t> </a:t>
            </a:r>
            <a:r>
              <a:rPr lang="pt-BR" sz="1800" u="none" dirty="0">
                <a:latin typeface="Carlito"/>
                <a:cs typeface="Carlito"/>
              </a:rPr>
              <a:t>inicio,</a:t>
            </a:r>
            <a:r>
              <a:rPr lang="pt-BR" sz="1800" u="none" spc="-10" dirty="0">
                <a:latin typeface="Carlito"/>
                <a:cs typeface="Carlito"/>
              </a:rPr>
              <a:t> </a:t>
            </a:r>
            <a:r>
              <a:rPr lang="pt-BR" sz="1800" u="none" dirty="0">
                <a:latin typeface="Carlito"/>
                <a:cs typeface="Carlito"/>
              </a:rPr>
              <a:t>pelo</a:t>
            </a:r>
            <a:r>
              <a:rPr lang="pt-BR" sz="1800" u="none" spc="-25" dirty="0">
                <a:latin typeface="Carlito"/>
                <a:cs typeface="Carlito"/>
              </a:rPr>
              <a:t> </a:t>
            </a:r>
            <a:r>
              <a:rPr lang="pt-BR" sz="1800" u="none" dirty="0">
                <a:latin typeface="Carlito"/>
                <a:cs typeface="Carlito"/>
              </a:rPr>
              <a:t>item</a:t>
            </a:r>
            <a:r>
              <a:rPr lang="pt-BR" sz="1800" u="none" spc="-25" dirty="0">
                <a:latin typeface="Carlito"/>
                <a:cs typeface="Carlito"/>
              </a:rPr>
              <a:t> </a:t>
            </a:r>
            <a:r>
              <a:rPr lang="pt-BR" sz="1800" u="none" dirty="0">
                <a:latin typeface="Carlito"/>
                <a:cs typeface="Carlito"/>
              </a:rPr>
              <a:t>13.1.1.</a:t>
            </a:r>
            <a:r>
              <a:rPr lang="pt-BR" sz="1800" u="none" spc="-45" dirty="0">
                <a:latin typeface="Carlito"/>
                <a:cs typeface="Carlito"/>
              </a:rPr>
              <a:t> </a:t>
            </a:r>
            <a:r>
              <a:rPr lang="pt-BR" sz="1800" u="none" dirty="0">
                <a:latin typeface="Carlito"/>
                <a:cs typeface="Carlito"/>
              </a:rPr>
              <a:t>Ela</a:t>
            </a:r>
            <a:r>
              <a:rPr lang="pt-BR" sz="1800" u="none" spc="-25" dirty="0">
                <a:latin typeface="Carlito"/>
                <a:cs typeface="Carlito"/>
              </a:rPr>
              <a:t> </a:t>
            </a:r>
            <a:r>
              <a:rPr lang="pt-BR" sz="1800" u="none" dirty="0">
                <a:latin typeface="Carlito"/>
                <a:cs typeface="Carlito"/>
              </a:rPr>
              <a:t>aborda</a:t>
            </a:r>
            <a:r>
              <a:rPr lang="pt-BR" sz="1800" u="none" spc="-35" dirty="0">
                <a:latin typeface="Carlito"/>
                <a:cs typeface="Carlito"/>
              </a:rPr>
              <a:t> </a:t>
            </a:r>
            <a:r>
              <a:rPr lang="pt-BR" sz="1800" u="none" dirty="0">
                <a:latin typeface="Carlito"/>
                <a:cs typeface="Carlito"/>
              </a:rPr>
              <a:t>os</a:t>
            </a:r>
            <a:r>
              <a:rPr lang="pt-BR" sz="1800" u="none" spc="-30" dirty="0">
                <a:latin typeface="Carlito"/>
                <a:cs typeface="Carlito"/>
              </a:rPr>
              <a:t> </a:t>
            </a:r>
            <a:r>
              <a:rPr lang="pt-BR" sz="1800" u="none" dirty="0">
                <a:latin typeface="Carlito"/>
                <a:cs typeface="Carlito"/>
              </a:rPr>
              <a:t>requisitos</a:t>
            </a:r>
            <a:r>
              <a:rPr lang="pt-BR" sz="1800" u="none" spc="-35" dirty="0">
                <a:latin typeface="Carlito"/>
                <a:cs typeface="Carlito"/>
              </a:rPr>
              <a:t> </a:t>
            </a:r>
            <a:r>
              <a:rPr lang="pt-BR" sz="1800" u="none" dirty="0">
                <a:latin typeface="Carlito"/>
                <a:cs typeface="Carlito"/>
              </a:rPr>
              <a:t>mínimos</a:t>
            </a:r>
            <a:r>
              <a:rPr lang="pt-BR" sz="1800" u="none" spc="-30" dirty="0">
                <a:latin typeface="Carlito"/>
                <a:cs typeface="Carlito"/>
              </a:rPr>
              <a:t> </a:t>
            </a:r>
            <a:r>
              <a:rPr lang="pt-BR" sz="1800" u="none" dirty="0">
                <a:latin typeface="Carlito"/>
                <a:cs typeface="Carlito"/>
              </a:rPr>
              <a:t>para</a:t>
            </a:r>
            <a:r>
              <a:rPr lang="pt-BR" sz="1800" u="none" spc="-25" dirty="0">
                <a:latin typeface="Carlito"/>
                <a:cs typeface="Carlito"/>
              </a:rPr>
              <a:t> </a:t>
            </a:r>
            <a:r>
              <a:rPr lang="pt-BR" sz="1800" u="none" dirty="0">
                <a:latin typeface="Carlito"/>
                <a:cs typeface="Carlito"/>
              </a:rPr>
              <a:t>a</a:t>
            </a:r>
            <a:r>
              <a:rPr lang="pt-BR" sz="1800" u="none" spc="-35" dirty="0">
                <a:latin typeface="Carlito"/>
                <a:cs typeface="Carlito"/>
              </a:rPr>
              <a:t> </a:t>
            </a:r>
            <a:r>
              <a:rPr lang="pt-BR" sz="1800" u="none" spc="-10" dirty="0">
                <a:latin typeface="Carlito"/>
                <a:cs typeface="Carlito"/>
              </a:rPr>
              <a:t>gestão</a:t>
            </a:r>
            <a:r>
              <a:rPr lang="pt-BR" sz="1800" u="none" spc="-35" dirty="0">
                <a:latin typeface="Carlito"/>
                <a:cs typeface="Carlito"/>
              </a:rPr>
              <a:t> </a:t>
            </a:r>
            <a:r>
              <a:rPr lang="pt-BR" sz="1800" u="none" dirty="0">
                <a:latin typeface="Carlito"/>
                <a:cs typeface="Carlito"/>
              </a:rPr>
              <a:t>de</a:t>
            </a:r>
            <a:r>
              <a:rPr lang="pt-BR" sz="1800" u="none" spc="-40" dirty="0">
                <a:latin typeface="Carlito"/>
                <a:cs typeface="Carlito"/>
              </a:rPr>
              <a:t> </a:t>
            </a:r>
            <a:r>
              <a:rPr lang="pt-BR" sz="1800" u="none" spc="-10" dirty="0">
                <a:latin typeface="Carlito"/>
                <a:cs typeface="Carlito"/>
              </a:rPr>
              <a:t>integridade </a:t>
            </a:r>
            <a:r>
              <a:rPr lang="pt-BR" sz="1800" u="none" dirty="0">
                <a:latin typeface="Carlito"/>
                <a:cs typeface="Carlito"/>
              </a:rPr>
              <a:t>estrutural</a:t>
            </a:r>
            <a:r>
              <a:rPr lang="pt-BR" sz="1800" u="none" spc="-20" dirty="0">
                <a:latin typeface="Carlito"/>
                <a:cs typeface="Carlito"/>
              </a:rPr>
              <a:t> </a:t>
            </a:r>
            <a:r>
              <a:rPr lang="pt-BR" sz="1800" u="none" dirty="0">
                <a:latin typeface="Carlito"/>
                <a:cs typeface="Carlito"/>
              </a:rPr>
              <a:t>de</a:t>
            </a:r>
            <a:r>
              <a:rPr lang="pt-BR" sz="1800" u="none" spc="-35" dirty="0">
                <a:latin typeface="Carlito"/>
                <a:cs typeface="Carlito"/>
              </a:rPr>
              <a:t> </a:t>
            </a:r>
            <a:r>
              <a:rPr lang="pt-BR" sz="1800" b="1" u="none" dirty="0">
                <a:latin typeface="Carlito"/>
                <a:cs typeface="Carlito"/>
              </a:rPr>
              <a:t>caldeiras</a:t>
            </a:r>
            <a:r>
              <a:rPr lang="pt-BR" sz="1800" b="1" u="none" spc="-35" dirty="0">
                <a:latin typeface="Carlito"/>
                <a:cs typeface="Carlito"/>
              </a:rPr>
              <a:t> </a:t>
            </a:r>
            <a:r>
              <a:rPr lang="pt-BR" sz="1800" b="1" u="none" dirty="0">
                <a:latin typeface="Carlito"/>
                <a:cs typeface="Carlito"/>
              </a:rPr>
              <a:t>a</a:t>
            </a:r>
            <a:r>
              <a:rPr lang="pt-BR" sz="1800" b="1" u="none" spc="-45" dirty="0">
                <a:latin typeface="Carlito"/>
                <a:cs typeface="Carlito"/>
              </a:rPr>
              <a:t> </a:t>
            </a:r>
            <a:r>
              <a:rPr lang="pt-BR" sz="1800" b="1" u="none" spc="-20" dirty="0">
                <a:latin typeface="Carlito"/>
                <a:cs typeface="Carlito"/>
              </a:rPr>
              <a:t>vapor,</a:t>
            </a:r>
            <a:r>
              <a:rPr lang="pt-BR" sz="1800" b="1" u="none" spc="-45" dirty="0">
                <a:latin typeface="Carlito"/>
                <a:cs typeface="Carlito"/>
              </a:rPr>
              <a:t> </a:t>
            </a:r>
            <a:r>
              <a:rPr lang="pt-BR" sz="1800" b="1" u="none" dirty="0">
                <a:latin typeface="Carlito"/>
                <a:cs typeface="Carlito"/>
              </a:rPr>
              <a:t>vasos</a:t>
            </a:r>
            <a:r>
              <a:rPr lang="pt-BR" sz="1800" b="1" u="none" spc="-40" dirty="0">
                <a:latin typeface="Carlito"/>
                <a:cs typeface="Carlito"/>
              </a:rPr>
              <a:t> </a:t>
            </a:r>
            <a:r>
              <a:rPr lang="pt-BR" sz="1800" b="1" u="none" dirty="0">
                <a:latin typeface="Carlito"/>
                <a:cs typeface="Carlito"/>
              </a:rPr>
              <a:t>de</a:t>
            </a:r>
            <a:r>
              <a:rPr lang="pt-BR" sz="1800" b="1" u="none" spc="-40" dirty="0">
                <a:latin typeface="Carlito"/>
                <a:cs typeface="Carlito"/>
              </a:rPr>
              <a:t> </a:t>
            </a:r>
            <a:r>
              <a:rPr lang="pt-BR" sz="1800" b="1" u="none" dirty="0">
                <a:latin typeface="Carlito"/>
                <a:cs typeface="Carlito"/>
              </a:rPr>
              <a:t>pressão</a:t>
            </a:r>
            <a:r>
              <a:rPr lang="pt-BR" sz="1800" b="1" u="none" spc="-55" dirty="0">
                <a:latin typeface="Carlito"/>
                <a:cs typeface="Carlito"/>
              </a:rPr>
              <a:t> </a:t>
            </a:r>
            <a:r>
              <a:rPr lang="pt-BR" sz="1800" b="1" u="none" dirty="0">
                <a:latin typeface="Carlito"/>
                <a:cs typeface="Carlito"/>
              </a:rPr>
              <a:t>e</a:t>
            </a:r>
            <a:r>
              <a:rPr lang="pt-BR" sz="1800" b="1" u="none" spc="-20" dirty="0">
                <a:latin typeface="Carlito"/>
                <a:cs typeface="Carlito"/>
              </a:rPr>
              <a:t> </a:t>
            </a:r>
            <a:r>
              <a:rPr lang="pt-BR" sz="1800" b="1" u="none" dirty="0">
                <a:latin typeface="Carlito"/>
                <a:cs typeface="Carlito"/>
              </a:rPr>
              <a:t>suas</a:t>
            </a:r>
            <a:r>
              <a:rPr lang="pt-BR" sz="1800" b="1" u="none" spc="-45" dirty="0">
                <a:latin typeface="Carlito"/>
                <a:cs typeface="Carlito"/>
              </a:rPr>
              <a:t> </a:t>
            </a:r>
            <a:r>
              <a:rPr lang="pt-BR" sz="1800" b="1" u="none" dirty="0">
                <a:latin typeface="Carlito"/>
                <a:cs typeface="Carlito"/>
              </a:rPr>
              <a:t>tubulações</a:t>
            </a:r>
            <a:r>
              <a:rPr lang="pt-BR" sz="1800" b="1" u="none" spc="-40" dirty="0">
                <a:latin typeface="Carlito"/>
                <a:cs typeface="Carlito"/>
              </a:rPr>
              <a:t> </a:t>
            </a:r>
            <a:r>
              <a:rPr lang="pt-BR" sz="1800" b="1" u="none" dirty="0">
                <a:latin typeface="Carlito"/>
                <a:cs typeface="Carlito"/>
              </a:rPr>
              <a:t>de</a:t>
            </a:r>
            <a:r>
              <a:rPr lang="pt-BR" sz="1800" b="1" u="none" spc="-65" dirty="0">
                <a:latin typeface="Carlito"/>
                <a:cs typeface="Carlito"/>
              </a:rPr>
              <a:t> </a:t>
            </a:r>
            <a:r>
              <a:rPr lang="pt-BR" sz="1800" b="1" u="none" spc="-10" dirty="0">
                <a:latin typeface="Carlito"/>
                <a:cs typeface="Carlito"/>
              </a:rPr>
              <a:t>interligação.</a:t>
            </a:r>
            <a:endParaRPr lang="pt-BR" sz="1800" dirty="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1040"/>
              </a:spcBef>
            </a:pPr>
            <a:endParaRPr lang="pt-BR" sz="1800" dirty="0">
              <a:latin typeface="Carlito"/>
              <a:cs typeface="Carlito"/>
            </a:endParaRPr>
          </a:p>
          <a:p>
            <a:pPr marL="12700" marR="5080">
              <a:lnSpc>
                <a:spcPct val="150000"/>
              </a:lnSpc>
              <a:spcBef>
                <a:spcPts val="5"/>
              </a:spcBef>
            </a:pPr>
            <a:r>
              <a:rPr lang="pt-BR" sz="1800" spc="-20" dirty="0">
                <a:latin typeface="Carlito"/>
                <a:cs typeface="Carlito"/>
              </a:rPr>
              <a:t>Entende-</a:t>
            </a:r>
            <a:r>
              <a:rPr lang="pt-BR" sz="1800" dirty="0">
                <a:latin typeface="Carlito"/>
                <a:cs typeface="Carlito"/>
              </a:rPr>
              <a:t>se</a:t>
            </a:r>
            <a:r>
              <a:rPr lang="pt-BR" sz="1800" spc="-25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como</a:t>
            </a:r>
            <a:r>
              <a:rPr lang="pt-BR" sz="1800" spc="-15" dirty="0">
                <a:latin typeface="Carlito"/>
                <a:cs typeface="Carlito"/>
              </a:rPr>
              <a:t> </a:t>
            </a:r>
            <a:r>
              <a:rPr lang="pt-BR" sz="1800" spc="-10" dirty="0">
                <a:latin typeface="Carlito"/>
                <a:cs typeface="Carlito"/>
              </a:rPr>
              <a:t>integridade, </a:t>
            </a:r>
            <a:r>
              <a:rPr lang="pt-BR" sz="1800" dirty="0">
                <a:latin typeface="Carlito"/>
                <a:cs typeface="Carlito"/>
              </a:rPr>
              <a:t>o</a:t>
            </a:r>
            <a:r>
              <a:rPr lang="pt-BR" sz="1800" spc="-30" dirty="0">
                <a:latin typeface="Carlito"/>
                <a:cs typeface="Carlito"/>
              </a:rPr>
              <a:t> </a:t>
            </a:r>
            <a:r>
              <a:rPr lang="pt-BR" sz="1800" spc="-10" dirty="0">
                <a:latin typeface="Carlito"/>
                <a:cs typeface="Carlito"/>
              </a:rPr>
              <a:t>conjunto</a:t>
            </a:r>
            <a:r>
              <a:rPr lang="pt-BR" sz="1800" spc="-35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de</a:t>
            </a:r>
            <a:r>
              <a:rPr lang="pt-BR" sz="1800" spc="-10" dirty="0">
                <a:latin typeface="Carlito"/>
                <a:cs typeface="Carlito"/>
              </a:rPr>
              <a:t> propriedades</a:t>
            </a:r>
            <a:r>
              <a:rPr lang="pt-BR" sz="1800" spc="-30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e</a:t>
            </a:r>
            <a:r>
              <a:rPr lang="pt-BR" sz="1800" spc="-10" dirty="0">
                <a:latin typeface="Carlito"/>
                <a:cs typeface="Carlito"/>
              </a:rPr>
              <a:t> características</a:t>
            </a:r>
            <a:r>
              <a:rPr lang="pt-BR" sz="1800" spc="-20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físicas</a:t>
            </a:r>
            <a:r>
              <a:rPr lang="pt-BR" sz="1800" spc="-25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necessárias</a:t>
            </a:r>
            <a:r>
              <a:rPr lang="pt-BR" sz="1800" spc="-40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para</a:t>
            </a:r>
            <a:r>
              <a:rPr lang="pt-BR" sz="1800" spc="-30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que</a:t>
            </a:r>
            <a:r>
              <a:rPr lang="pt-BR" sz="1800" spc="-15" dirty="0">
                <a:latin typeface="Carlito"/>
                <a:cs typeface="Carlito"/>
              </a:rPr>
              <a:t> </a:t>
            </a:r>
            <a:r>
              <a:rPr lang="pt-BR" sz="1800" spc="-50" dirty="0">
                <a:latin typeface="Carlito"/>
                <a:cs typeface="Carlito"/>
              </a:rPr>
              <a:t>o </a:t>
            </a:r>
            <a:r>
              <a:rPr lang="pt-BR" sz="1800" dirty="0">
                <a:latin typeface="Carlito"/>
                <a:cs typeface="Carlito"/>
              </a:rPr>
              <a:t>equipamento</a:t>
            </a:r>
            <a:r>
              <a:rPr lang="pt-BR" sz="1800" spc="-55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desempenhe</a:t>
            </a:r>
            <a:r>
              <a:rPr lang="pt-BR" sz="1800" spc="-40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com</a:t>
            </a:r>
            <a:r>
              <a:rPr lang="pt-BR" sz="1800" spc="-50" dirty="0">
                <a:latin typeface="Carlito"/>
                <a:cs typeface="Carlito"/>
              </a:rPr>
              <a:t> </a:t>
            </a:r>
            <a:r>
              <a:rPr lang="pt-BR" sz="1800" spc="-10" dirty="0">
                <a:latin typeface="Carlito"/>
                <a:cs typeface="Carlito"/>
              </a:rPr>
              <a:t>segurança</a:t>
            </a:r>
            <a:r>
              <a:rPr lang="pt-BR" sz="1800" spc="-45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e</a:t>
            </a:r>
            <a:r>
              <a:rPr lang="pt-BR" sz="1800" spc="-40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eficiência</a:t>
            </a:r>
            <a:r>
              <a:rPr lang="pt-BR" sz="1800" spc="-25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as</a:t>
            </a:r>
            <a:r>
              <a:rPr lang="pt-BR" sz="1800" spc="-55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funções</a:t>
            </a:r>
            <a:r>
              <a:rPr lang="pt-BR" sz="1800" spc="-35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para</a:t>
            </a:r>
            <a:r>
              <a:rPr lang="pt-BR" sz="1800" spc="-50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as</a:t>
            </a:r>
            <a:r>
              <a:rPr lang="pt-BR" sz="1800" spc="-55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quais</a:t>
            </a:r>
            <a:r>
              <a:rPr lang="pt-BR" sz="1800" spc="-35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foi</a:t>
            </a:r>
            <a:r>
              <a:rPr lang="pt-BR" sz="1800" spc="-50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projetado.</a:t>
            </a:r>
            <a:r>
              <a:rPr lang="pt-BR" sz="1800" spc="-50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Esta</a:t>
            </a:r>
            <a:r>
              <a:rPr lang="pt-BR" sz="1800" spc="-50" dirty="0">
                <a:latin typeface="Carlito"/>
                <a:cs typeface="Carlito"/>
              </a:rPr>
              <a:t> </a:t>
            </a:r>
            <a:r>
              <a:rPr lang="pt-BR" sz="1800" spc="-10" dirty="0">
                <a:latin typeface="Carlito"/>
                <a:cs typeface="Carlito"/>
              </a:rPr>
              <a:t>gestão</a:t>
            </a:r>
            <a:r>
              <a:rPr lang="pt-BR" sz="1800" spc="-50" dirty="0">
                <a:latin typeface="Carlito"/>
                <a:cs typeface="Carlito"/>
              </a:rPr>
              <a:t> </a:t>
            </a:r>
            <a:r>
              <a:rPr lang="pt-BR" sz="1800" spc="-25" dirty="0">
                <a:latin typeface="Carlito"/>
                <a:cs typeface="Carlito"/>
              </a:rPr>
              <a:t>de </a:t>
            </a:r>
            <a:r>
              <a:rPr lang="pt-BR" sz="1800" dirty="0">
                <a:latin typeface="Carlito"/>
                <a:cs typeface="Carlito"/>
              </a:rPr>
              <a:t>integridade</a:t>
            </a:r>
            <a:r>
              <a:rPr lang="pt-BR" sz="1800" spc="-55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deve</a:t>
            </a:r>
            <a:r>
              <a:rPr lang="pt-BR" sz="1800" spc="-60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atender</a:t>
            </a:r>
            <a:r>
              <a:rPr lang="pt-BR" sz="1800" spc="-60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nos</a:t>
            </a:r>
            <a:r>
              <a:rPr lang="pt-BR" sz="1800" spc="-60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aspectos</a:t>
            </a:r>
            <a:r>
              <a:rPr lang="pt-BR" sz="1800" spc="-60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relacionados</a:t>
            </a:r>
            <a:r>
              <a:rPr lang="pt-BR" sz="1800" spc="-50" dirty="0">
                <a:latin typeface="Carlito"/>
                <a:cs typeface="Carlito"/>
              </a:rPr>
              <a:t> </a:t>
            </a:r>
            <a:r>
              <a:rPr lang="pt-BR" sz="1800" spc="-25" dirty="0">
                <a:latin typeface="Carlito"/>
                <a:cs typeface="Carlito"/>
              </a:rPr>
              <a:t>a </a:t>
            </a:r>
            <a:r>
              <a:rPr sz="1800" dirty="0">
                <a:latin typeface="Carlito"/>
                <a:cs typeface="Carlito"/>
              </a:rPr>
              <a:t>A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norma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NR</a:t>
            </a:r>
            <a:r>
              <a:rPr sz="1800" b="1" spc="-2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13</a:t>
            </a:r>
            <a:r>
              <a:rPr sz="1800" b="1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teve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inserida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em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2014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em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seus </a:t>
            </a:r>
            <a:r>
              <a:rPr sz="1800" dirty="0">
                <a:latin typeface="Carlito"/>
                <a:cs typeface="Carlito"/>
              </a:rPr>
              <a:t>requisitos,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inspeção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em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Tubulações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que </a:t>
            </a:r>
            <a:r>
              <a:rPr sz="1800" spc="-10" dirty="0">
                <a:latin typeface="Carlito"/>
                <a:cs typeface="Carlito"/>
              </a:rPr>
              <a:t>interligam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as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caldeiras</a:t>
            </a:r>
            <a:r>
              <a:rPr sz="1800" b="1" spc="-6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e</a:t>
            </a:r>
            <a:r>
              <a:rPr sz="1800" b="1" spc="-2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vasos</a:t>
            </a:r>
            <a:r>
              <a:rPr sz="1800" b="1" spc="-4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de</a:t>
            </a:r>
            <a:r>
              <a:rPr sz="1800" b="1" spc="-40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pressão </a:t>
            </a:r>
            <a:r>
              <a:rPr sz="1800" spc="-10" dirty="0">
                <a:latin typeface="Carlito"/>
                <a:cs typeface="Carlito"/>
              </a:rPr>
              <a:t>conforme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um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escopo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enquadramento. Conforme</a:t>
            </a:r>
            <a:r>
              <a:rPr sz="1800" spc="-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glossário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da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NR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13,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as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Tubulações</a:t>
            </a:r>
            <a:r>
              <a:rPr sz="1800" b="1" spc="-35" dirty="0">
                <a:latin typeface="Carlito"/>
                <a:cs typeface="Carlito"/>
              </a:rPr>
              <a:t> </a:t>
            </a:r>
            <a:r>
              <a:rPr sz="1800" b="1" spc="-25" dirty="0">
                <a:latin typeface="Carlito"/>
                <a:cs typeface="Carlito"/>
              </a:rPr>
              <a:t>sob </a:t>
            </a:r>
            <a:r>
              <a:rPr sz="1800" b="1" dirty="0">
                <a:latin typeface="Carlito"/>
                <a:cs typeface="Carlito"/>
              </a:rPr>
              <a:t>pressão</a:t>
            </a:r>
            <a:r>
              <a:rPr sz="1800" b="1" spc="-6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são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conjunto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linhas,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incluindo </a:t>
            </a:r>
            <a:r>
              <a:rPr sz="1800" spc="-20" dirty="0">
                <a:latin typeface="Carlito"/>
                <a:cs typeface="Carlito"/>
              </a:rPr>
              <a:t>seus </a:t>
            </a:r>
            <a:r>
              <a:rPr sz="1800" dirty="0">
                <a:latin typeface="Carlito"/>
                <a:cs typeface="Carlito"/>
              </a:rPr>
              <a:t>acessórios,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projetadas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por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códigos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específicos, </a:t>
            </a:r>
            <a:r>
              <a:rPr sz="1800" dirty="0">
                <a:latin typeface="Carlito"/>
                <a:cs typeface="Carlito"/>
              </a:rPr>
              <a:t>destinadas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ao</a:t>
            </a:r>
            <a:r>
              <a:rPr sz="1800" spc="-10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transporte</a:t>
            </a:r>
            <a:r>
              <a:rPr sz="1800" b="1" spc="-4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de</a:t>
            </a:r>
            <a:r>
              <a:rPr sz="1800" b="1" spc="-2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fluidos</a:t>
            </a:r>
            <a:r>
              <a:rPr sz="1800" b="1" spc="-25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entre equipamentos</a:t>
            </a:r>
            <a:r>
              <a:rPr sz="1800" b="1" spc="-6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uma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mesma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unidade</a:t>
            </a:r>
            <a:r>
              <a:rPr sz="1800" spc="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uma </a:t>
            </a:r>
            <a:r>
              <a:rPr sz="1800" dirty="0">
                <a:latin typeface="Carlito"/>
                <a:cs typeface="Carlito"/>
              </a:rPr>
              <a:t>empresa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dotada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caldeiras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ou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vasos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pressão.</a:t>
            </a:r>
            <a:endParaRPr sz="1800" dirty="0">
              <a:latin typeface="Carlito"/>
              <a:cs typeface="Carlito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68544" y="1302149"/>
            <a:ext cx="4802124" cy="360273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E10A2812-AE23-CDFF-48C7-EBEF55B4E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4028" y="0"/>
            <a:ext cx="5059681" cy="6858000"/>
          </a:xfrm>
          <a:prstGeom prst="rect">
            <a:avLst/>
          </a:prstGeom>
        </p:spPr>
      </p:pic>
      <p:sp>
        <p:nvSpPr>
          <p:cNvPr id="2" name="Freeform 20">
            <a:extLst>
              <a:ext uri="{FF2B5EF4-FFF2-40B4-BE49-F238E27FC236}">
                <a16:creationId xmlns:a16="http://schemas.microsoft.com/office/drawing/2014/main" id="{9DEC53F3-9F3F-E892-F8A3-50F49F00F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8674" y="2026275"/>
            <a:ext cx="368995" cy="374228"/>
          </a:xfrm>
          <a:custGeom>
            <a:avLst/>
            <a:gdLst>
              <a:gd name="T0" fmla="*/ 211227 w 497"/>
              <a:gd name="T1" fmla="*/ 3596 h 505"/>
              <a:gd name="T2" fmla="*/ 211227 w 497"/>
              <a:gd name="T3" fmla="*/ 3596 h 505"/>
              <a:gd name="T4" fmla="*/ 203571 w 497"/>
              <a:gd name="T5" fmla="*/ 0 h 505"/>
              <a:gd name="T6" fmla="*/ 199518 w 497"/>
              <a:gd name="T7" fmla="*/ 7642 h 505"/>
              <a:gd name="T8" fmla="*/ 171594 w 497"/>
              <a:gd name="T9" fmla="*/ 75521 h 505"/>
              <a:gd name="T10" fmla="*/ 167541 w 497"/>
              <a:gd name="T11" fmla="*/ 63384 h 505"/>
              <a:gd name="T12" fmla="*/ 155831 w 497"/>
              <a:gd name="T13" fmla="*/ 59338 h 505"/>
              <a:gd name="T14" fmla="*/ 119350 w 497"/>
              <a:gd name="T15" fmla="*/ 59338 h 505"/>
              <a:gd name="T16" fmla="*/ 108091 w 497"/>
              <a:gd name="T17" fmla="*/ 63384 h 505"/>
              <a:gd name="T18" fmla="*/ 4053 w 497"/>
              <a:gd name="T19" fmla="*/ 134859 h 505"/>
              <a:gd name="T20" fmla="*/ 4053 w 497"/>
              <a:gd name="T21" fmla="*/ 151042 h 505"/>
              <a:gd name="T22" fmla="*/ 47740 w 497"/>
              <a:gd name="T23" fmla="*/ 218472 h 505"/>
              <a:gd name="T24" fmla="*/ 63954 w 497"/>
              <a:gd name="T25" fmla="*/ 222518 h 505"/>
              <a:gd name="T26" fmla="*/ 167541 w 497"/>
              <a:gd name="T27" fmla="*/ 146997 h 505"/>
              <a:gd name="T28" fmla="*/ 175648 w 497"/>
              <a:gd name="T29" fmla="*/ 138905 h 505"/>
              <a:gd name="T30" fmla="*/ 187357 w 497"/>
              <a:gd name="T31" fmla="*/ 102943 h 505"/>
              <a:gd name="T32" fmla="*/ 183754 w 497"/>
              <a:gd name="T33" fmla="*/ 91255 h 505"/>
              <a:gd name="T34" fmla="*/ 179701 w 497"/>
              <a:gd name="T35" fmla="*/ 83163 h 505"/>
              <a:gd name="T36" fmla="*/ 211227 w 497"/>
              <a:gd name="T37" fmla="*/ 3596 h 505"/>
              <a:gd name="T38" fmla="*/ 163487 w 497"/>
              <a:gd name="T39" fmla="*/ 111034 h 505"/>
              <a:gd name="T40" fmla="*/ 163487 w 497"/>
              <a:gd name="T41" fmla="*/ 111034 h 505"/>
              <a:gd name="T42" fmla="*/ 139617 w 497"/>
              <a:gd name="T43" fmla="*/ 102943 h 505"/>
              <a:gd name="T44" fmla="*/ 143671 w 497"/>
              <a:gd name="T45" fmla="*/ 79117 h 505"/>
              <a:gd name="T46" fmla="*/ 163487 w 497"/>
              <a:gd name="T47" fmla="*/ 79117 h 505"/>
              <a:gd name="T48" fmla="*/ 159884 w 497"/>
              <a:gd name="T49" fmla="*/ 83163 h 505"/>
              <a:gd name="T50" fmla="*/ 155831 w 497"/>
              <a:gd name="T51" fmla="*/ 91255 h 505"/>
              <a:gd name="T52" fmla="*/ 159884 w 497"/>
              <a:gd name="T53" fmla="*/ 95301 h 505"/>
              <a:gd name="T54" fmla="*/ 163487 w 497"/>
              <a:gd name="T55" fmla="*/ 95301 h 505"/>
              <a:gd name="T56" fmla="*/ 171594 w 497"/>
              <a:gd name="T57" fmla="*/ 91255 h 505"/>
              <a:gd name="T58" fmla="*/ 163487 w 497"/>
              <a:gd name="T59" fmla="*/ 111034 h 50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97" h="505">
                <a:moveTo>
                  <a:pt x="469" y="8"/>
                </a:moveTo>
                <a:lnTo>
                  <a:pt x="469" y="8"/>
                </a:lnTo>
                <a:cubicBezTo>
                  <a:pt x="469" y="8"/>
                  <a:pt x="461" y="0"/>
                  <a:pt x="452" y="0"/>
                </a:cubicBezTo>
                <a:cubicBezTo>
                  <a:pt x="443" y="8"/>
                  <a:pt x="443" y="17"/>
                  <a:pt x="443" y="17"/>
                </a:cubicBezTo>
                <a:cubicBezTo>
                  <a:pt x="461" y="88"/>
                  <a:pt x="416" y="141"/>
                  <a:pt x="381" y="168"/>
                </a:cubicBezTo>
                <a:cubicBezTo>
                  <a:pt x="372" y="141"/>
                  <a:pt x="372" y="141"/>
                  <a:pt x="372" y="141"/>
                </a:cubicBezTo>
                <a:cubicBezTo>
                  <a:pt x="363" y="141"/>
                  <a:pt x="355" y="132"/>
                  <a:pt x="346" y="132"/>
                </a:cubicBezTo>
                <a:cubicBezTo>
                  <a:pt x="265" y="132"/>
                  <a:pt x="265" y="132"/>
                  <a:pt x="265" y="132"/>
                </a:cubicBezTo>
                <a:cubicBezTo>
                  <a:pt x="257" y="132"/>
                  <a:pt x="248" y="132"/>
                  <a:pt x="240" y="141"/>
                </a:cubicBezTo>
                <a:cubicBezTo>
                  <a:pt x="9" y="300"/>
                  <a:pt x="9" y="300"/>
                  <a:pt x="9" y="300"/>
                </a:cubicBezTo>
                <a:cubicBezTo>
                  <a:pt x="0" y="309"/>
                  <a:pt x="0" y="327"/>
                  <a:pt x="9" y="336"/>
                </a:cubicBezTo>
                <a:cubicBezTo>
                  <a:pt x="106" y="486"/>
                  <a:pt x="106" y="486"/>
                  <a:pt x="106" y="486"/>
                </a:cubicBezTo>
                <a:cubicBezTo>
                  <a:pt x="115" y="504"/>
                  <a:pt x="133" y="495"/>
                  <a:pt x="142" y="495"/>
                </a:cubicBezTo>
                <a:cubicBezTo>
                  <a:pt x="372" y="327"/>
                  <a:pt x="372" y="327"/>
                  <a:pt x="372" y="327"/>
                </a:cubicBezTo>
                <a:cubicBezTo>
                  <a:pt x="381" y="327"/>
                  <a:pt x="390" y="309"/>
                  <a:pt x="390" y="309"/>
                </a:cubicBezTo>
                <a:cubicBezTo>
                  <a:pt x="416" y="229"/>
                  <a:pt x="416" y="229"/>
                  <a:pt x="416" y="229"/>
                </a:cubicBezTo>
                <a:cubicBezTo>
                  <a:pt x="416" y="221"/>
                  <a:pt x="416" y="212"/>
                  <a:pt x="408" y="203"/>
                </a:cubicBezTo>
                <a:cubicBezTo>
                  <a:pt x="399" y="185"/>
                  <a:pt x="399" y="185"/>
                  <a:pt x="399" y="185"/>
                </a:cubicBezTo>
                <a:cubicBezTo>
                  <a:pt x="452" y="150"/>
                  <a:pt x="496" y="88"/>
                  <a:pt x="469" y="8"/>
                </a:cubicBezTo>
                <a:close/>
                <a:moveTo>
                  <a:pt x="363" y="247"/>
                </a:moveTo>
                <a:lnTo>
                  <a:pt x="363" y="247"/>
                </a:lnTo>
                <a:cubicBezTo>
                  <a:pt x="346" y="256"/>
                  <a:pt x="319" y="256"/>
                  <a:pt x="310" y="229"/>
                </a:cubicBezTo>
                <a:cubicBezTo>
                  <a:pt x="293" y="212"/>
                  <a:pt x="301" y="194"/>
                  <a:pt x="319" y="176"/>
                </a:cubicBezTo>
                <a:cubicBezTo>
                  <a:pt x="328" y="168"/>
                  <a:pt x="346" y="168"/>
                  <a:pt x="363" y="176"/>
                </a:cubicBezTo>
                <a:cubicBezTo>
                  <a:pt x="355" y="185"/>
                  <a:pt x="355" y="185"/>
                  <a:pt x="355" y="185"/>
                </a:cubicBezTo>
                <a:cubicBezTo>
                  <a:pt x="346" y="185"/>
                  <a:pt x="337" y="194"/>
                  <a:pt x="346" y="203"/>
                </a:cubicBezTo>
                <a:cubicBezTo>
                  <a:pt x="346" y="212"/>
                  <a:pt x="355" y="212"/>
                  <a:pt x="355" y="212"/>
                </a:cubicBezTo>
                <a:cubicBezTo>
                  <a:pt x="363" y="212"/>
                  <a:pt x="363" y="212"/>
                  <a:pt x="363" y="212"/>
                </a:cubicBezTo>
                <a:cubicBezTo>
                  <a:pt x="372" y="212"/>
                  <a:pt x="372" y="212"/>
                  <a:pt x="381" y="203"/>
                </a:cubicBezTo>
                <a:cubicBezTo>
                  <a:pt x="381" y="221"/>
                  <a:pt x="372" y="238"/>
                  <a:pt x="363" y="247"/>
                </a:cubicBezTo>
                <a:close/>
              </a:path>
            </a:pathLst>
          </a:custGeom>
          <a:gradFill>
            <a:gsLst>
              <a:gs pos="2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</a:gradFill>
          <a:ln>
            <a:noFill/>
          </a:ln>
          <a:effectLst/>
        </p:spPr>
        <p:txBody>
          <a:bodyPr wrap="none" lIns="21431" tIns="10716" rIns="21431" bIns="10716" anchor="ctr"/>
          <a:lstStyle/>
          <a:p>
            <a:pPr defTabSz="285750"/>
            <a:endParaRPr lang="en-US" sz="1125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03C3F4B-C435-51F8-D8DA-10F9E5260C4F}"/>
              </a:ext>
            </a:extLst>
          </p:cNvPr>
          <p:cNvSpPr/>
          <p:nvPr/>
        </p:nvSpPr>
        <p:spPr>
          <a:xfrm rot="5400000" flipH="1">
            <a:off x="2085808" y="1736670"/>
            <a:ext cx="6858000" cy="3478440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-1" fmla="*/ 0 w 19477038"/>
              <a:gd name="connsiteY0-2" fmla="*/ 550606 h 8780206"/>
              <a:gd name="connsiteX1-3" fmla="*/ 19477038 w 19477038"/>
              <a:gd name="connsiteY1-4" fmla="*/ 550606 h 8780206"/>
              <a:gd name="connsiteX2-5" fmla="*/ 19477038 w 19477038"/>
              <a:gd name="connsiteY2-6" fmla="*/ 8780206 h 8780206"/>
              <a:gd name="connsiteX3-7" fmla="*/ 0 w 19477038"/>
              <a:gd name="connsiteY3-8" fmla="*/ 8780206 h 8780206"/>
              <a:gd name="connsiteX4-9" fmla="*/ 0 w 19477038"/>
              <a:gd name="connsiteY4-10" fmla="*/ 550606 h 8780206"/>
              <a:gd name="connsiteX0-11" fmla="*/ 0 w 19477038"/>
              <a:gd name="connsiteY0-12" fmla="*/ 284740 h 8514340"/>
              <a:gd name="connsiteX1-13" fmla="*/ 19477038 w 19477038"/>
              <a:gd name="connsiteY1-14" fmla="*/ 284740 h 8514340"/>
              <a:gd name="connsiteX2-15" fmla="*/ 19477038 w 19477038"/>
              <a:gd name="connsiteY2-16" fmla="*/ 8514340 h 8514340"/>
              <a:gd name="connsiteX3-17" fmla="*/ 0 w 19477038"/>
              <a:gd name="connsiteY3-18" fmla="*/ 8514340 h 8514340"/>
              <a:gd name="connsiteX4-19" fmla="*/ 0 w 19477038"/>
              <a:gd name="connsiteY4-20" fmla="*/ 284740 h 8514340"/>
              <a:gd name="connsiteX0-21" fmla="*/ 0 w 19477038"/>
              <a:gd name="connsiteY0-22" fmla="*/ 422999 h 8652599"/>
              <a:gd name="connsiteX1-23" fmla="*/ 19477038 w 19477038"/>
              <a:gd name="connsiteY1-24" fmla="*/ 422999 h 8652599"/>
              <a:gd name="connsiteX2-25" fmla="*/ 19477038 w 19477038"/>
              <a:gd name="connsiteY2-26" fmla="*/ 8652599 h 8652599"/>
              <a:gd name="connsiteX3-27" fmla="*/ 0 w 19477038"/>
              <a:gd name="connsiteY3-28" fmla="*/ 8652599 h 8652599"/>
              <a:gd name="connsiteX4-29" fmla="*/ 0 w 19477038"/>
              <a:gd name="connsiteY4-30" fmla="*/ 422999 h 86525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solidFill>
            <a:schemeClr val="accent2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5A4D7F7-B93B-DD5D-2673-4C478B42496A}"/>
              </a:ext>
            </a:extLst>
          </p:cNvPr>
          <p:cNvSpPr/>
          <p:nvPr/>
        </p:nvSpPr>
        <p:spPr>
          <a:xfrm rot="5400000">
            <a:off x="429768" y="-429769"/>
            <a:ext cx="6858000" cy="7717540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-1" fmla="*/ 0 w 19477038"/>
              <a:gd name="connsiteY0-2" fmla="*/ 550606 h 8780206"/>
              <a:gd name="connsiteX1-3" fmla="*/ 19477038 w 19477038"/>
              <a:gd name="connsiteY1-4" fmla="*/ 550606 h 8780206"/>
              <a:gd name="connsiteX2-5" fmla="*/ 19477038 w 19477038"/>
              <a:gd name="connsiteY2-6" fmla="*/ 8780206 h 8780206"/>
              <a:gd name="connsiteX3-7" fmla="*/ 0 w 19477038"/>
              <a:gd name="connsiteY3-8" fmla="*/ 8780206 h 8780206"/>
              <a:gd name="connsiteX4-9" fmla="*/ 0 w 19477038"/>
              <a:gd name="connsiteY4-10" fmla="*/ 550606 h 8780206"/>
              <a:gd name="connsiteX0-11" fmla="*/ 0 w 19477038"/>
              <a:gd name="connsiteY0-12" fmla="*/ 284740 h 8514340"/>
              <a:gd name="connsiteX1-13" fmla="*/ 19477038 w 19477038"/>
              <a:gd name="connsiteY1-14" fmla="*/ 284740 h 8514340"/>
              <a:gd name="connsiteX2-15" fmla="*/ 19477038 w 19477038"/>
              <a:gd name="connsiteY2-16" fmla="*/ 8514340 h 8514340"/>
              <a:gd name="connsiteX3-17" fmla="*/ 0 w 19477038"/>
              <a:gd name="connsiteY3-18" fmla="*/ 8514340 h 8514340"/>
              <a:gd name="connsiteX4-19" fmla="*/ 0 w 19477038"/>
              <a:gd name="connsiteY4-20" fmla="*/ 284740 h 8514340"/>
              <a:gd name="connsiteX0-21" fmla="*/ 0 w 19477038"/>
              <a:gd name="connsiteY0-22" fmla="*/ 422999 h 8652599"/>
              <a:gd name="connsiteX1-23" fmla="*/ 19477038 w 19477038"/>
              <a:gd name="connsiteY1-24" fmla="*/ 422999 h 8652599"/>
              <a:gd name="connsiteX2-25" fmla="*/ 19477038 w 19477038"/>
              <a:gd name="connsiteY2-26" fmla="*/ 8652599 h 8652599"/>
              <a:gd name="connsiteX3-27" fmla="*/ 0 w 19477038"/>
              <a:gd name="connsiteY3-28" fmla="*/ 8652599 h 8652599"/>
              <a:gd name="connsiteX4-29" fmla="*/ 0 w 19477038"/>
              <a:gd name="connsiteY4-30" fmla="*/ 422999 h 86525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C45E7F93-9C87-37AF-9A0A-45230D09725E}"/>
              </a:ext>
            </a:extLst>
          </p:cNvPr>
          <p:cNvSpPr txBox="1"/>
          <p:nvPr/>
        </p:nvSpPr>
        <p:spPr>
          <a:xfrm>
            <a:off x="6474248" y="793214"/>
            <a:ext cx="5512104" cy="870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- </a:t>
            </a:r>
          </a:p>
          <a:p>
            <a:pPr defTabSz="285750">
              <a:lnSpc>
                <a:spcPct val="150000"/>
              </a:lnSpc>
            </a:pPr>
            <a:endParaRPr lang="pt-BR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" name="Freeform 20">
            <a:extLst>
              <a:ext uri="{FF2B5EF4-FFF2-40B4-BE49-F238E27FC236}">
                <a16:creationId xmlns:a16="http://schemas.microsoft.com/office/drawing/2014/main" id="{B2C276B3-1D5A-541A-F592-56B807ABB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4248" y="3655272"/>
            <a:ext cx="368995" cy="374228"/>
          </a:xfrm>
          <a:custGeom>
            <a:avLst/>
            <a:gdLst>
              <a:gd name="T0" fmla="*/ 211227 w 497"/>
              <a:gd name="T1" fmla="*/ 3596 h 505"/>
              <a:gd name="T2" fmla="*/ 211227 w 497"/>
              <a:gd name="T3" fmla="*/ 3596 h 505"/>
              <a:gd name="T4" fmla="*/ 203571 w 497"/>
              <a:gd name="T5" fmla="*/ 0 h 505"/>
              <a:gd name="T6" fmla="*/ 199518 w 497"/>
              <a:gd name="T7" fmla="*/ 7642 h 505"/>
              <a:gd name="T8" fmla="*/ 171594 w 497"/>
              <a:gd name="T9" fmla="*/ 75521 h 505"/>
              <a:gd name="T10" fmla="*/ 167541 w 497"/>
              <a:gd name="T11" fmla="*/ 63384 h 505"/>
              <a:gd name="T12" fmla="*/ 155831 w 497"/>
              <a:gd name="T13" fmla="*/ 59338 h 505"/>
              <a:gd name="T14" fmla="*/ 119350 w 497"/>
              <a:gd name="T15" fmla="*/ 59338 h 505"/>
              <a:gd name="T16" fmla="*/ 108091 w 497"/>
              <a:gd name="T17" fmla="*/ 63384 h 505"/>
              <a:gd name="T18" fmla="*/ 4053 w 497"/>
              <a:gd name="T19" fmla="*/ 134859 h 505"/>
              <a:gd name="T20" fmla="*/ 4053 w 497"/>
              <a:gd name="T21" fmla="*/ 151042 h 505"/>
              <a:gd name="T22" fmla="*/ 47740 w 497"/>
              <a:gd name="T23" fmla="*/ 218472 h 505"/>
              <a:gd name="T24" fmla="*/ 63954 w 497"/>
              <a:gd name="T25" fmla="*/ 222518 h 505"/>
              <a:gd name="T26" fmla="*/ 167541 w 497"/>
              <a:gd name="T27" fmla="*/ 146997 h 505"/>
              <a:gd name="T28" fmla="*/ 175648 w 497"/>
              <a:gd name="T29" fmla="*/ 138905 h 505"/>
              <a:gd name="T30" fmla="*/ 187357 w 497"/>
              <a:gd name="T31" fmla="*/ 102943 h 505"/>
              <a:gd name="T32" fmla="*/ 183754 w 497"/>
              <a:gd name="T33" fmla="*/ 91255 h 505"/>
              <a:gd name="T34" fmla="*/ 179701 w 497"/>
              <a:gd name="T35" fmla="*/ 83163 h 505"/>
              <a:gd name="T36" fmla="*/ 211227 w 497"/>
              <a:gd name="T37" fmla="*/ 3596 h 505"/>
              <a:gd name="T38" fmla="*/ 163487 w 497"/>
              <a:gd name="T39" fmla="*/ 111034 h 505"/>
              <a:gd name="T40" fmla="*/ 163487 w 497"/>
              <a:gd name="T41" fmla="*/ 111034 h 505"/>
              <a:gd name="T42" fmla="*/ 139617 w 497"/>
              <a:gd name="T43" fmla="*/ 102943 h 505"/>
              <a:gd name="T44" fmla="*/ 143671 w 497"/>
              <a:gd name="T45" fmla="*/ 79117 h 505"/>
              <a:gd name="T46" fmla="*/ 163487 w 497"/>
              <a:gd name="T47" fmla="*/ 79117 h 505"/>
              <a:gd name="T48" fmla="*/ 159884 w 497"/>
              <a:gd name="T49" fmla="*/ 83163 h 505"/>
              <a:gd name="T50" fmla="*/ 155831 w 497"/>
              <a:gd name="T51" fmla="*/ 91255 h 505"/>
              <a:gd name="T52" fmla="*/ 159884 w 497"/>
              <a:gd name="T53" fmla="*/ 95301 h 505"/>
              <a:gd name="T54" fmla="*/ 163487 w 497"/>
              <a:gd name="T55" fmla="*/ 95301 h 505"/>
              <a:gd name="T56" fmla="*/ 171594 w 497"/>
              <a:gd name="T57" fmla="*/ 91255 h 505"/>
              <a:gd name="T58" fmla="*/ 163487 w 497"/>
              <a:gd name="T59" fmla="*/ 111034 h 50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97" h="505">
                <a:moveTo>
                  <a:pt x="469" y="8"/>
                </a:moveTo>
                <a:lnTo>
                  <a:pt x="469" y="8"/>
                </a:lnTo>
                <a:cubicBezTo>
                  <a:pt x="469" y="8"/>
                  <a:pt x="461" y="0"/>
                  <a:pt x="452" y="0"/>
                </a:cubicBezTo>
                <a:cubicBezTo>
                  <a:pt x="443" y="8"/>
                  <a:pt x="443" y="17"/>
                  <a:pt x="443" y="17"/>
                </a:cubicBezTo>
                <a:cubicBezTo>
                  <a:pt x="461" y="88"/>
                  <a:pt x="416" y="141"/>
                  <a:pt x="381" y="168"/>
                </a:cubicBezTo>
                <a:cubicBezTo>
                  <a:pt x="372" y="141"/>
                  <a:pt x="372" y="141"/>
                  <a:pt x="372" y="141"/>
                </a:cubicBezTo>
                <a:cubicBezTo>
                  <a:pt x="363" y="141"/>
                  <a:pt x="355" y="132"/>
                  <a:pt x="346" y="132"/>
                </a:cubicBezTo>
                <a:cubicBezTo>
                  <a:pt x="265" y="132"/>
                  <a:pt x="265" y="132"/>
                  <a:pt x="265" y="132"/>
                </a:cubicBezTo>
                <a:cubicBezTo>
                  <a:pt x="257" y="132"/>
                  <a:pt x="248" y="132"/>
                  <a:pt x="240" y="141"/>
                </a:cubicBezTo>
                <a:cubicBezTo>
                  <a:pt x="9" y="300"/>
                  <a:pt x="9" y="300"/>
                  <a:pt x="9" y="300"/>
                </a:cubicBezTo>
                <a:cubicBezTo>
                  <a:pt x="0" y="309"/>
                  <a:pt x="0" y="327"/>
                  <a:pt x="9" y="336"/>
                </a:cubicBezTo>
                <a:cubicBezTo>
                  <a:pt x="106" y="486"/>
                  <a:pt x="106" y="486"/>
                  <a:pt x="106" y="486"/>
                </a:cubicBezTo>
                <a:cubicBezTo>
                  <a:pt x="115" y="504"/>
                  <a:pt x="133" y="495"/>
                  <a:pt x="142" y="495"/>
                </a:cubicBezTo>
                <a:cubicBezTo>
                  <a:pt x="372" y="327"/>
                  <a:pt x="372" y="327"/>
                  <a:pt x="372" y="327"/>
                </a:cubicBezTo>
                <a:cubicBezTo>
                  <a:pt x="381" y="327"/>
                  <a:pt x="390" y="309"/>
                  <a:pt x="390" y="309"/>
                </a:cubicBezTo>
                <a:cubicBezTo>
                  <a:pt x="416" y="229"/>
                  <a:pt x="416" y="229"/>
                  <a:pt x="416" y="229"/>
                </a:cubicBezTo>
                <a:cubicBezTo>
                  <a:pt x="416" y="221"/>
                  <a:pt x="416" y="212"/>
                  <a:pt x="408" y="203"/>
                </a:cubicBezTo>
                <a:cubicBezTo>
                  <a:pt x="399" y="185"/>
                  <a:pt x="399" y="185"/>
                  <a:pt x="399" y="185"/>
                </a:cubicBezTo>
                <a:cubicBezTo>
                  <a:pt x="452" y="150"/>
                  <a:pt x="496" y="88"/>
                  <a:pt x="469" y="8"/>
                </a:cubicBezTo>
                <a:close/>
                <a:moveTo>
                  <a:pt x="363" y="247"/>
                </a:moveTo>
                <a:lnTo>
                  <a:pt x="363" y="247"/>
                </a:lnTo>
                <a:cubicBezTo>
                  <a:pt x="346" y="256"/>
                  <a:pt x="319" y="256"/>
                  <a:pt x="310" y="229"/>
                </a:cubicBezTo>
                <a:cubicBezTo>
                  <a:pt x="293" y="212"/>
                  <a:pt x="301" y="194"/>
                  <a:pt x="319" y="176"/>
                </a:cubicBezTo>
                <a:cubicBezTo>
                  <a:pt x="328" y="168"/>
                  <a:pt x="346" y="168"/>
                  <a:pt x="363" y="176"/>
                </a:cubicBezTo>
                <a:cubicBezTo>
                  <a:pt x="355" y="185"/>
                  <a:pt x="355" y="185"/>
                  <a:pt x="355" y="185"/>
                </a:cubicBezTo>
                <a:cubicBezTo>
                  <a:pt x="346" y="185"/>
                  <a:pt x="337" y="194"/>
                  <a:pt x="346" y="203"/>
                </a:cubicBezTo>
                <a:cubicBezTo>
                  <a:pt x="346" y="212"/>
                  <a:pt x="355" y="212"/>
                  <a:pt x="355" y="212"/>
                </a:cubicBezTo>
                <a:cubicBezTo>
                  <a:pt x="363" y="212"/>
                  <a:pt x="363" y="212"/>
                  <a:pt x="363" y="212"/>
                </a:cubicBezTo>
                <a:cubicBezTo>
                  <a:pt x="372" y="212"/>
                  <a:pt x="372" y="212"/>
                  <a:pt x="381" y="203"/>
                </a:cubicBezTo>
                <a:cubicBezTo>
                  <a:pt x="381" y="221"/>
                  <a:pt x="372" y="238"/>
                  <a:pt x="363" y="247"/>
                </a:cubicBezTo>
                <a:close/>
              </a:path>
            </a:pathLst>
          </a:custGeom>
          <a:gradFill>
            <a:gsLst>
              <a:gs pos="2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</a:gradFill>
          <a:ln>
            <a:noFill/>
          </a:ln>
          <a:effectLst/>
        </p:spPr>
        <p:txBody>
          <a:bodyPr wrap="none" lIns="21431" tIns="10716" rIns="21431" bIns="10716" anchor="ctr"/>
          <a:lstStyle/>
          <a:p>
            <a:pPr defTabSz="285750"/>
            <a:endParaRPr lang="en-US" sz="1125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FABF027-245E-9370-7DD2-EF586D9FC3F8}"/>
              </a:ext>
            </a:extLst>
          </p:cNvPr>
          <p:cNvSpPr txBox="1"/>
          <p:nvPr/>
        </p:nvSpPr>
        <p:spPr>
          <a:xfrm>
            <a:off x="374754" y="659565"/>
            <a:ext cx="637082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</a:rPr>
              <a:t>A NR 13 – Caldeira </a:t>
            </a:r>
            <a:br>
              <a:rPr lang="pt-BR" sz="3200" dirty="0">
                <a:solidFill>
                  <a:schemeClr val="bg1"/>
                </a:solidFill>
              </a:rPr>
            </a:br>
            <a:endParaRPr lang="pt-BR" sz="3200" dirty="0">
              <a:solidFill>
                <a:schemeClr val="bg1"/>
              </a:solidFill>
            </a:endParaRPr>
          </a:p>
          <a:p>
            <a:r>
              <a:rPr lang="pt-BR" sz="3200" dirty="0">
                <a:solidFill>
                  <a:schemeClr val="bg1"/>
                </a:solidFill>
              </a:rPr>
              <a:t>Estabelece, requisitos mínimos para gestão da integridade estrutural de caldeiras a vapor, vasos de pressão e suas tubulações de interligação nos aspectos relacionados à instalação, inspeção, operação e manutenção, visando à segurança e à saúde dos trabalhadores.</a:t>
            </a:r>
          </a:p>
        </p:txBody>
      </p:sp>
    </p:spTree>
    <p:extLst>
      <p:ext uri="{BB962C8B-B14F-4D97-AF65-F5344CB8AC3E}">
        <p14:creationId xmlns:p14="http://schemas.microsoft.com/office/powerpoint/2010/main" val="7636040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3823" y="0"/>
            <a:ext cx="3733097" cy="66178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800" b="1" dirty="0">
                <a:latin typeface="Carlito"/>
                <a:cs typeface="Carlito"/>
              </a:rPr>
              <a:t>-</a:t>
            </a:r>
            <a:r>
              <a:rPr sz="1800" b="1" spc="-4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Instalação</a:t>
            </a:r>
            <a:r>
              <a:rPr sz="1800" dirty="0">
                <a:latin typeface="Carlito"/>
                <a:cs typeface="Carlito"/>
              </a:rPr>
              <a:t>:</a:t>
            </a:r>
            <a:r>
              <a:rPr sz="1800" spc="-6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Neste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aspecto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deve-</a:t>
            </a:r>
            <a:r>
              <a:rPr sz="1800" dirty="0">
                <a:latin typeface="Carlito"/>
                <a:cs typeface="Carlito"/>
              </a:rPr>
              <a:t>se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observar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fase </a:t>
            </a:r>
            <a:r>
              <a:rPr sz="1800" dirty="0">
                <a:latin typeface="Carlito"/>
                <a:cs typeface="Carlito"/>
              </a:rPr>
              <a:t>do</a:t>
            </a:r>
            <a:r>
              <a:rPr sz="1800" spc="-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Projeto</a:t>
            </a:r>
            <a:r>
              <a:rPr sz="1800" b="1" spc="-3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de</a:t>
            </a:r>
            <a:r>
              <a:rPr sz="1800" b="1" spc="-20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Instalação</a:t>
            </a:r>
            <a:r>
              <a:rPr sz="1800" b="1" spc="-5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dos</a:t>
            </a:r>
            <a:r>
              <a:rPr sz="1800" b="1" spc="-25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equipamentos</a:t>
            </a:r>
            <a:r>
              <a:rPr sz="1800" spc="-10" dirty="0">
                <a:latin typeface="Carlito"/>
                <a:cs typeface="Carlito"/>
              </a:rPr>
              <a:t>, </a:t>
            </a:r>
            <a:r>
              <a:rPr sz="1800" dirty="0">
                <a:latin typeface="Carlito"/>
                <a:cs typeface="Carlito"/>
              </a:rPr>
              <a:t>observando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critérios</a:t>
            </a:r>
            <a:r>
              <a:rPr sz="1800" spc="36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já</a:t>
            </a:r>
            <a:r>
              <a:rPr sz="1800" spc="-6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pré-estabelecidos </a:t>
            </a:r>
            <a:r>
              <a:rPr sz="1800" spc="-25" dirty="0">
                <a:latin typeface="Carlito"/>
                <a:cs typeface="Carlito"/>
              </a:rPr>
              <a:t>na </a:t>
            </a:r>
            <a:r>
              <a:rPr sz="1800" dirty="0">
                <a:latin typeface="Carlito"/>
                <a:cs typeface="Carlito"/>
              </a:rPr>
              <a:t>norma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NR</a:t>
            </a:r>
            <a:r>
              <a:rPr sz="1800" b="1" spc="-2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13</a:t>
            </a:r>
            <a:r>
              <a:rPr sz="1800" dirty="0">
                <a:latin typeface="Carlito"/>
                <a:cs typeface="Carlito"/>
              </a:rPr>
              <a:t>,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nos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itens</a:t>
            </a:r>
            <a:r>
              <a:rPr sz="1800" spc="-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pertinentes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</a:t>
            </a:r>
            <a:r>
              <a:rPr sz="1800" spc="-10" dirty="0">
                <a:latin typeface="Carlito"/>
                <a:cs typeface="Carlito"/>
              </a:rPr>
              <a:t> instalação </a:t>
            </a:r>
            <a:r>
              <a:rPr sz="1800" dirty="0">
                <a:latin typeface="Carlito"/>
                <a:cs typeface="Carlito"/>
              </a:rPr>
              <a:t>dos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equipamentos,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partir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do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Item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13.4.2</a:t>
            </a:r>
            <a:r>
              <a:rPr sz="1800" b="1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para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as </a:t>
            </a:r>
            <a:r>
              <a:rPr sz="1800" spc="-10" dirty="0">
                <a:latin typeface="Carlito"/>
                <a:cs typeface="Carlito"/>
              </a:rPr>
              <a:t>caldeiras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vapor,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item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13.4.2</a:t>
            </a:r>
            <a:r>
              <a:rPr sz="1800" b="1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para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os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vasos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de </a:t>
            </a:r>
            <a:r>
              <a:rPr sz="1800" dirty="0">
                <a:latin typeface="Carlito"/>
                <a:cs typeface="Carlito"/>
              </a:rPr>
              <a:t>pressão.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Devem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ser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observados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fatores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ambientais </a:t>
            </a:r>
            <a:r>
              <a:rPr sz="1800" dirty="0">
                <a:latin typeface="Carlito"/>
                <a:cs typeface="Carlito"/>
              </a:rPr>
              <a:t>e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específicos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dos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locais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entorno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onde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vão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ser </a:t>
            </a:r>
            <a:r>
              <a:rPr sz="1800" dirty="0">
                <a:latin typeface="Carlito"/>
                <a:cs typeface="Carlito"/>
              </a:rPr>
              <a:t>instalados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este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equipamento.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Lembrando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que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spc="-50" dirty="0">
                <a:latin typeface="Carlito"/>
                <a:cs typeface="Carlito"/>
              </a:rPr>
              <a:t>a </a:t>
            </a:r>
            <a:r>
              <a:rPr sz="1800" dirty="0">
                <a:latin typeface="Carlito"/>
                <a:cs typeface="Carlito"/>
              </a:rPr>
              <a:t>norma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trata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requisitos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mínimos,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podemos </a:t>
            </a:r>
            <a:r>
              <a:rPr sz="1800" dirty="0">
                <a:latin typeface="Carlito"/>
                <a:cs typeface="Carlito"/>
              </a:rPr>
              <a:t>observar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outros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itens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não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abordados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buscando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ser </a:t>
            </a:r>
            <a:r>
              <a:rPr sz="1800" dirty="0">
                <a:latin typeface="Carlito"/>
                <a:cs typeface="Carlito"/>
              </a:rPr>
              <a:t>cada</a:t>
            </a:r>
            <a:r>
              <a:rPr sz="1800" spc="-1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vez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mais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atuantes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na</a:t>
            </a:r>
            <a:r>
              <a:rPr sz="1800" spc="-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prevenção.</a:t>
            </a:r>
            <a:endParaRPr sz="1800" dirty="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87183" y="1564395"/>
            <a:ext cx="3891231" cy="3981744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lang="pt-BR" spc="-10" dirty="0"/>
              <a:t> </a:t>
            </a:r>
            <a:endParaRPr spc="-25" dirty="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20</a:t>
            </a:fld>
            <a:endParaRPr spc="-25" dirty="0"/>
          </a:p>
        </p:txBody>
      </p:sp>
      <p:sp>
        <p:nvSpPr>
          <p:cNvPr id="4" name="object 2"/>
          <p:cNvSpPr txBox="1"/>
          <p:nvPr/>
        </p:nvSpPr>
        <p:spPr>
          <a:xfrm>
            <a:off x="8460953" y="1270254"/>
            <a:ext cx="3731047" cy="49558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800" b="1" dirty="0">
                <a:latin typeface="Carlito"/>
                <a:cs typeface="Carlito"/>
              </a:rPr>
              <a:t>-</a:t>
            </a:r>
            <a:r>
              <a:rPr sz="1800" b="1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rlito"/>
                <a:cs typeface="Carlito"/>
                <a:hlinkClick r:id="rId3"/>
              </a:rPr>
              <a:t>Inspeção</a:t>
            </a:r>
            <a:r>
              <a:rPr sz="1800" u="none" dirty="0">
                <a:latin typeface="Carlito"/>
                <a:cs typeface="Carlito"/>
              </a:rPr>
              <a:t>:</a:t>
            </a:r>
            <a:r>
              <a:rPr sz="1800" u="none" spc="-35" dirty="0">
                <a:latin typeface="Carlito"/>
                <a:cs typeface="Carlito"/>
              </a:rPr>
              <a:t> </a:t>
            </a:r>
            <a:r>
              <a:rPr sz="1800" b="1" u="none" dirty="0">
                <a:latin typeface="Carlito"/>
                <a:cs typeface="Carlito"/>
              </a:rPr>
              <a:t>A</a:t>
            </a:r>
            <a:r>
              <a:rPr sz="1800" b="1" u="none" spc="-10" dirty="0">
                <a:latin typeface="Carlito"/>
                <a:cs typeface="Carlito"/>
              </a:rPr>
              <a:t> </a:t>
            </a:r>
            <a:r>
              <a:rPr sz="1800" b="1" u="none" dirty="0">
                <a:latin typeface="Carlito"/>
                <a:cs typeface="Carlito"/>
              </a:rPr>
              <a:t>inspeção</a:t>
            </a:r>
            <a:r>
              <a:rPr sz="1800" b="1" u="none" spc="-50" dirty="0">
                <a:latin typeface="Carlito"/>
                <a:cs typeface="Carlito"/>
              </a:rPr>
              <a:t> </a:t>
            </a:r>
            <a:r>
              <a:rPr sz="1800" b="1" u="none" dirty="0">
                <a:latin typeface="Carlito"/>
                <a:cs typeface="Carlito"/>
              </a:rPr>
              <a:t>é</a:t>
            </a:r>
            <a:r>
              <a:rPr sz="1800" b="1" u="none" spc="-10" dirty="0">
                <a:latin typeface="Carlito"/>
                <a:cs typeface="Carlito"/>
              </a:rPr>
              <a:t> </a:t>
            </a:r>
            <a:r>
              <a:rPr sz="1800" b="1" u="none" dirty="0">
                <a:latin typeface="Carlito"/>
                <a:cs typeface="Carlito"/>
              </a:rPr>
              <a:t>um</a:t>
            </a:r>
            <a:r>
              <a:rPr sz="1800" b="1" u="none" spc="-20" dirty="0">
                <a:latin typeface="Carlito"/>
                <a:cs typeface="Carlito"/>
              </a:rPr>
              <a:t> </a:t>
            </a:r>
            <a:r>
              <a:rPr sz="1800" b="1" u="none" dirty="0">
                <a:latin typeface="Carlito"/>
                <a:cs typeface="Carlito"/>
              </a:rPr>
              <a:t>dos</a:t>
            </a:r>
            <a:r>
              <a:rPr sz="1800" b="1" u="none" spc="-30" dirty="0">
                <a:latin typeface="Carlito"/>
                <a:cs typeface="Carlito"/>
              </a:rPr>
              <a:t> </a:t>
            </a:r>
            <a:r>
              <a:rPr sz="1800" b="1" u="none" dirty="0">
                <a:latin typeface="Carlito"/>
                <a:cs typeface="Carlito"/>
              </a:rPr>
              <a:t>aspectos</a:t>
            </a:r>
            <a:r>
              <a:rPr sz="1800" b="1" u="none" spc="-40" dirty="0">
                <a:latin typeface="Carlito"/>
                <a:cs typeface="Carlito"/>
              </a:rPr>
              <a:t> </a:t>
            </a:r>
            <a:r>
              <a:rPr sz="1800" b="1" u="none" spc="-20" dirty="0">
                <a:latin typeface="Carlito"/>
                <a:cs typeface="Carlito"/>
              </a:rPr>
              <a:t>mais </a:t>
            </a:r>
            <a:r>
              <a:rPr sz="1800" b="1" u="none" spc="-10" dirty="0">
                <a:latin typeface="Carlito"/>
                <a:cs typeface="Carlito"/>
              </a:rPr>
              <a:t>importantes</a:t>
            </a:r>
            <a:r>
              <a:rPr sz="1800" b="1" u="none" spc="-65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para</a:t>
            </a:r>
            <a:r>
              <a:rPr sz="1800" u="none" spc="-15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a</a:t>
            </a:r>
            <a:r>
              <a:rPr sz="1800" u="none" spc="-25" dirty="0">
                <a:latin typeface="Carlito"/>
                <a:cs typeface="Carlito"/>
              </a:rPr>
              <a:t> </a:t>
            </a:r>
            <a:r>
              <a:rPr sz="1800" u="none" spc="-10" dirty="0">
                <a:latin typeface="Carlito"/>
                <a:cs typeface="Carlito"/>
              </a:rPr>
              <a:t>gestão</a:t>
            </a:r>
            <a:r>
              <a:rPr sz="1800" u="none" spc="-25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da</a:t>
            </a:r>
            <a:r>
              <a:rPr sz="1800" u="none" spc="-25" dirty="0">
                <a:latin typeface="Carlito"/>
                <a:cs typeface="Carlito"/>
              </a:rPr>
              <a:t> </a:t>
            </a:r>
            <a:r>
              <a:rPr sz="1800" u="none" spc="-10" dirty="0">
                <a:latin typeface="Carlito"/>
                <a:cs typeface="Carlito"/>
              </a:rPr>
              <a:t>integridade</a:t>
            </a:r>
            <a:r>
              <a:rPr sz="1800" u="none" dirty="0">
                <a:latin typeface="Carlito"/>
                <a:cs typeface="Carlito"/>
              </a:rPr>
              <a:t> </a:t>
            </a:r>
            <a:r>
              <a:rPr sz="1800" u="none" spc="-25" dirty="0">
                <a:latin typeface="Carlito"/>
                <a:cs typeface="Carlito"/>
              </a:rPr>
              <a:t>dos </a:t>
            </a:r>
            <a:r>
              <a:rPr sz="1800" u="none" spc="-10" dirty="0">
                <a:latin typeface="Carlito"/>
                <a:cs typeface="Carlito"/>
              </a:rPr>
              <a:t>equipamentos.</a:t>
            </a:r>
            <a:r>
              <a:rPr sz="1800" u="none" spc="-20" dirty="0">
                <a:latin typeface="Carlito"/>
                <a:cs typeface="Carlito"/>
              </a:rPr>
              <a:t> </a:t>
            </a:r>
            <a:r>
              <a:rPr sz="1800" b="1" u="none" dirty="0">
                <a:latin typeface="Carlito"/>
                <a:cs typeface="Carlito"/>
              </a:rPr>
              <a:t>É</a:t>
            </a:r>
            <a:r>
              <a:rPr sz="1800" b="1" u="none" spc="-10" dirty="0">
                <a:latin typeface="Carlito"/>
                <a:cs typeface="Carlito"/>
              </a:rPr>
              <a:t> </a:t>
            </a:r>
            <a:r>
              <a:rPr sz="1800" b="1" u="none" dirty="0">
                <a:latin typeface="Carlito"/>
                <a:cs typeface="Carlito"/>
              </a:rPr>
              <a:t>na</a:t>
            </a:r>
            <a:r>
              <a:rPr sz="1800" b="1" u="none" spc="-25" dirty="0">
                <a:latin typeface="Carlito"/>
                <a:cs typeface="Carlito"/>
              </a:rPr>
              <a:t> </a:t>
            </a:r>
            <a:r>
              <a:rPr sz="1800" b="1" u="none" dirty="0">
                <a:latin typeface="Carlito"/>
                <a:cs typeface="Carlito"/>
              </a:rPr>
              <a:t>inspeção</a:t>
            </a:r>
            <a:r>
              <a:rPr sz="1800" b="1" u="none" spc="-30" dirty="0">
                <a:latin typeface="Carlito"/>
                <a:cs typeface="Carlito"/>
              </a:rPr>
              <a:t> </a:t>
            </a:r>
            <a:r>
              <a:rPr sz="1800" b="1" u="none" dirty="0">
                <a:latin typeface="Carlito"/>
                <a:cs typeface="Carlito"/>
              </a:rPr>
              <a:t>que</a:t>
            </a:r>
            <a:r>
              <a:rPr sz="1800" b="1" u="none" spc="-60" dirty="0">
                <a:latin typeface="Carlito"/>
                <a:cs typeface="Carlito"/>
              </a:rPr>
              <a:t> </a:t>
            </a:r>
            <a:r>
              <a:rPr sz="1800" b="1" u="none" dirty="0">
                <a:latin typeface="Carlito"/>
                <a:cs typeface="Carlito"/>
              </a:rPr>
              <a:t>vai</a:t>
            </a:r>
            <a:r>
              <a:rPr sz="1800" b="1" u="none" spc="-15" dirty="0">
                <a:latin typeface="Carlito"/>
                <a:cs typeface="Carlito"/>
              </a:rPr>
              <a:t> </a:t>
            </a:r>
            <a:r>
              <a:rPr sz="1800" b="1" u="none" dirty="0">
                <a:latin typeface="Carlito"/>
                <a:cs typeface="Carlito"/>
              </a:rPr>
              <a:t>ser</a:t>
            </a:r>
            <a:r>
              <a:rPr sz="1800" b="1" u="none" spc="-30" dirty="0">
                <a:latin typeface="Carlito"/>
                <a:cs typeface="Carlito"/>
              </a:rPr>
              <a:t> </a:t>
            </a:r>
            <a:r>
              <a:rPr sz="1800" b="1" u="none" spc="-10" dirty="0">
                <a:latin typeface="Carlito"/>
                <a:cs typeface="Carlito"/>
              </a:rPr>
              <a:t>avaliado </a:t>
            </a:r>
            <a:r>
              <a:rPr sz="1800" b="1" u="none" dirty="0">
                <a:latin typeface="Carlito"/>
                <a:cs typeface="Carlito"/>
              </a:rPr>
              <a:t>as</a:t>
            </a:r>
            <a:r>
              <a:rPr sz="1800" b="1" u="none" spc="-40" dirty="0">
                <a:latin typeface="Carlito"/>
                <a:cs typeface="Carlito"/>
              </a:rPr>
              <a:t> </a:t>
            </a:r>
            <a:r>
              <a:rPr sz="1800" b="1" u="none" dirty="0">
                <a:latin typeface="Carlito"/>
                <a:cs typeface="Carlito"/>
              </a:rPr>
              <a:t>condições</a:t>
            </a:r>
            <a:r>
              <a:rPr sz="1800" b="1" u="none" spc="-65" dirty="0">
                <a:latin typeface="Carlito"/>
                <a:cs typeface="Carlito"/>
              </a:rPr>
              <a:t> </a:t>
            </a:r>
            <a:r>
              <a:rPr sz="1800" b="1" u="none" dirty="0">
                <a:latin typeface="Carlito"/>
                <a:cs typeface="Carlito"/>
              </a:rPr>
              <a:t>de</a:t>
            </a:r>
            <a:r>
              <a:rPr sz="1800" b="1" u="none" spc="-45" dirty="0">
                <a:latin typeface="Carlito"/>
                <a:cs typeface="Carlito"/>
              </a:rPr>
              <a:t> </a:t>
            </a:r>
            <a:r>
              <a:rPr sz="1800" b="1" u="none" dirty="0">
                <a:latin typeface="Carlito"/>
                <a:cs typeface="Carlito"/>
              </a:rPr>
              <a:t>integridade</a:t>
            </a:r>
            <a:r>
              <a:rPr sz="1800" b="1" u="none" spc="-45" dirty="0">
                <a:latin typeface="Carlito"/>
                <a:cs typeface="Carlito"/>
              </a:rPr>
              <a:t> </a:t>
            </a:r>
            <a:r>
              <a:rPr sz="1800" b="1" u="none" dirty="0">
                <a:latin typeface="Carlito"/>
                <a:cs typeface="Carlito"/>
              </a:rPr>
              <a:t>física</a:t>
            </a:r>
            <a:r>
              <a:rPr sz="1800" u="none" dirty="0">
                <a:latin typeface="Carlito"/>
                <a:cs typeface="Carlito"/>
              </a:rPr>
              <a:t>,</a:t>
            </a:r>
            <a:r>
              <a:rPr sz="1800" u="none" spc="-65" dirty="0">
                <a:latin typeface="Carlito"/>
                <a:cs typeface="Carlito"/>
              </a:rPr>
              <a:t> </a:t>
            </a:r>
            <a:r>
              <a:rPr sz="1800" u="none" spc="-10" dirty="0">
                <a:latin typeface="Carlito"/>
                <a:cs typeface="Carlito"/>
              </a:rPr>
              <a:t>através</a:t>
            </a:r>
            <a:r>
              <a:rPr sz="1800" u="none" spc="-55" dirty="0">
                <a:latin typeface="Carlito"/>
                <a:cs typeface="Carlito"/>
              </a:rPr>
              <a:t> </a:t>
            </a:r>
            <a:r>
              <a:rPr sz="1800" u="none" spc="-25" dirty="0">
                <a:latin typeface="Carlito"/>
                <a:cs typeface="Carlito"/>
              </a:rPr>
              <a:t>de </a:t>
            </a:r>
            <a:r>
              <a:rPr sz="1800" u="none" dirty="0">
                <a:latin typeface="Carlito"/>
                <a:cs typeface="Carlito"/>
              </a:rPr>
              <a:t>ensaios</a:t>
            </a:r>
            <a:r>
              <a:rPr sz="1800" u="none" spc="-50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não</a:t>
            </a:r>
            <a:r>
              <a:rPr sz="1800" u="none" spc="-50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destrutivos,</a:t>
            </a:r>
            <a:r>
              <a:rPr sz="1800" u="none" spc="-40" dirty="0">
                <a:latin typeface="Carlito"/>
                <a:cs typeface="Carlito"/>
              </a:rPr>
              <a:t> </a:t>
            </a:r>
            <a:r>
              <a:rPr sz="1800" u="none" spc="-10" dirty="0">
                <a:latin typeface="Carlito"/>
                <a:cs typeface="Carlito"/>
              </a:rPr>
              <a:t>avaliação</a:t>
            </a:r>
            <a:r>
              <a:rPr sz="1800" u="none" spc="-50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da</a:t>
            </a:r>
            <a:r>
              <a:rPr sz="1800" u="none" spc="-35" dirty="0">
                <a:latin typeface="Carlito"/>
                <a:cs typeface="Carlito"/>
              </a:rPr>
              <a:t> </a:t>
            </a:r>
            <a:r>
              <a:rPr sz="1800" u="none" spc="-10" dirty="0">
                <a:latin typeface="Carlito"/>
                <a:cs typeface="Carlito"/>
              </a:rPr>
              <a:t>instalação, </a:t>
            </a:r>
            <a:r>
              <a:rPr sz="1800" u="none" dirty="0">
                <a:latin typeface="Carlito"/>
                <a:cs typeface="Carlito"/>
              </a:rPr>
              <a:t>avaliação</a:t>
            </a:r>
            <a:r>
              <a:rPr sz="1800" u="none" spc="-45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dos</a:t>
            </a:r>
            <a:r>
              <a:rPr sz="1800" u="none" spc="-35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dispositivos</a:t>
            </a:r>
            <a:r>
              <a:rPr sz="1800" u="none" spc="-40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e</a:t>
            </a:r>
            <a:r>
              <a:rPr sz="1800" u="none" spc="-35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acessórios</a:t>
            </a:r>
            <a:r>
              <a:rPr sz="1800" u="none" spc="-40" dirty="0">
                <a:latin typeface="Carlito"/>
                <a:cs typeface="Carlito"/>
              </a:rPr>
              <a:t> </a:t>
            </a:r>
            <a:r>
              <a:rPr sz="1800" u="none" spc="-25" dirty="0">
                <a:latin typeface="Carlito"/>
                <a:cs typeface="Carlito"/>
              </a:rPr>
              <a:t>do </a:t>
            </a:r>
            <a:r>
              <a:rPr sz="1800" u="none" spc="-10" dirty="0">
                <a:latin typeface="Carlito"/>
                <a:cs typeface="Carlito"/>
              </a:rPr>
              <a:t>equipamento</a:t>
            </a:r>
            <a:r>
              <a:rPr sz="1800" u="none" spc="-30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e</a:t>
            </a:r>
            <a:r>
              <a:rPr sz="1800" u="none" spc="-10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demais</a:t>
            </a:r>
            <a:r>
              <a:rPr sz="1800" u="none" spc="-25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itens,</a:t>
            </a:r>
            <a:r>
              <a:rPr sz="1800" u="none" spc="-15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e</a:t>
            </a:r>
            <a:r>
              <a:rPr sz="1800" u="none" spc="-25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assim</a:t>
            </a:r>
            <a:r>
              <a:rPr sz="1800" u="none" spc="-20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laudar</a:t>
            </a:r>
            <a:r>
              <a:rPr sz="1800" u="none" spc="-15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se</a:t>
            </a:r>
            <a:r>
              <a:rPr sz="1800" u="none" spc="-15" dirty="0">
                <a:latin typeface="Carlito"/>
                <a:cs typeface="Carlito"/>
              </a:rPr>
              <a:t> </a:t>
            </a:r>
            <a:r>
              <a:rPr sz="1800" u="none" spc="-50" dirty="0">
                <a:latin typeface="Carlito"/>
                <a:cs typeface="Carlito"/>
              </a:rPr>
              <a:t>o </a:t>
            </a:r>
            <a:r>
              <a:rPr sz="1800" u="none" spc="-10" dirty="0">
                <a:latin typeface="Carlito"/>
                <a:cs typeface="Carlito"/>
              </a:rPr>
              <a:t>equipamento</a:t>
            </a:r>
            <a:r>
              <a:rPr sz="1800" u="none" spc="-55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pode</a:t>
            </a:r>
            <a:r>
              <a:rPr sz="1800" u="none" spc="-35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desempenhar</a:t>
            </a:r>
            <a:r>
              <a:rPr sz="1800" u="none" spc="-50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sua</a:t>
            </a:r>
            <a:r>
              <a:rPr sz="1800" u="none" spc="-50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função</a:t>
            </a:r>
            <a:r>
              <a:rPr sz="1800" u="none" spc="-40" dirty="0">
                <a:latin typeface="Carlito"/>
                <a:cs typeface="Carlito"/>
              </a:rPr>
              <a:t> </a:t>
            </a:r>
            <a:r>
              <a:rPr sz="1800" u="none" spc="-25" dirty="0">
                <a:latin typeface="Carlito"/>
                <a:cs typeface="Carlito"/>
              </a:rPr>
              <a:t>com </a:t>
            </a:r>
            <a:r>
              <a:rPr sz="1800" u="none" spc="-10" dirty="0">
                <a:latin typeface="Carlito"/>
                <a:cs typeface="Carlito"/>
              </a:rPr>
              <a:t>segurança.</a:t>
            </a:r>
            <a:endParaRPr sz="1800" dirty="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1375" y="0"/>
            <a:ext cx="6219425" cy="3293850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vert="horz" wrap="square" lIns="0" tIns="12700" rIns="0" bIns="0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800" b="1" dirty="0">
                <a:ln/>
                <a:solidFill>
                  <a:schemeClr val="accent3"/>
                </a:solidFill>
                <a:latin typeface="Carlito"/>
                <a:cs typeface="Carlito"/>
              </a:rPr>
              <a:t>- </a:t>
            </a:r>
            <a:r>
              <a:rPr sz="1800" b="1" u="sng" dirty="0">
                <a:ln/>
                <a:solidFill>
                  <a:schemeClr val="accent3"/>
                </a:solidFill>
                <a:uFill>
                  <a:solidFill>
                    <a:srgbClr val="0462C1"/>
                  </a:solidFill>
                </a:uFill>
                <a:latin typeface="Carlito"/>
                <a:cs typeface="Carlito"/>
                <a:hlinkClick r:id="rId2"/>
              </a:rPr>
              <a:t>Operação</a:t>
            </a:r>
            <a:r>
              <a:rPr sz="1800" b="1" u="none" dirty="0">
                <a:ln/>
                <a:solidFill>
                  <a:schemeClr val="accent3"/>
                </a:solidFill>
                <a:latin typeface="Carlito"/>
                <a:cs typeface="Carlito"/>
              </a:rPr>
              <a:t>: Para condições seguras de um equipamento, além de observar todos demais critérios de instalação, inspeção e manutenção, a operação correta influencia na preservação da integridade estrutural do equipamento. É importantíssimo neste aspecto, a habilitação e conhecimento do operador responsável por operar equipamentos sob pressão, pois é ele que vai estar em contato frequente com o equipamento, sendo assim deve ser capacitado a operar com segurança evitando falhas na operação.</a:t>
            </a:r>
            <a:endParaRPr sz="1800" b="1" dirty="0">
              <a:ln/>
              <a:solidFill>
                <a:schemeClr val="accent3"/>
              </a:solidFill>
              <a:latin typeface="Carlito"/>
              <a:cs typeface="Carlito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320184" y="1016687"/>
            <a:ext cx="4228465" cy="12604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800" b="0" dirty="0">
                <a:solidFill>
                  <a:srgbClr val="000000"/>
                </a:solidFill>
                <a:latin typeface="Carlito"/>
                <a:cs typeface="Carlito"/>
              </a:rPr>
              <a:t>A</a:t>
            </a:r>
            <a:r>
              <a:rPr sz="1800" b="0" spc="-30" dirty="0">
                <a:solidFill>
                  <a:srgbClr val="000000"/>
                </a:solidFill>
                <a:latin typeface="Carlito"/>
                <a:cs typeface="Carlito"/>
              </a:rPr>
              <a:t> </a:t>
            </a:r>
            <a:r>
              <a:rPr sz="1800" b="0" dirty="0">
                <a:solidFill>
                  <a:srgbClr val="000000"/>
                </a:solidFill>
                <a:latin typeface="Carlito"/>
                <a:cs typeface="Carlito"/>
              </a:rPr>
              <a:t>norma</a:t>
            </a:r>
            <a:r>
              <a:rPr sz="1800" b="0" spc="-30" dirty="0">
                <a:solidFill>
                  <a:srgbClr val="000000"/>
                </a:solidFill>
                <a:latin typeface="Carlito"/>
                <a:cs typeface="Carlito"/>
              </a:rPr>
              <a:t> </a:t>
            </a:r>
            <a:r>
              <a:rPr sz="1800" b="0" dirty="0">
                <a:solidFill>
                  <a:srgbClr val="000000"/>
                </a:solidFill>
                <a:latin typeface="Carlito"/>
                <a:cs typeface="Carlito"/>
              </a:rPr>
              <a:t>exige</a:t>
            </a:r>
            <a:r>
              <a:rPr sz="1800" b="0" spc="-30" dirty="0">
                <a:solidFill>
                  <a:srgbClr val="000000"/>
                </a:solidFill>
                <a:latin typeface="Carlito"/>
                <a:cs typeface="Carlito"/>
              </a:rPr>
              <a:t> </a:t>
            </a:r>
            <a:r>
              <a:rPr sz="1800" b="0" dirty="0">
                <a:solidFill>
                  <a:srgbClr val="000000"/>
                </a:solidFill>
                <a:latin typeface="Carlito"/>
                <a:cs typeface="Carlito"/>
              </a:rPr>
              <a:t>que</a:t>
            </a:r>
            <a:r>
              <a:rPr sz="1800" b="0" spc="-10" dirty="0">
                <a:solidFill>
                  <a:srgbClr val="000000"/>
                </a:solidFill>
                <a:latin typeface="Carlito"/>
                <a:cs typeface="Carlito"/>
              </a:rPr>
              <a:t> </a:t>
            </a:r>
            <a:r>
              <a:rPr sz="1800" b="0" dirty="0">
                <a:solidFill>
                  <a:srgbClr val="000000"/>
                </a:solidFill>
                <a:latin typeface="Carlito"/>
                <a:cs typeface="Carlito"/>
              </a:rPr>
              <a:t>os</a:t>
            </a:r>
            <a:r>
              <a:rPr sz="1800" b="0" spc="-35" dirty="0">
                <a:solidFill>
                  <a:srgbClr val="000000"/>
                </a:solidFill>
                <a:latin typeface="Carlito"/>
                <a:cs typeface="Carlito"/>
              </a:rPr>
              <a:t> </a:t>
            </a:r>
            <a:r>
              <a:rPr sz="1800" b="0" spc="-10" dirty="0">
                <a:solidFill>
                  <a:srgbClr val="000000"/>
                </a:solidFill>
                <a:latin typeface="Carlito"/>
                <a:cs typeface="Carlito"/>
              </a:rPr>
              <a:t>operadores</a:t>
            </a:r>
            <a:r>
              <a:rPr sz="1800" b="0" spc="-20" dirty="0">
                <a:solidFill>
                  <a:srgbClr val="000000"/>
                </a:solidFill>
                <a:latin typeface="Carlito"/>
                <a:cs typeface="Carlito"/>
              </a:rPr>
              <a:t> </a:t>
            </a:r>
            <a:r>
              <a:rPr sz="1800" b="0" spc="-10" dirty="0">
                <a:solidFill>
                  <a:srgbClr val="000000"/>
                </a:solidFill>
                <a:latin typeface="Carlito"/>
                <a:cs typeface="Carlito"/>
              </a:rPr>
              <a:t>destes equipamentos</a:t>
            </a:r>
            <a:r>
              <a:rPr sz="1800" b="0" spc="-50" dirty="0">
                <a:solidFill>
                  <a:srgbClr val="000000"/>
                </a:solidFill>
                <a:latin typeface="Carlito"/>
                <a:cs typeface="Carlito"/>
              </a:rPr>
              <a:t> </a:t>
            </a:r>
            <a:r>
              <a:rPr sz="1800" b="0" dirty="0">
                <a:solidFill>
                  <a:srgbClr val="000000"/>
                </a:solidFill>
                <a:latin typeface="Carlito"/>
                <a:cs typeface="Carlito"/>
              </a:rPr>
              <a:t>tenham</a:t>
            </a:r>
            <a:r>
              <a:rPr sz="1800" b="0" spc="-25" dirty="0">
                <a:solidFill>
                  <a:srgbClr val="000000"/>
                </a:solidFill>
                <a:latin typeface="Carlito"/>
                <a:cs typeface="Carlito"/>
              </a:rPr>
              <a:t> </a:t>
            </a:r>
            <a:r>
              <a:rPr sz="1800" b="0" spc="-10" dirty="0">
                <a:solidFill>
                  <a:srgbClr val="000000"/>
                </a:solidFill>
                <a:latin typeface="Carlito"/>
                <a:cs typeface="Carlito"/>
              </a:rPr>
              <a:t>capacitação</a:t>
            </a:r>
            <a:r>
              <a:rPr sz="1800" b="0" spc="-35" dirty="0">
                <a:solidFill>
                  <a:srgbClr val="000000"/>
                </a:solidFill>
                <a:latin typeface="Carlito"/>
                <a:cs typeface="Carlito"/>
              </a:rPr>
              <a:t> </a:t>
            </a:r>
            <a:r>
              <a:rPr sz="1800" b="0" spc="-10" dirty="0">
                <a:solidFill>
                  <a:srgbClr val="000000"/>
                </a:solidFill>
                <a:latin typeface="Carlito"/>
                <a:cs typeface="Carlito"/>
              </a:rPr>
              <a:t>conforme previstos</a:t>
            </a:r>
            <a:r>
              <a:rPr sz="1800" b="0" spc="-35" dirty="0">
                <a:solidFill>
                  <a:srgbClr val="000000"/>
                </a:solidFill>
                <a:latin typeface="Carlito"/>
                <a:cs typeface="Carlito"/>
              </a:rPr>
              <a:t> </a:t>
            </a:r>
            <a:r>
              <a:rPr sz="1800" b="0" dirty="0">
                <a:solidFill>
                  <a:srgbClr val="000000"/>
                </a:solidFill>
                <a:latin typeface="Carlito"/>
                <a:cs typeface="Carlito"/>
              </a:rPr>
              <a:t>no</a:t>
            </a:r>
            <a:r>
              <a:rPr sz="1800" b="0" spc="-30" dirty="0">
                <a:solidFill>
                  <a:srgbClr val="000000"/>
                </a:solidFill>
                <a:latin typeface="Carlito"/>
                <a:cs typeface="Carlito"/>
              </a:rPr>
              <a:t> </a:t>
            </a:r>
            <a:r>
              <a:rPr sz="1800" b="0" spc="-10" dirty="0">
                <a:solidFill>
                  <a:srgbClr val="000000"/>
                </a:solidFill>
                <a:latin typeface="Carlito"/>
                <a:cs typeface="Carlito"/>
              </a:rPr>
              <a:t>Anexo</a:t>
            </a:r>
            <a:r>
              <a:rPr sz="1800" b="0" spc="-25" dirty="0">
                <a:solidFill>
                  <a:srgbClr val="000000"/>
                </a:solidFill>
                <a:latin typeface="Carlito"/>
                <a:cs typeface="Carlito"/>
              </a:rPr>
              <a:t> </a:t>
            </a:r>
            <a:r>
              <a:rPr sz="1800" b="0" dirty="0">
                <a:solidFill>
                  <a:srgbClr val="000000"/>
                </a:solidFill>
                <a:latin typeface="Carlito"/>
                <a:cs typeface="Carlito"/>
              </a:rPr>
              <a:t>1</a:t>
            </a:r>
            <a:r>
              <a:rPr sz="1800" b="0" spc="-25" dirty="0">
                <a:solidFill>
                  <a:srgbClr val="000000"/>
                </a:solidFill>
                <a:latin typeface="Carlito"/>
                <a:cs typeface="Carlito"/>
              </a:rPr>
              <a:t> </a:t>
            </a:r>
            <a:r>
              <a:rPr sz="1800" b="0" dirty="0">
                <a:solidFill>
                  <a:srgbClr val="000000"/>
                </a:solidFill>
                <a:latin typeface="Carlito"/>
                <a:cs typeface="Carlito"/>
              </a:rPr>
              <a:t>da</a:t>
            </a:r>
            <a:r>
              <a:rPr sz="1800" b="0" spc="-10" dirty="0">
                <a:solidFill>
                  <a:srgbClr val="000000"/>
                </a:solidFill>
                <a:latin typeface="Carlito"/>
                <a:cs typeface="Carlito"/>
              </a:rPr>
              <a:t> norma.</a:t>
            </a:r>
            <a:endParaRPr sz="1800" dirty="0">
              <a:latin typeface="Carlito"/>
              <a:cs typeface="Carlito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lang="pt-BR" spc="-10" dirty="0"/>
              <a:t> </a:t>
            </a:r>
            <a:endParaRPr spc="-25" dirty="0"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21</a:t>
            </a:fld>
            <a:endParaRPr spc="-25" dirty="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9249" y="3429000"/>
            <a:ext cx="4558284" cy="295656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CC414E8-B712-1471-05ED-D69F92A3EDF2}"/>
              </a:ext>
            </a:extLst>
          </p:cNvPr>
          <p:cNvSpPr txBox="1"/>
          <p:nvPr/>
        </p:nvSpPr>
        <p:spPr>
          <a:xfrm>
            <a:off x="4954555" y="3521491"/>
            <a:ext cx="6948196" cy="1477328"/>
          </a:xfrm>
          <a:prstGeom prst="rect">
            <a:avLst/>
          </a:prstGeom>
          <a:solidFill>
            <a:srgbClr val="FF3300"/>
          </a:solidFill>
          <a:ln>
            <a:solidFill>
              <a:srgbClr val="BB0102"/>
            </a:solidFill>
          </a:ln>
        </p:spPr>
        <p:txBody>
          <a:bodyPr wrap="square" rtlCol="0">
            <a:spAutoFit/>
          </a:bodyPr>
          <a:lstStyle/>
          <a:p>
            <a:r>
              <a:rPr lang="pt-BR" sz="1800" b="1">
                <a:latin typeface="Carlito"/>
                <a:cs typeface="Carlito"/>
              </a:rPr>
              <a:t>Manutenção</a:t>
            </a:r>
            <a:r>
              <a:rPr lang="pt-BR" sz="1800">
                <a:latin typeface="Carlito"/>
                <a:cs typeface="Carlito"/>
              </a:rPr>
              <a:t>:</a:t>
            </a:r>
            <a:r>
              <a:rPr lang="pt-BR" sz="1800" spc="-45">
                <a:latin typeface="Carlito"/>
                <a:cs typeface="Carlito"/>
              </a:rPr>
              <a:t> </a:t>
            </a:r>
            <a:r>
              <a:rPr lang="pt-BR" sz="1800">
                <a:latin typeface="Carlito"/>
                <a:cs typeface="Carlito"/>
              </a:rPr>
              <a:t>A</a:t>
            </a:r>
            <a:r>
              <a:rPr lang="pt-BR" sz="1800" spc="-20">
                <a:latin typeface="Carlito"/>
                <a:cs typeface="Carlito"/>
              </a:rPr>
              <a:t> </a:t>
            </a:r>
            <a:r>
              <a:rPr lang="pt-BR" sz="1800" spc="-10">
                <a:latin typeface="Carlito"/>
                <a:cs typeface="Carlito"/>
              </a:rPr>
              <a:t>gestão</a:t>
            </a:r>
            <a:r>
              <a:rPr lang="pt-BR" sz="1800" spc="-30">
                <a:latin typeface="Carlito"/>
                <a:cs typeface="Carlito"/>
              </a:rPr>
              <a:t> </a:t>
            </a:r>
            <a:r>
              <a:rPr lang="pt-BR" sz="1800">
                <a:latin typeface="Carlito"/>
                <a:cs typeface="Carlito"/>
              </a:rPr>
              <a:t>da</a:t>
            </a:r>
            <a:r>
              <a:rPr lang="pt-BR" sz="1800" spc="-25">
                <a:latin typeface="Carlito"/>
                <a:cs typeface="Carlito"/>
              </a:rPr>
              <a:t> </a:t>
            </a:r>
            <a:r>
              <a:rPr lang="pt-BR" sz="1800" spc="-10">
                <a:latin typeface="Carlito"/>
                <a:cs typeface="Carlito"/>
              </a:rPr>
              <a:t>manutenção</a:t>
            </a:r>
            <a:r>
              <a:rPr lang="pt-BR" sz="1800" spc="-15">
                <a:latin typeface="Carlito"/>
                <a:cs typeface="Carlito"/>
              </a:rPr>
              <a:t> </a:t>
            </a:r>
            <a:r>
              <a:rPr lang="pt-BR" sz="1800">
                <a:latin typeface="Carlito"/>
                <a:cs typeface="Carlito"/>
              </a:rPr>
              <a:t>é</a:t>
            </a:r>
            <a:r>
              <a:rPr lang="pt-BR" sz="1800" spc="-5">
                <a:latin typeface="Carlito"/>
                <a:cs typeface="Carlito"/>
              </a:rPr>
              <a:t> </a:t>
            </a:r>
            <a:r>
              <a:rPr lang="pt-BR" sz="1800" spc="-10">
                <a:latin typeface="Carlito"/>
                <a:cs typeface="Carlito"/>
              </a:rPr>
              <a:t>parte </a:t>
            </a:r>
            <a:r>
              <a:rPr lang="pt-BR" sz="1800">
                <a:latin typeface="Carlito"/>
                <a:cs typeface="Carlito"/>
              </a:rPr>
              <a:t>importante</a:t>
            </a:r>
            <a:r>
              <a:rPr lang="pt-BR" sz="1800" spc="-30">
                <a:latin typeface="Carlito"/>
                <a:cs typeface="Carlito"/>
              </a:rPr>
              <a:t> </a:t>
            </a:r>
            <a:r>
              <a:rPr lang="pt-BR" sz="1800">
                <a:latin typeface="Carlito"/>
                <a:cs typeface="Carlito"/>
              </a:rPr>
              <a:t>em</a:t>
            </a:r>
            <a:r>
              <a:rPr lang="pt-BR" sz="1800" spc="-40">
                <a:latin typeface="Carlito"/>
                <a:cs typeface="Carlito"/>
              </a:rPr>
              <a:t> </a:t>
            </a:r>
            <a:r>
              <a:rPr lang="pt-BR" sz="1800">
                <a:latin typeface="Carlito"/>
                <a:cs typeface="Carlito"/>
              </a:rPr>
              <a:t>qualquer</a:t>
            </a:r>
            <a:r>
              <a:rPr lang="pt-BR" sz="1800" spc="-20">
                <a:latin typeface="Carlito"/>
                <a:cs typeface="Carlito"/>
              </a:rPr>
              <a:t> </a:t>
            </a:r>
            <a:r>
              <a:rPr lang="pt-BR" sz="1800" spc="-10">
                <a:latin typeface="Carlito"/>
                <a:cs typeface="Carlito"/>
              </a:rPr>
              <a:t>equipamento,</a:t>
            </a:r>
            <a:r>
              <a:rPr lang="pt-BR" sz="1800" spc="-35">
                <a:latin typeface="Carlito"/>
                <a:cs typeface="Carlito"/>
              </a:rPr>
              <a:t> </a:t>
            </a:r>
            <a:r>
              <a:rPr lang="pt-BR" sz="1800">
                <a:latin typeface="Carlito"/>
                <a:cs typeface="Carlito"/>
              </a:rPr>
              <a:t>e</a:t>
            </a:r>
            <a:r>
              <a:rPr lang="pt-BR" sz="1800" spc="-40">
                <a:latin typeface="Carlito"/>
                <a:cs typeface="Carlito"/>
              </a:rPr>
              <a:t> </a:t>
            </a:r>
            <a:r>
              <a:rPr lang="pt-BR" sz="1800">
                <a:latin typeface="Carlito"/>
                <a:cs typeface="Carlito"/>
              </a:rPr>
              <a:t>em</a:t>
            </a:r>
            <a:r>
              <a:rPr lang="pt-BR" sz="1800" spc="-45">
                <a:latin typeface="Carlito"/>
                <a:cs typeface="Carlito"/>
              </a:rPr>
              <a:t> </a:t>
            </a:r>
            <a:r>
              <a:rPr lang="pt-BR" sz="1800" spc="-25">
                <a:latin typeface="Carlito"/>
                <a:cs typeface="Carlito"/>
              </a:rPr>
              <a:t>se </a:t>
            </a:r>
            <a:r>
              <a:rPr lang="pt-BR" sz="1800" spc="-10">
                <a:latin typeface="Carlito"/>
                <a:cs typeface="Carlito"/>
              </a:rPr>
              <a:t>tratando</a:t>
            </a:r>
            <a:r>
              <a:rPr lang="pt-BR" sz="1800" spc="-50">
                <a:latin typeface="Carlito"/>
                <a:cs typeface="Carlito"/>
              </a:rPr>
              <a:t> </a:t>
            </a:r>
            <a:r>
              <a:rPr lang="pt-BR" sz="1800">
                <a:latin typeface="Carlito"/>
                <a:cs typeface="Carlito"/>
              </a:rPr>
              <a:t>de</a:t>
            </a:r>
            <a:r>
              <a:rPr lang="pt-BR" sz="1800" spc="-30">
                <a:latin typeface="Carlito"/>
                <a:cs typeface="Carlito"/>
              </a:rPr>
              <a:t> </a:t>
            </a:r>
            <a:r>
              <a:rPr lang="pt-BR" sz="1800" spc="-10">
                <a:latin typeface="Carlito"/>
                <a:cs typeface="Carlito"/>
              </a:rPr>
              <a:t>equipamentos</a:t>
            </a:r>
            <a:r>
              <a:rPr lang="pt-BR" sz="1800" spc="-35">
                <a:latin typeface="Carlito"/>
                <a:cs typeface="Carlito"/>
              </a:rPr>
              <a:t> </a:t>
            </a:r>
            <a:r>
              <a:rPr lang="pt-BR" sz="1800">
                <a:latin typeface="Carlito"/>
                <a:cs typeface="Carlito"/>
              </a:rPr>
              <a:t>perigosos</a:t>
            </a:r>
            <a:r>
              <a:rPr lang="pt-BR" sz="1800" spc="-45">
                <a:latin typeface="Carlito"/>
                <a:cs typeface="Carlito"/>
              </a:rPr>
              <a:t> </a:t>
            </a:r>
            <a:r>
              <a:rPr lang="pt-BR" sz="1800">
                <a:latin typeface="Carlito"/>
                <a:cs typeface="Carlito"/>
              </a:rPr>
              <a:t>como</a:t>
            </a:r>
            <a:r>
              <a:rPr lang="pt-BR" sz="1800" spc="-50">
                <a:latin typeface="Carlito"/>
                <a:cs typeface="Carlito"/>
              </a:rPr>
              <a:t> </a:t>
            </a:r>
            <a:r>
              <a:rPr lang="pt-BR" sz="1800" spc="-10">
                <a:latin typeface="Carlito"/>
                <a:cs typeface="Carlito"/>
              </a:rPr>
              <a:t>vasos </a:t>
            </a:r>
            <a:r>
              <a:rPr lang="pt-BR" sz="1800">
                <a:latin typeface="Carlito"/>
                <a:cs typeface="Carlito"/>
              </a:rPr>
              <a:t>de</a:t>
            </a:r>
            <a:r>
              <a:rPr lang="pt-BR" sz="1800" spc="-15">
                <a:latin typeface="Carlito"/>
                <a:cs typeface="Carlito"/>
              </a:rPr>
              <a:t> </a:t>
            </a:r>
            <a:r>
              <a:rPr lang="pt-BR" sz="1800">
                <a:latin typeface="Carlito"/>
                <a:cs typeface="Carlito"/>
              </a:rPr>
              <a:t>pressão</a:t>
            </a:r>
            <a:r>
              <a:rPr lang="pt-BR" sz="1800" spc="-40">
                <a:latin typeface="Carlito"/>
                <a:cs typeface="Carlito"/>
              </a:rPr>
              <a:t> </a:t>
            </a:r>
            <a:r>
              <a:rPr lang="pt-BR" sz="1800">
                <a:latin typeface="Carlito"/>
                <a:cs typeface="Carlito"/>
              </a:rPr>
              <a:t>e</a:t>
            </a:r>
            <a:r>
              <a:rPr lang="pt-BR" sz="1800" spc="-30">
                <a:latin typeface="Carlito"/>
                <a:cs typeface="Carlito"/>
              </a:rPr>
              <a:t> </a:t>
            </a:r>
            <a:r>
              <a:rPr lang="pt-BR" sz="1800" spc="-10">
                <a:latin typeface="Carlito"/>
                <a:cs typeface="Carlito"/>
              </a:rPr>
              <a:t>caldeiras, </a:t>
            </a:r>
            <a:r>
              <a:rPr lang="pt-BR" sz="1800" b="1">
                <a:latin typeface="Carlito"/>
                <a:cs typeface="Carlito"/>
              </a:rPr>
              <a:t>a</a:t>
            </a:r>
            <a:r>
              <a:rPr lang="pt-BR" sz="1800" b="1" spc="-20">
                <a:latin typeface="Carlito"/>
                <a:cs typeface="Carlito"/>
              </a:rPr>
              <a:t> </a:t>
            </a:r>
            <a:r>
              <a:rPr lang="pt-BR" sz="1800" b="1">
                <a:latin typeface="Carlito"/>
                <a:cs typeface="Carlito"/>
              </a:rPr>
              <a:t>manutenção</a:t>
            </a:r>
            <a:r>
              <a:rPr lang="pt-BR" sz="1800" b="1" spc="-35">
                <a:latin typeface="Carlito"/>
                <a:cs typeface="Carlito"/>
              </a:rPr>
              <a:t> </a:t>
            </a:r>
            <a:r>
              <a:rPr lang="pt-BR" sz="1800" b="1" spc="-10">
                <a:latin typeface="Carlito"/>
                <a:cs typeface="Carlito"/>
              </a:rPr>
              <a:t>também </a:t>
            </a:r>
            <a:r>
              <a:rPr lang="pt-BR" sz="1800" b="1">
                <a:latin typeface="Carlito"/>
                <a:cs typeface="Carlito"/>
              </a:rPr>
              <a:t>deve</a:t>
            </a:r>
            <a:r>
              <a:rPr lang="pt-BR" sz="1800" b="1" spc="-40">
                <a:latin typeface="Carlito"/>
                <a:cs typeface="Carlito"/>
              </a:rPr>
              <a:t> </a:t>
            </a:r>
            <a:r>
              <a:rPr lang="pt-BR" sz="1800" b="1">
                <a:latin typeface="Carlito"/>
                <a:cs typeface="Carlito"/>
              </a:rPr>
              <a:t>seguir</a:t>
            </a:r>
            <a:r>
              <a:rPr lang="pt-BR" sz="1800" b="1" spc="-35">
                <a:latin typeface="Carlito"/>
                <a:cs typeface="Carlito"/>
              </a:rPr>
              <a:t> </a:t>
            </a:r>
            <a:r>
              <a:rPr lang="pt-BR" sz="1800" b="1">
                <a:latin typeface="Carlito"/>
                <a:cs typeface="Carlito"/>
              </a:rPr>
              <a:t>critérios</a:t>
            </a:r>
            <a:r>
              <a:rPr lang="pt-BR" sz="1800" b="1" spc="-20">
                <a:latin typeface="Carlito"/>
                <a:cs typeface="Carlito"/>
              </a:rPr>
              <a:t> </a:t>
            </a:r>
            <a:r>
              <a:rPr lang="pt-BR" sz="1800" b="1" spc="-10">
                <a:latin typeface="Carlito"/>
                <a:cs typeface="Carlito"/>
              </a:rPr>
              <a:t>apresentados</a:t>
            </a:r>
            <a:r>
              <a:rPr lang="pt-BR" sz="1800" b="1" spc="-45">
                <a:latin typeface="Carlito"/>
                <a:cs typeface="Carlito"/>
              </a:rPr>
              <a:t> </a:t>
            </a:r>
            <a:r>
              <a:rPr lang="pt-BR" sz="1800" b="1">
                <a:latin typeface="Carlito"/>
                <a:cs typeface="Carlito"/>
              </a:rPr>
              <a:t>na</a:t>
            </a:r>
            <a:r>
              <a:rPr lang="pt-BR" sz="1800" b="1" spc="-10">
                <a:latin typeface="Carlito"/>
                <a:cs typeface="Carlito"/>
              </a:rPr>
              <a:t> </a:t>
            </a:r>
            <a:r>
              <a:rPr lang="pt-BR" sz="1800" b="1">
                <a:latin typeface="Carlito"/>
                <a:cs typeface="Carlito"/>
              </a:rPr>
              <a:t>norma</a:t>
            </a:r>
            <a:r>
              <a:rPr lang="pt-BR" sz="1800" b="1" spc="-25">
                <a:latin typeface="Carlito"/>
                <a:cs typeface="Carlito"/>
              </a:rPr>
              <a:t> </a:t>
            </a:r>
            <a:r>
              <a:rPr lang="pt-BR" sz="1800">
                <a:latin typeface="Carlito"/>
                <a:cs typeface="Carlito"/>
              </a:rPr>
              <a:t>e </a:t>
            </a:r>
            <a:r>
              <a:rPr lang="pt-BR" sz="1800" spc="-25">
                <a:latin typeface="Carlito"/>
                <a:cs typeface="Carlito"/>
              </a:rPr>
              <a:t>ser </a:t>
            </a:r>
            <a:r>
              <a:rPr lang="pt-BR" sz="1800" spc="-10">
                <a:latin typeface="Carlito"/>
                <a:cs typeface="Carlito"/>
              </a:rPr>
              <a:t>acompanhados</a:t>
            </a:r>
            <a:r>
              <a:rPr lang="pt-BR" sz="1800" spc="-50">
                <a:latin typeface="Carlito"/>
                <a:cs typeface="Carlito"/>
              </a:rPr>
              <a:t> </a:t>
            </a:r>
            <a:r>
              <a:rPr lang="pt-BR" sz="1800">
                <a:latin typeface="Carlito"/>
                <a:cs typeface="Carlito"/>
              </a:rPr>
              <a:t>de</a:t>
            </a:r>
            <a:r>
              <a:rPr lang="pt-BR" sz="1800" spc="-35">
                <a:latin typeface="Carlito"/>
                <a:cs typeface="Carlito"/>
              </a:rPr>
              <a:t> </a:t>
            </a:r>
            <a:r>
              <a:rPr lang="pt-BR" sz="1800">
                <a:latin typeface="Carlito"/>
                <a:cs typeface="Carlito"/>
              </a:rPr>
              <a:t>profissionais</a:t>
            </a:r>
            <a:r>
              <a:rPr lang="pt-BR" sz="1800" spc="-45">
                <a:latin typeface="Carlito"/>
                <a:cs typeface="Carlito"/>
              </a:rPr>
              <a:t> </a:t>
            </a:r>
            <a:r>
              <a:rPr lang="pt-BR" sz="1800">
                <a:latin typeface="Carlito"/>
                <a:cs typeface="Carlito"/>
              </a:rPr>
              <a:t>habilitados</a:t>
            </a:r>
            <a:r>
              <a:rPr lang="pt-BR" sz="1800" spc="-40">
                <a:latin typeface="Carlito"/>
                <a:cs typeface="Carlito"/>
              </a:rPr>
              <a:t> </a:t>
            </a:r>
            <a:r>
              <a:rPr lang="pt-BR" sz="1800" spc="-50">
                <a:latin typeface="Carlito"/>
                <a:cs typeface="Carlito"/>
              </a:rPr>
              <a:t>e </a:t>
            </a:r>
            <a:r>
              <a:rPr lang="pt-BR" sz="1800" spc="-10">
                <a:latin typeface="Carlito"/>
                <a:cs typeface="Carlito"/>
              </a:rPr>
              <a:t>capacitados</a:t>
            </a:r>
            <a:r>
              <a:rPr lang="pt-BR" sz="1800" spc="-15">
                <a:latin typeface="Carlito"/>
                <a:cs typeface="Carlito"/>
              </a:rPr>
              <a:t> </a:t>
            </a:r>
            <a:r>
              <a:rPr lang="pt-BR" sz="1800">
                <a:latin typeface="Carlito"/>
                <a:cs typeface="Carlito"/>
              </a:rPr>
              <a:t>na</a:t>
            </a:r>
            <a:r>
              <a:rPr lang="pt-BR" sz="1800" spc="-15">
                <a:latin typeface="Carlito"/>
                <a:cs typeface="Carlito"/>
              </a:rPr>
              <a:t> </a:t>
            </a:r>
            <a:r>
              <a:rPr lang="pt-BR" sz="1800" spc="-10">
                <a:latin typeface="Carlito"/>
                <a:cs typeface="Carlito"/>
              </a:rPr>
              <a:t>norma.</a:t>
            </a:r>
            <a:endParaRPr lang="pt-B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lang="pt-BR" spc="-10" dirty="0"/>
              <a:t> </a:t>
            </a:r>
            <a:endParaRPr spc="-25" dirty="0"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22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298195" y="274955"/>
            <a:ext cx="4552315" cy="2906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800" dirty="0">
                <a:latin typeface="Carlito"/>
                <a:cs typeface="Carlito"/>
              </a:rPr>
              <a:t>A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NR</a:t>
            </a:r>
            <a:r>
              <a:rPr sz="1800" b="1" spc="-2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13</a:t>
            </a:r>
            <a:r>
              <a:rPr sz="1800" dirty="0">
                <a:latin typeface="Carlito"/>
                <a:cs typeface="Carlito"/>
              </a:rPr>
              <a:t>,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define</a:t>
            </a:r>
            <a:r>
              <a:rPr sz="1800" spc="-1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sua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abrangência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no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item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13.2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.</a:t>
            </a:r>
            <a:r>
              <a:rPr sz="1800" spc="-25" dirty="0">
                <a:latin typeface="Carlito"/>
                <a:cs typeface="Carlito"/>
              </a:rPr>
              <a:t> Já </a:t>
            </a:r>
            <a:r>
              <a:rPr sz="1800" dirty="0">
                <a:latin typeface="Carlito"/>
                <a:cs typeface="Carlito"/>
              </a:rPr>
              <a:t>sabemos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que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todo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equipamento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sob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pressão </a:t>
            </a:r>
            <a:r>
              <a:rPr sz="1800" dirty="0">
                <a:latin typeface="Carlito"/>
                <a:cs typeface="Carlito"/>
              </a:rPr>
              <a:t>possui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risco,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mas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devido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as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diferenças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entre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as </a:t>
            </a:r>
            <a:r>
              <a:rPr sz="1800" dirty="0">
                <a:latin typeface="Carlito"/>
                <a:cs typeface="Carlito"/>
              </a:rPr>
              <a:t>proporções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das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grandezas,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</a:t>
            </a:r>
            <a:r>
              <a:rPr sz="1800" spc="-6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NR</a:t>
            </a:r>
            <a:r>
              <a:rPr sz="1800" b="1" spc="-3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13</a:t>
            </a:r>
            <a:r>
              <a:rPr sz="1800" b="1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enquadra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spc="-50" dirty="0">
                <a:latin typeface="Carlito"/>
                <a:cs typeface="Carlito"/>
              </a:rPr>
              <a:t>a </a:t>
            </a:r>
            <a:r>
              <a:rPr sz="1800" spc="-10" dirty="0">
                <a:latin typeface="Carlito"/>
                <a:cs typeface="Carlito"/>
              </a:rPr>
              <a:t>obrigatoriedade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1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seguir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os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requisitos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da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norma </a:t>
            </a:r>
            <a:r>
              <a:rPr sz="1800" dirty="0">
                <a:latin typeface="Carlito"/>
                <a:cs typeface="Carlito"/>
              </a:rPr>
              <a:t>nos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equipamentos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que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atendem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as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características </a:t>
            </a:r>
            <a:r>
              <a:rPr sz="1800" dirty="0">
                <a:latin typeface="Carlito"/>
                <a:cs typeface="Carlito"/>
              </a:rPr>
              <a:t>definidas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por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ela.</a:t>
            </a:r>
            <a:endParaRPr sz="1800" dirty="0">
              <a:latin typeface="Carlito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9185" y="5790882"/>
            <a:ext cx="6380799" cy="800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800" dirty="0">
                <a:latin typeface="Carlito"/>
                <a:cs typeface="Carlito"/>
              </a:rPr>
              <a:t>Agora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que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já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sabemos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identificar</a:t>
            </a:r>
            <a:r>
              <a:rPr sz="1800" spc="-1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que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é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spc="-50" dirty="0">
                <a:latin typeface="Carlito"/>
                <a:cs typeface="Carlito"/>
              </a:rPr>
              <a:t>o </a:t>
            </a:r>
            <a:r>
              <a:rPr sz="1800" spc="-10" dirty="0">
                <a:latin typeface="Carlito"/>
                <a:cs typeface="Carlito"/>
              </a:rPr>
              <a:t>equipamento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sob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pressão,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vamos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aprender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ver </a:t>
            </a:r>
            <a:r>
              <a:rPr sz="1800" dirty="0">
                <a:latin typeface="Carlito"/>
                <a:cs typeface="Carlito"/>
              </a:rPr>
              <a:t>seu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enquadramento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dentro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da</a:t>
            </a:r>
            <a:r>
              <a:rPr sz="1800" spc="-1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NR</a:t>
            </a:r>
            <a:r>
              <a:rPr sz="1800" b="1" spc="-40" dirty="0">
                <a:latin typeface="Carlito"/>
                <a:cs typeface="Carlito"/>
              </a:rPr>
              <a:t> </a:t>
            </a:r>
            <a:r>
              <a:rPr sz="1800" b="1" spc="-25" dirty="0">
                <a:latin typeface="Carlito"/>
                <a:cs typeface="Carlito"/>
              </a:rPr>
              <a:t>13</a:t>
            </a:r>
            <a:r>
              <a:rPr sz="1800" spc="-25" dirty="0">
                <a:latin typeface="Carlito"/>
                <a:cs typeface="Carlito"/>
              </a:rPr>
              <a:t>.</a:t>
            </a:r>
            <a:endParaRPr sz="1800" dirty="0">
              <a:latin typeface="Carlito"/>
              <a:cs typeface="Carlito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7204" y="3255010"/>
            <a:ext cx="4654296" cy="2435352"/>
          </a:xfrm>
          <a:prstGeom prst="rect">
            <a:avLst/>
          </a:prstGeom>
        </p:spPr>
      </p:pic>
      <p:sp>
        <p:nvSpPr>
          <p:cNvPr id="7" name="Título 6">
            <a:extLst>
              <a:ext uri="{FF2B5EF4-FFF2-40B4-BE49-F238E27FC236}">
                <a16:creationId xmlns:a16="http://schemas.microsoft.com/office/drawing/2014/main" id="{E1F84000-716D-8499-9129-F2FC23627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8" name="object 2"/>
          <p:cNvSpPr txBox="1"/>
          <p:nvPr/>
        </p:nvSpPr>
        <p:spPr>
          <a:xfrm>
            <a:off x="6512961" y="9492"/>
            <a:ext cx="5454313" cy="618182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0" tIns="149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80"/>
              </a:spcBef>
            </a:pPr>
            <a:r>
              <a:rPr sz="1800" b="1" u="sng" spc="-10" dirty="0">
                <a:solidFill>
                  <a:srgbClr val="00746B"/>
                </a:solidFill>
                <a:uFill>
                  <a:solidFill>
                    <a:srgbClr val="00746B"/>
                  </a:solidFill>
                </a:uFill>
                <a:latin typeface="Carlito"/>
                <a:cs typeface="Carlito"/>
              </a:rPr>
              <a:t>Abrangência</a:t>
            </a:r>
            <a:r>
              <a:rPr sz="1800" b="1" u="sng" spc="-20" dirty="0">
                <a:solidFill>
                  <a:srgbClr val="00746B"/>
                </a:solidFill>
                <a:uFill>
                  <a:solidFill>
                    <a:srgbClr val="00746B"/>
                  </a:solidFill>
                </a:uFill>
                <a:latin typeface="Carlito"/>
                <a:cs typeface="Carlito"/>
              </a:rPr>
              <a:t> </a:t>
            </a:r>
            <a:r>
              <a:rPr sz="1800" b="1" u="sng" dirty="0">
                <a:solidFill>
                  <a:srgbClr val="00746B"/>
                </a:solidFill>
                <a:uFill>
                  <a:solidFill>
                    <a:srgbClr val="00746B"/>
                  </a:solidFill>
                </a:uFill>
                <a:latin typeface="Carlito"/>
                <a:cs typeface="Carlito"/>
              </a:rPr>
              <a:t>às</a:t>
            </a:r>
            <a:r>
              <a:rPr sz="1800" b="1" u="sng" spc="15" dirty="0">
                <a:solidFill>
                  <a:srgbClr val="00746B"/>
                </a:solidFill>
                <a:uFill>
                  <a:solidFill>
                    <a:srgbClr val="00746B"/>
                  </a:solidFill>
                </a:uFill>
                <a:latin typeface="Carlito"/>
                <a:cs typeface="Carlito"/>
              </a:rPr>
              <a:t> </a:t>
            </a:r>
            <a:r>
              <a:rPr sz="1800" b="1" u="sng" spc="-10" dirty="0">
                <a:solidFill>
                  <a:srgbClr val="00746B"/>
                </a:solidFill>
                <a:uFill>
                  <a:solidFill>
                    <a:srgbClr val="00746B"/>
                  </a:solidFill>
                </a:uFill>
                <a:latin typeface="Carlito"/>
                <a:cs typeface="Carlito"/>
              </a:rPr>
              <a:t>caldeiras:</a:t>
            </a:r>
            <a:endParaRPr sz="1800" dirty="0">
              <a:latin typeface="Carlito"/>
              <a:cs typeface="Carlito"/>
            </a:endParaRPr>
          </a:p>
          <a:p>
            <a:pPr marL="12700" marR="5080">
              <a:lnSpc>
                <a:spcPct val="150000"/>
              </a:lnSpc>
            </a:pPr>
            <a:r>
              <a:rPr sz="1800" dirty="0">
                <a:latin typeface="Carlito"/>
                <a:cs typeface="Carlito"/>
              </a:rPr>
              <a:t>Para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Caldeiras,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norma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já</a:t>
            </a:r>
            <a:r>
              <a:rPr sz="1800" spc="-6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abrange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todo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qualquer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equipamento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definido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como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caldeira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vapor,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dividindo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as </a:t>
            </a:r>
            <a:r>
              <a:rPr sz="1800" dirty="0">
                <a:latin typeface="Carlito"/>
                <a:cs typeface="Carlito"/>
              </a:rPr>
              <a:t>em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2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categorias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conforme</a:t>
            </a:r>
            <a:r>
              <a:rPr sz="1800" spc="-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item</a:t>
            </a:r>
            <a:r>
              <a:rPr sz="1800" spc="-10" dirty="0">
                <a:latin typeface="Carlito"/>
                <a:cs typeface="Carlito"/>
              </a:rPr>
              <a:t> 13.4.1.2.</a:t>
            </a:r>
            <a:endParaRPr sz="1800" dirty="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1040"/>
              </a:spcBef>
            </a:pPr>
            <a:endParaRPr sz="1800" dirty="0">
              <a:latin typeface="Carlito"/>
              <a:cs typeface="Carlito"/>
            </a:endParaRPr>
          </a:p>
          <a:p>
            <a:pPr marL="12700" marR="469265">
              <a:lnSpc>
                <a:spcPct val="150000"/>
              </a:lnSpc>
              <a:spcBef>
                <a:spcPts val="5"/>
              </a:spcBef>
            </a:pPr>
            <a:r>
              <a:rPr sz="1800" b="1" dirty="0">
                <a:latin typeface="Carlito"/>
                <a:cs typeface="Carlito"/>
              </a:rPr>
              <a:t>Categoria</a:t>
            </a:r>
            <a:r>
              <a:rPr sz="1800" b="1" spc="-6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A</a:t>
            </a:r>
            <a:r>
              <a:rPr sz="1800" b="1" spc="3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-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são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aquelas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cuja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pressão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operação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é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igual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ou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superior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</a:t>
            </a:r>
            <a:r>
              <a:rPr sz="1800" spc="-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1960</a:t>
            </a:r>
            <a:r>
              <a:rPr sz="1800" b="1" spc="-2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kPa</a:t>
            </a:r>
            <a:r>
              <a:rPr sz="1800" b="1" spc="-3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(19,98</a:t>
            </a:r>
            <a:r>
              <a:rPr sz="1800" b="1" spc="-3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kgf/cm2)</a:t>
            </a:r>
            <a:r>
              <a:rPr sz="1800" dirty="0">
                <a:latin typeface="Carlito"/>
                <a:cs typeface="Carlito"/>
              </a:rPr>
              <a:t>,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com </a:t>
            </a:r>
            <a:r>
              <a:rPr sz="1800" dirty="0">
                <a:latin typeface="Carlito"/>
                <a:cs typeface="Carlito"/>
              </a:rPr>
              <a:t>volume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superior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50</a:t>
            </a:r>
            <a:r>
              <a:rPr sz="1800" b="1" spc="-2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L</a:t>
            </a:r>
            <a:r>
              <a:rPr sz="1800" b="1" spc="-3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(cinquenta</a:t>
            </a:r>
            <a:r>
              <a:rPr sz="1800" b="1" spc="-45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litros)</a:t>
            </a:r>
            <a:endParaRPr sz="1800" dirty="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1040"/>
              </a:spcBef>
            </a:pPr>
            <a:endParaRPr sz="1800" dirty="0">
              <a:latin typeface="Carlito"/>
              <a:cs typeface="Carlito"/>
            </a:endParaRPr>
          </a:p>
          <a:p>
            <a:pPr marL="12700" marR="182880">
              <a:lnSpc>
                <a:spcPct val="150000"/>
              </a:lnSpc>
              <a:spcBef>
                <a:spcPts val="5"/>
              </a:spcBef>
            </a:pPr>
            <a:r>
              <a:rPr sz="1800" b="1" dirty="0">
                <a:latin typeface="Carlito"/>
                <a:cs typeface="Carlito"/>
              </a:rPr>
              <a:t>Categoria</a:t>
            </a:r>
            <a:r>
              <a:rPr sz="1800" b="1" spc="-6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B</a:t>
            </a:r>
            <a:r>
              <a:rPr sz="1800" b="1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-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são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aquelas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cuja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pressão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operação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seja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superior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</a:t>
            </a:r>
            <a:r>
              <a:rPr sz="1800" spc="-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60</a:t>
            </a:r>
            <a:r>
              <a:rPr sz="1800" b="1" spc="-3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kPa</a:t>
            </a:r>
            <a:r>
              <a:rPr sz="1800" b="1" spc="-1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(0,61</a:t>
            </a:r>
            <a:r>
              <a:rPr sz="1800" b="1" spc="-3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kgf/cm2)</a:t>
            </a:r>
            <a:r>
              <a:rPr sz="1800" b="1" spc="-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inferior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b="1" spc="-20" dirty="0">
                <a:latin typeface="Carlito"/>
                <a:cs typeface="Carlito"/>
              </a:rPr>
              <a:t>1960 </a:t>
            </a:r>
            <a:r>
              <a:rPr sz="1800" b="1" dirty="0">
                <a:latin typeface="Carlito"/>
                <a:cs typeface="Carlito"/>
              </a:rPr>
              <a:t>kPa</a:t>
            </a:r>
            <a:r>
              <a:rPr sz="1800" b="1" spc="-4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(19,98</a:t>
            </a:r>
            <a:r>
              <a:rPr sz="1800" b="1" spc="-45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kgf/cm2)</a:t>
            </a:r>
            <a:r>
              <a:rPr sz="1800" spc="-10" dirty="0">
                <a:latin typeface="Carlito"/>
                <a:cs typeface="Carlito"/>
              </a:rPr>
              <a:t>,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volume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interno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superior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50</a:t>
            </a:r>
            <a:r>
              <a:rPr sz="1800" b="1" spc="-4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L</a:t>
            </a:r>
            <a:r>
              <a:rPr sz="1800" b="1" spc="-4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(cinquenta</a:t>
            </a:r>
            <a:r>
              <a:rPr sz="1800" b="1" spc="-8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litros)</a:t>
            </a:r>
            <a:r>
              <a:rPr sz="1800" b="1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produto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entre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pressão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de </a:t>
            </a:r>
            <a:r>
              <a:rPr sz="1800" dirty="0">
                <a:latin typeface="Carlito"/>
                <a:cs typeface="Carlito"/>
              </a:rPr>
              <a:t>operação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em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kPa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volume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interno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em</a:t>
            </a:r>
            <a:r>
              <a:rPr sz="1800" spc="-1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m³</a:t>
            </a:r>
            <a:r>
              <a:rPr sz="1800" spc="-6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seja</a:t>
            </a:r>
            <a:r>
              <a:rPr sz="1800" b="1" spc="-4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superior</a:t>
            </a:r>
            <a:r>
              <a:rPr sz="1800" b="1" spc="-6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a</a:t>
            </a:r>
            <a:r>
              <a:rPr sz="1800" b="1" spc="-2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6</a:t>
            </a:r>
            <a:r>
              <a:rPr sz="1800" b="1" spc="-25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(seis).</a:t>
            </a:r>
            <a:endParaRPr sz="1800" dirty="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000" y="457200"/>
            <a:ext cx="5562601" cy="5776581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80"/>
              </a:spcBef>
            </a:pPr>
            <a:r>
              <a:rPr sz="1800" b="1" u="sng" dirty="0">
                <a:solidFill>
                  <a:srgbClr val="00746B"/>
                </a:solidFill>
                <a:uFill>
                  <a:solidFill>
                    <a:srgbClr val="00746B"/>
                  </a:solidFill>
                </a:uFill>
                <a:latin typeface="Carlito"/>
                <a:cs typeface="Carlito"/>
              </a:rPr>
              <a:t>Abrangência</a:t>
            </a:r>
            <a:r>
              <a:rPr sz="1800" b="1" u="sng" spc="-60" dirty="0">
                <a:solidFill>
                  <a:srgbClr val="00746B"/>
                </a:solidFill>
                <a:uFill>
                  <a:solidFill>
                    <a:srgbClr val="00746B"/>
                  </a:solidFill>
                </a:uFill>
                <a:latin typeface="Carlito"/>
                <a:cs typeface="Carlito"/>
              </a:rPr>
              <a:t> </a:t>
            </a:r>
            <a:r>
              <a:rPr sz="1800" b="1" u="sng" dirty="0">
                <a:solidFill>
                  <a:srgbClr val="00746B"/>
                </a:solidFill>
                <a:uFill>
                  <a:solidFill>
                    <a:srgbClr val="00746B"/>
                  </a:solidFill>
                </a:uFill>
                <a:latin typeface="Carlito"/>
                <a:cs typeface="Carlito"/>
              </a:rPr>
              <a:t>aos</a:t>
            </a:r>
            <a:r>
              <a:rPr sz="1800" b="1" u="sng" spc="-50" dirty="0">
                <a:solidFill>
                  <a:srgbClr val="00746B"/>
                </a:solidFill>
                <a:uFill>
                  <a:solidFill>
                    <a:srgbClr val="00746B"/>
                  </a:solidFill>
                </a:uFill>
                <a:latin typeface="Carlito"/>
                <a:cs typeface="Carlito"/>
              </a:rPr>
              <a:t> </a:t>
            </a:r>
            <a:r>
              <a:rPr sz="1800" b="1" u="sng" spc="-10" dirty="0">
                <a:solidFill>
                  <a:srgbClr val="00746B"/>
                </a:solidFill>
                <a:uFill>
                  <a:solidFill>
                    <a:srgbClr val="00746B"/>
                  </a:solidFill>
                </a:uFill>
                <a:latin typeface="Carlito"/>
                <a:cs typeface="Carlito"/>
              </a:rPr>
              <a:t>Vasos</a:t>
            </a:r>
            <a:r>
              <a:rPr sz="1800" b="1" u="sng" spc="-55" dirty="0">
                <a:solidFill>
                  <a:srgbClr val="00746B"/>
                </a:solidFill>
                <a:uFill>
                  <a:solidFill>
                    <a:srgbClr val="00746B"/>
                  </a:solidFill>
                </a:uFill>
                <a:latin typeface="Carlito"/>
                <a:cs typeface="Carlito"/>
              </a:rPr>
              <a:t> </a:t>
            </a:r>
            <a:r>
              <a:rPr sz="1800" b="1" u="sng" dirty="0">
                <a:solidFill>
                  <a:srgbClr val="00746B"/>
                </a:solidFill>
                <a:uFill>
                  <a:solidFill>
                    <a:srgbClr val="00746B"/>
                  </a:solidFill>
                </a:uFill>
                <a:latin typeface="Carlito"/>
                <a:cs typeface="Carlito"/>
              </a:rPr>
              <a:t>de</a:t>
            </a:r>
            <a:r>
              <a:rPr sz="1800" b="1" u="sng" spc="-40" dirty="0">
                <a:solidFill>
                  <a:srgbClr val="00746B"/>
                </a:solidFill>
                <a:uFill>
                  <a:solidFill>
                    <a:srgbClr val="00746B"/>
                  </a:solidFill>
                </a:uFill>
                <a:latin typeface="Carlito"/>
                <a:cs typeface="Carlito"/>
              </a:rPr>
              <a:t> </a:t>
            </a:r>
            <a:r>
              <a:rPr sz="1800" b="1" u="sng" spc="-10" dirty="0">
                <a:solidFill>
                  <a:srgbClr val="00746B"/>
                </a:solidFill>
                <a:uFill>
                  <a:solidFill>
                    <a:srgbClr val="00746B"/>
                  </a:solidFill>
                </a:uFill>
                <a:latin typeface="Carlito"/>
                <a:cs typeface="Carlito"/>
              </a:rPr>
              <a:t>Pressão:</a:t>
            </a:r>
            <a:endParaRPr sz="1800" dirty="0">
              <a:latin typeface="Carlito"/>
              <a:cs typeface="Carlito"/>
            </a:endParaRPr>
          </a:p>
          <a:p>
            <a:pPr marL="12700" marR="5080">
              <a:lnSpc>
                <a:spcPct val="150000"/>
              </a:lnSpc>
            </a:pPr>
            <a:r>
              <a:rPr sz="1800" dirty="0">
                <a:latin typeface="Carlito"/>
                <a:cs typeface="Carlito"/>
              </a:rPr>
              <a:t>A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norma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NR</a:t>
            </a:r>
            <a:r>
              <a:rPr sz="1800" b="1" spc="-3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13</a:t>
            </a:r>
            <a:r>
              <a:rPr sz="1800" dirty="0">
                <a:latin typeface="Carlito"/>
                <a:cs typeface="Carlito"/>
              </a:rPr>
              <a:t>,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para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enquadrar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os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vasos</a:t>
            </a:r>
            <a:r>
              <a:rPr sz="1800" b="1" spc="-5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de</a:t>
            </a:r>
            <a:r>
              <a:rPr sz="1800" b="1" spc="-3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pressão</a:t>
            </a:r>
            <a:r>
              <a:rPr sz="1800" dirty="0">
                <a:latin typeface="Carlito"/>
                <a:cs typeface="Carlito"/>
              </a:rPr>
              <a:t>,</a:t>
            </a:r>
            <a:r>
              <a:rPr sz="1800" spc="-6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apresenta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uma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conta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básica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que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deve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ser</a:t>
            </a:r>
            <a:r>
              <a:rPr sz="1800" spc="-7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feita,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spc="-50" dirty="0">
                <a:latin typeface="Carlito"/>
                <a:cs typeface="Carlito"/>
              </a:rPr>
              <a:t>e </a:t>
            </a:r>
            <a:r>
              <a:rPr sz="1800" dirty="0">
                <a:latin typeface="Carlito"/>
                <a:cs typeface="Carlito"/>
              </a:rPr>
              <a:t>abrange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equipamento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cujo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produto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b="1" spc="-120" dirty="0">
                <a:latin typeface="Carlito"/>
                <a:cs typeface="Carlito"/>
              </a:rPr>
              <a:t>P.V</a:t>
            </a:r>
            <a:r>
              <a:rPr sz="1800" b="1" spc="-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seja</a:t>
            </a:r>
            <a:r>
              <a:rPr sz="1800" b="1" spc="-3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superior</a:t>
            </a:r>
            <a:r>
              <a:rPr sz="1800" b="1" spc="-5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a</a:t>
            </a:r>
            <a:r>
              <a:rPr sz="1800" b="1" spc="-2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8</a:t>
            </a:r>
            <a:r>
              <a:rPr sz="1800" b="1" spc="-2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(oito),</a:t>
            </a:r>
            <a:r>
              <a:rPr sz="1800" b="1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onde</a:t>
            </a:r>
            <a:r>
              <a:rPr sz="1800" spc="-1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é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pressão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máxima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10" dirty="0">
                <a:latin typeface="Carlito"/>
                <a:cs typeface="Carlito"/>
              </a:rPr>
              <a:t> operação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em </a:t>
            </a:r>
            <a:r>
              <a:rPr sz="1800" dirty="0">
                <a:latin typeface="Carlito"/>
                <a:cs typeface="Carlito"/>
              </a:rPr>
              <a:t>kPa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(que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é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uma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das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unidade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medida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para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Pressão),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em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módulo,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V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seu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volume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interno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em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m³.</a:t>
            </a:r>
            <a:endParaRPr sz="1800" dirty="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1040"/>
              </a:spcBef>
            </a:pPr>
            <a:endParaRPr sz="1800" dirty="0">
              <a:latin typeface="Carlito"/>
              <a:cs typeface="Carlito"/>
            </a:endParaRPr>
          </a:p>
          <a:p>
            <a:pPr marL="12700" marR="60325">
              <a:lnSpc>
                <a:spcPct val="150000"/>
              </a:lnSpc>
              <a:spcBef>
                <a:spcPts val="5"/>
              </a:spcBef>
            </a:pPr>
            <a:r>
              <a:rPr sz="1800" b="1" u="sng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Exemplo:</a:t>
            </a:r>
            <a:r>
              <a:rPr sz="1800" b="1" u="none" spc="-75" dirty="0">
                <a:latin typeface="Carlito"/>
                <a:cs typeface="Carlito"/>
              </a:rPr>
              <a:t> </a:t>
            </a:r>
            <a:r>
              <a:rPr sz="1800" u="none" spc="-10" dirty="0">
                <a:latin typeface="Carlito"/>
                <a:cs typeface="Carlito"/>
              </a:rPr>
              <a:t>Possuímos</a:t>
            </a:r>
            <a:r>
              <a:rPr sz="1800" u="none" spc="-45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um</a:t>
            </a:r>
            <a:r>
              <a:rPr sz="1800" u="none" spc="-35" dirty="0">
                <a:latin typeface="Carlito"/>
                <a:cs typeface="Carlito"/>
              </a:rPr>
              <a:t> </a:t>
            </a:r>
            <a:r>
              <a:rPr sz="1800" u="none" spc="-10" dirty="0">
                <a:latin typeface="Carlito"/>
                <a:cs typeface="Carlito"/>
              </a:rPr>
              <a:t>reservatório</a:t>
            </a:r>
            <a:r>
              <a:rPr sz="1800" u="none" spc="-40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de</a:t>
            </a:r>
            <a:r>
              <a:rPr sz="1800" u="none" spc="-20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ar</a:t>
            </a:r>
            <a:r>
              <a:rPr sz="1800" u="none" spc="-35" dirty="0">
                <a:latin typeface="Carlito"/>
                <a:cs typeface="Carlito"/>
              </a:rPr>
              <a:t> </a:t>
            </a:r>
            <a:r>
              <a:rPr sz="1800" u="none" spc="-10" dirty="0">
                <a:latin typeface="Carlito"/>
                <a:cs typeface="Carlito"/>
              </a:rPr>
              <a:t>comprimido</a:t>
            </a:r>
            <a:r>
              <a:rPr sz="1800" u="none" spc="-15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no</a:t>
            </a:r>
            <a:r>
              <a:rPr sz="1800" u="none" spc="-40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processo</a:t>
            </a:r>
            <a:r>
              <a:rPr sz="1800" u="none" spc="-40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da</a:t>
            </a:r>
            <a:r>
              <a:rPr sz="1800" u="none" spc="-40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empresa,</a:t>
            </a:r>
            <a:r>
              <a:rPr sz="1800" u="none" spc="-30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foi</a:t>
            </a:r>
            <a:r>
              <a:rPr sz="1800" u="none" spc="-40" dirty="0">
                <a:latin typeface="Carlito"/>
                <a:cs typeface="Carlito"/>
              </a:rPr>
              <a:t> </a:t>
            </a:r>
            <a:r>
              <a:rPr sz="1800" u="none" spc="-10" dirty="0">
                <a:latin typeface="Carlito"/>
                <a:cs typeface="Carlito"/>
              </a:rPr>
              <a:t>identificado</a:t>
            </a:r>
            <a:r>
              <a:rPr sz="1800" u="none" spc="-15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que</a:t>
            </a:r>
            <a:r>
              <a:rPr sz="1800" u="none" spc="-20" dirty="0">
                <a:latin typeface="Carlito"/>
                <a:cs typeface="Carlito"/>
              </a:rPr>
              <a:t> </a:t>
            </a:r>
            <a:r>
              <a:rPr sz="1800" u="none" spc="-25" dirty="0">
                <a:latin typeface="Carlito"/>
                <a:cs typeface="Carlito"/>
              </a:rPr>
              <a:t>ele </a:t>
            </a:r>
            <a:r>
              <a:rPr sz="1800" u="none" dirty="0">
                <a:latin typeface="Carlito"/>
                <a:cs typeface="Carlito"/>
              </a:rPr>
              <a:t>opera</a:t>
            </a:r>
            <a:r>
              <a:rPr sz="1800" u="none" spc="-25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com</a:t>
            </a:r>
            <a:r>
              <a:rPr sz="1800" u="none" spc="-25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fluído</a:t>
            </a:r>
            <a:r>
              <a:rPr sz="1800" u="none" spc="-10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sob</a:t>
            </a:r>
            <a:r>
              <a:rPr sz="1800" u="none" spc="-35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pressão.</a:t>
            </a:r>
            <a:r>
              <a:rPr sz="1800" u="none" spc="-35" dirty="0">
                <a:latin typeface="Carlito"/>
                <a:cs typeface="Carlito"/>
              </a:rPr>
              <a:t> </a:t>
            </a:r>
            <a:r>
              <a:rPr sz="1800" u="none" spc="-10" dirty="0">
                <a:latin typeface="Carlito"/>
                <a:cs typeface="Carlito"/>
              </a:rPr>
              <a:t>Primeiramente</a:t>
            </a:r>
            <a:r>
              <a:rPr sz="1800" u="none" spc="-20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vamos</a:t>
            </a:r>
            <a:r>
              <a:rPr sz="1800" u="none" spc="-40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buscar</a:t>
            </a:r>
            <a:r>
              <a:rPr sz="1800" u="none" spc="-30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as</a:t>
            </a:r>
            <a:r>
              <a:rPr sz="1800" u="none" spc="-40" dirty="0">
                <a:latin typeface="Carlito"/>
                <a:cs typeface="Carlito"/>
              </a:rPr>
              <a:t> </a:t>
            </a:r>
            <a:r>
              <a:rPr sz="1800" b="1" u="none" spc="-10" dirty="0">
                <a:latin typeface="Carlito"/>
                <a:cs typeface="Carlito"/>
              </a:rPr>
              <a:t>informações</a:t>
            </a:r>
            <a:r>
              <a:rPr sz="1800" b="1" u="none" spc="-45" dirty="0">
                <a:latin typeface="Carlito"/>
                <a:cs typeface="Carlito"/>
              </a:rPr>
              <a:t> </a:t>
            </a:r>
            <a:r>
              <a:rPr sz="1800" b="1" u="none" dirty="0">
                <a:latin typeface="Carlito"/>
                <a:cs typeface="Carlito"/>
              </a:rPr>
              <a:t>da</a:t>
            </a:r>
            <a:r>
              <a:rPr sz="1800" b="1" u="none" spc="-55" dirty="0">
                <a:latin typeface="Carlito"/>
                <a:cs typeface="Carlito"/>
              </a:rPr>
              <a:t> </a:t>
            </a:r>
            <a:r>
              <a:rPr sz="1800" b="1" u="none" dirty="0">
                <a:latin typeface="Carlito"/>
                <a:cs typeface="Carlito"/>
              </a:rPr>
              <a:t>pressão</a:t>
            </a:r>
            <a:r>
              <a:rPr sz="1800" b="1" u="none" spc="-65" dirty="0">
                <a:latin typeface="Carlito"/>
                <a:cs typeface="Carlito"/>
              </a:rPr>
              <a:t> </a:t>
            </a:r>
            <a:r>
              <a:rPr sz="1800" b="1" u="none" dirty="0">
                <a:latin typeface="Carlito"/>
                <a:cs typeface="Carlito"/>
              </a:rPr>
              <a:t>máxima</a:t>
            </a:r>
            <a:r>
              <a:rPr sz="1800" b="1" u="none" spc="-45" dirty="0">
                <a:latin typeface="Carlito"/>
                <a:cs typeface="Carlito"/>
              </a:rPr>
              <a:t> </a:t>
            </a:r>
            <a:r>
              <a:rPr sz="1800" b="1" u="none" dirty="0">
                <a:latin typeface="Carlito"/>
                <a:cs typeface="Carlito"/>
              </a:rPr>
              <a:t>de</a:t>
            </a:r>
            <a:r>
              <a:rPr sz="1800" b="1" u="none" spc="-35" dirty="0">
                <a:latin typeface="Carlito"/>
                <a:cs typeface="Carlito"/>
              </a:rPr>
              <a:t> </a:t>
            </a:r>
            <a:r>
              <a:rPr sz="1800" b="1" u="none" spc="-10" dirty="0">
                <a:latin typeface="Carlito"/>
                <a:cs typeface="Carlito"/>
              </a:rPr>
              <a:t>operação </a:t>
            </a:r>
            <a:r>
              <a:rPr sz="1800" u="none" dirty="0">
                <a:latin typeface="Carlito"/>
                <a:cs typeface="Carlito"/>
              </a:rPr>
              <a:t>(que</a:t>
            </a:r>
            <a:r>
              <a:rPr sz="1800" u="none" spc="-15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pode</a:t>
            </a:r>
            <a:r>
              <a:rPr sz="1800" u="none" spc="-30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ser</a:t>
            </a:r>
            <a:r>
              <a:rPr sz="1800" u="none" spc="-35" dirty="0">
                <a:latin typeface="Carlito"/>
                <a:cs typeface="Carlito"/>
              </a:rPr>
              <a:t> </a:t>
            </a:r>
            <a:r>
              <a:rPr sz="1800" u="none" spc="-10" dirty="0">
                <a:latin typeface="Carlito"/>
                <a:cs typeface="Carlito"/>
              </a:rPr>
              <a:t>apresentada</a:t>
            </a:r>
            <a:r>
              <a:rPr sz="1800" u="none" spc="-30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como</a:t>
            </a:r>
            <a:r>
              <a:rPr sz="1800" u="none" spc="-25" dirty="0">
                <a:latin typeface="Carlito"/>
                <a:cs typeface="Carlito"/>
              </a:rPr>
              <a:t> </a:t>
            </a:r>
            <a:r>
              <a:rPr sz="1800" u="none" spc="-30" dirty="0">
                <a:latin typeface="Carlito"/>
                <a:cs typeface="Carlito"/>
              </a:rPr>
              <a:t>PMTA-</a:t>
            </a:r>
            <a:r>
              <a:rPr sz="1800" u="none" dirty="0">
                <a:latin typeface="Carlito"/>
                <a:cs typeface="Carlito"/>
              </a:rPr>
              <a:t>Pressão</a:t>
            </a:r>
            <a:r>
              <a:rPr sz="1800" u="none" spc="-50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Máxima</a:t>
            </a:r>
            <a:r>
              <a:rPr sz="1800" u="none" spc="-40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de</a:t>
            </a:r>
            <a:r>
              <a:rPr sz="1800" u="none" spc="-25" dirty="0">
                <a:latin typeface="Carlito"/>
                <a:cs typeface="Carlito"/>
              </a:rPr>
              <a:t> </a:t>
            </a:r>
            <a:r>
              <a:rPr sz="1800" u="none" spc="-20" dirty="0">
                <a:latin typeface="Carlito"/>
                <a:cs typeface="Carlito"/>
              </a:rPr>
              <a:t>Trabalho</a:t>
            </a:r>
            <a:r>
              <a:rPr sz="1800" u="none" spc="-25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Admissível</a:t>
            </a:r>
            <a:r>
              <a:rPr sz="1800" u="none" spc="-55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)</a:t>
            </a:r>
            <a:r>
              <a:rPr sz="1800" u="none" spc="-20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e</a:t>
            </a:r>
            <a:r>
              <a:rPr sz="1800" u="none" spc="-35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do</a:t>
            </a:r>
            <a:r>
              <a:rPr sz="1800" u="none" spc="-25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volume</a:t>
            </a:r>
            <a:r>
              <a:rPr sz="1800" u="none" spc="-30" dirty="0">
                <a:latin typeface="Carlito"/>
                <a:cs typeface="Carlito"/>
              </a:rPr>
              <a:t> </a:t>
            </a:r>
            <a:r>
              <a:rPr sz="1800" u="none" spc="-25" dirty="0">
                <a:latin typeface="Carlito"/>
                <a:cs typeface="Carlito"/>
              </a:rPr>
              <a:t>do </a:t>
            </a:r>
            <a:r>
              <a:rPr sz="1800" u="none" spc="-10" dirty="0">
                <a:latin typeface="Carlito"/>
                <a:cs typeface="Carlito"/>
              </a:rPr>
              <a:t>reservatório.</a:t>
            </a:r>
            <a:endParaRPr sz="1800" dirty="0">
              <a:latin typeface="Carlito"/>
              <a:cs typeface="Carlito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lang="pt-BR" spc="-10" dirty="0"/>
              <a:t> </a:t>
            </a:r>
            <a:endParaRPr spc="-25" dirty="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23</a:t>
            </a:fld>
            <a:endParaRPr spc="-25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DD009B4-E2F7-DD09-6034-D42F3C624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1" y="1755145"/>
            <a:ext cx="6095999" cy="365759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38109" y="1248292"/>
            <a:ext cx="4448175" cy="1259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800" dirty="0">
                <a:latin typeface="Carlito"/>
                <a:cs typeface="Carlito"/>
              </a:rPr>
              <a:t>Estas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medidas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comumente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são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informadas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pelo </a:t>
            </a:r>
            <a:r>
              <a:rPr sz="1800" spc="-10" dirty="0">
                <a:latin typeface="Carlito"/>
                <a:cs typeface="Carlito"/>
              </a:rPr>
              <a:t>fabricante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na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placa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identificação</a:t>
            </a:r>
            <a:r>
              <a:rPr sz="1800" spc="-5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do </a:t>
            </a:r>
            <a:r>
              <a:rPr sz="1800" dirty="0">
                <a:latin typeface="Carlito"/>
                <a:cs typeface="Carlito"/>
              </a:rPr>
              <a:t>equipamento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ou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no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Prontuário</a:t>
            </a:r>
            <a:r>
              <a:rPr sz="1800" spc="-10" dirty="0">
                <a:latin typeface="Carlito"/>
                <a:cs typeface="Carlito"/>
              </a:rPr>
              <a:t>.</a:t>
            </a:r>
            <a:endParaRPr sz="1800" dirty="0">
              <a:latin typeface="Carlito"/>
              <a:cs typeface="Carlito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3295" y="3429000"/>
            <a:ext cx="4778375" cy="2494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800" spc="-10" dirty="0">
                <a:highlight>
                  <a:srgbClr val="FF0000"/>
                </a:highlight>
                <a:latin typeface="Carlito"/>
                <a:cs typeface="Carlito"/>
              </a:rPr>
              <a:t>Atenção!</a:t>
            </a:r>
            <a:r>
              <a:rPr sz="1800" spc="-45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dirty="0">
                <a:highlight>
                  <a:srgbClr val="FF0000"/>
                </a:highlight>
                <a:latin typeface="Carlito"/>
                <a:cs typeface="Carlito"/>
              </a:rPr>
              <a:t>Caso</a:t>
            </a:r>
            <a:r>
              <a:rPr sz="1800" spc="-5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dirty="0">
                <a:highlight>
                  <a:srgbClr val="FF0000"/>
                </a:highlight>
                <a:latin typeface="Carlito"/>
                <a:cs typeface="Carlito"/>
              </a:rPr>
              <a:t>encontre</a:t>
            </a:r>
            <a:r>
              <a:rPr sz="1800" spc="-4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dirty="0">
                <a:highlight>
                  <a:srgbClr val="FF0000"/>
                </a:highlight>
                <a:latin typeface="Carlito"/>
                <a:cs typeface="Carlito"/>
              </a:rPr>
              <a:t>a</a:t>
            </a:r>
            <a:r>
              <a:rPr sz="1800" spc="-65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b="1" dirty="0">
                <a:highlight>
                  <a:srgbClr val="FF0000"/>
                </a:highlight>
                <a:latin typeface="Carlito"/>
                <a:cs typeface="Carlito"/>
              </a:rPr>
              <a:t>Pressão</a:t>
            </a:r>
            <a:r>
              <a:rPr sz="1800" b="1" spc="-65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b="1" dirty="0">
                <a:highlight>
                  <a:srgbClr val="FF0000"/>
                </a:highlight>
                <a:latin typeface="Carlito"/>
                <a:cs typeface="Carlito"/>
              </a:rPr>
              <a:t>Máxima</a:t>
            </a:r>
            <a:r>
              <a:rPr sz="1800" b="1" spc="-6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b="1" spc="-25" dirty="0">
                <a:highlight>
                  <a:srgbClr val="FF0000"/>
                </a:highlight>
                <a:latin typeface="Carlito"/>
                <a:cs typeface="Carlito"/>
              </a:rPr>
              <a:t>de </a:t>
            </a:r>
            <a:r>
              <a:rPr sz="1800" b="1" dirty="0">
                <a:highlight>
                  <a:srgbClr val="FF0000"/>
                </a:highlight>
                <a:latin typeface="Carlito"/>
                <a:cs typeface="Carlito"/>
              </a:rPr>
              <a:t>Operação</a:t>
            </a:r>
            <a:r>
              <a:rPr sz="1800" b="1" spc="-9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dirty="0">
                <a:highlight>
                  <a:srgbClr val="FF0000"/>
                </a:highlight>
                <a:latin typeface="Carlito"/>
                <a:cs typeface="Carlito"/>
              </a:rPr>
              <a:t>em</a:t>
            </a:r>
            <a:r>
              <a:rPr sz="1800" spc="-4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dirty="0">
                <a:highlight>
                  <a:srgbClr val="FF0000"/>
                </a:highlight>
                <a:latin typeface="Carlito"/>
                <a:cs typeface="Carlito"/>
              </a:rPr>
              <a:t>outra</a:t>
            </a:r>
            <a:r>
              <a:rPr sz="1800" spc="-35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dirty="0">
                <a:highlight>
                  <a:srgbClr val="FF0000"/>
                </a:highlight>
                <a:latin typeface="Carlito"/>
                <a:cs typeface="Carlito"/>
              </a:rPr>
              <a:t>unidade</a:t>
            </a:r>
            <a:r>
              <a:rPr sz="1800" spc="-35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dirty="0">
                <a:highlight>
                  <a:srgbClr val="FF0000"/>
                </a:highlight>
                <a:latin typeface="Carlito"/>
                <a:cs typeface="Carlito"/>
              </a:rPr>
              <a:t>de</a:t>
            </a:r>
            <a:r>
              <a:rPr sz="1800" spc="-3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dirty="0">
                <a:highlight>
                  <a:srgbClr val="FF0000"/>
                </a:highlight>
                <a:latin typeface="Carlito"/>
                <a:cs typeface="Carlito"/>
              </a:rPr>
              <a:t>medida</a:t>
            </a:r>
            <a:r>
              <a:rPr sz="1800" spc="-2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b="1" spc="-10" dirty="0">
                <a:highlight>
                  <a:srgbClr val="FF0000"/>
                </a:highlight>
                <a:latin typeface="Carlito"/>
                <a:cs typeface="Carlito"/>
              </a:rPr>
              <a:t>(kgf/cm², </a:t>
            </a:r>
            <a:r>
              <a:rPr sz="1800" b="1" dirty="0">
                <a:highlight>
                  <a:srgbClr val="FF0000"/>
                </a:highlight>
                <a:latin typeface="Carlito"/>
                <a:cs typeface="Carlito"/>
              </a:rPr>
              <a:t>MPa,</a:t>
            </a:r>
            <a:r>
              <a:rPr sz="1800" b="1" spc="-55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b="1" dirty="0">
                <a:highlight>
                  <a:srgbClr val="FF0000"/>
                </a:highlight>
                <a:latin typeface="Carlito"/>
                <a:cs typeface="Carlito"/>
              </a:rPr>
              <a:t>Bar...etc)</a:t>
            </a:r>
            <a:r>
              <a:rPr sz="1800" b="1" spc="295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dirty="0">
                <a:highlight>
                  <a:srgbClr val="FF0000"/>
                </a:highlight>
                <a:latin typeface="Carlito"/>
                <a:cs typeface="Carlito"/>
              </a:rPr>
              <a:t>e</a:t>
            </a:r>
            <a:r>
              <a:rPr sz="1800" spc="-55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dirty="0">
                <a:highlight>
                  <a:srgbClr val="FF0000"/>
                </a:highlight>
                <a:latin typeface="Carlito"/>
                <a:cs typeface="Carlito"/>
              </a:rPr>
              <a:t>o</a:t>
            </a:r>
            <a:r>
              <a:rPr sz="1800" spc="-45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spc="-10" dirty="0">
                <a:highlight>
                  <a:srgbClr val="FF0000"/>
                </a:highlight>
                <a:latin typeface="Carlito"/>
                <a:cs typeface="Carlito"/>
              </a:rPr>
              <a:t>Volume</a:t>
            </a:r>
            <a:r>
              <a:rPr sz="1800" spc="-4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dirty="0">
                <a:highlight>
                  <a:srgbClr val="FF0000"/>
                </a:highlight>
                <a:latin typeface="Carlito"/>
                <a:cs typeface="Carlito"/>
              </a:rPr>
              <a:t>do</a:t>
            </a:r>
            <a:r>
              <a:rPr sz="1800" spc="-55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spc="-10" dirty="0">
                <a:highlight>
                  <a:srgbClr val="FF0000"/>
                </a:highlight>
                <a:latin typeface="Carlito"/>
                <a:cs typeface="Carlito"/>
              </a:rPr>
              <a:t>equipamento</a:t>
            </a:r>
            <a:r>
              <a:rPr sz="1800" spc="-5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spc="-25" dirty="0">
                <a:highlight>
                  <a:srgbClr val="FF0000"/>
                </a:highlight>
                <a:latin typeface="Carlito"/>
                <a:cs typeface="Carlito"/>
              </a:rPr>
              <a:t>em </a:t>
            </a:r>
            <a:r>
              <a:rPr sz="1800" dirty="0">
                <a:highlight>
                  <a:srgbClr val="FF0000"/>
                </a:highlight>
                <a:latin typeface="Carlito"/>
                <a:cs typeface="Carlito"/>
              </a:rPr>
              <a:t>Litros</a:t>
            </a:r>
            <a:r>
              <a:rPr sz="1800" spc="-35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dirty="0">
                <a:highlight>
                  <a:srgbClr val="FF0000"/>
                </a:highlight>
                <a:latin typeface="Carlito"/>
                <a:cs typeface="Carlito"/>
              </a:rPr>
              <a:t>por</a:t>
            </a:r>
            <a:r>
              <a:rPr sz="1800" spc="-25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spc="-10" dirty="0">
                <a:highlight>
                  <a:srgbClr val="FF0000"/>
                </a:highlight>
                <a:latin typeface="Carlito"/>
                <a:cs typeface="Carlito"/>
              </a:rPr>
              <a:t>exemplo,</a:t>
            </a:r>
            <a:r>
              <a:rPr sz="1800" spc="-3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dirty="0">
                <a:highlight>
                  <a:srgbClr val="FF0000"/>
                </a:highlight>
                <a:latin typeface="Carlito"/>
                <a:cs typeface="Carlito"/>
              </a:rPr>
              <a:t>devem</a:t>
            </a:r>
            <a:r>
              <a:rPr sz="1800" spc="-4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dirty="0">
                <a:highlight>
                  <a:srgbClr val="FF0000"/>
                </a:highlight>
                <a:latin typeface="Carlito"/>
                <a:cs typeface="Carlito"/>
              </a:rPr>
              <a:t>ser</a:t>
            </a:r>
            <a:r>
              <a:rPr sz="1800" spc="-35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spc="-10" dirty="0">
                <a:highlight>
                  <a:srgbClr val="FF0000"/>
                </a:highlight>
                <a:latin typeface="Carlito"/>
                <a:cs typeface="Carlito"/>
              </a:rPr>
              <a:t>convertidas</a:t>
            </a:r>
            <a:r>
              <a:rPr sz="1800" spc="-3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dirty="0">
                <a:highlight>
                  <a:srgbClr val="FF0000"/>
                </a:highlight>
                <a:latin typeface="Carlito"/>
                <a:cs typeface="Carlito"/>
              </a:rPr>
              <a:t>todas</a:t>
            </a:r>
            <a:r>
              <a:rPr sz="1800" spc="-4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spc="-25" dirty="0">
                <a:highlight>
                  <a:srgbClr val="FF0000"/>
                </a:highlight>
                <a:latin typeface="Carlito"/>
                <a:cs typeface="Carlito"/>
              </a:rPr>
              <a:t>as </a:t>
            </a:r>
            <a:r>
              <a:rPr sz="1800" dirty="0">
                <a:highlight>
                  <a:srgbClr val="FF0000"/>
                </a:highlight>
                <a:latin typeface="Carlito"/>
                <a:cs typeface="Carlito"/>
              </a:rPr>
              <a:t>unidades</a:t>
            </a:r>
            <a:r>
              <a:rPr sz="1800" spc="-2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dirty="0">
                <a:highlight>
                  <a:srgbClr val="FF0000"/>
                </a:highlight>
                <a:latin typeface="Carlito"/>
                <a:cs typeface="Carlito"/>
              </a:rPr>
              <a:t>em</a:t>
            </a:r>
            <a:r>
              <a:rPr sz="1800" spc="-3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dirty="0">
                <a:highlight>
                  <a:srgbClr val="FF0000"/>
                </a:highlight>
                <a:latin typeface="Carlito"/>
                <a:cs typeface="Carlito"/>
              </a:rPr>
              <a:t>kPa</a:t>
            </a:r>
            <a:r>
              <a:rPr sz="1800" spc="-35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dirty="0">
                <a:highlight>
                  <a:srgbClr val="FF0000"/>
                </a:highlight>
                <a:latin typeface="Carlito"/>
                <a:cs typeface="Carlito"/>
              </a:rPr>
              <a:t>para</a:t>
            </a:r>
            <a:r>
              <a:rPr sz="1800" spc="-3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dirty="0">
                <a:highlight>
                  <a:srgbClr val="FF0000"/>
                </a:highlight>
                <a:latin typeface="Carlito"/>
                <a:cs typeface="Carlito"/>
              </a:rPr>
              <a:t>a</a:t>
            </a:r>
            <a:r>
              <a:rPr sz="1800" spc="-3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dirty="0">
                <a:highlight>
                  <a:srgbClr val="FF0000"/>
                </a:highlight>
                <a:latin typeface="Carlito"/>
                <a:cs typeface="Carlito"/>
              </a:rPr>
              <a:t>Pressão</a:t>
            </a:r>
            <a:r>
              <a:rPr sz="1800" spc="-45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dirty="0">
                <a:highlight>
                  <a:srgbClr val="FF0000"/>
                </a:highlight>
                <a:latin typeface="Carlito"/>
                <a:cs typeface="Carlito"/>
              </a:rPr>
              <a:t>,</a:t>
            </a:r>
            <a:r>
              <a:rPr sz="1800" spc="-25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dirty="0">
                <a:highlight>
                  <a:srgbClr val="FF0000"/>
                </a:highlight>
                <a:latin typeface="Carlito"/>
                <a:cs typeface="Carlito"/>
              </a:rPr>
              <a:t>e</a:t>
            </a:r>
            <a:r>
              <a:rPr sz="1800" spc="-2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dirty="0">
                <a:highlight>
                  <a:srgbClr val="FF0000"/>
                </a:highlight>
                <a:latin typeface="Carlito"/>
                <a:cs typeface="Carlito"/>
              </a:rPr>
              <a:t>m³</a:t>
            </a:r>
            <a:r>
              <a:rPr sz="1800" spc="-35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dirty="0">
                <a:highlight>
                  <a:srgbClr val="FF0000"/>
                </a:highlight>
                <a:latin typeface="Carlito"/>
                <a:cs typeface="Carlito"/>
              </a:rPr>
              <a:t>para</a:t>
            </a:r>
            <a:r>
              <a:rPr sz="1800" spc="-3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spc="-50" dirty="0">
                <a:highlight>
                  <a:srgbClr val="FF0000"/>
                </a:highlight>
                <a:latin typeface="Carlito"/>
                <a:cs typeface="Carlito"/>
              </a:rPr>
              <a:t>o </a:t>
            </a:r>
            <a:r>
              <a:rPr sz="1800" spc="-10" dirty="0">
                <a:highlight>
                  <a:srgbClr val="FF0000"/>
                </a:highlight>
                <a:latin typeface="Carlito"/>
                <a:cs typeface="Carlito"/>
              </a:rPr>
              <a:t>Volume.</a:t>
            </a:r>
            <a:endParaRPr sz="1800" dirty="0">
              <a:highlight>
                <a:srgbClr val="FF0000"/>
              </a:highlight>
              <a:latin typeface="Carlito"/>
              <a:cs typeface="Carlit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525398" y="1248292"/>
            <a:ext cx="3783965" cy="800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800" b="0" dirty="0">
                <a:solidFill>
                  <a:schemeClr val="bg1"/>
                </a:solidFill>
                <a:latin typeface="Carlito"/>
                <a:cs typeface="Carlito"/>
              </a:rPr>
              <a:t>No</a:t>
            </a:r>
            <a:r>
              <a:rPr sz="1800" b="0" spc="-4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b="0" dirty="0">
                <a:solidFill>
                  <a:schemeClr val="bg1"/>
                </a:solidFill>
                <a:latin typeface="Carlito"/>
                <a:cs typeface="Carlito"/>
              </a:rPr>
              <a:t>nosso</a:t>
            </a:r>
            <a:r>
              <a:rPr sz="1800" b="0" spc="-4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b="0" spc="-10" dirty="0">
                <a:solidFill>
                  <a:schemeClr val="bg1"/>
                </a:solidFill>
                <a:latin typeface="Carlito"/>
                <a:cs typeface="Carlito"/>
              </a:rPr>
              <a:t>exemplo,</a:t>
            </a:r>
            <a:r>
              <a:rPr sz="1800" b="0" spc="-3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b="0" dirty="0">
                <a:solidFill>
                  <a:schemeClr val="bg1"/>
                </a:solidFill>
                <a:latin typeface="Carlito"/>
                <a:cs typeface="Carlito"/>
              </a:rPr>
              <a:t>o</a:t>
            </a:r>
            <a:r>
              <a:rPr sz="1800" b="0" spc="-3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b="0" spc="-10" dirty="0">
                <a:solidFill>
                  <a:schemeClr val="bg1"/>
                </a:solidFill>
                <a:latin typeface="Carlito"/>
                <a:cs typeface="Carlito"/>
              </a:rPr>
              <a:t>reservatório</a:t>
            </a:r>
            <a:r>
              <a:rPr sz="1800" b="0" spc="-5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b="0" spc="-10" dirty="0">
                <a:solidFill>
                  <a:schemeClr val="bg1"/>
                </a:solidFill>
                <a:latin typeface="Carlito"/>
                <a:cs typeface="Carlito"/>
              </a:rPr>
              <a:t>possui </a:t>
            </a:r>
            <a:r>
              <a:rPr sz="1800" b="0" dirty="0">
                <a:solidFill>
                  <a:schemeClr val="bg1"/>
                </a:solidFill>
                <a:latin typeface="Carlito"/>
                <a:cs typeface="Carlito"/>
              </a:rPr>
              <a:t>informação</a:t>
            </a:r>
            <a:r>
              <a:rPr sz="1800" b="0" spc="-4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b="0" dirty="0">
                <a:solidFill>
                  <a:schemeClr val="bg1"/>
                </a:solidFill>
                <a:latin typeface="Carlito"/>
                <a:cs typeface="Carlito"/>
              </a:rPr>
              <a:t>na</a:t>
            </a:r>
            <a:r>
              <a:rPr sz="1800" b="0" spc="-4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b="0" dirty="0">
                <a:solidFill>
                  <a:schemeClr val="bg1"/>
                </a:solidFill>
                <a:latin typeface="Carlito"/>
                <a:cs typeface="Carlito"/>
              </a:rPr>
              <a:t>Placa</a:t>
            </a:r>
            <a:r>
              <a:rPr sz="1800" b="0" spc="-3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b="0" dirty="0">
                <a:solidFill>
                  <a:schemeClr val="bg1"/>
                </a:solidFill>
                <a:latin typeface="Carlito"/>
                <a:cs typeface="Carlito"/>
              </a:rPr>
              <a:t>de</a:t>
            </a:r>
            <a:r>
              <a:rPr sz="1800" b="0" spc="-3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b="0" spc="-10" dirty="0">
                <a:solidFill>
                  <a:schemeClr val="bg1"/>
                </a:solidFill>
                <a:latin typeface="Carlito"/>
                <a:cs typeface="Carlito"/>
              </a:rPr>
              <a:t>Identificação</a:t>
            </a:r>
            <a:r>
              <a:rPr sz="1800" b="0" spc="-3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b="0" spc="-25" dirty="0">
                <a:solidFill>
                  <a:schemeClr val="bg1"/>
                </a:solidFill>
                <a:latin typeface="Carlito"/>
                <a:cs typeface="Carlito"/>
              </a:rPr>
              <a:t>de:</a:t>
            </a:r>
            <a:endParaRPr sz="1800" dirty="0">
              <a:solidFill>
                <a:schemeClr val="bg1"/>
              </a:solidFill>
              <a:latin typeface="Carlito"/>
              <a:cs typeface="Carlito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xfrm>
            <a:off x="734518" y="1064301"/>
            <a:ext cx="0" cy="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lang="pt-BR" spc="-10" dirty="0"/>
              <a:t> </a:t>
            </a:r>
            <a:endParaRPr spc="-25" dirty="0"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xfrm>
            <a:off x="734518" y="1064301"/>
            <a:ext cx="0" cy="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24</a:t>
            </a:fld>
            <a:endParaRPr spc="-25" dirty="0"/>
          </a:p>
        </p:txBody>
      </p:sp>
      <p:sp>
        <p:nvSpPr>
          <p:cNvPr id="5" name="object 5"/>
          <p:cNvSpPr txBox="1"/>
          <p:nvPr/>
        </p:nvSpPr>
        <p:spPr>
          <a:xfrm>
            <a:off x="6525398" y="3306510"/>
            <a:ext cx="4563745" cy="2495550"/>
          </a:xfrm>
          <a:prstGeom prst="rect">
            <a:avLst/>
          </a:prstGeom>
        </p:spPr>
        <p:txBody>
          <a:bodyPr vert="horz" wrap="square" lIns="0" tIns="1504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85"/>
              </a:spcBef>
            </a:pPr>
            <a:r>
              <a:rPr sz="1800" b="1" dirty="0">
                <a:highlight>
                  <a:srgbClr val="FF0000"/>
                </a:highlight>
                <a:latin typeface="Carlito"/>
                <a:cs typeface="Carlito"/>
              </a:rPr>
              <a:t>Pressão</a:t>
            </a:r>
            <a:r>
              <a:rPr sz="1800" b="1" spc="-6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b="1" dirty="0">
                <a:highlight>
                  <a:srgbClr val="FF0000"/>
                </a:highlight>
                <a:latin typeface="Carlito"/>
                <a:cs typeface="Carlito"/>
              </a:rPr>
              <a:t>Maxima</a:t>
            </a:r>
            <a:r>
              <a:rPr sz="1800" b="1" spc="-55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b="1" dirty="0">
                <a:highlight>
                  <a:srgbClr val="FF0000"/>
                </a:highlight>
                <a:latin typeface="Carlito"/>
                <a:cs typeface="Carlito"/>
              </a:rPr>
              <a:t>de</a:t>
            </a:r>
            <a:r>
              <a:rPr sz="1800" b="1" spc="-4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b="1" spc="-10" dirty="0">
                <a:highlight>
                  <a:srgbClr val="FF0000"/>
                </a:highlight>
                <a:latin typeface="Carlito"/>
                <a:cs typeface="Carlito"/>
              </a:rPr>
              <a:t>Operação</a:t>
            </a:r>
            <a:r>
              <a:rPr sz="1800" b="1" spc="-7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b="1" dirty="0">
                <a:highlight>
                  <a:srgbClr val="FF0000"/>
                </a:highlight>
                <a:latin typeface="Carlito"/>
                <a:cs typeface="Carlito"/>
              </a:rPr>
              <a:t>(ou</a:t>
            </a:r>
            <a:r>
              <a:rPr sz="1800" b="1" spc="-4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b="1" dirty="0">
                <a:highlight>
                  <a:srgbClr val="FF0000"/>
                </a:highlight>
                <a:latin typeface="Carlito"/>
                <a:cs typeface="Carlito"/>
              </a:rPr>
              <a:t>PMTA):</a:t>
            </a:r>
            <a:r>
              <a:rPr sz="1800" b="1" spc="355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spc="-10" dirty="0">
                <a:highlight>
                  <a:srgbClr val="FF0000"/>
                </a:highlight>
                <a:latin typeface="Carlito"/>
                <a:cs typeface="Carlito"/>
              </a:rPr>
              <a:t>12,00</a:t>
            </a:r>
            <a:endParaRPr sz="1800" dirty="0">
              <a:highlight>
                <a:srgbClr val="FF0000"/>
              </a:highlight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1800" dirty="0">
                <a:highlight>
                  <a:srgbClr val="FF0000"/>
                </a:highlight>
                <a:latin typeface="Carlito"/>
                <a:cs typeface="Carlito"/>
              </a:rPr>
              <a:t>Bar</a:t>
            </a:r>
            <a:r>
              <a:rPr sz="1800" spc="375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spc="-10" dirty="0">
                <a:highlight>
                  <a:srgbClr val="FF0000"/>
                </a:highlight>
                <a:latin typeface="Carlito"/>
                <a:cs typeface="Carlito"/>
              </a:rPr>
              <a:t>convertendo</a:t>
            </a:r>
            <a:r>
              <a:rPr sz="180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dirty="0">
                <a:highlight>
                  <a:srgbClr val="FF0000"/>
                </a:highlight>
                <a:latin typeface="Wingdings"/>
                <a:cs typeface="Wingdings"/>
              </a:rPr>
              <a:t></a:t>
            </a:r>
            <a:r>
              <a:rPr sz="1800" spc="-65" dirty="0">
                <a:highlight>
                  <a:srgbClr val="FF0000"/>
                </a:highlight>
                <a:latin typeface="Times New Roman"/>
                <a:cs typeface="Times New Roman"/>
              </a:rPr>
              <a:t> </a:t>
            </a:r>
            <a:r>
              <a:rPr sz="1800" dirty="0">
                <a:highlight>
                  <a:srgbClr val="FF0000"/>
                </a:highlight>
                <a:latin typeface="Carlito"/>
                <a:cs typeface="Carlito"/>
              </a:rPr>
              <a:t>1200</a:t>
            </a:r>
            <a:r>
              <a:rPr sz="1800" spc="-1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spc="-25" dirty="0">
                <a:highlight>
                  <a:srgbClr val="FF0000"/>
                </a:highlight>
                <a:latin typeface="Carlito"/>
                <a:cs typeface="Carlito"/>
              </a:rPr>
              <a:t>kPa</a:t>
            </a:r>
            <a:endParaRPr sz="1800" dirty="0">
              <a:highlight>
                <a:srgbClr val="FF0000"/>
              </a:highlight>
              <a:latin typeface="Carlito"/>
              <a:cs typeface="Carlito"/>
            </a:endParaRPr>
          </a:p>
          <a:p>
            <a:pPr marL="12700" marR="289560">
              <a:lnSpc>
                <a:spcPct val="150000"/>
              </a:lnSpc>
              <a:tabLst>
                <a:tab pos="1126490" algn="l"/>
              </a:tabLst>
            </a:pPr>
            <a:r>
              <a:rPr sz="1800" b="1" spc="-10" dirty="0">
                <a:highlight>
                  <a:srgbClr val="FF0000"/>
                </a:highlight>
                <a:latin typeface="Carlito"/>
                <a:cs typeface="Carlito"/>
              </a:rPr>
              <a:t>Volume:</a:t>
            </a:r>
            <a:r>
              <a:rPr sz="1800" b="1" spc="-7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dirty="0">
                <a:highlight>
                  <a:srgbClr val="FF0000"/>
                </a:highlight>
                <a:latin typeface="Carlito"/>
                <a:cs typeface="Carlito"/>
              </a:rPr>
              <a:t>400</a:t>
            </a:r>
            <a:r>
              <a:rPr sz="1800" spc="-3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dirty="0">
                <a:highlight>
                  <a:srgbClr val="FF0000"/>
                </a:highlight>
                <a:latin typeface="Carlito"/>
                <a:cs typeface="Carlito"/>
              </a:rPr>
              <a:t>Litros</a:t>
            </a:r>
            <a:r>
              <a:rPr sz="1800" spc="-4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spc="-10" dirty="0">
                <a:highlight>
                  <a:srgbClr val="FF0000"/>
                </a:highlight>
                <a:latin typeface="Carlito"/>
                <a:cs typeface="Carlito"/>
              </a:rPr>
              <a:t>convertendo</a:t>
            </a:r>
            <a:r>
              <a:rPr sz="1800" spc="-2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dirty="0">
                <a:highlight>
                  <a:srgbClr val="FF0000"/>
                </a:highlight>
                <a:latin typeface="Wingdings"/>
                <a:cs typeface="Wingdings"/>
              </a:rPr>
              <a:t></a:t>
            </a:r>
            <a:r>
              <a:rPr sz="1800" dirty="0">
                <a:highlight>
                  <a:srgbClr val="FF0000"/>
                </a:highlight>
                <a:latin typeface="Carlito"/>
                <a:cs typeface="Carlito"/>
              </a:rPr>
              <a:t>0,40</a:t>
            </a:r>
            <a:r>
              <a:rPr sz="1800" spc="-3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spc="-25" dirty="0">
                <a:highlight>
                  <a:srgbClr val="FF0000"/>
                </a:highlight>
                <a:latin typeface="Carlito"/>
                <a:cs typeface="Carlito"/>
              </a:rPr>
              <a:t>m³ </a:t>
            </a:r>
            <a:r>
              <a:rPr sz="1800" b="1" dirty="0">
                <a:highlight>
                  <a:srgbClr val="FF0000"/>
                </a:highlight>
                <a:latin typeface="Carlito"/>
                <a:cs typeface="Carlito"/>
              </a:rPr>
              <a:t>Cálculo</a:t>
            </a:r>
            <a:r>
              <a:rPr sz="1800" b="1" spc="-55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b="1" spc="-114" dirty="0">
                <a:highlight>
                  <a:srgbClr val="FF0000"/>
                </a:highlight>
                <a:latin typeface="Carlito"/>
                <a:cs typeface="Carlito"/>
              </a:rPr>
              <a:t>P.V</a:t>
            </a:r>
            <a:r>
              <a:rPr sz="1800" b="1" spc="1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dirty="0">
                <a:highlight>
                  <a:srgbClr val="FF0000"/>
                </a:highlight>
                <a:latin typeface="Carlito"/>
                <a:cs typeface="Carlito"/>
              </a:rPr>
              <a:t>=</a:t>
            </a:r>
            <a:r>
              <a:rPr sz="1800" spc="-1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dirty="0">
                <a:highlight>
                  <a:srgbClr val="FF0000"/>
                </a:highlight>
                <a:latin typeface="Carlito"/>
                <a:cs typeface="Carlito"/>
              </a:rPr>
              <a:t>1200</a:t>
            </a:r>
            <a:r>
              <a:rPr sz="1800" spc="-1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dirty="0">
                <a:highlight>
                  <a:srgbClr val="FF0000"/>
                </a:highlight>
                <a:latin typeface="Carlito"/>
                <a:cs typeface="Carlito"/>
              </a:rPr>
              <a:t>kPa</a:t>
            </a:r>
            <a:r>
              <a:rPr sz="1800" spc="-25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dirty="0">
                <a:highlight>
                  <a:srgbClr val="FF0000"/>
                </a:highlight>
                <a:latin typeface="Carlito"/>
                <a:cs typeface="Carlito"/>
              </a:rPr>
              <a:t>x</a:t>
            </a:r>
            <a:r>
              <a:rPr sz="1800" spc="-1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dirty="0">
                <a:highlight>
                  <a:srgbClr val="FF0000"/>
                </a:highlight>
                <a:latin typeface="Carlito"/>
                <a:cs typeface="Carlito"/>
              </a:rPr>
              <a:t>0,40m³</a:t>
            </a:r>
            <a:r>
              <a:rPr sz="1800" spc="-1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dirty="0">
                <a:highlight>
                  <a:srgbClr val="FF0000"/>
                </a:highlight>
                <a:latin typeface="Carlito"/>
                <a:cs typeface="Carlito"/>
              </a:rPr>
              <a:t>= </a:t>
            </a:r>
            <a:r>
              <a:rPr sz="1800" spc="-25" dirty="0">
                <a:highlight>
                  <a:srgbClr val="FF0000"/>
                </a:highlight>
                <a:latin typeface="Carlito"/>
                <a:cs typeface="Carlito"/>
              </a:rPr>
              <a:t>480 </a:t>
            </a:r>
            <a:r>
              <a:rPr sz="1800" b="1" spc="-10" dirty="0">
                <a:highlight>
                  <a:srgbClr val="FF0000"/>
                </a:highlight>
                <a:latin typeface="Carlito"/>
                <a:cs typeface="Carlito"/>
              </a:rPr>
              <a:t>Conclui,se</a:t>
            </a:r>
            <a:r>
              <a:rPr sz="1800" b="1" dirty="0">
                <a:highlight>
                  <a:srgbClr val="FF0000"/>
                </a:highlight>
                <a:latin typeface="Carlito"/>
                <a:cs typeface="Carlito"/>
              </a:rPr>
              <a:t>	que</a:t>
            </a:r>
            <a:r>
              <a:rPr sz="1800" b="1" spc="37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b="1" dirty="0">
                <a:highlight>
                  <a:srgbClr val="FF0000"/>
                </a:highlight>
                <a:latin typeface="Carlito"/>
                <a:cs typeface="Carlito"/>
              </a:rPr>
              <a:t>480 &gt;</a:t>
            </a:r>
            <a:r>
              <a:rPr sz="1800" b="1" spc="-15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b="1" dirty="0">
                <a:highlight>
                  <a:srgbClr val="FF0000"/>
                </a:highlight>
                <a:latin typeface="Carlito"/>
                <a:cs typeface="Carlito"/>
              </a:rPr>
              <a:t>8</a:t>
            </a:r>
            <a:r>
              <a:rPr sz="1800" b="1" spc="405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b="1" dirty="0">
                <a:highlight>
                  <a:srgbClr val="FF0000"/>
                </a:highlight>
                <a:latin typeface="Carlito"/>
                <a:cs typeface="Carlito"/>
              </a:rPr>
              <a:t>,</a:t>
            </a:r>
            <a:r>
              <a:rPr sz="1800" b="1" spc="-5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b="1" dirty="0">
                <a:highlight>
                  <a:srgbClr val="FF0000"/>
                </a:highlight>
                <a:latin typeface="Carlito"/>
                <a:cs typeface="Carlito"/>
              </a:rPr>
              <a:t>logo</a:t>
            </a:r>
            <a:r>
              <a:rPr sz="1800" b="1" spc="-3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b="1" dirty="0">
                <a:highlight>
                  <a:srgbClr val="FF0000"/>
                </a:highlight>
                <a:latin typeface="Carlito"/>
                <a:cs typeface="Carlito"/>
              </a:rPr>
              <a:t>nosso</a:t>
            </a:r>
            <a:r>
              <a:rPr sz="1800" b="1" spc="-55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b="1" dirty="0">
                <a:highlight>
                  <a:srgbClr val="FF0000"/>
                </a:highlight>
                <a:latin typeface="Carlito"/>
                <a:cs typeface="Carlito"/>
              </a:rPr>
              <a:t>vaso</a:t>
            </a:r>
            <a:r>
              <a:rPr sz="1800" b="1" spc="-2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b="1" spc="-25" dirty="0">
                <a:highlight>
                  <a:srgbClr val="FF0000"/>
                </a:highlight>
                <a:latin typeface="Carlito"/>
                <a:cs typeface="Carlito"/>
              </a:rPr>
              <a:t>de </a:t>
            </a:r>
            <a:r>
              <a:rPr sz="1800" b="1" dirty="0">
                <a:highlight>
                  <a:srgbClr val="FF0000"/>
                </a:highlight>
                <a:latin typeface="Carlito"/>
                <a:cs typeface="Carlito"/>
              </a:rPr>
              <a:t>pressão</a:t>
            </a:r>
            <a:r>
              <a:rPr sz="1800" b="1" spc="-55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b="1" dirty="0">
                <a:highlight>
                  <a:srgbClr val="FF0000"/>
                </a:highlight>
                <a:latin typeface="Carlito"/>
                <a:cs typeface="Carlito"/>
              </a:rPr>
              <a:t>é</a:t>
            </a:r>
            <a:r>
              <a:rPr sz="1800" b="1" spc="-3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b="1" dirty="0">
                <a:highlight>
                  <a:srgbClr val="FF0000"/>
                </a:highlight>
                <a:latin typeface="Carlito"/>
                <a:cs typeface="Carlito"/>
              </a:rPr>
              <a:t>abrangido</a:t>
            </a:r>
            <a:r>
              <a:rPr sz="1800" b="1" spc="-3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b="1" dirty="0">
                <a:highlight>
                  <a:srgbClr val="FF0000"/>
                </a:highlight>
                <a:latin typeface="Carlito"/>
                <a:cs typeface="Carlito"/>
              </a:rPr>
              <a:t>pela</a:t>
            </a:r>
            <a:r>
              <a:rPr sz="1800" b="1" spc="-5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800" b="1" spc="-20" dirty="0">
                <a:highlight>
                  <a:srgbClr val="FF0000"/>
                </a:highlight>
                <a:latin typeface="Carlito"/>
                <a:cs typeface="Carlito"/>
              </a:rPr>
              <a:t>NR13</a:t>
            </a:r>
            <a:endParaRPr sz="1800" dirty="0">
              <a:highlight>
                <a:srgbClr val="FF0000"/>
              </a:highlight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1581" y="67945"/>
            <a:ext cx="9208451" cy="40472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800" dirty="0">
                <a:latin typeface="Carlito"/>
                <a:cs typeface="Carlito"/>
              </a:rPr>
              <a:t>No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item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13.5.1.2,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os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vasos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abrangidos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pela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NR</a:t>
            </a:r>
            <a:r>
              <a:rPr sz="1800" b="1" spc="-5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13</a:t>
            </a:r>
            <a:r>
              <a:rPr sz="1800" b="1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recebem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também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classificação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categoria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segundo</a:t>
            </a:r>
            <a:r>
              <a:rPr sz="1800" spc="-50" dirty="0">
                <a:latin typeface="Carlito"/>
                <a:cs typeface="Carlito"/>
              </a:rPr>
              <a:t> a </a:t>
            </a:r>
            <a:r>
              <a:rPr sz="1800" dirty="0">
                <a:latin typeface="Carlito"/>
                <a:cs typeface="Carlito"/>
              </a:rPr>
              <a:t>classe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do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fluido</a:t>
            </a:r>
            <a:r>
              <a:rPr sz="1800" spc="36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grupo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potencial de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risco.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Os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fluidos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são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classificados:</a:t>
            </a:r>
            <a:endParaRPr sz="1800" dirty="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sz="1800" b="1" dirty="0" err="1">
                <a:latin typeface="Carlito"/>
                <a:cs typeface="Carlito"/>
              </a:rPr>
              <a:t>Classe</a:t>
            </a:r>
            <a:r>
              <a:rPr sz="1800" b="1" spc="-20" dirty="0">
                <a:latin typeface="Carlito"/>
                <a:cs typeface="Carlito"/>
              </a:rPr>
              <a:t> </a:t>
            </a:r>
            <a:r>
              <a:rPr sz="1800" b="1" spc="-25" dirty="0">
                <a:latin typeface="Carlito"/>
                <a:cs typeface="Carlito"/>
              </a:rPr>
              <a:t>A:</a:t>
            </a:r>
            <a:endParaRPr sz="1800" dirty="0">
              <a:latin typeface="Carlito"/>
              <a:cs typeface="Carlito"/>
            </a:endParaRPr>
          </a:p>
          <a:p>
            <a:pPr marL="134620" indent="-121920">
              <a:lnSpc>
                <a:spcPct val="100000"/>
              </a:lnSpc>
              <a:spcBef>
                <a:spcPts val="1080"/>
              </a:spcBef>
              <a:buChar char="-"/>
              <a:tabLst>
                <a:tab pos="134620" algn="l"/>
              </a:tabLst>
            </a:pPr>
            <a:r>
              <a:rPr sz="1800" dirty="0">
                <a:latin typeface="Carlito"/>
                <a:cs typeface="Carlito"/>
              </a:rPr>
              <a:t>fluidos</a:t>
            </a:r>
            <a:r>
              <a:rPr sz="1800" spc="-6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inflamáveis;</a:t>
            </a:r>
            <a:endParaRPr sz="1800" dirty="0">
              <a:latin typeface="Carlito"/>
              <a:cs typeface="Carlito"/>
            </a:endParaRPr>
          </a:p>
          <a:p>
            <a:pPr marL="134620" indent="-121920">
              <a:lnSpc>
                <a:spcPct val="100000"/>
              </a:lnSpc>
              <a:spcBef>
                <a:spcPts val="1080"/>
              </a:spcBef>
              <a:buChar char="-"/>
              <a:tabLst>
                <a:tab pos="134620" algn="l"/>
              </a:tabLst>
            </a:pPr>
            <a:r>
              <a:rPr sz="1800" dirty="0">
                <a:latin typeface="Carlito"/>
                <a:cs typeface="Carlito"/>
              </a:rPr>
              <a:t>fluidos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combustíveis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com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temperatura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superior</a:t>
            </a:r>
            <a:endParaRPr sz="1800" dirty="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1800" dirty="0">
                <a:latin typeface="Carlito"/>
                <a:cs typeface="Carlito"/>
              </a:rPr>
              <a:t>ou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igual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200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ºC</a:t>
            </a:r>
            <a:r>
              <a:rPr sz="1800" spc="-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(duzentos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graus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Celsius);</a:t>
            </a:r>
            <a:endParaRPr sz="1800" dirty="0">
              <a:latin typeface="Carlito"/>
              <a:cs typeface="Carlito"/>
            </a:endParaRPr>
          </a:p>
          <a:p>
            <a:pPr marL="134620" indent="-121920">
              <a:lnSpc>
                <a:spcPct val="100000"/>
              </a:lnSpc>
              <a:spcBef>
                <a:spcPts val="1080"/>
              </a:spcBef>
              <a:buChar char="-"/>
              <a:tabLst>
                <a:tab pos="134620" algn="l"/>
              </a:tabLst>
            </a:pPr>
            <a:r>
              <a:rPr sz="1800" dirty="0">
                <a:latin typeface="Carlito"/>
                <a:cs typeface="Carlito"/>
              </a:rPr>
              <a:t>fluidos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tóxicos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com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limite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tolerância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igual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ou</a:t>
            </a:r>
            <a:endParaRPr sz="1800" dirty="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1800" dirty="0">
                <a:latin typeface="Carlito"/>
                <a:cs typeface="Carlito"/>
              </a:rPr>
              <a:t>inferior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20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ppm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(vinte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partes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por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milhão);</a:t>
            </a:r>
            <a:endParaRPr sz="1800" dirty="0">
              <a:latin typeface="Carlito"/>
              <a:cs typeface="Carlito"/>
            </a:endParaRPr>
          </a:p>
          <a:p>
            <a:pPr marL="134620" indent="-121920">
              <a:lnSpc>
                <a:spcPct val="100000"/>
              </a:lnSpc>
              <a:spcBef>
                <a:spcPts val="1085"/>
              </a:spcBef>
              <a:buChar char="-"/>
              <a:tabLst>
                <a:tab pos="134620" algn="l"/>
              </a:tabLst>
            </a:pPr>
            <a:r>
              <a:rPr sz="1800" spc="-10" dirty="0">
                <a:latin typeface="Carlito"/>
                <a:cs typeface="Carlito"/>
              </a:rPr>
              <a:t>hidrogênio;</a:t>
            </a:r>
            <a:endParaRPr sz="1800" dirty="0">
              <a:latin typeface="Carlito"/>
              <a:cs typeface="Carlito"/>
            </a:endParaRPr>
          </a:p>
          <a:p>
            <a:pPr marL="134620" indent="-121920">
              <a:lnSpc>
                <a:spcPct val="100000"/>
              </a:lnSpc>
              <a:spcBef>
                <a:spcPts val="1080"/>
              </a:spcBef>
              <a:buChar char="-"/>
              <a:tabLst>
                <a:tab pos="134620" algn="l"/>
              </a:tabLst>
            </a:pPr>
            <a:r>
              <a:rPr sz="1800" spc="-10" dirty="0">
                <a:latin typeface="Carlito"/>
                <a:cs typeface="Carlito"/>
              </a:rPr>
              <a:t>acetileno.</a:t>
            </a:r>
            <a:endParaRPr sz="1800" dirty="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88808" y="1053084"/>
            <a:ext cx="4203192" cy="3048000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lang="pt-BR" spc="-10" dirty="0"/>
              <a:t> </a:t>
            </a:r>
            <a:endParaRPr spc="-25" dirty="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25</a:t>
            </a:fld>
            <a:endParaRPr spc="-25" dirty="0"/>
          </a:p>
        </p:txBody>
      </p:sp>
      <p:sp>
        <p:nvSpPr>
          <p:cNvPr id="4" name="object 2"/>
          <p:cNvSpPr txBox="1"/>
          <p:nvPr/>
        </p:nvSpPr>
        <p:spPr>
          <a:xfrm>
            <a:off x="191581" y="3943389"/>
            <a:ext cx="7707111" cy="2749471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80"/>
              </a:spcBef>
            </a:pPr>
            <a:r>
              <a:rPr sz="1600" b="1" dirty="0">
                <a:latin typeface="Carlito"/>
                <a:cs typeface="Carlito"/>
              </a:rPr>
              <a:t>Classe</a:t>
            </a:r>
            <a:r>
              <a:rPr sz="1600" b="1" spc="-15" dirty="0">
                <a:latin typeface="Carlito"/>
                <a:cs typeface="Carlito"/>
              </a:rPr>
              <a:t> </a:t>
            </a:r>
            <a:r>
              <a:rPr sz="1600" b="1" spc="-25" dirty="0">
                <a:latin typeface="Carlito"/>
                <a:cs typeface="Carlito"/>
              </a:rPr>
              <a:t>B:</a:t>
            </a:r>
            <a:endParaRPr sz="1600" dirty="0">
              <a:latin typeface="Carlito"/>
              <a:cs typeface="Carlito"/>
            </a:endParaRPr>
          </a:p>
          <a:p>
            <a:pPr marL="12700" marR="156845" indent="121920">
              <a:lnSpc>
                <a:spcPts val="3240"/>
              </a:lnSpc>
              <a:spcBef>
                <a:spcPts val="285"/>
              </a:spcBef>
              <a:buChar char="-"/>
              <a:tabLst>
                <a:tab pos="134620" algn="l"/>
              </a:tabLst>
            </a:pPr>
            <a:r>
              <a:rPr sz="1600" dirty="0">
                <a:latin typeface="Carlito"/>
                <a:cs typeface="Carlito"/>
              </a:rPr>
              <a:t>fluidos</a:t>
            </a:r>
            <a:r>
              <a:rPr sz="1600" spc="-4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combustíveis</a:t>
            </a:r>
            <a:r>
              <a:rPr sz="1600" spc="-5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com</a:t>
            </a:r>
            <a:r>
              <a:rPr sz="1600" spc="-50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temperatura</a:t>
            </a:r>
            <a:r>
              <a:rPr sz="1600" spc="-5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inferior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spc="-50" dirty="0">
                <a:latin typeface="Carlito"/>
                <a:cs typeface="Carlito"/>
              </a:rPr>
              <a:t>a </a:t>
            </a:r>
            <a:r>
              <a:rPr sz="1600" dirty="0">
                <a:latin typeface="Carlito"/>
                <a:cs typeface="Carlito"/>
              </a:rPr>
              <a:t>200</a:t>
            </a:r>
            <a:r>
              <a:rPr sz="1600" spc="-4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ºC</a:t>
            </a:r>
            <a:r>
              <a:rPr sz="1600" spc="-20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(duzentos</a:t>
            </a:r>
            <a:r>
              <a:rPr sz="1600" spc="-4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graus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Celsius);</a:t>
            </a:r>
            <a:endParaRPr sz="1600" dirty="0">
              <a:latin typeface="Carlito"/>
              <a:cs typeface="Carlito"/>
            </a:endParaRPr>
          </a:p>
          <a:p>
            <a:pPr marL="12700" marR="5080" indent="121920">
              <a:lnSpc>
                <a:spcPts val="3240"/>
              </a:lnSpc>
              <a:spcBef>
                <a:spcPts val="5"/>
              </a:spcBef>
              <a:buChar char="-"/>
              <a:tabLst>
                <a:tab pos="134620" algn="l"/>
              </a:tabLst>
            </a:pPr>
            <a:r>
              <a:rPr sz="1600" dirty="0">
                <a:latin typeface="Carlito"/>
                <a:cs typeface="Carlito"/>
              </a:rPr>
              <a:t>fluidos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tóxicos</a:t>
            </a:r>
            <a:r>
              <a:rPr sz="1600" spc="-4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com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limite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de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tolerância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superior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spc="-50" dirty="0">
                <a:latin typeface="Carlito"/>
                <a:cs typeface="Carlito"/>
              </a:rPr>
              <a:t>a </a:t>
            </a:r>
            <a:r>
              <a:rPr sz="1600" dirty="0">
                <a:latin typeface="Carlito"/>
                <a:cs typeface="Carlito"/>
              </a:rPr>
              <a:t>20</a:t>
            </a:r>
            <a:r>
              <a:rPr sz="1600" spc="-4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ppm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(vinte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partes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por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milhão).</a:t>
            </a:r>
            <a:endParaRPr sz="1600" dirty="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795"/>
              </a:spcBef>
            </a:pPr>
            <a:r>
              <a:rPr sz="1600" b="1" dirty="0">
                <a:latin typeface="Carlito"/>
                <a:cs typeface="Carlito"/>
              </a:rPr>
              <a:t>Classe</a:t>
            </a:r>
            <a:r>
              <a:rPr sz="1600" b="1" spc="-25" dirty="0">
                <a:latin typeface="Carlito"/>
                <a:cs typeface="Carlito"/>
              </a:rPr>
              <a:t> C:</a:t>
            </a:r>
            <a:endParaRPr sz="1600" dirty="0">
              <a:latin typeface="Carlito"/>
              <a:cs typeface="Carlito"/>
            </a:endParaRPr>
          </a:p>
          <a:p>
            <a:pPr marL="12700" marR="366395" indent="121920">
              <a:lnSpc>
                <a:spcPct val="150000"/>
              </a:lnSpc>
              <a:buChar char="-"/>
              <a:tabLst>
                <a:tab pos="134620" algn="l"/>
              </a:tabLst>
            </a:pPr>
            <a:r>
              <a:rPr sz="1600" dirty="0">
                <a:latin typeface="Carlito"/>
                <a:cs typeface="Carlito"/>
              </a:rPr>
              <a:t>vapor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de</a:t>
            </a:r>
            <a:r>
              <a:rPr sz="1600" spc="-2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água,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gases</a:t>
            </a:r>
            <a:r>
              <a:rPr sz="1600" spc="-5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asfixiantes</a:t>
            </a:r>
            <a:r>
              <a:rPr sz="1600" spc="-5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simples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ou</a:t>
            </a:r>
            <a:r>
              <a:rPr sz="1600" spc="-25" dirty="0">
                <a:latin typeface="Carlito"/>
                <a:cs typeface="Carlito"/>
              </a:rPr>
              <a:t> ar </a:t>
            </a:r>
            <a:r>
              <a:rPr sz="1600" spc="-10" dirty="0">
                <a:latin typeface="Carlito"/>
                <a:cs typeface="Carlito"/>
              </a:rPr>
              <a:t>comprimido.</a:t>
            </a:r>
            <a:endParaRPr sz="1600" dirty="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1600" b="1" dirty="0">
                <a:latin typeface="Carlito"/>
                <a:cs typeface="Carlito"/>
              </a:rPr>
              <a:t>Classe</a:t>
            </a:r>
            <a:r>
              <a:rPr sz="1600" b="1" spc="-15" dirty="0">
                <a:latin typeface="Carlito"/>
                <a:cs typeface="Carlito"/>
              </a:rPr>
              <a:t> </a:t>
            </a:r>
            <a:r>
              <a:rPr sz="1600" b="1" spc="-25" dirty="0">
                <a:latin typeface="Carlito"/>
                <a:cs typeface="Carlito"/>
              </a:rPr>
              <a:t>D:</a:t>
            </a:r>
            <a:endParaRPr sz="1600" dirty="0">
              <a:latin typeface="Carlito"/>
              <a:cs typeface="Carlito"/>
            </a:endParaRPr>
          </a:p>
          <a:p>
            <a:pPr marL="134620" indent="-121920">
              <a:lnSpc>
                <a:spcPct val="100000"/>
              </a:lnSpc>
              <a:spcBef>
                <a:spcPts val="1080"/>
              </a:spcBef>
              <a:buChar char="-"/>
              <a:tabLst>
                <a:tab pos="134620" algn="l"/>
              </a:tabLst>
            </a:pPr>
            <a:r>
              <a:rPr sz="1600" dirty="0">
                <a:latin typeface="Carlito"/>
                <a:cs typeface="Carlito"/>
              </a:rPr>
              <a:t>outro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fluido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não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enquadrado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acima</a:t>
            </a:r>
            <a:endParaRPr sz="1600" dirty="0">
              <a:latin typeface="Carlito"/>
              <a:cs typeface="Carlito"/>
            </a:endParaRPr>
          </a:p>
        </p:txBody>
      </p:sp>
      <p:pic>
        <p:nvPicPr>
          <p:cNvPr id="5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98692" y="3696589"/>
            <a:ext cx="4293308" cy="324307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0"/>
            <a:ext cx="9710928" cy="1217000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27305" rIns="0" bIns="0" rtlCol="0">
            <a:spAutoFit/>
          </a:bodyPr>
          <a:lstStyle/>
          <a:p>
            <a:pPr marL="91440" marR="197485">
              <a:lnSpc>
                <a:spcPts val="3240"/>
              </a:lnSpc>
              <a:spcBef>
                <a:spcPts val="215"/>
              </a:spcBef>
            </a:pPr>
            <a:r>
              <a:rPr sz="1800" b="1" spc="-10" dirty="0">
                <a:solidFill>
                  <a:srgbClr val="C00000"/>
                </a:solidFill>
                <a:latin typeface="Carlito"/>
                <a:cs typeface="Carlito"/>
              </a:rPr>
              <a:t>Atenção!</a:t>
            </a:r>
            <a:r>
              <a:rPr sz="1800" b="1" spc="-65" dirty="0">
                <a:solidFill>
                  <a:srgbClr val="C00000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C00000"/>
                </a:solidFill>
                <a:latin typeface="Wingdings"/>
                <a:cs typeface="Wingdings"/>
              </a:rPr>
              <a:t></a:t>
            </a:r>
            <a:r>
              <a:rPr sz="1800" spc="-8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C00000"/>
                </a:solidFill>
                <a:latin typeface="Carlito"/>
                <a:cs typeface="Carlito"/>
              </a:rPr>
              <a:t>Quando</a:t>
            </a:r>
            <a:r>
              <a:rPr sz="1800" spc="-25" dirty="0">
                <a:solidFill>
                  <a:srgbClr val="C00000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C00000"/>
                </a:solidFill>
                <a:latin typeface="Carlito"/>
                <a:cs typeface="Carlito"/>
              </a:rPr>
              <a:t>se</a:t>
            </a:r>
            <a:r>
              <a:rPr sz="1800" spc="-30" dirty="0">
                <a:solidFill>
                  <a:srgbClr val="C00000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C00000"/>
                </a:solidFill>
                <a:latin typeface="Carlito"/>
                <a:cs typeface="Carlito"/>
              </a:rPr>
              <a:t>tratar</a:t>
            </a:r>
            <a:r>
              <a:rPr sz="1800" spc="-35" dirty="0">
                <a:solidFill>
                  <a:srgbClr val="C00000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C00000"/>
                </a:solidFill>
                <a:latin typeface="Carlito"/>
                <a:cs typeface="Carlito"/>
              </a:rPr>
              <a:t>de</a:t>
            </a:r>
            <a:r>
              <a:rPr sz="1800" spc="-35" dirty="0">
                <a:solidFill>
                  <a:srgbClr val="C00000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C00000"/>
                </a:solidFill>
                <a:latin typeface="Carlito"/>
                <a:cs typeface="Carlito"/>
              </a:rPr>
              <a:t>mistura,</a:t>
            </a:r>
            <a:r>
              <a:rPr sz="1800" spc="-30" dirty="0">
                <a:solidFill>
                  <a:srgbClr val="C00000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C00000"/>
                </a:solidFill>
                <a:latin typeface="Carlito"/>
                <a:cs typeface="Carlito"/>
              </a:rPr>
              <a:t>deve</a:t>
            </a:r>
            <a:r>
              <a:rPr sz="1800" spc="-35" dirty="0">
                <a:solidFill>
                  <a:srgbClr val="C00000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C00000"/>
                </a:solidFill>
                <a:latin typeface="Carlito"/>
                <a:cs typeface="Carlito"/>
              </a:rPr>
              <a:t>ser</a:t>
            </a:r>
            <a:r>
              <a:rPr sz="1800" spc="-35" dirty="0">
                <a:solidFill>
                  <a:srgbClr val="C00000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C00000"/>
                </a:solidFill>
                <a:latin typeface="Carlito"/>
                <a:cs typeface="Carlito"/>
              </a:rPr>
              <a:t>considerada</a:t>
            </a:r>
            <a:r>
              <a:rPr sz="1800" spc="-30" dirty="0">
                <a:solidFill>
                  <a:srgbClr val="C00000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C00000"/>
                </a:solidFill>
                <a:latin typeface="Carlito"/>
                <a:cs typeface="Carlito"/>
              </a:rPr>
              <a:t>a</a:t>
            </a:r>
            <a:r>
              <a:rPr sz="1800" spc="-25" dirty="0">
                <a:solidFill>
                  <a:srgbClr val="C00000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C00000"/>
                </a:solidFill>
                <a:latin typeface="Carlito"/>
                <a:cs typeface="Carlito"/>
              </a:rPr>
              <a:t>classe</a:t>
            </a:r>
            <a:r>
              <a:rPr sz="1800" spc="-30" dirty="0">
                <a:solidFill>
                  <a:srgbClr val="C00000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C00000"/>
                </a:solidFill>
                <a:latin typeface="Carlito"/>
                <a:cs typeface="Carlito"/>
              </a:rPr>
              <a:t>do</a:t>
            </a:r>
            <a:r>
              <a:rPr sz="1800" spc="-40" dirty="0">
                <a:solidFill>
                  <a:srgbClr val="C00000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C00000"/>
                </a:solidFill>
                <a:latin typeface="Carlito"/>
                <a:cs typeface="Carlito"/>
              </a:rPr>
              <a:t>fluido</a:t>
            </a:r>
            <a:r>
              <a:rPr sz="1800" spc="-15" dirty="0">
                <a:solidFill>
                  <a:srgbClr val="C00000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C00000"/>
                </a:solidFill>
                <a:latin typeface="Carlito"/>
                <a:cs typeface="Carlito"/>
              </a:rPr>
              <a:t>que</a:t>
            </a:r>
            <a:r>
              <a:rPr sz="1800" spc="-35" dirty="0">
                <a:solidFill>
                  <a:srgbClr val="C00000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C00000"/>
                </a:solidFill>
                <a:latin typeface="Carlito"/>
                <a:cs typeface="Carlito"/>
              </a:rPr>
              <a:t>representar</a:t>
            </a:r>
            <a:r>
              <a:rPr sz="1800" spc="-35" dirty="0">
                <a:solidFill>
                  <a:srgbClr val="C00000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C00000"/>
                </a:solidFill>
                <a:latin typeface="Carlito"/>
                <a:cs typeface="Carlito"/>
              </a:rPr>
              <a:t>maior</a:t>
            </a:r>
            <a:r>
              <a:rPr sz="1800" spc="-35" dirty="0">
                <a:solidFill>
                  <a:srgbClr val="C00000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C00000"/>
                </a:solidFill>
                <a:latin typeface="Carlito"/>
                <a:cs typeface="Carlito"/>
              </a:rPr>
              <a:t>risco </a:t>
            </a:r>
            <a:r>
              <a:rPr sz="1800" dirty="0">
                <a:solidFill>
                  <a:srgbClr val="C00000"/>
                </a:solidFill>
                <a:latin typeface="Carlito"/>
                <a:cs typeface="Carlito"/>
              </a:rPr>
              <a:t>aos</a:t>
            </a:r>
            <a:r>
              <a:rPr sz="1800" spc="-5" dirty="0">
                <a:solidFill>
                  <a:srgbClr val="C00000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C00000"/>
                </a:solidFill>
                <a:latin typeface="Carlito"/>
                <a:cs typeface="Carlito"/>
              </a:rPr>
              <a:t>trabalhadores</a:t>
            </a:r>
            <a:r>
              <a:rPr sz="1800" dirty="0">
                <a:solidFill>
                  <a:srgbClr val="C00000"/>
                </a:solidFill>
                <a:latin typeface="Carlito"/>
                <a:cs typeface="Carlito"/>
              </a:rPr>
              <a:t> e</a:t>
            </a:r>
            <a:r>
              <a:rPr sz="1800" spc="10" dirty="0">
                <a:solidFill>
                  <a:srgbClr val="C00000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C00000"/>
                </a:solidFill>
                <a:latin typeface="Carlito"/>
                <a:cs typeface="Carlito"/>
              </a:rPr>
              <a:t>instalações,</a:t>
            </a:r>
            <a:r>
              <a:rPr sz="1800" dirty="0">
                <a:solidFill>
                  <a:srgbClr val="C00000"/>
                </a:solidFill>
                <a:latin typeface="Carlito"/>
                <a:cs typeface="Carlito"/>
              </a:rPr>
              <a:t> </a:t>
            </a:r>
            <a:r>
              <a:rPr sz="1800" spc="-20" dirty="0">
                <a:solidFill>
                  <a:srgbClr val="C00000"/>
                </a:solidFill>
                <a:latin typeface="Carlito"/>
                <a:cs typeface="Carlito"/>
              </a:rPr>
              <a:t>considerando-</a:t>
            </a:r>
            <a:r>
              <a:rPr sz="1800" dirty="0">
                <a:solidFill>
                  <a:srgbClr val="C00000"/>
                </a:solidFill>
                <a:latin typeface="Carlito"/>
                <a:cs typeface="Carlito"/>
              </a:rPr>
              <a:t>se sua</a:t>
            </a:r>
            <a:r>
              <a:rPr sz="1800" spc="-5" dirty="0">
                <a:solidFill>
                  <a:srgbClr val="C00000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C00000"/>
                </a:solidFill>
                <a:latin typeface="Carlito"/>
                <a:cs typeface="Carlito"/>
              </a:rPr>
              <a:t>toxicidade,</a:t>
            </a:r>
            <a:r>
              <a:rPr sz="1800" spc="15" dirty="0">
                <a:solidFill>
                  <a:srgbClr val="C00000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C00000"/>
                </a:solidFill>
                <a:latin typeface="Carlito"/>
                <a:cs typeface="Carlito"/>
              </a:rPr>
              <a:t>inflamabilidade</a:t>
            </a:r>
            <a:r>
              <a:rPr sz="1800" spc="20" dirty="0">
                <a:solidFill>
                  <a:srgbClr val="C00000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C00000"/>
                </a:solidFill>
                <a:latin typeface="Carlito"/>
                <a:cs typeface="Carlito"/>
              </a:rPr>
              <a:t>e</a:t>
            </a:r>
            <a:r>
              <a:rPr sz="1800" spc="-5" dirty="0">
                <a:solidFill>
                  <a:srgbClr val="C00000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C00000"/>
                </a:solidFill>
                <a:latin typeface="Carlito"/>
                <a:cs typeface="Carlito"/>
              </a:rPr>
              <a:t>concentração;</a:t>
            </a:r>
            <a:endParaRPr sz="1800" dirty="0">
              <a:solidFill>
                <a:srgbClr val="C00000"/>
              </a:solidFill>
              <a:latin typeface="Carlito"/>
              <a:cs typeface="Carlito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4800" y="2076500"/>
            <a:ext cx="6181090" cy="1821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600" dirty="0">
                <a:highlight>
                  <a:srgbClr val="FF0000"/>
                </a:highlight>
                <a:latin typeface="Carlito"/>
                <a:cs typeface="Carlito"/>
              </a:rPr>
              <a:t>A</a:t>
            </a:r>
            <a:r>
              <a:rPr sz="1600" spc="-4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dirty="0">
                <a:highlight>
                  <a:srgbClr val="FF0000"/>
                </a:highlight>
                <a:latin typeface="Carlito"/>
                <a:cs typeface="Carlito"/>
              </a:rPr>
              <a:t>classificação</a:t>
            </a:r>
            <a:r>
              <a:rPr sz="1600" spc="-3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dirty="0">
                <a:highlight>
                  <a:srgbClr val="FF0000"/>
                </a:highlight>
                <a:latin typeface="Carlito"/>
                <a:cs typeface="Carlito"/>
              </a:rPr>
              <a:t>dos</a:t>
            </a:r>
            <a:r>
              <a:rPr sz="1600" spc="-35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dirty="0">
                <a:highlight>
                  <a:srgbClr val="FF0000"/>
                </a:highlight>
                <a:latin typeface="Carlito"/>
                <a:cs typeface="Carlito"/>
              </a:rPr>
              <a:t>grupos</a:t>
            </a:r>
            <a:r>
              <a:rPr sz="1600" spc="-45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dirty="0">
                <a:highlight>
                  <a:srgbClr val="FF0000"/>
                </a:highlight>
                <a:latin typeface="Carlito"/>
                <a:cs typeface="Carlito"/>
              </a:rPr>
              <a:t>de</a:t>
            </a:r>
            <a:r>
              <a:rPr sz="1600" spc="-4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dirty="0">
                <a:highlight>
                  <a:srgbClr val="FF0000"/>
                </a:highlight>
                <a:latin typeface="Carlito"/>
                <a:cs typeface="Carlito"/>
              </a:rPr>
              <a:t>potencial</a:t>
            </a:r>
            <a:r>
              <a:rPr sz="1600" spc="-1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dirty="0">
                <a:highlight>
                  <a:srgbClr val="FF0000"/>
                </a:highlight>
                <a:latin typeface="Carlito"/>
                <a:cs typeface="Carlito"/>
              </a:rPr>
              <a:t>de</a:t>
            </a:r>
            <a:r>
              <a:rPr sz="1600" spc="-4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dirty="0">
                <a:highlight>
                  <a:srgbClr val="FF0000"/>
                </a:highlight>
                <a:latin typeface="Carlito"/>
                <a:cs typeface="Carlito"/>
              </a:rPr>
              <a:t>risco</a:t>
            </a:r>
            <a:r>
              <a:rPr sz="1600" spc="-3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dirty="0">
                <a:highlight>
                  <a:srgbClr val="FF0000"/>
                </a:highlight>
                <a:latin typeface="Carlito"/>
                <a:cs typeface="Carlito"/>
              </a:rPr>
              <a:t>é</a:t>
            </a:r>
            <a:r>
              <a:rPr sz="1600" spc="-4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dirty="0">
                <a:highlight>
                  <a:srgbClr val="FF0000"/>
                </a:highlight>
                <a:latin typeface="Carlito"/>
                <a:cs typeface="Carlito"/>
              </a:rPr>
              <a:t>em</a:t>
            </a:r>
            <a:r>
              <a:rPr sz="1600" spc="-3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dirty="0">
                <a:highlight>
                  <a:srgbClr val="FF0000"/>
                </a:highlight>
                <a:latin typeface="Carlito"/>
                <a:cs typeface="Carlito"/>
              </a:rPr>
              <a:t>função</a:t>
            </a:r>
            <a:r>
              <a:rPr sz="1600" spc="-45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spc="-25" dirty="0">
                <a:highlight>
                  <a:srgbClr val="FF0000"/>
                </a:highlight>
                <a:latin typeface="Carlito"/>
                <a:cs typeface="Carlito"/>
              </a:rPr>
              <a:t>do </a:t>
            </a:r>
            <a:r>
              <a:rPr sz="1600" dirty="0">
                <a:highlight>
                  <a:srgbClr val="FF0000"/>
                </a:highlight>
                <a:latin typeface="Carlito"/>
                <a:cs typeface="Carlito"/>
              </a:rPr>
              <a:t>produto</a:t>
            </a:r>
            <a:r>
              <a:rPr sz="1600" spc="-6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spc="-135" dirty="0">
                <a:highlight>
                  <a:srgbClr val="FF0000"/>
                </a:highlight>
                <a:latin typeface="Carlito"/>
                <a:cs typeface="Carlito"/>
              </a:rPr>
              <a:t>P.V</a:t>
            </a:r>
            <a:r>
              <a:rPr sz="1600" spc="1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dirty="0">
                <a:highlight>
                  <a:srgbClr val="FF0000"/>
                </a:highlight>
                <a:latin typeface="Carlito"/>
                <a:cs typeface="Carlito"/>
              </a:rPr>
              <a:t>onde</a:t>
            </a:r>
            <a:r>
              <a:rPr sz="1600" spc="-15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dirty="0">
                <a:highlight>
                  <a:srgbClr val="FF0000"/>
                </a:highlight>
                <a:latin typeface="Carlito"/>
                <a:cs typeface="Carlito"/>
              </a:rPr>
              <a:t>P</a:t>
            </a:r>
            <a:r>
              <a:rPr sz="1600" spc="-25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dirty="0">
                <a:highlight>
                  <a:srgbClr val="FF0000"/>
                </a:highlight>
                <a:latin typeface="Carlito"/>
                <a:cs typeface="Carlito"/>
              </a:rPr>
              <a:t>é</a:t>
            </a:r>
            <a:r>
              <a:rPr sz="1600" spc="-3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dirty="0">
                <a:highlight>
                  <a:srgbClr val="FF0000"/>
                </a:highlight>
                <a:latin typeface="Carlito"/>
                <a:cs typeface="Carlito"/>
              </a:rPr>
              <a:t>a</a:t>
            </a:r>
            <a:r>
              <a:rPr sz="1600" spc="-1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dirty="0">
                <a:highlight>
                  <a:srgbClr val="FF0000"/>
                </a:highlight>
                <a:latin typeface="Carlito"/>
                <a:cs typeface="Carlito"/>
              </a:rPr>
              <a:t>pressão</a:t>
            </a:r>
            <a:r>
              <a:rPr sz="1600" spc="-4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dirty="0">
                <a:highlight>
                  <a:srgbClr val="FF0000"/>
                </a:highlight>
                <a:latin typeface="Carlito"/>
                <a:cs typeface="Carlito"/>
              </a:rPr>
              <a:t>máxima</a:t>
            </a:r>
            <a:r>
              <a:rPr sz="1600" spc="-3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dirty="0">
                <a:highlight>
                  <a:srgbClr val="FF0000"/>
                </a:highlight>
                <a:latin typeface="Carlito"/>
                <a:cs typeface="Carlito"/>
              </a:rPr>
              <a:t>de</a:t>
            </a:r>
            <a:r>
              <a:rPr sz="1600" spc="-15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spc="-10" dirty="0">
                <a:highlight>
                  <a:srgbClr val="FF0000"/>
                </a:highlight>
                <a:latin typeface="Carlito"/>
                <a:cs typeface="Carlito"/>
              </a:rPr>
              <a:t>operação, </a:t>
            </a:r>
            <a:r>
              <a:rPr sz="1600" dirty="0">
                <a:highlight>
                  <a:srgbClr val="FF0000"/>
                </a:highlight>
                <a:latin typeface="Carlito"/>
                <a:cs typeface="Carlito"/>
              </a:rPr>
              <a:t>só</a:t>
            </a:r>
            <a:r>
              <a:rPr sz="1600" spc="-35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dirty="0">
                <a:highlight>
                  <a:srgbClr val="FF0000"/>
                </a:highlight>
                <a:latin typeface="Carlito"/>
                <a:cs typeface="Carlito"/>
              </a:rPr>
              <a:t>que</a:t>
            </a:r>
            <a:r>
              <a:rPr sz="1600" spc="-15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spc="-10" dirty="0">
                <a:highlight>
                  <a:srgbClr val="FF0000"/>
                </a:highlight>
                <a:latin typeface="Carlito"/>
                <a:cs typeface="Carlito"/>
              </a:rPr>
              <a:t>agora </a:t>
            </a:r>
            <a:r>
              <a:rPr sz="1600" dirty="0">
                <a:highlight>
                  <a:srgbClr val="FF0000"/>
                </a:highlight>
                <a:latin typeface="Carlito"/>
                <a:cs typeface="Carlito"/>
              </a:rPr>
              <a:t>considera</a:t>
            </a:r>
            <a:r>
              <a:rPr sz="1600" spc="-25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dirty="0">
                <a:highlight>
                  <a:srgbClr val="FF0000"/>
                </a:highlight>
                <a:latin typeface="Carlito"/>
                <a:cs typeface="Carlito"/>
              </a:rPr>
              <a:t>a</a:t>
            </a:r>
            <a:r>
              <a:rPr sz="1600" spc="-35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dirty="0">
                <a:highlight>
                  <a:srgbClr val="FF0000"/>
                </a:highlight>
                <a:latin typeface="Carlito"/>
                <a:cs typeface="Carlito"/>
              </a:rPr>
              <a:t>unidade</a:t>
            </a:r>
            <a:r>
              <a:rPr sz="1600" spc="-2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dirty="0">
                <a:highlight>
                  <a:srgbClr val="FF0000"/>
                </a:highlight>
                <a:latin typeface="Carlito"/>
                <a:cs typeface="Carlito"/>
              </a:rPr>
              <a:t>de</a:t>
            </a:r>
            <a:r>
              <a:rPr sz="1600" spc="-2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dirty="0">
                <a:highlight>
                  <a:srgbClr val="FF0000"/>
                </a:highlight>
                <a:latin typeface="Carlito"/>
                <a:cs typeface="Carlito"/>
              </a:rPr>
              <a:t>medida</a:t>
            </a:r>
            <a:r>
              <a:rPr sz="1600" spc="-25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dirty="0">
                <a:highlight>
                  <a:srgbClr val="FF0000"/>
                </a:highlight>
                <a:latin typeface="Carlito"/>
                <a:cs typeface="Carlito"/>
              </a:rPr>
              <a:t>em</a:t>
            </a:r>
            <a:r>
              <a:rPr sz="1600" spc="-45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b="1" dirty="0">
                <a:highlight>
                  <a:srgbClr val="FF0000"/>
                </a:highlight>
                <a:latin typeface="Carlito"/>
                <a:cs typeface="Carlito"/>
              </a:rPr>
              <a:t>Mpa,</a:t>
            </a:r>
            <a:r>
              <a:rPr sz="1600" b="1" spc="-4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dirty="0">
                <a:highlight>
                  <a:srgbClr val="FF0000"/>
                </a:highlight>
                <a:latin typeface="Carlito"/>
                <a:cs typeface="Carlito"/>
              </a:rPr>
              <a:t>em</a:t>
            </a:r>
            <a:r>
              <a:rPr sz="1600" spc="-3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dirty="0">
                <a:highlight>
                  <a:srgbClr val="FF0000"/>
                </a:highlight>
                <a:latin typeface="Carlito"/>
                <a:cs typeface="Carlito"/>
              </a:rPr>
              <a:t>módulo,</a:t>
            </a:r>
            <a:r>
              <a:rPr sz="1600" spc="-2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dirty="0">
                <a:highlight>
                  <a:srgbClr val="FF0000"/>
                </a:highlight>
                <a:latin typeface="Carlito"/>
                <a:cs typeface="Carlito"/>
              </a:rPr>
              <a:t>e</a:t>
            </a:r>
            <a:r>
              <a:rPr sz="1600" spc="-2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dirty="0">
                <a:highlight>
                  <a:srgbClr val="FF0000"/>
                </a:highlight>
                <a:latin typeface="Carlito"/>
                <a:cs typeface="Carlito"/>
              </a:rPr>
              <a:t>V</a:t>
            </a:r>
            <a:r>
              <a:rPr sz="1600" spc="-4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dirty="0">
                <a:highlight>
                  <a:srgbClr val="FF0000"/>
                </a:highlight>
                <a:latin typeface="Carlito"/>
                <a:cs typeface="Carlito"/>
              </a:rPr>
              <a:t>o</a:t>
            </a:r>
            <a:r>
              <a:rPr sz="1600" spc="-3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spc="-25" dirty="0">
                <a:highlight>
                  <a:srgbClr val="FF0000"/>
                </a:highlight>
                <a:latin typeface="Carlito"/>
                <a:cs typeface="Carlito"/>
              </a:rPr>
              <a:t>seu </a:t>
            </a:r>
            <a:r>
              <a:rPr sz="1600" dirty="0">
                <a:highlight>
                  <a:srgbClr val="FF0000"/>
                </a:highlight>
                <a:latin typeface="Carlito"/>
                <a:cs typeface="Carlito"/>
              </a:rPr>
              <a:t>volume</a:t>
            </a:r>
            <a:r>
              <a:rPr sz="1600" spc="-45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dirty="0">
                <a:highlight>
                  <a:srgbClr val="FF0000"/>
                </a:highlight>
                <a:latin typeface="Carlito"/>
                <a:cs typeface="Carlito"/>
              </a:rPr>
              <a:t>em</a:t>
            </a:r>
            <a:r>
              <a:rPr sz="1600" spc="-45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dirty="0">
                <a:highlight>
                  <a:srgbClr val="FF0000"/>
                </a:highlight>
                <a:latin typeface="Carlito"/>
                <a:cs typeface="Carlito"/>
              </a:rPr>
              <a:t>m³.</a:t>
            </a:r>
            <a:r>
              <a:rPr sz="1600" spc="-45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spc="-10" dirty="0">
                <a:highlight>
                  <a:srgbClr val="FF0000"/>
                </a:highlight>
                <a:latin typeface="Carlito"/>
                <a:cs typeface="Carlito"/>
              </a:rPr>
              <a:t>(Reforçando:</a:t>
            </a:r>
            <a:r>
              <a:rPr sz="1600" spc="-15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dirty="0">
                <a:highlight>
                  <a:srgbClr val="FF0000"/>
                </a:highlight>
                <a:latin typeface="Carlito"/>
                <a:cs typeface="Carlito"/>
              </a:rPr>
              <a:t>Para</a:t>
            </a:r>
            <a:r>
              <a:rPr sz="1600" spc="-5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dirty="0">
                <a:highlight>
                  <a:srgbClr val="FF0000"/>
                </a:highlight>
                <a:latin typeface="Carlito"/>
                <a:cs typeface="Carlito"/>
              </a:rPr>
              <a:t>definir</a:t>
            </a:r>
            <a:r>
              <a:rPr sz="1600" spc="-35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dirty="0">
                <a:highlight>
                  <a:srgbClr val="FF0000"/>
                </a:highlight>
                <a:latin typeface="Carlito"/>
                <a:cs typeface="Carlito"/>
              </a:rPr>
              <a:t>a</a:t>
            </a:r>
            <a:r>
              <a:rPr sz="1600" spc="-5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spc="-10" dirty="0">
                <a:highlight>
                  <a:srgbClr val="FF0000"/>
                </a:highlight>
                <a:latin typeface="Carlito"/>
                <a:cs typeface="Carlito"/>
              </a:rPr>
              <a:t>abrangência</a:t>
            </a:r>
            <a:r>
              <a:rPr sz="1600" spc="-35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dirty="0">
                <a:highlight>
                  <a:srgbClr val="FF0000"/>
                </a:highlight>
                <a:latin typeface="Carlito"/>
                <a:cs typeface="Carlito"/>
              </a:rPr>
              <a:t>do</a:t>
            </a:r>
            <a:r>
              <a:rPr sz="1600" spc="-3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dirty="0">
                <a:highlight>
                  <a:srgbClr val="FF0000"/>
                </a:highlight>
                <a:latin typeface="Carlito"/>
                <a:cs typeface="Carlito"/>
              </a:rPr>
              <a:t>vaso</a:t>
            </a:r>
            <a:r>
              <a:rPr sz="1600" spc="-6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spc="-50" dirty="0">
                <a:highlight>
                  <a:srgbClr val="FF0000"/>
                </a:highlight>
                <a:latin typeface="Carlito"/>
                <a:cs typeface="Carlito"/>
              </a:rPr>
              <a:t>a </a:t>
            </a:r>
            <a:r>
              <a:rPr sz="1600" dirty="0">
                <a:highlight>
                  <a:srgbClr val="FF0000"/>
                </a:highlight>
                <a:latin typeface="Carlito"/>
                <a:cs typeface="Carlito"/>
              </a:rPr>
              <a:t>Pressão</a:t>
            </a:r>
            <a:r>
              <a:rPr sz="1600" spc="-55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dirty="0">
                <a:highlight>
                  <a:srgbClr val="FF0000"/>
                </a:highlight>
                <a:latin typeface="Carlito"/>
                <a:cs typeface="Carlito"/>
              </a:rPr>
              <a:t>Máxima</a:t>
            </a:r>
            <a:r>
              <a:rPr sz="1600" spc="-4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dirty="0">
                <a:highlight>
                  <a:srgbClr val="FF0000"/>
                </a:highlight>
                <a:latin typeface="Carlito"/>
                <a:cs typeface="Carlito"/>
              </a:rPr>
              <a:t>(P)</a:t>
            </a:r>
            <a:r>
              <a:rPr sz="1600" spc="-3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dirty="0">
                <a:highlight>
                  <a:srgbClr val="FF0000"/>
                </a:highlight>
                <a:latin typeface="Carlito"/>
                <a:cs typeface="Carlito"/>
              </a:rPr>
              <a:t>é</a:t>
            </a:r>
            <a:r>
              <a:rPr sz="1600" spc="-4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dirty="0">
                <a:highlight>
                  <a:srgbClr val="FF0000"/>
                </a:highlight>
                <a:latin typeface="Carlito"/>
                <a:cs typeface="Carlito"/>
              </a:rPr>
              <a:t>na</a:t>
            </a:r>
            <a:r>
              <a:rPr sz="1600" spc="-3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dirty="0">
                <a:highlight>
                  <a:srgbClr val="FF0000"/>
                </a:highlight>
                <a:latin typeface="Carlito"/>
                <a:cs typeface="Carlito"/>
              </a:rPr>
              <a:t>unidade</a:t>
            </a:r>
            <a:r>
              <a:rPr sz="1600" spc="-5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b="1" dirty="0">
                <a:highlight>
                  <a:srgbClr val="FF0000"/>
                </a:highlight>
                <a:latin typeface="Carlito"/>
                <a:cs typeface="Carlito"/>
              </a:rPr>
              <a:t>kPa</a:t>
            </a:r>
            <a:r>
              <a:rPr sz="1600" dirty="0">
                <a:highlight>
                  <a:srgbClr val="FF0000"/>
                </a:highlight>
                <a:latin typeface="Carlito"/>
                <a:cs typeface="Carlito"/>
              </a:rPr>
              <a:t>,</a:t>
            </a:r>
            <a:r>
              <a:rPr sz="1600" spc="-35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dirty="0">
                <a:highlight>
                  <a:srgbClr val="FF0000"/>
                </a:highlight>
                <a:latin typeface="Carlito"/>
                <a:cs typeface="Carlito"/>
              </a:rPr>
              <a:t>para</a:t>
            </a:r>
            <a:r>
              <a:rPr sz="1600" spc="-45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dirty="0">
                <a:highlight>
                  <a:srgbClr val="FF0000"/>
                </a:highlight>
                <a:latin typeface="Carlito"/>
                <a:cs typeface="Carlito"/>
              </a:rPr>
              <a:t>a</a:t>
            </a:r>
            <a:r>
              <a:rPr sz="1600" spc="-3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dirty="0">
                <a:highlight>
                  <a:srgbClr val="FF0000"/>
                </a:highlight>
                <a:latin typeface="Carlito"/>
                <a:cs typeface="Carlito"/>
              </a:rPr>
              <a:t>classificação</a:t>
            </a:r>
            <a:r>
              <a:rPr sz="1600" spc="-35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spc="-25" dirty="0">
                <a:highlight>
                  <a:srgbClr val="FF0000"/>
                </a:highlight>
                <a:latin typeface="Carlito"/>
                <a:cs typeface="Carlito"/>
              </a:rPr>
              <a:t>do </a:t>
            </a:r>
            <a:r>
              <a:rPr sz="1600" dirty="0">
                <a:highlight>
                  <a:srgbClr val="FF0000"/>
                </a:highlight>
                <a:latin typeface="Carlito"/>
                <a:cs typeface="Carlito"/>
              </a:rPr>
              <a:t>grupo</a:t>
            </a:r>
            <a:r>
              <a:rPr sz="1600" spc="-5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dirty="0">
                <a:highlight>
                  <a:srgbClr val="FF0000"/>
                </a:highlight>
                <a:latin typeface="Carlito"/>
                <a:cs typeface="Carlito"/>
              </a:rPr>
              <a:t>potencial</a:t>
            </a:r>
            <a:r>
              <a:rPr sz="1600" spc="-1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dirty="0">
                <a:highlight>
                  <a:srgbClr val="FF0000"/>
                </a:highlight>
                <a:latin typeface="Carlito"/>
                <a:cs typeface="Carlito"/>
              </a:rPr>
              <a:t>de</a:t>
            </a:r>
            <a:r>
              <a:rPr sz="1600" spc="-15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dirty="0">
                <a:highlight>
                  <a:srgbClr val="FF0000"/>
                </a:highlight>
                <a:latin typeface="Carlito"/>
                <a:cs typeface="Carlito"/>
              </a:rPr>
              <a:t>risco</a:t>
            </a:r>
            <a:r>
              <a:rPr sz="1600" spc="-35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dirty="0">
                <a:highlight>
                  <a:srgbClr val="FF0000"/>
                </a:highlight>
                <a:latin typeface="Carlito"/>
                <a:cs typeface="Carlito"/>
              </a:rPr>
              <a:t>a</a:t>
            </a:r>
            <a:r>
              <a:rPr sz="1600" spc="-3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spc="-120" dirty="0">
                <a:highlight>
                  <a:srgbClr val="FF0000"/>
                </a:highlight>
                <a:latin typeface="Carlito"/>
                <a:cs typeface="Carlito"/>
              </a:rPr>
              <a:t>P,</a:t>
            </a:r>
            <a:r>
              <a:rPr sz="1600" spc="5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dirty="0">
                <a:highlight>
                  <a:srgbClr val="FF0000"/>
                </a:highlight>
                <a:latin typeface="Carlito"/>
                <a:cs typeface="Carlito"/>
              </a:rPr>
              <a:t>é</a:t>
            </a:r>
            <a:r>
              <a:rPr sz="1600" spc="-3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dirty="0">
                <a:highlight>
                  <a:srgbClr val="FF0000"/>
                </a:highlight>
                <a:latin typeface="Carlito"/>
                <a:cs typeface="Carlito"/>
              </a:rPr>
              <a:t>na</a:t>
            </a:r>
            <a:r>
              <a:rPr sz="1600" spc="-20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dirty="0">
                <a:highlight>
                  <a:srgbClr val="FF0000"/>
                </a:highlight>
                <a:latin typeface="Carlito"/>
                <a:cs typeface="Carlito"/>
              </a:rPr>
              <a:t>unidade</a:t>
            </a:r>
            <a:r>
              <a:rPr sz="1600" spc="-5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b="1" dirty="0">
                <a:highlight>
                  <a:srgbClr val="FF0000"/>
                </a:highlight>
                <a:latin typeface="Carlito"/>
                <a:cs typeface="Carlito"/>
              </a:rPr>
              <a:t>Mpa</a:t>
            </a:r>
            <a:r>
              <a:rPr sz="1600" b="1" spc="-25" dirty="0"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spc="-50" dirty="0">
                <a:highlight>
                  <a:srgbClr val="FF0000"/>
                </a:highlight>
                <a:latin typeface="Carlito"/>
                <a:cs typeface="Carlito"/>
              </a:rPr>
              <a:t>)</a:t>
            </a:r>
            <a:endParaRPr sz="1600" dirty="0">
              <a:highlight>
                <a:srgbClr val="FF0000"/>
              </a:highlight>
              <a:latin typeface="Carlito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020176" y="2002280"/>
            <a:ext cx="2952115" cy="2169160"/>
          </a:xfrm>
          <a:prstGeom prst="rect">
            <a:avLst/>
          </a:prstGeom>
          <a:solidFill>
            <a:srgbClr val="00746B"/>
          </a:solidFill>
        </p:spPr>
        <p:txBody>
          <a:bodyPr vert="horz" wrap="square" lIns="0" tIns="126364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994"/>
              </a:spcBef>
            </a:pPr>
            <a:r>
              <a:rPr sz="1800" b="1" dirty="0">
                <a:solidFill>
                  <a:srgbClr val="FFFFFF"/>
                </a:solidFill>
                <a:latin typeface="Carlito"/>
                <a:cs typeface="Carlito"/>
              </a:rPr>
              <a:t>Grupo</a:t>
            </a:r>
            <a:r>
              <a:rPr sz="1800" b="1" spc="-2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rlito"/>
                <a:cs typeface="Carlito"/>
              </a:rPr>
              <a:t>1 </a:t>
            </a:r>
            <a:r>
              <a:rPr sz="1800" spc="229" dirty="0">
                <a:solidFill>
                  <a:srgbClr val="FFFFFF"/>
                </a:solidFill>
                <a:latin typeface="Trebuchet MS"/>
                <a:cs typeface="Trebuchet MS"/>
              </a:rPr>
              <a:t>–</a:t>
            </a:r>
            <a:r>
              <a:rPr sz="18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240" dirty="0">
                <a:solidFill>
                  <a:srgbClr val="FFFFFF"/>
                </a:solidFill>
                <a:latin typeface="Trebuchet MS"/>
                <a:cs typeface="Trebuchet MS"/>
              </a:rPr>
              <a:t>P.V</a:t>
            </a:r>
            <a:r>
              <a:rPr sz="1800" spc="-1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65" dirty="0">
                <a:solidFill>
                  <a:srgbClr val="FFFFFF"/>
                </a:solidFill>
                <a:latin typeface="Trebuchet MS"/>
                <a:cs typeface="Trebuchet MS"/>
              </a:rPr>
              <a:t>≥</a:t>
            </a:r>
            <a:r>
              <a:rPr sz="18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Trebuchet MS"/>
                <a:cs typeface="Trebuchet MS"/>
              </a:rPr>
              <a:t>100</a:t>
            </a:r>
            <a:endParaRPr sz="1800" dirty="0">
              <a:latin typeface="Trebuchet MS"/>
              <a:cs typeface="Trebuchet MS"/>
            </a:endParaRPr>
          </a:p>
          <a:p>
            <a:pPr marL="92075">
              <a:lnSpc>
                <a:spcPct val="100000"/>
              </a:lnSpc>
              <a:spcBef>
                <a:spcPts val="1080"/>
              </a:spcBef>
            </a:pPr>
            <a:r>
              <a:rPr sz="1800" b="1" dirty="0">
                <a:solidFill>
                  <a:srgbClr val="FFFFFF"/>
                </a:solidFill>
                <a:latin typeface="Carlito"/>
                <a:cs typeface="Carlito"/>
              </a:rPr>
              <a:t>Grupo</a:t>
            </a:r>
            <a:r>
              <a:rPr sz="1800" b="1" spc="-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rlito"/>
                <a:cs typeface="Carlito"/>
              </a:rPr>
              <a:t>2</a:t>
            </a:r>
            <a:r>
              <a:rPr sz="1800" b="1" spc="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229" dirty="0">
                <a:solidFill>
                  <a:srgbClr val="FFFFFF"/>
                </a:solidFill>
                <a:latin typeface="Trebuchet MS"/>
                <a:cs typeface="Trebuchet MS"/>
              </a:rPr>
              <a:t>–</a:t>
            </a:r>
            <a:r>
              <a:rPr sz="18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240" dirty="0">
                <a:solidFill>
                  <a:srgbClr val="FFFFFF"/>
                </a:solidFill>
                <a:latin typeface="Trebuchet MS"/>
                <a:cs typeface="Trebuchet MS"/>
              </a:rPr>
              <a:t>P.V</a:t>
            </a:r>
            <a:r>
              <a:rPr sz="1800" spc="-1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65" dirty="0">
                <a:solidFill>
                  <a:srgbClr val="FFFFFF"/>
                </a:solidFill>
                <a:latin typeface="Trebuchet MS"/>
                <a:cs typeface="Trebuchet MS"/>
              </a:rPr>
              <a:t>&lt;</a:t>
            </a:r>
            <a:r>
              <a:rPr sz="18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45" dirty="0">
                <a:solidFill>
                  <a:srgbClr val="FFFFFF"/>
                </a:solidFill>
                <a:latin typeface="Trebuchet MS"/>
                <a:cs typeface="Trebuchet MS"/>
              </a:rPr>
              <a:t>100</a:t>
            </a:r>
            <a:r>
              <a:rPr sz="18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800" spc="-1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240" dirty="0">
                <a:solidFill>
                  <a:srgbClr val="FFFFFF"/>
                </a:solidFill>
                <a:latin typeface="Trebuchet MS"/>
                <a:cs typeface="Trebuchet MS"/>
              </a:rPr>
              <a:t>P.V</a:t>
            </a:r>
            <a:r>
              <a:rPr sz="1800" spc="-1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65" dirty="0">
                <a:solidFill>
                  <a:srgbClr val="FFFFFF"/>
                </a:solidFill>
                <a:latin typeface="Trebuchet MS"/>
                <a:cs typeface="Trebuchet MS"/>
              </a:rPr>
              <a:t>≥</a:t>
            </a:r>
            <a:r>
              <a:rPr sz="18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Trebuchet MS"/>
                <a:cs typeface="Trebuchet MS"/>
              </a:rPr>
              <a:t>30</a:t>
            </a:r>
            <a:endParaRPr sz="1800" dirty="0">
              <a:latin typeface="Trebuchet MS"/>
              <a:cs typeface="Trebuchet MS"/>
            </a:endParaRPr>
          </a:p>
          <a:p>
            <a:pPr marL="92075">
              <a:lnSpc>
                <a:spcPct val="100000"/>
              </a:lnSpc>
              <a:spcBef>
                <a:spcPts val="1080"/>
              </a:spcBef>
            </a:pPr>
            <a:r>
              <a:rPr sz="1800" b="1" dirty="0">
                <a:solidFill>
                  <a:srgbClr val="FFFFFF"/>
                </a:solidFill>
                <a:latin typeface="Carlito"/>
                <a:cs typeface="Carlito"/>
              </a:rPr>
              <a:t>Grupo</a:t>
            </a:r>
            <a:r>
              <a:rPr sz="1800" b="1" spc="-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rlito"/>
                <a:cs typeface="Carlito"/>
              </a:rPr>
              <a:t>3</a:t>
            </a:r>
            <a:r>
              <a:rPr sz="1800" b="1" spc="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229" dirty="0">
                <a:solidFill>
                  <a:srgbClr val="FFFFFF"/>
                </a:solidFill>
                <a:latin typeface="Trebuchet MS"/>
                <a:cs typeface="Trebuchet MS"/>
              </a:rPr>
              <a:t>–</a:t>
            </a:r>
            <a:r>
              <a:rPr sz="18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240" dirty="0">
                <a:solidFill>
                  <a:srgbClr val="FFFFFF"/>
                </a:solidFill>
                <a:latin typeface="Trebuchet MS"/>
                <a:cs typeface="Trebuchet MS"/>
              </a:rPr>
              <a:t>P.V</a:t>
            </a:r>
            <a:r>
              <a:rPr sz="1800" spc="-1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65" dirty="0">
                <a:solidFill>
                  <a:srgbClr val="FFFFFF"/>
                </a:solidFill>
                <a:latin typeface="Trebuchet MS"/>
                <a:cs typeface="Trebuchet MS"/>
              </a:rPr>
              <a:t>&lt;</a:t>
            </a:r>
            <a:r>
              <a:rPr sz="1800" spc="-1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Trebuchet MS"/>
                <a:cs typeface="Trebuchet MS"/>
              </a:rPr>
              <a:t>30</a:t>
            </a:r>
            <a:r>
              <a:rPr sz="1800" spc="-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800" spc="-1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240" dirty="0">
                <a:solidFill>
                  <a:srgbClr val="FFFFFF"/>
                </a:solidFill>
                <a:latin typeface="Trebuchet MS"/>
                <a:cs typeface="Trebuchet MS"/>
              </a:rPr>
              <a:t>P.V</a:t>
            </a:r>
            <a:r>
              <a:rPr sz="1800" spc="-1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65" dirty="0">
                <a:solidFill>
                  <a:srgbClr val="FFFFFF"/>
                </a:solidFill>
                <a:latin typeface="Trebuchet MS"/>
                <a:cs typeface="Trebuchet MS"/>
              </a:rPr>
              <a:t>≥</a:t>
            </a:r>
            <a:r>
              <a:rPr sz="18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Trebuchet MS"/>
                <a:cs typeface="Trebuchet MS"/>
              </a:rPr>
              <a:t>2,5</a:t>
            </a:r>
            <a:endParaRPr sz="1800" dirty="0">
              <a:latin typeface="Trebuchet MS"/>
              <a:cs typeface="Trebuchet MS"/>
            </a:endParaRPr>
          </a:p>
          <a:p>
            <a:pPr marL="92075">
              <a:lnSpc>
                <a:spcPct val="100000"/>
              </a:lnSpc>
              <a:spcBef>
                <a:spcPts val="1080"/>
              </a:spcBef>
            </a:pPr>
            <a:r>
              <a:rPr sz="1800" b="1" dirty="0">
                <a:solidFill>
                  <a:srgbClr val="FFFFFF"/>
                </a:solidFill>
                <a:latin typeface="Carlito"/>
                <a:cs typeface="Carlito"/>
              </a:rPr>
              <a:t>Grupo</a:t>
            </a:r>
            <a:r>
              <a:rPr sz="1800" b="1" spc="-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rlito"/>
                <a:cs typeface="Carlito"/>
              </a:rPr>
              <a:t>4</a:t>
            </a:r>
            <a:r>
              <a:rPr sz="1800" b="1" spc="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229" dirty="0">
                <a:solidFill>
                  <a:srgbClr val="FFFFFF"/>
                </a:solidFill>
                <a:latin typeface="Trebuchet MS"/>
                <a:cs typeface="Trebuchet MS"/>
              </a:rPr>
              <a:t>–</a:t>
            </a:r>
            <a:r>
              <a:rPr sz="18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240" dirty="0">
                <a:solidFill>
                  <a:srgbClr val="FFFFFF"/>
                </a:solidFill>
                <a:latin typeface="Trebuchet MS"/>
                <a:cs typeface="Trebuchet MS"/>
              </a:rPr>
              <a:t>P.V</a:t>
            </a:r>
            <a:r>
              <a:rPr sz="1800" spc="-1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65" dirty="0">
                <a:solidFill>
                  <a:srgbClr val="FFFFFF"/>
                </a:solidFill>
                <a:latin typeface="Trebuchet MS"/>
                <a:cs typeface="Trebuchet MS"/>
              </a:rPr>
              <a:t>&lt;</a:t>
            </a:r>
            <a:r>
              <a:rPr sz="18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FFFFFF"/>
                </a:solidFill>
                <a:latin typeface="Trebuchet MS"/>
                <a:cs typeface="Trebuchet MS"/>
              </a:rPr>
              <a:t>2,5</a:t>
            </a:r>
            <a:r>
              <a:rPr sz="18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8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240" dirty="0">
                <a:solidFill>
                  <a:srgbClr val="FFFFFF"/>
                </a:solidFill>
                <a:latin typeface="Trebuchet MS"/>
                <a:cs typeface="Trebuchet MS"/>
              </a:rPr>
              <a:t>P.V</a:t>
            </a:r>
            <a:r>
              <a:rPr sz="1800" spc="-1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Trebuchet MS"/>
                <a:cs typeface="Trebuchet MS"/>
              </a:rPr>
              <a:t>≥1</a:t>
            </a:r>
            <a:endParaRPr sz="1800" dirty="0">
              <a:latin typeface="Trebuchet MS"/>
              <a:cs typeface="Trebuchet MS"/>
            </a:endParaRPr>
          </a:p>
          <a:p>
            <a:pPr marL="92075">
              <a:lnSpc>
                <a:spcPct val="100000"/>
              </a:lnSpc>
              <a:spcBef>
                <a:spcPts val="1085"/>
              </a:spcBef>
            </a:pPr>
            <a:r>
              <a:rPr sz="1800" b="1" dirty="0">
                <a:solidFill>
                  <a:srgbClr val="FFFFFF"/>
                </a:solidFill>
                <a:latin typeface="Carlito"/>
                <a:cs typeface="Carlito"/>
              </a:rPr>
              <a:t>Grupo</a:t>
            </a:r>
            <a:r>
              <a:rPr sz="1800" b="1" spc="-2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rlito"/>
                <a:cs typeface="Carlito"/>
              </a:rPr>
              <a:t>5 </a:t>
            </a:r>
            <a:r>
              <a:rPr sz="1800" spc="229" dirty="0">
                <a:solidFill>
                  <a:srgbClr val="FFFFFF"/>
                </a:solidFill>
                <a:latin typeface="Trebuchet MS"/>
                <a:cs typeface="Trebuchet MS"/>
              </a:rPr>
              <a:t>–</a:t>
            </a:r>
            <a:r>
              <a:rPr sz="18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FFFFFF"/>
                </a:solidFill>
                <a:latin typeface="Carlito"/>
                <a:cs typeface="Carlito"/>
              </a:rPr>
              <a:t>P.V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&lt; </a:t>
            </a:r>
            <a:r>
              <a:rPr sz="1800" spc="-50" dirty="0">
                <a:solidFill>
                  <a:srgbClr val="FFFFFF"/>
                </a:solidFill>
                <a:latin typeface="Carlito"/>
                <a:cs typeface="Carlito"/>
              </a:rPr>
              <a:t>1</a:t>
            </a:r>
            <a:endParaRPr sz="1800" dirty="0">
              <a:latin typeface="Carlito"/>
              <a:cs typeface="Carlito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lang="pt-BR" spc="-10" dirty="0"/>
              <a:t> </a:t>
            </a:r>
            <a:endParaRPr spc="-25" dirty="0"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26</a:t>
            </a:fld>
            <a:endParaRPr spc="-25" dirty="0"/>
          </a:p>
        </p:txBody>
      </p:sp>
      <p:sp>
        <p:nvSpPr>
          <p:cNvPr id="5" name="object 4"/>
          <p:cNvSpPr txBox="1">
            <a:spLocks/>
          </p:cNvSpPr>
          <p:nvPr/>
        </p:nvSpPr>
        <p:spPr>
          <a:xfrm>
            <a:off x="7493636" y="4552075"/>
            <a:ext cx="3492498" cy="16318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lang="pt-BR" sz="1800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O</a:t>
            </a:r>
            <a:r>
              <a:rPr lang="pt-BR" sz="1800" spc="-35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lang="pt-BR" sz="1800" spc="-10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empregador</a:t>
            </a:r>
            <a:r>
              <a:rPr lang="pt-BR" sz="1800" spc="-25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lang="pt-BR" sz="1800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deve</a:t>
            </a:r>
            <a:r>
              <a:rPr lang="pt-BR" sz="1800" spc="-30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lang="pt-BR" sz="1800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também</a:t>
            </a:r>
            <a:r>
              <a:rPr lang="pt-BR" sz="1800" spc="-30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lang="pt-BR" sz="1800" spc="-10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conforme </a:t>
            </a:r>
            <a:r>
              <a:rPr lang="pt-BR" sz="1800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o</a:t>
            </a:r>
            <a:r>
              <a:rPr lang="pt-BR" sz="1800" spc="-55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lang="pt-BR" sz="1800" spc="-20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item </a:t>
            </a:r>
            <a:r>
              <a:rPr lang="pt-BR" sz="1800" dirty="0">
                <a:solidFill>
                  <a:srgbClr val="000000"/>
                </a:solidFill>
                <a:highlight>
                  <a:srgbClr val="FF0000"/>
                </a:highlight>
              </a:rPr>
              <a:t>13.3.6.3.1</a:t>
            </a:r>
            <a:r>
              <a:rPr lang="pt-BR" sz="1800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,</a:t>
            </a:r>
            <a:r>
              <a:rPr lang="pt-BR" sz="1800" spc="-70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lang="pt-BR" sz="1800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assegurar</a:t>
            </a:r>
            <a:r>
              <a:rPr lang="pt-BR" sz="1800" spc="-60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lang="pt-BR" sz="1800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o</a:t>
            </a:r>
            <a:r>
              <a:rPr lang="pt-BR" sz="1800" spc="-40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lang="pt-BR" sz="1800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direito</a:t>
            </a:r>
            <a:r>
              <a:rPr lang="pt-BR" sz="1800" spc="-40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lang="pt-BR" sz="1800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de</a:t>
            </a:r>
            <a:r>
              <a:rPr lang="pt-BR" sz="1800" spc="-35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lang="pt-BR" sz="1800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recusa</a:t>
            </a:r>
            <a:r>
              <a:rPr lang="pt-BR" sz="1800" spc="-45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lang="pt-BR" sz="1800" spc="-25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dos </a:t>
            </a:r>
            <a:r>
              <a:rPr lang="pt-BR" sz="1800" spc="-10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trabalhadores</a:t>
            </a:r>
            <a:r>
              <a:rPr lang="pt-BR" sz="1800" spc="-20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lang="pt-BR" sz="1800" spc="-10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conforme</a:t>
            </a:r>
            <a:r>
              <a:rPr lang="pt-BR" sz="1800" spc="-5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lang="pt-BR" sz="1800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a</a:t>
            </a:r>
            <a:r>
              <a:rPr lang="pt-BR" sz="1800" spc="-40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lang="pt-BR" sz="1800" dirty="0">
                <a:solidFill>
                  <a:srgbClr val="000000"/>
                </a:solidFill>
                <a:highlight>
                  <a:srgbClr val="FF0000"/>
                </a:highlight>
              </a:rPr>
              <a:t>NR</a:t>
            </a:r>
            <a:r>
              <a:rPr lang="pt-BR" sz="1800" spc="-25" dirty="0">
                <a:solidFill>
                  <a:srgbClr val="000000"/>
                </a:solidFill>
                <a:highlight>
                  <a:srgbClr val="FF0000"/>
                </a:highlight>
              </a:rPr>
              <a:t> 9</a:t>
            </a:r>
            <a:r>
              <a:rPr lang="pt-BR" sz="1800" spc="-25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.</a:t>
            </a:r>
            <a:endParaRPr lang="pt-BR" sz="1800" dirty="0">
              <a:highlight>
                <a:srgbClr val="FF0000"/>
              </a:highlight>
              <a:latin typeface="Carlito"/>
              <a:cs typeface="Carlito"/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304800" y="1143000"/>
            <a:ext cx="9406128" cy="800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800" dirty="0">
                <a:latin typeface="Carlito"/>
                <a:cs typeface="Carlito"/>
              </a:rPr>
              <a:t>E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deve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também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apresentar,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quando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exigido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pelo </a:t>
            </a:r>
            <a:r>
              <a:rPr sz="1800" dirty="0">
                <a:latin typeface="Carlito"/>
                <a:cs typeface="Carlito"/>
              </a:rPr>
              <a:t>autoridade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competente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do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MTE</a:t>
            </a:r>
            <a:r>
              <a:rPr sz="1800" b="1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as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documentações </a:t>
            </a:r>
            <a:r>
              <a:rPr sz="1800" dirty="0">
                <a:latin typeface="Carlito"/>
                <a:cs typeface="Carlito"/>
              </a:rPr>
              <a:t>dos</a:t>
            </a:r>
            <a:r>
              <a:rPr sz="1800" spc="-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equipamentos estabelecidas</a:t>
            </a:r>
            <a:r>
              <a:rPr sz="1800" dirty="0">
                <a:latin typeface="Carlito"/>
                <a:cs typeface="Carlito"/>
              </a:rPr>
              <a:t> pela </a:t>
            </a:r>
            <a:r>
              <a:rPr sz="1800" spc="-10" dirty="0">
                <a:latin typeface="Carlito"/>
                <a:cs typeface="Carlito"/>
              </a:rPr>
              <a:t>norma.</a:t>
            </a:r>
            <a:endParaRPr sz="1800" dirty="0">
              <a:latin typeface="Carlito"/>
              <a:cs typeface="Carlito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5A6847C9-6C94-4930-FCF9-359D174E5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55" y="4030408"/>
            <a:ext cx="6903720" cy="267519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2674" y="25830"/>
            <a:ext cx="7040518" cy="24628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800" b="1" dirty="0">
                <a:latin typeface="Carlito"/>
                <a:cs typeface="Carlito"/>
              </a:rPr>
              <a:t>Projeto</a:t>
            </a:r>
            <a:r>
              <a:rPr sz="1800" b="1" spc="-4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de</a:t>
            </a:r>
            <a:r>
              <a:rPr sz="1800" b="1" spc="-35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Instalação:</a:t>
            </a:r>
            <a:r>
              <a:rPr sz="1800" b="1" spc="-7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É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um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projeto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contendo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spc="-50" dirty="0">
                <a:latin typeface="Carlito"/>
                <a:cs typeface="Carlito"/>
              </a:rPr>
              <a:t>o </a:t>
            </a:r>
            <a:r>
              <a:rPr sz="1800" dirty="0">
                <a:latin typeface="Carlito"/>
                <a:cs typeface="Carlito"/>
              </a:rPr>
              <a:t>posicionamento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dos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equipamentos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sistemas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de </a:t>
            </a:r>
            <a:r>
              <a:rPr sz="1800" spc="-10" dirty="0">
                <a:latin typeface="Carlito"/>
                <a:cs typeface="Carlito"/>
              </a:rPr>
              <a:t>segurança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dentro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das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instalações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e,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quando aplicável,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os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acessos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aos</a:t>
            </a:r>
            <a:r>
              <a:rPr sz="1800" spc="-1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acessórios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dos</a:t>
            </a:r>
            <a:r>
              <a:rPr sz="1800" spc="-10" dirty="0">
                <a:latin typeface="Carlito"/>
                <a:cs typeface="Carlito"/>
              </a:rPr>
              <a:t> mesmos </a:t>
            </a:r>
            <a:r>
              <a:rPr sz="1800" dirty="0">
                <a:latin typeface="Carlito"/>
                <a:cs typeface="Carlito"/>
              </a:rPr>
              <a:t>(vents,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drenos,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instrumentos).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Sua</a:t>
            </a:r>
            <a:r>
              <a:rPr sz="1800" b="1" spc="-45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autoria</a:t>
            </a:r>
            <a:r>
              <a:rPr sz="1800" b="1" spc="50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também</a:t>
            </a:r>
            <a:r>
              <a:rPr sz="1800" b="1" spc="-3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deve</a:t>
            </a:r>
            <a:r>
              <a:rPr sz="1800" b="1" spc="-3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ser</a:t>
            </a:r>
            <a:r>
              <a:rPr sz="1800" b="1" spc="-2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sob</a:t>
            </a:r>
            <a:r>
              <a:rPr sz="1800" b="1" spc="-2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responsabilidade</a:t>
            </a:r>
            <a:r>
              <a:rPr sz="1800" b="1" spc="-4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de</a:t>
            </a:r>
            <a:r>
              <a:rPr sz="1800" b="1" spc="-1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um</a:t>
            </a:r>
            <a:r>
              <a:rPr sz="1800" b="1" spc="-15" dirty="0">
                <a:latin typeface="Carlito"/>
                <a:cs typeface="Carlito"/>
              </a:rPr>
              <a:t> </a:t>
            </a:r>
            <a:r>
              <a:rPr sz="1800" b="1" spc="-25" dirty="0">
                <a:latin typeface="Carlito"/>
                <a:cs typeface="Carlito"/>
              </a:rPr>
              <a:t>PH. </a:t>
            </a:r>
            <a:r>
              <a:rPr sz="1800" dirty="0">
                <a:latin typeface="Carlito"/>
                <a:cs typeface="Carlito"/>
              </a:rPr>
              <a:t>Observando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que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projeto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deve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ser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conforme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os </a:t>
            </a:r>
            <a:r>
              <a:rPr sz="1800" dirty="0">
                <a:latin typeface="Carlito"/>
                <a:cs typeface="Carlito"/>
              </a:rPr>
              <a:t>requisitos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da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NR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13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para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instalação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das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caldeiras, </a:t>
            </a:r>
            <a:r>
              <a:rPr sz="1800" dirty="0">
                <a:latin typeface="Carlito"/>
                <a:cs typeface="Carlito"/>
              </a:rPr>
              <a:t>vasos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pressão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tubulações.</a:t>
            </a:r>
            <a:endParaRPr sz="1800" dirty="0">
              <a:latin typeface="Carlito"/>
              <a:cs typeface="Carlito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977675" y="951078"/>
            <a:ext cx="4214325" cy="49558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800" b="1" dirty="0">
                <a:latin typeface="Carlito"/>
                <a:cs typeface="Carlito"/>
              </a:rPr>
              <a:t>Relatórios</a:t>
            </a:r>
            <a:r>
              <a:rPr sz="1800" b="1" spc="-4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de</a:t>
            </a:r>
            <a:r>
              <a:rPr sz="1800" b="1" spc="-6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inspeção</a:t>
            </a:r>
            <a:r>
              <a:rPr sz="1800" b="1" spc="-3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de</a:t>
            </a:r>
            <a:r>
              <a:rPr sz="1800" b="1" spc="-65" dirty="0">
                <a:latin typeface="Carlito"/>
                <a:cs typeface="Carlito"/>
              </a:rPr>
              <a:t> </a:t>
            </a:r>
            <a:r>
              <a:rPr sz="1800" b="1" dirty="0" err="1">
                <a:latin typeface="Carlito"/>
                <a:cs typeface="Carlito"/>
              </a:rPr>
              <a:t>segurança</a:t>
            </a:r>
            <a:r>
              <a:rPr sz="1800" dirty="0">
                <a:latin typeface="Carlito"/>
                <a:cs typeface="Carlito"/>
              </a:rPr>
              <a:t>:</a:t>
            </a:r>
            <a:br>
              <a:rPr lang="pt-BR" sz="1800" dirty="0">
                <a:latin typeface="Carlito"/>
                <a:cs typeface="Carlito"/>
              </a:rPr>
            </a:b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É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relatório </a:t>
            </a:r>
            <a:r>
              <a:rPr sz="1800" dirty="0">
                <a:latin typeface="Carlito"/>
                <a:cs typeface="Carlito"/>
              </a:rPr>
              <a:t>emitido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pelo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PH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responsável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por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fazer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inspeção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segurança.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Este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relatório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deve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ter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no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mínimo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as </a:t>
            </a:r>
            <a:r>
              <a:rPr sz="1800" spc="-10" dirty="0">
                <a:latin typeface="Carlito"/>
                <a:cs typeface="Carlito"/>
              </a:rPr>
              <a:t>informações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solicitadas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no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item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13.4.4.14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para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as </a:t>
            </a:r>
            <a:r>
              <a:rPr sz="1800" spc="-10" dirty="0">
                <a:latin typeface="Carlito"/>
                <a:cs typeface="Carlito"/>
              </a:rPr>
              <a:t>caldeiras,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item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13.5.4.14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para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os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vasos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pressão </a:t>
            </a:r>
            <a:r>
              <a:rPr sz="1800" dirty="0">
                <a:latin typeface="Carlito"/>
                <a:cs typeface="Carlito"/>
              </a:rPr>
              <a:t>e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13.6.3.9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para</a:t>
            </a:r>
            <a:r>
              <a:rPr sz="1800" spc="-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as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tubulações.</a:t>
            </a:r>
            <a:r>
              <a:rPr sz="1800" spc="-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Além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Da</a:t>
            </a:r>
            <a:r>
              <a:rPr sz="1800" spc="-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NR13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deve </a:t>
            </a:r>
            <a:r>
              <a:rPr sz="1800" dirty="0">
                <a:latin typeface="Carlito"/>
                <a:cs typeface="Carlito"/>
              </a:rPr>
              <a:t>ser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observada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norma</a:t>
            </a:r>
            <a:r>
              <a:rPr sz="1800" spc="-1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ABNT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NBR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15417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para </a:t>
            </a:r>
            <a:r>
              <a:rPr sz="1800" dirty="0">
                <a:latin typeface="Carlito"/>
                <a:cs typeface="Carlito"/>
              </a:rPr>
              <a:t>inspeção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vasos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pressão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em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serviço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NBR </a:t>
            </a:r>
            <a:r>
              <a:rPr sz="1800" dirty="0">
                <a:latin typeface="Carlito"/>
                <a:cs typeface="Carlito"/>
              </a:rPr>
              <a:t>12177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para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inspeção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em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caldeiras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em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serviço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que </a:t>
            </a:r>
            <a:r>
              <a:rPr sz="1800" dirty="0">
                <a:latin typeface="Carlito"/>
                <a:cs typeface="Carlito"/>
              </a:rPr>
              <a:t>traça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um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roteiro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que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deve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ser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seguido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pelo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PH.</a:t>
            </a:r>
            <a:endParaRPr sz="1800" dirty="0">
              <a:latin typeface="Carlito"/>
              <a:cs typeface="Carlito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lang="pt-BR" spc="-10" dirty="0"/>
              <a:t> </a:t>
            </a:r>
            <a:endParaRPr spc="-25" dirty="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27</a:t>
            </a:fld>
            <a:endParaRPr spc="-25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73223E3-994D-9FB1-4A11-90855E5B7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64" y="2576114"/>
            <a:ext cx="7582678" cy="396935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8600" y="0"/>
            <a:ext cx="4680585" cy="37293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800" b="1" dirty="0">
                <a:latin typeface="Carlito"/>
                <a:cs typeface="Carlito"/>
              </a:rPr>
              <a:t>Certificado</a:t>
            </a:r>
            <a:r>
              <a:rPr sz="1800" b="1" spc="-4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de</a:t>
            </a:r>
            <a:r>
              <a:rPr sz="1800" b="1" spc="-4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calibração</a:t>
            </a:r>
            <a:r>
              <a:rPr sz="1800" b="1" spc="-3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dos</a:t>
            </a:r>
            <a:r>
              <a:rPr sz="1800" b="1" spc="-5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dispositivos</a:t>
            </a:r>
            <a:r>
              <a:rPr sz="1800" b="1" spc="-65" dirty="0">
                <a:latin typeface="Carlito"/>
                <a:cs typeface="Carlito"/>
              </a:rPr>
              <a:t> </a:t>
            </a:r>
            <a:r>
              <a:rPr sz="1800" b="1" spc="-25" dirty="0">
                <a:latin typeface="Carlito"/>
                <a:cs typeface="Carlito"/>
              </a:rPr>
              <a:t>de </a:t>
            </a:r>
            <a:r>
              <a:rPr sz="1800" b="1" dirty="0">
                <a:latin typeface="Carlito"/>
                <a:cs typeface="Carlito"/>
              </a:rPr>
              <a:t>segurança</a:t>
            </a:r>
            <a:r>
              <a:rPr sz="1800" dirty="0">
                <a:latin typeface="Carlito"/>
                <a:cs typeface="Carlito"/>
              </a:rPr>
              <a:t>:</a:t>
            </a:r>
            <a:r>
              <a:rPr sz="1800" spc="-6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os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dispositivos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segurança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presentes </a:t>
            </a:r>
            <a:r>
              <a:rPr sz="1800" dirty="0">
                <a:latin typeface="Carlito"/>
                <a:cs typeface="Carlito"/>
                <a:hlinkClick r:id="rId2"/>
              </a:rPr>
              <a:t>no</a:t>
            </a:r>
            <a:r>
              <a:rPr sz="1800" spc="-25" dirty="0">
                <a:latin typeface="Carlito"/>
                <a:cs typeface="Carlito"/>
                <a:hlinkClick r:id="rId2"/>
              </a:rPr>
              <a:t> </a:t>
            </a:r>
            <a:r>
              <a:rPr sz="1800" spc="-10" dirty="0">
                <a:latin typeface="Carlito"/>
                <a:cs typeface="Carlito"/>
                <a:hlinkClick r:id="rId2"/>
              </a:rPr>
              <a:t>equipamento,</a:t>
            </a:r>
            <a:r>
              <a:rPr sz="1800" spc="-25" dirty="0">
                <a:latin typeface="Carlito"/>
                <a:cs typeface="Carlito"/>
                <a:hlinkClick r:id="rId2"/>
              </a:rPr>
              <a:t> </a:t>
            </a:r>
            <a:r>
              <a:rPr sz="1800" dirty="0">
                <a:latin typeface="Carlito"/>
                <a:cs typeface="Carlito"/>
                <a:hlinkClick r:id="rId2"/>
              </a:rPr>
              <a:t>como</a:t>
            </a:r>
            <a:r>
              <a:rPr sz="1800" spc="-20" dirty="0">
                <a:latin typeface="Carlito"/>
                <a:cs typeface="Carlito"/>
                <a:hlinkClick r:id="rId2"/>
              </a:rPr>
              <a:t> </a:t>
            </a:r>
            <a:r>
              <a:rPr sz="1800" dirty="0">
                <a:latin typeface="Carlito"/>
                <a:cs typeface="Carlito"/>
                <a:hlinkClick r:id="rId2"/>
              </a:rPr>
              <a:t>por</a:t>
            </a:r>
            <a:r>
              <a:rPr sz="1800" spc="-25" dirty="0">
                <a:latin typeface="Carlito"/>
                <a:cs typeface="Carlito"/>
                <a:hlinkClick r:id="rId2"/>
              </a:rPr>
              <a:t> </a:t>
            </a:r>
            <a:r>
              <a:rPr sz="1800" spc="-10" dirty="0">
                <a:latin typeface="Carlito"/>
                <a:cs typeface="Carlito"/>
                <a:hlinkClick r:id="rId2"/>
              </a:rPr>
              <a:t>exemplo,</a:t>
            </a:r>
            <a:r>
              <a:rPr sz="1800" spc="-25" dirty="0">
                <a:latin typeface="Carlito"/>
                <a:cs typeface="Carlito"/>
                <a:hlinkClick r:id="rId2"/>
              </a:rPr>
              <a:t> </a:t>
            </a:r>
            <a:r>
              <a:rPr sz="1800" dirty="0">
                <a:latin typeface="Carlito"/>
                <a:cs typeface="Carlito"/>
                <a:hlinkClick r:id="rId2"/>
              </a:rPr>
              <a:t>as</a:t>
            </a:r>
            <a:r>
              <a:rPr sz="1800" spc="-60" dirty="0">
                <a:latin typeface="Carlito"/>
                <a:cs typeface="Carlito"/>
                <a:hlinkClick r:id="rId2"/>
              </a:rPr>
              <a:t> </a:t>
            </a:r>
            <a:r>
              <a:rPr sz="1800" b="1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rlito"/>
                <a:cs typeface="Carlito"/>
                <a:hlinkClick r:id="rId2"/>
              </a:rPr>
              <a:t>Válvulas</a:t>
            </a:r>
            <a:r>
              <a:rPr sz="1800" b="1" u="none" spc="-10" dirty="0">
                <a:solidFill>
                  <a:srgbClr val="0462C1"/>
                </a:solidFill>
                <a:latin typeface="Carlito"/>
                <a:cs typeface="Carlito"/>
                <a:hlinkClick r:id="rId2"/>
              </a:rPr>
              <a:t> </a:t>
            </a:r>
            <a:r>
              <a:rPr sz="1800" b="1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rlito"/>
                <a:cs typeface="Carlito"/>
                <a:hlinkClick r:id="rId2"/>
              </a:rPr>
              <a:t>de</a:t>
            </a:r>
            <a:r>
              <a:rPr sz="1800" b="1" u="sng" spc="-3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rlito"/>
                <a:cs typeface="Carlito"/>
                <a:hlinkClick r:id="rId2"/>
              </a:rPr>
              <a:t> </a:t>
            </a:r>
            <a:r>
              <a:rPr sz="1800" b="1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rlito"/>
                <a:cs typeface="Carlito"/>
                <a:hlinkClick r:id="rId2"/>
              </a:rPr>
              <a:t>Segurança</a:t>
            </a:r>
            <a:r>
              <a:rPr sz="1800" b="1" u="sng" spc="-5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rlito"/>
                <a:cs typeface="Carlito"/>
                <a:hlinkClick r:id="rId2"/>
              </a:rPr>
              <a:t> </a:t>
            </a:r>
            <a:r>
              <a:rPr sz="1800" b="1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rlito"/>
                <a:cs typeface="Carlito"/>
                <a:hlinkClick r:id="rId2"/>
              </a:rPr>
              <a:t>e</a:t>
            </a:r>
            <a:r>
              <a:rPr sz="1800" b="1" u="sng" spc="-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rlito"/>
                <a:cs typeface="Carlito"/>
                <a:hlinkClick r:id="rId2"/>
              </a:rPr>
              <a:t> </a:t>
            </a:r>
            <a:r>
              <a:rPr sz="1800" b="1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rlito"/>
                <a:cs typeface="Carlito"/>
                <a:hlinkClick r:id="rId2"/>
              </a:rPr>
              <a:t>Manômetros,</a:t>
            </a:r>
            <a:r>
              <a:rPr sz="1800" b="1" u="sng" spc="-6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rlito"/>
                <a:cs typeface="Carlito"/>
                <a:hlinkClick r:id="rId2"/>
              </a:rPr>
              <a:t> </a:t>
            </a:r>
            <a:r>
              <a:rPr sz="1800" b="1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rlito"/>
                <a:cs typeface="Carlito"/>
                <a:hlinkClick r:id="rId2"/>
              </a:rPr>
              <a:t>devem</a:t>
            </a:r>
            <a:r>
              <a:rPr sz="1800" b="1" u="sng" spc="-5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rlito"/>
                <a:cs typeface="Carlito"/>
                <a:hlinkClick r:id="rId2"/>
              </a:rPr>
              <a:t> </a:t>
            </a:r>
            <a:r>
              <a:rPr sz="1800" b="1" u="sng" spc="-2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rlito"/>
                <a:cs typeface="Carlito"/>
                <a:hlinkClick r:id="rId2"/>
              </a:rPr>
              <a:t>ser</a:t>
            </a:r>
            <a:r>
              <a:rPr sz="1800" b="1" u="none" spc="-25" dirty="0">
                <a:solidFill>
                  <a:srgbClr val="0462C1"/>
                </a:solidFill>
                <a:latin typeface="Carlito"/>
                <a:cs typeface="Carlito"/>
                <a:hlinkClick r:id="rId2"/>
              </a:rPr>
              <a:t> </a:t>
            </a:r>
            <a:r>
              <a:rPr sz="1800" b="1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rlito"/>
                <a:cs typeface="Carlito"/>
                <a:hlinkClick r:id="rId2"/>
              </a:rPr>
              <a:t>calibrados</a:t>
            </a:r>
            <a:r>
              <a:rPr sz="1800" b="1" u="sng" spc="-4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rlito"/>
                <a:cs typeface="Carlito"/>
                <a:hlinkClick r:id="rId2"/>
              </a:rPr>
              <a:t> </a:t>
            </a:r>
            <a:r>
              <a:rPr sz="1800" b="1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rlito"/>
                <a:cs typeface="Carlito"/>
                <a:hlinkClick r:id="rId2"/>
              </a:rPr>
              <a:t>periodicamente</a:t>
            </a:r>
            <a:r>
              <a:rPr sz="1800" u="none" spc="-10" dirty="0">
                <a:latin typeface="Carlito"/>
                <a:cs typeface="Carlito"/>
                <a:hlinkClick r:id="rId2"/>
              </a:rPr>
              <a:t>,</a:t>
            </a:r>
            <a:r>
              <a:rPr sz="1800" u="none" spc="-55" dirty="0">
                <a:latin typeface="Carlito"/>
                <a:cs typeface="Carlito"/>
                <a:hlinkClick r:id="rId2"/>
              </a:rPr>
              <a:t> </a:t>
            </a:r>
            <a:r>
              <a:rPr sz="1800" u="none" spc="-10" dirty="0">
                <a:latin typeface="Carlito"/>
                <a:cs typeface="Carlito"/>
                <a:hlinkClick r:id="rId2"/>
              </a:rPr>
              <a:t>conforme</a:t>
            </a:r>
            <a:r>
              <a:rPr sz="1800" u="none" spc="-15" dirty="0">
                <a:latin typeface="Carlito"/>
                <a:cs typeface="Carlito"/>
                <a:hlinkClick r:id="rId2"/>
              </a:rPr>
              <a:t> </a:t>
            </a:r>
            <a:r>
              <a:rPr sz="1800" u="none" spc="-10" dirty="0">
                <a:latin typeface="Carlito"/>
                <a:cs typeface="Carlito"/>
                <a:hlinkClick r:id="rId2"/>
              </a:rPr>
              <a:t>legislação</a:t>
            </a:r>
            <a:r>
              <a:rPr sz="1800" u="none" spc="-10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aplicáveis</a:t>
            </a:r>
            <a:r>
              <a:rPr sz="1800" u="none" spc="-35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a</a:t>
            </a:r>
            <a:r>
              <a:rPr sz="1800" u="none" spc="-35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eles,</a:t>
            </a:r>
            <a:r>
              <a:rPr sz="1800" u="none" spc="-35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como</a:t>
            </a:r>
            <a:r>
              <a:rPr sz="1800" u="none" spc="-40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por</a:t>
            </a:r>
            <a:r>
              <a:rPr sz="1800" u="none" spc="-25" dirty="0">
                <a:latin typeface="Carlito"/>
                <a:cs typeface="Carlito"/>
              </a:rPr>
              <a:t> </a:t>
            </a:r>
            <a:r>
              <a:rPr sz="1800" u="none" spc="-10" dirty="0">
                <a:latin typeface="Carlito"/>
                <a:cs typeface="Carlito"/>
              </a:rPr>
              <a:t>exemplo,</a:t>
            </a:r>
            <a:r>
              <a:rPr sz="1800" u="none" spc="-35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possuir</a:t>
            </a:r>
            <a:r>
              <a:rPr sz="1800" u="none" spc="350" dirty="0">
                <a:latin typeface="Carlito"/>
                <a:cs typeface="Carlito"/>
              </a:rPr>
              <a:t> </a:t>
            </a:r>
            <a:r>
              <a:rPr sz="1800" u="none" spc="-20" dirty="0">
                <a:latin typeface="Carlito"/>
                <a:cs typeface="Carlito"/>
              </a:rPr>
              <a:t>para </a:t>
            </a:r>
            <a:r>
              <a:rPr sz="1800" u="none" dirty="0">
                <a:latin typeface="Carlito"/>
                <a:cs typeface="Carlito"/>
              </a:rPr>
              <a:t>os</a:t>
            </a:r>
            <a:r>
              <a:rPr sz="1800" u="none" spc="-30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padrões</a:t>
            </a:r>
            <a:r>
              <a:rPr sz="1800" u="none" spc="-25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de</a:t>
            </a:r>
            <a:r>
              <a:rPr sz="1800" u="none" spc="-20" dirty="0">
                <a:latin typeface="Carlito"/>
                <a:cs typeface="Carlito"/>
              </a:rPr>
              <a:t> </a:t>
            </a:r>
            <a:r>
              <a:rPr sz="1800" u="none" spc="-10" dirty="0">
                <a:latin typeface="Carlito"/>
                <a:cs typeface="Carlito"/>
              </a:rPr>
              <a:t>referência</a:t>
            </a:r>
            <a:r>
              <a:rPr sz="1800" u="none" spc="-5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usados</a:t>
            </a:r>
            <a:r>
              <a:rPr sz="1800" u="none" spc="-40" dirty="0">
                <a:latin typeface="Carlito"/>
                <a:cs typeface="Carlito"/>
              </a:rPr>
              <a:t> </a:t>
            </a:r>
            <a:r>
              <a:rPr sz="1800" u="none" dirty="0">
                <a:latin typeface="Carlito"/>
                <a:cs typeface="Carlito"/>
              </a:rPr>
              <a:t>na</a:t>
            </a:r>
            <a:r>
              <a:rPr sz="1800" u="none" spc="-25" dirty="0">
                <a:latin typeface="Carlito"/>
                <a:cs typeface="Carlito"/>
              </a:rPr>
              <a:t> </a:t>
            </a:r>
            <a:r>
              <a:rPr sz="1800" u="none" spc="-10" dirty="0">
                <a:latin typeface="Carlito"/>
                <a:cs typeface="Carlito"/>
              </a:rPr>
              <a:t>calibração</a:t>
            </a:r>
            <a:endParaRPr sz="1800" dirty="0">
              <a:latin typeface="Carlito"/>
              <a:cs typeface="Carlito"/>
            </a:endParaRPr>
          </a:p>
          <a:p>
            <a:pPr marL="12700" marR="47625">
              <a:lnSpc>
                <a:spcPct val="150000"/>
              </a:lnSpc>
            </a:pPr>
            <a:r>
              <a:rPr sz="1800" dirty="0">
                <a:latin typeface="Carlito"/>
                <a:cs typeface="Carlito"/>
              </a:rPr>
              <a:t>,certificados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rastreáveis</a:t>
            </a:r>
            <a:r>
              <a:rPr sz="1800" spc="-8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pelo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sistema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brasileiro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de </a:t>
            </a:r>
            <a:r>
              <a:rPr sz="1800" dirty="0">
                <a:latin typeface="Carlito"/>
                <a:cs typeface="Carlito"/>
              </a:rPr>
              <a:t>calibração</a:t>
            </a:r>
            <a:r>
              <a:rPr sz="1800" dirty="0">
                <a:latin typeface="Trebuchet MS"/>
                <a:cs typeface="Trebuchet MS"/>
              </a:rPr>
              <a:t>–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Carlito"/>
                <a:cs typeface="Carlito"/>
              </a:rPr>
              <a:t>RBC.</a:t>
            </a:r>
            <a:endParaRPr sz="1800" dirty="0">
              <a:latin typeface="Carlito"/>
              <a:cs typeface="Carlito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2254" y="3811836"/>
            <a:ext cx="4613275" cy="2494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800" b="1" dirty="0">
                <a:latin typeface="Carlito"/>
                <a:cs typeface="Carlito"/>
              </a:rPr>
              <a:t>Projeto</a:t>
            </a:r>
            <a:r>
              <a:rPr sz="1800" b="1" spc="-6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de</a:t>
            </a:r>
            <a:r>
              <a:rPr sz="1800" b="1" spc="-50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alteração</a:t>
            </a:r>
            <a:r>
              <a:rPr sz="1800" b="1" spc="-6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ou</a:t>
            </a:r>
            <a:r>
              <a:rPr sz="1800" b="1" spc="-6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reparo</a:t>
            </a:r>
            <a:r>
              <a:rPr sz="1800" b="1" spc="-50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(PAR):</a:t>
            </a:r>
            <a:r>
              <a:rPr sz="1800" b="1" spc="-25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Este </a:t>
            </a:r>
            <a:r>
              <a:rPr sz="1800" dirty="0">
                <a:latin typeface="Carlito"/>
                <a:cs typeface="Carlito"/>
              </a:rPr>
              <a:t>documento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deve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ser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realizado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nas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condições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de </a:t>
            </a:r>
            <a:r>
              <a:rPr sz="1800" spc="-10" dirty="0">
                <a:latin typeface="Carlito"/>
                <a:cs typeface="Carlito"/>
              </a:rPr>
              <a:t>alteração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no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projeto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do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equipamento,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ou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quando </a:t>
            </a:r>
            <a:r>
              <a:rPr sz="1800" dirty="0">
                <a:latin typeface="Carlito"/>
                <a:cs typeface="Carlito"/>
              </a:rPr>
              <a:t>necessário</a:t>
            </a:r>
            <a:r>
              <a:rPr sz="1800" spc="-6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realizar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algum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reparo.</a:t>
            </a:r>
            <a:r>
              <a:rPr sz="1800" spc="-6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Devem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ser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sob </a:t>
            </a:r>
            <a:r>
              <a:rPr sz="1800" spc="-10" dirty="0">
                <a:latin typeface="Carlito"/>
                <a:cs typeface="Carlito"/>
              </a:rPr>
              <a:t>responsabilidade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um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PH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</a:t>
            </a:r>
            <a:r>
              <a:rPr sz="1800" spc="-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seguir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demais </a:t>
            </a:r>
            <a:r>
              <a:rPr sz="1800" dirty="0">
                <a:latin typeface="Carlito"/>
                <a:cs typeface="Carlito"/>
              </a:rPr>
              <a:t>requisitos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informados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pela</a:t>
            </a:r>
            <a:r>
              <a:rPr sz="1800" spc="-1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NR</a:t>
            </a:r>
            <a:r>
              <a:rPr sz="1800" b="1" spc="-2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13</a:t>
            </a:r>
            <a:r>
              <a:rPr sz="1800" b="1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para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PAR.</a:t>
            </a:r>
            <a:endParaRPr sz="1800" dirty="0">
              <a:latin typeface="Carlito"/>
              <a:cs typeface="Carlito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lang="pt-BR" spc="-10" dirty="0"/>
              <a:t> </a:t>
            </a:r>
            <a:endParaRPr spc="-25" dirty="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28</a:t>
            </a:fld>
            <a:endParaRPr spc="-25" dirty="0"/>
          </a:p>
        </p:txBody>
      </p:sp>
      <p:sp>
        <p:nvSpPr>
          <p:cNvPr id="4" name="object 2"/>
          <p:cNvSpPr txBox="1"/>
          <p:nvPr/>
        </p:nvSpPr>
        <p:spPr>
          <a:xfrm>
            <a:off x="5541484" y="0"/>
            <a:ext cx="3988105" cy="41248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800" b="1" dirty="0">
                <a:latin typeface="Carlito"/>
                <a:cs typeface="Carlito"/>
              </a:rPr>
              <a:t>Manual</a:t>
            </a:r>
            <a:r>
              <a:rPr sz="1800" b="1" spc="-5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de</a:t>
            </a:r>
            <a:r>
              <a:rPr sz="1800" b="1" spc="-3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Operação:</a:t>
            </a:r>
            <a:r>
              <a:rPr sz="1800" b="1" spc="-80" dirty="0">
                <a:latin typeface="Carlito"/>
                <a:cs typeface="Carlito"/>
              </a:rPr>
              <a:t> </a:t>
            </a:r>
            <a:r>
              <a:rPr sz="1800" b="1" spc="-25" dirty="0">
                <a:latin typeface="Carlito"/>
                <a:cs typeface="Carlito"/>
              </a:rPr>
              <a:t>Toda</a:t>
            </a:r>
            <a:r>
              <a:rPr sz="1800" b="1" spc="-4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caldeira</a:t>
            </a:r>
            <a:r>
              <a:rPr sz="1800" b="1" spc="-5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deve</a:t>
            </a:r>
            <a:r>
              <a:rPr sz="1800" b="1" spc="-40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possuir </a:t>
            </a:r>
            <a:r>
              <a:rPr sz="1800" b="1" dirty="0">
                <a:latin typeface="Carlito"/>
                <a:cs typeface="Carlito"/>
              </a:rPr>
              <a:t>manual</a:t>
            </a:r>
            <a:r>
              <a:rPr sz="1800" b="1" spc="-4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de</a:t>
            </a:r>
            <a:r>
              <a:rPr sz="1800" b="1" spc="-3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operação</a:t>
            </a:r>
            <a:r>
              <a:rPr sz="1800" b="1" spc="-5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atualizado</a:t>
            </a:r>
            <a:r>
              <a:rPr sz="1800" b="1" spc="-8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conforme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item </a:t>
            </a:r>
            <a:r>
              <a:rPr sz="1800" dirty="0">
                <a:latin typeface="Carlito"/>
                <a:cs typeface="Carlito"/>
              </a:rPr>
              <a:t>13.4.3.1,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todo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vaso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pressão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categoria</a:t>
            </a:r>
            <a:r>
              <a:rPr sz="1800" spc="-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II </a:t>
            </a:r>
            <a:r>
              <a:rPr sz="1800" dirty="0">
                <a:latin typeface="Carlito"/>
                <a:cs typeface="Carlito"/>
              </a:rPr>
              <a:t>conforme</a:t>
            </a:r>
            <a:r>
              <a:rPr sz="1800" spc="-1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item</a:t>
            </a:r>
            <a:r>
              <a:rPr sz="1800" spc="-1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13.5.3.1.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Ressalta-</a:t>
            </a:r>
            <a:r>
              <a:rPr sz="1800" b="1" dirty="0">
                <a:latin typeface="Carlito"/>
                <a:cs typeface="Carlito"/>
              </a:rPr>
              <a:t>se</a:t>
            </a:r>
            <a:r>
              <a:rPr sz="1800" b="1" spc="-6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que</a:t>
            </a:r>
            <a:r>
              <a:rPr sz="1800" b="1" spc="-3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a</a:t>
            </a:r>
            <a:r>
              <a:rPr sz="1800" b="1" spc="-10" dirty="0">
                <a:latin typeface="Carlito"/>
                <a:cs typeface="Carlito"/>
              </a:rPr>
              <a:t> norma </a:t>
            </a:r>
            <a:r>
              <a:rPr sz="1800" b="1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rlito"/>
                <a:cs typeface="Carlito"/>
                <a:hlinkClick r:id="rId3"/>
              </a:rPr>
              <a:t>NR</a:t>
            </a:r>
            <a:r>
              <a:rPr sz="1800" b="1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rlito"/>
                <a:cs typeface="Carlito"/>
                <a:hlinkClick r:id="rId3"/>
              </a:rPr>
              <a:t> </a:t>
            </a:r>
            <a:r>
              <a:rPr sz="1800" b="1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rlito"/>
                <a:cs typeface="Carlito"/>
                <a:hlinkClick r:id="rId3"/>
              </a:rPr>
              <a:t>12-</a:t>
            </a:r>
            <a:r>
              <a:rPr sz="1800" b="1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rlito"/>
                <a:cs typeface="Carlito"/>
                <a:hlinkClick r:id="rId3"/>
              </a:rPr>
              <a:t> Segurança</a:t>
            </a:r>
            <a:r>
              <a:rPr sz="1800" b="1" u="sng" spc="-3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rlito"/>
                <a:cs typeface="Carlito"/>
                <a:hlinkClick r:id="rId3"/>
              </a:rPr>
              <a:t> </a:t>
            </a:r>
            <a:r>
              <a:rPr sz="1800" b="1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rlito"/>
                <a:cs typeface="Carlito"/>
                <a:hlinkClick r:id="rId3"/>
              </a:rPr>
              <a:t>no</a:t>
            </a:r>
            <a:r>
              <a:rPr sz="1800" b="1" u="sng" spc="-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rlito"/>
                <a:cs typeface="Carlito"/>
                <a:hlinkClick r:id="rId3"/>
              </a:rPr>
              <a:t> </a:t>
            </a:r>
            <a:r>
              <a:rPr sz="1800" b="1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rlito"/>
                <a:cs typeface="Carlito"/>
                <a:hlinkClick r:id="rId3"/>
              </a:rPr>
              <a:t>Trabalho</a:t>
            </a:r>
            <a:r>
              <a:rPr sz="1800" b="1" u="sng" spc="-4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rlito"/>
                <a:cs typeface="Carlito"/>
                <a:hlinkClick r:id="rId3"/>
              </a:rPr>
              <a:t> </a:t>
            </a:r>
            <a:r>
              <a:rPr sz="1800" b="1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rlito"/>
                <a:cs typeface="Carlito"/>
                <a:hlinkClick r:id="rId3"/>
              </a:rPr>
              <a:t>em</a:t>
            </a:r>
            <a:r>
              <a:rPr sz="1800" b="1" u="sng" spc="-2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rlito"/>
                <a:cs typeface="Carlito"/>
                <a:hlinkClick r:id="rId3"/>
              </a:rPr>
              <a:t> </a:t>
            </a:r>
            <a:r>
              <a:rPr sz="1800" b="1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rlito"/>
                <a:cs typeface="Carlito"/>
                <a:hlinkClick r:id="rId3"/>
              </a:rPr>
              <a:t>Máquinas</a:t>
            </a:r>
            <a:r>
              <a:rPr sz="1800" b="1" u="sng" spc="-5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rlito"/>
                <a:cs typeface="Carlito"/>
                <a:hlinkClick r:id="rId3"/>
              </a:rPr>
              <a:t> e</a:t>
            </a:r>
            <a:r>
              <a:rPr sz="1800" b="1" u="none" spc="-50" dirty="0">
                <a:solidFill>
                  <a:srgbClr val="0462C1"/>
                </a:solidFill>
                <a:latin typeface="Carlito"/>
                <a:cs typeface="Carlito"/>
                <a:hlinkClick r:id="rId3"/>
              </a:rPr>
              <a:t> </a:t>
            </a:r>
            <a:r>
              <a:rPr sz="1800" b="1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rlito"/>
                <a:cs typeface="Carlito"/>
                <a:hlinkClick r:id="rId3"/>
              </a:rPr>
              <a:t>Equipamentos</a:t>
            </a:r>
            <a:r>
              <a:rPr sz="1800" b="1" u="none" dirty="0">
                <a:latin typeface="Carlito"/>
                <a:cs typeface="Carlito"/>
                <a:hlinkClick r:id="rId3"/>
              </a:rPr>
              <a:t>,</a:t>
            </a:r>
            <a:r>
              <a:rPr sz="1800" b="1" u="none" spc="-30" dirty="0">
                <a:latin typeface="Carlito"/>
                <a:cs typeface="Carlito"/>
                <a:hlinkClick r:id="rId3"/>
              </a:rPr>
              <a:t> </a:t>
            </a:r>
            <a:r>
              <a:rPr sz="1800" b="1" u="none" spc="-10" dirty="0">
                <a:latin typeface="Carlito"/>
                <a:cs typeface="Carlito"/>
                <a:hlinkClick r:id="rId3"/>
              </a:rPr>
              <a:t>requisita</a:t>
            </a:r>
            <a:r>
              <a:rPr sz="1800" b="1" u="none" spc="-40" dirty="0">
                <a:latin typeface="Carlito"/>
                <a:cs typeface="Carlito"/>
                <a:hlinkClick r:id="rId3"/>
              </a:rPr>
              <a:t> </a:t>
            </a:r>
            <a:r>
              <a:rPr sz="1800" b="1" u="none" dirty="0">
                <a:latin typeface="Carlito"/>
                <a:cs typeface="Carlito"/>
                <a:hlinkClick r:id="rId3"/>
              </a:rPr>
              <a:t>em</a:t>
            </a:r>
            <a:r>
              <a:rPr sz="1800" b="1" u="none" spc="-30" dirty="0">
                <a:latin typeface="Carlito"/>
                <a:cs typeface="Carlito"/>
                <a:hlinkClick r:id="rId3"/>
              </a:rPr>
              <a:t> </a:t>
            </a:r>
            <a:r>
              <a:rPr sz="1800" b="1" u="none" dirty="0">
                <a:latin typeface="Carlito"/>
                <a:cs typeface="Carlito"/>
                <a:hlinkClick r:id="rId3"/>
              </a:rPr>
              <a:t>seu</a:t>
            </a:r>
            <a:r>
              <a:rPr sz="1800" b="1" u="none" spc="-35" dirty="0">
                <a:latin typeface="Carlito"/>
                <a:cs typeface="Carlito"/>
                <a:hlinkClick r:id="rId3"/>
              </a:rPr>
              <a:t> </a:t>
            </a:r>
            <a:r>
              <a:rPr sz="1800" b="1" u="none" dirty="0">
                <a:latin typeface="Carlito"/>
                <a:cs typeface="Carlito"/>
                <a:hlinkClick r:id="rId3"/>
              </a:rPr>
              <a:t>escopo</a:t>
            </a:r>
            <a:r>
              <a:rPr sz="1800" b="1" u="none" spc="-50" dirty="0">
                <a:latin typeface="Carlito"/>
                <a:cs typeface="Carlito"/>
                <a:hlinkClick r:id="rId3"/>
              </a:rPr>
              <a:t> </a:t>
            </a:r>
            <a:r>
              <a:rPr sz="1800" b="1" u="none" dirty="0">
                <a:latin typeface="Carlito"/>
                <a:cs typeface="Carlito"/>
                <a:hlinkClick r:id="rId3"/>
              </a:rPr>
              <a:t>no</a:t>
            </a:r>
            <a:r>
              <a:rPr sz="1800" b="1" u="none" spc="-30" dirty="0">
                <a:latin typeface="Carlito"/>
                <a:cs typeface="Carlito"/>
                <a:hlinkClick r:id="rId3"/>
              </a:rPr>
              <a:t> </a:t>
            </a:r>
            <a:r>
              <a:rPr sz="1800" b="1" u="none" spc="-20" dirty="0">
                <a:latin typeface="Carlito"/>
                <a:cs typeface="Carlito"/>
                <a:hlinkClick r:id="rId3"/>
              </a:rPr>
              <a:t>ite</a:t>
            </a:r>
            <a:r>
              <a:rPr sz="1800" b="1" u="none" spc="-20" dirty="0">
                <a:latin typeface="Carlito"/>
                <a:cs typeface="Carlito"/>
              </a:rPr>
              <a:t>m </a:t>
            </a:r>
            <a:r>
              <a:rPr sz="1800" b="1" u="none" dirty="0">
                <a:latin typeface="Carlito"/>
                <a:cs typeface="Carlito"/>
              </a:rPr>
              <a:t>12.125, que</a:t>
            </a:r>
            <a:r>
              <a:rPr sz="1800" b="1" u="none" spc="-30" dirty="0">
                <a:latin typeface="Carlito"/>
                <a:cs typeface="Carlito"/>
              </a:rPr>
              <a:t> </a:t>
            </a:r>
            <a:r>
              <a:rPr sz="1800" b="1" u="none" dirty="0">
                <a:latin typeface="Carlito"/>
                <a:cs typeface="Carlito"/>
              </a:rPr>
              <a:t>todas</a:t>
            </a:r>
            <a:r>
              <a:rPr sz="1800" b="1" u="none" spc="-20" dirty="0">
                <a:latin typeface="Carlito"/>
                <a:cs typeface="Carlito"/>
              </a:rPr>
              <a:t> </a:t>
            </a:r>
            <a:r>
              <a:rPr sz="1800" b="1" u="none" dirty="0">
                <a:latin typeface="Carlito"/>
                <a:cs typeface="Carlito"/>
              </a:rPr>
              <a:t>máquinas</a:t>
            </a:r>
            <a:r>
              <a:rPr sz="1800" b="1" u="none" spc="-30" dirty="0">
                <a:latin typeface="Carlito"/>
                <a:cs typeface="Carlito"/>
              </a:rPr>
              <a:t> </a:t>
            </a:r>
            <a:r>
              <a:rPr sz="1800" b="1" u="none" dirty="0">
                <a:latin typeface="Carlito"/>
                <a:cs typeface="Carlito"/>
              </a:rPr>
              <a:t>e</a:t>
            </a:r>
            <a:r>
              <a:rPr sz="1800" b="1" u="none" spc="-10" dirty="0">
                <a:latin typeface="Carlito"/>
                <a:cs typeface="Carlito"/>
              </a:rPr>
              <a:t> equipamentos </a:t>
            </a:r>
            <a:r>
              <a:rPr sz="1800" b="1" u="none" dirty="0">
                <a:latin typeface="Carlito"/>
                <a:cs typeface="Carlito"/>
              </a:rPr>
              <a:t>devem</a:t>
            </a:r>
            <a:r>
              <a:rPr sz="1800" b="1" u="none" spc="-45" dirty="0">
                <a:latin typeface="Carlito"/>
                <a:cs typeface="Carlito"/>
              </a:rPr>
              <a:t> </a:t>
            </a:r>
            <a:r>
              <a:rPr sz="1800" b="1" u="none" dirty="0">
                <a:latin typeface="Carlito"/>
                <a:cs typeface="Carlito"/>
              </a:rPr>
              <a:t>possuir</a:t>
            </a:r>
            <a:r>
              <a:rPr sz="1800" b="1" u="none" spc="-45" dirty="0">
                <a:latin typeface="Carlito"/>
                <a:cs typeface="Carlito"/>
              </a:rPr>
              <a:t> </a:t>
            </a:r>
            <a:r>
              <a:rPr sz="1800" b="1" u="none" dirty="0">
                <a:latin typeface="Carlito"/>
                <a:cs typeface="Carlito"/>
              </a:rPr>
              <a:t>o</a:t>
            </a:r>
            <a:r>
              <a:rPr sz="1800" b="1" u="none" spc="-5" dirty="0">
                <a:latin typeface="Carlito"/>
                <a:cs typeface="Carlito"/>
              </a:rPr>
              <a:t> </a:t>
            </a:r>
            <a:r>
              <a:rPr sz="1800" b="1" u="none" dirty="0">
                <a:latin typeface="Carlito"/>
                <a:cs typeface="Carlito"/>
              </a:rPr>
              <a:t>Manual</a:t>
            </a:r>
            <a:r>
              <a:rPr sz="1800" b="1" u="none" spc="-15" dirty="0">
                <a:latin typeface="Carlito"/>
                <a:cs typeface="Carlito"/>
              </a:rPr>
              <a:t> </a:t>
            </a:r>
            <a:r>
              <a:rPr sz="1800" b="1" u="none" dirty="0">
                <a:latin typeface="Carlito"/>
                <a:cs typeface="Carlito"/>
              </a:rPr>
              <a:t>de</a:t>
            </a:r>
            <a:r>
              <a:rPr sz="1800" b="1" u="none" spc="-25" dirty="0">
                <a:latin typeface="Carlito"/>
                <a:cs typeface="Carlito"/>
              </a:rPr>
              <a:t> </a:t>
            </a:r>
            <a:r>
              <a:rPr sz="1800" b="1" u="none" dirty="0">
                <a:latin typeface="Carlito"/>
                <a:cs typeface="Carlito"/>
              </a:rPr>
              <a:t>Operação</a:t>
            </a:r>
            <a:r>
              <a:rPr sz="1800" b="1" u="none" spc="-45" dirty="0">
                <a:latin typeface="Carlito"/>
                <a:cs typeface="Carlito"/>
              </a:rPr>
              <a:t> </a:t>
            </a:r>
            <a:r>
              <a:rPr sz="1800" b="1" u="none" spc="-10" dirty="0">
                <a:latin typeface="Carlito"/>
                <a:cs typeface="Carlito"/>
              </a:rPr>
              <a:t>fornecido </a:t>
            </a:r>
            <a:r>
              <a:rPr sz="1800" b="1" u="none" dirty="0">
                <a:latin typeface="Carlito"/>
                <a:cs typeface="Carlito"/>
              </a:rPr>
              <a:t>pelo</a:t>
            </a:r>
            <a:r>
              <a:rPr sz="1800" b="1" u="none" spc="-20" dirty="0">
                <a:latin typeface="Carlito"/>
                <a:cs typeface="Carlito"/>
              </a:rPr>
              <a:t> </a:t>
            </a:r>
            <a:r>
              <a:rPr sz="1800" b="1" u="none" spc="-10" dirty="0">
                <a:latin typeface="Carlito"/>
                <a:cs typeface="Carlito"/>
              </a:rPr>
              <a:t>fabricante.</a:t>
            </a:r>
            <a:endParaRPr sz="1800" dirty="0">
              <a:latin typeface="Carlito"/>
              <a:cs typeface="Carlito"/>
            </a:endParaRPr>
          </a:p>
        </p:txBody>
      </p:sp>
      <p:sp>
        <p:nvSpPr>
          <p:cNvPr id="5" name="object 3"/>
          <p:cNvSpPr txBox="1"/>
          <p:nvPr/>
        </p:nvSpPr>
        <p:spPr>
          <a:xfrm>
            <a:off x="5541484" y="4259396"/>
            <a:ext cx="5040053" cy="2047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800" dirty="0">
                <a:latin typeface="Carlito"/>
                <a:cs typeface="Carlito"/>
              </a:rPr>
              <a:t>Assim,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os</a:t>
            </a:r>
            <a:r>
              <a:rPr sz="1800" b="1" spc="-3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vasos</a:t>
            </a:r>
            <a:r>
              <a:rPr sz="1800" b="1" spc="-3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de</a:t>
            </a:r>
            <a:r>
              <a:rPr sz="1800" b="1" spc="-3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pressão</a:t>
            </a:r>
            <a:r>
              <a:rPr sz="1800" b="1" spc="-1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outras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categorias </a:t>
            </a:r>
            <a:r>
              <a:rPr sz="1800" dirty="0">
                <a:latin typeface="Carlito"/>
                <a:cs typeface="Carlito"/>
              </a:rPr>
              <a:t>que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fazem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parte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um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equipamento,</a:t>
            </a:r>
            <a:r>
              <a:rPr sz="1800" spc="-25" dirty="0">
                <a:latin typeface="Carlito"/>
                <a:cs typeface="Carlito"/>
              </a:rPr>
              <a:t> por </a:t>
            </a:r>
            <a:r>
              <a:rPr sz="1800" spc="-10" dirty="0">
                <a:latin typeface="Carlito"/>
                <a:cs typeface="Carlito"/>
              </a:rPr>
              <a:t>exemplo,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uma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unidade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compressora,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deve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possuir </a:t>
            </a:r>
            <a:r>
              <a:rPr sz="1800" dirty="0">
                <a:latin typeface="Carlito"/>
                <a:cs typeface="Carlito"/>
              </a:rPr>
              <a:t>manual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também.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Caso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manual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tenha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sido </a:t>
            </a:r>
            <a:r>
              <a:rPr sz="1800" dirty="0">
                <a:latin typeface="Carlito"/>
                <a:cs typeface="Carlito"/>
              </a:rPr>
              <a:t>perdido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ou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extraviado</a:t>
            </a:r>
            <a:r>
              <a:rPr sz="1800" spc="-7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este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também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deve</a:t>
            </a:r>
            <a:r>
              <a:rPr sz="1800" spc="-65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ser </a:t>
            </a:r>
            <a:r>
              <a:rPr sz="1800" spc="-10" dirty="0">
                <a:latin typeface="Carlito"/>
                <a:cs typeface="Carlito"/>
              </a:rPr>
              <a:t>reconstituído.</a:t>
            </a:r>
            <a:endParaRPr sz="1800" dirty="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8433" y="1042481"/>
            <a:ext cx="4359213" cy="5150128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80"/>
              </a:spcBef>
            </a:pPr>
            <a:r>
              <a:rPr sz="1800" b="1" u="sng" dirty="0">
                <a:solidFill>
                  <a:schemeClr val="bg2"/>
                </a:solidFill>
                <a:uFill>
                  <a:solidFill>
                    <a:srgbClr val="00746B"/>
                  </a:solidFill>
                </a:uFill>
                <a:latin typeface="Carlito"/>
                <a:cs typeface="Carlito"/>
              </a:rPr>
              <a:t>Para</a:t>
            </a:r>
            <a:r>
              <a:rPr sz="1800" b="1" u="sng" spc="-45" dirty="0">
                <a:solidFill>
                  <a:schemeClr val="bg2"/>
                </a:solidFill>
                <a:uFill>
                  <a:solidFill>
                    <a:srgbClr val="00746B"/>
                  </a:solidFill>
                </a:uFill>
                <a:latin typeface="Carlito"/>
                <a:cs typeface="Carlito"/>
              </a:rPr>
              <a:t> </a:t>
            </a:r>
            <a:r>
              <a:rPr sz="1800" b="1" u="sng" dirty="0">
                <a:solidFill>
                  <a:schemeClr val="bg2"/>
                </a:solidFill>
                <a:uFill>
                  <a:solidFill>
                    <a:srgbClr val="00746B"/>
                  </a:solidFill>
                </a:uFill>
                <a:latin typeface="Carlito"/>
                <a:cs typeface="Carlito"/>
              </a:rPr>
              <a:t>as</a:t>
            </a:r>
            <a:r>
              <a:rPr sz="1800" b="1" u="sng" spc="-40" dirty="0">
                <a:solidFill>
                  <a:schemeClr val="bg2"/>
                </a:solidFill>
                <a:uFill>
                  <a:solidFill>
                    <a:srgbClr val="00746B"/>
                  </a:solidFill>
                </a:uFill>
                <a:latin typeface="Carlito"/>
                <a:cs typeface="Carlito"/>
              </a:rPr>
              <a:t> </a:t>
            </a:r>
            <a:r>
              <a:rPr sz="1800" b="1" u="sng" spc="-10" dirty="0">
                <a:solidFill>
                  <a:schemeClr val="bg2"/>
                </a:solidFill>
                <a:uFill>
                  <a:solidFill>
                    <a:srgbClr val="00746B"/>
                  </a:solidFill>
                </a:uFill>
                <a:latin typeface="Carlito"/>
                <a:cs typeface="Carlito"/>
              </a:rPr>
              <a:t>Tubulações:</a:t>
            </a:r>
            <a:endParaRPr sz="1800" dirty="0">
              <a:solidFill>
                <a:schemeClr val="bg2"/>
              </a:solidFill>
              <a:latin typeface="Carlito"/>
              <a:cs typeface="Carlito"/>
            </a:endParaRPr>
          </a:p>
          <a:p>
            <a:pPr marL="299085" marR="144145" indent="-287020">
              <a:lnSpc>
                <a:spcPct val="150000"/>
              </a:lnSpc>
              <a:buFont typeface="Arial"/>
              <a:buChar char="•"/>
              <a:tabLst>
                <a:tab pos="299085" algn="l"/>
              </a:tabLst>
            </a:pPr>
            <a:r>
              <a:rPr sz="1800" spc="-10" dirty="0">
                <a:latin typeface="Carlito"/>
                <a:cs typeface="Carlito"/>
              </a:rPr>
              <a:t>Especificações</a:t>
            </a:r>
            <a:r>
              <a:rPr sz="1800" spc="-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aplicáveis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às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tubulações</a:t>
            </a:r>
            <a:r>
              <a:rPr sz="180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ou </a:t>
            </a:r>
            <a:r>
              <a:rPr sz="1800" dirty="0">
                <a:latin typeface="Carlito"/>
                <a:cs typeface="Carlito"/>
              </a:rPr>
              <a:t>sistemas,</a:t>
            </a:r>
            <a:r>
              <a:rPr sz="1800" spc="-7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necessárias</a:t>
            </a:r>
            <a:r>
              <a:rPr sz="1800" spc="-7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ao</a:t>
            </a:r>
            <a:r>
              <a:rPr sz="1800" spc="-7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planejamento</a:t>
            </a:r>
            <a:r>
              <a:rPr sz="1800" spc="-75" dirty="0">
                <a:latin typeface="Carlito"/>
                <a:cs typeface="Carlito"/>
              </a:rPr>
              <a:t> </a:t>
            </a:r>
            <a:r>
              <a:rPr sz="1800" spc="-50" dirty="0">
                <a:latin typeface="Carlito"/>
                <a:cs typeface="Carlito"/>
              </a:rPr>
              <a:t>e </a:t>
            </a:r>
            <a:r>
              <a:rPr sz="1800" spc="-10" dirty="0">
                <a:latin typeface="Carlito"/>
                <a:cs typeface="Carlito"/>
              </a:rPr>
              <a:t>execução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da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sua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inspeção.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Ou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seja,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desenhos, </a:t>
            </a:r>
            <a:r>
              <a:rPr sz="1800" dirty="0">
                <a:latin typeface="Carlito"/>
                <a:cs typeface="Carlito"/>
              </a:rPr>
              <a:t>folhas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dados,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plano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inspeção, manutenção,</a:t>
            </a:r>
            <a:r>
              <a:rPr sz="1800" spc="-75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etc.</a:t>
            </a:r>
            <a:endParaRPr sz="1800" dirty="0">
              <a:latin typeface="Carlito"/>
              <a:cs typeface="Carlito"/>
            </a:endParaRPr>
          </a:p>
          <a:p>
            <a:pPr marL="299085" indent="-286385">
              <a:lnSpc>
                <a:spcPct val="100000"/>
              </a:lnSpc>
              <a:spcBef>
                <a:spcPts val="1080"/>
              </a:spcBef>
              <a:buFont typeface="Arial"/>
              <a:buChar char="•"/>
              <a:tabLst>
                <a:tab pos="299085" algn="l"/>
              </a:tabLst>
            </a:pPr>
            <a:r>
              <a:rPr sz="1800" dirty="0">
                <a:latin typeface="Carlito"/>
                <a:cs typeface="Carlito"/>
              </a:rPr>
              <a:t>Fluxograma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engenharia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com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identificação</a:t>
            </a:r>
            <a:endParaRPr sz="1800" dirty="0">
              <a:latin typeface="Carlito"/>
              <a:cs typeface="Carlito"/>
            </a:endParaRPr>
          </a:p>
          <a:p>
            <a:pPr marL="299085">
              <a:lnSpc>
                <a:spcPct val="100000"/>
              </a:lnSpc>
              <a:spcBef>
                <a:spcPts val="1080"/>
              </a:spcBef>
            </a:pPr>
            <a:r>
              <a:rPr sz="1800" dirty="0">
                <a:latin typeface="Carlito"/>
                <a:cs typeface="Carlito"/>
              </a:rPr>
              <a:t>da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linha e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seus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acessórios;</a:t>
            </a:r>
            <a:endParaRPr sz="1800" dirty="0">
              <a:latin typeface="Carlito"/>
              <a:cs typeface="Carlito"/>
            </a:endParaRPr>
          </a:p>
          <a:p>
            <a:pPr marL="299085" indent="-286385">
              <a:lnSpc>
                <a:spcPct val="100000"/>
              </a:lnSpc>
              <a:spcBef>
                <a:spcPts val="1080"/>
              </a:spcBef>
              <a:buFont typeface="Arial"/>
              <a:buChar char="•"/>
              <a:tabLst>
                <a:tab pos="299085" algn="l"/>
              </a:tabLst>
            </a:pPr>
            <a:r>
              <a:rPr sz="1800" dirty="0">
                <a:latin typeface="Carlito"/>
                <a:cs typeface="Carlito"/>
              </a:rPr>
              <a:t>Projeto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alteração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ou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reparo</a:t>
            </a:r>
            <a:endParaRPr sz="1800" dirty="0">
              <a:latin typeface="Carlito"/>
              <a:cs typeface="Carlito"/>
            </a:endParaRPr>
          </a:p>
          <a:p>
            <a:pPr marL="299085" indent="-286385">
              <a:lnSpc>
                <a:spcPct val="100000"/>
              </a:lnSpc>
              <a:spcBef>
                <a:spcPts val="1080"/>
              </a:spcBef>
              <a:buFont typeface="Arial"/>
              <a:buChar char="•"/>
              <a:tabLst>
                <a:tab pos="299085" algn="l"/>
              </a:tabLst>
            </a:pPr>
            <a:r>
              <a:rPr sz="1800" dirty="0">
                <a:latin typeface="Carlito"/>
                <a:cs typeface="Carlito"/>
              </a:rPr>
              <a:t>Os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relatórios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das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inspeções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segurança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inicial</a:t>
            </a:r>
            <a:endParaRPr sz="1800" dirty="0">
              <a:latin typeface="Carlito"/>
              <a:cs typeface="Carlito"/>
            </a:endParaRPr>
          </a:p>
          <a:p>
            <a:pPr marL="299085">
              <a:lnSpc>
                <a:spcPct val="100000"/>
              </a:lnSpc>
              <a:spcBef>
                <a:spcPts val="1085"/>
              </a:spcBef>
            </a:pPr>
            <a:r>
              <a:rPr sz="1800" dirty="0">
                <a:latin typeface="Carlito"/>
                <a:cs typeface="Carlito"/>
              </a:rPr>
              <a:t>e</a:t>
            </a:r>
            <a:r>
              <a:rPr sz="1800" spc="-10" dirty="0">
                <a:latin typeface="Carlito"/>
                <a:cs typeface="Carlito"/>
              </a:rPr>
              <a:t> periódicas.</a:t>
            </a:r>
            <a:endParaRPr sz="1800" dirty="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61193" y="844049"/>
            <a:ext cx="7147193" cy="5865223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lang="pt-BR" spc="-10" dirty="0"/>
              <a:t> </a:t>
            </a:r>
            <a:endParaRPr spc="-25" dirty="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29</a:t>
            </a:fld>
            <a:endParaRPr spc="-25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BFCA4DF-EC5F-B455-7881-17C97A5DA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9546"/>
            <a:ext cx="12192000" cy="463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2421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5759" y="0"/>
            <a:ext cx="9939020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dirty="0">
                <a:solidFill>
                  <a:schemeClr val="bg2"/>
                </a:solidFill>
                <a:highlight>
                  <a:srgbClr val="FF0000"/>
                </a:highlight>
              </a:rPr>
              <a:t>Qual</a:t>
            </a:r>
            <a:r>
              <a:rPr sz="2800" spc="-25" dirty="0">
                <a:solidFill>
                  <a:schemeClr val="bg2"/>
                </a:solidFill>
                <a:highlight>
                  <a:srgbClr val="FF0000"/>
                </a:highlight>
              </a:rPr>
              <a:t> </a:t>
            </a:r>
            <a:r>
              <a:rPr sz="2800" dirty="0">
                <a:solidFill>
                  <a:schemeClr val="bg2"/>
                </a:solidFill>
                <a:highlight>
                  <a:srgbClr val="FF0000"/>
                </a:highlight>
              </a:rPr>
              <a:t>a</a:t>
            </a:r>
            <a:r>
              <a:rPr sz="2800" spc="-10" dirty="0">
                <a:solidFill>
                  <a:schemeClr val="bg2"/>
                </a:solidFill>
                <a:highlight>
                  <a:srgbClr val="FF0000"/>
                </a:highlight>
              </a:rPr>
              <a:t> </a:t>
            </a:r>
            <a:r>
              <a:rPr sz="2800" dirty="0">
                <a:solidFill>
                  <a:schemeClr val="bg2"/>
                </a:solidFill>
                <a:highlight>
                  <a:srgbClr val="FF0000"/>
                </a:highlight>
              </a:rPr>
              <a:t>importância</a:t>
            </a:r>
            <a:r>
              <a:rPr sz="2800" spc="-50" dirty="0">
                <a:solidFill>
                  <a:schemeClr val="bg2"/>
                </a:solidFill>
                <a:highlight>
                  <a:srgbClr val="FF0000"/>
                </a:highlight>
              </a:rPr>
              <a:t> </a:t>
            </a:r>
            <a:r>
              <a:rPr sz="2800" dirty="0">
                <a:solidFill>
                  <a:schemeClr val="bg2"/>
                </a:solidFill>
                <a:highlight>
                  <a:srgbClr val="FF0000"/>
                </a:highlight>
              </a:rPr>
              <a:t>e</a:t>
            </a:r>
            <a:r>
              <a:rPr sz="2800" spc="-15" dirty="0">
                <a:solidFill>
                  <a:schemeClr val="bg2"/>
                </a:solidFill>
                <a:highlight>
                  <a:srgbClr val="FF0000"/>
                </a:highlight>
              </a:rPr>
              <a:t> </a:t>
            </a:r>
            <a:r>
              <a:rPr sz="2800" dirty="0">
                <a:solidFill>
                  <a:schemeClr val="bg2"/>
                </a:solidFill>
                <a:highlight>
                  <a:srgbClr val="FF0000"/>
                </a:highlight>
              </a:rPr>
              <a:t>como</a:t>
            </a:r>
            <a:r>
              <a:rPr sz="2800" spc="-5" dirty="0">
                <a:solidFill>
                  <a:schemeClr val="bg2"/>
                </a:solidFill>
                <a:highlight>
                  <a:srgbClr val="FF0000"/>
                </a:highlight>
              </a:rPr>
              <a:t> </a:t>
            </a:r>
            <a:r>
              <a:rPr sz="2800" dirty="0">
                <a:solidFill>
                  <a:schemeClr val="bg2"/>
                </a:solidFill>
                <a:highlight>
                  <a:srgbClr val="FF0000"/>
                </a:highlight>
              </a:rPr>
              <a:t>são</a:t>
            </a:r>
            <a:r>
              <a:rPr sz="2800" spc="-25" dirty="0">
                <a:solidFill>
                  <a:schemeClr val="bg2"/>
                </a:solidFill>
                <a:highlight>
                  <a:srgbClr val="FF0000"/>
                </a:highlight>
              </a:rPr>
              <a:t> </a:t>
            </a:r>
            <a:r>
              <a:rPr sz="2800" dirty="0">
                <a:solidFill>
                  <a:schemeClr val="bg2"/>
                </a:solidFill>
                <a:highlight>
                  <a:srgbClr val="FF0000"/>
                </a:highlight>
              </a:rPr>
              <a:t>as</a:t>
            </a:r>
            <a:r>
              <a:rPr sz="2800" spc="-30" dirty="0">
                <a:solidFill>
                  <a:schemeClr val="bg2"/>
                </a:solidFill>
                <a:highlight>
                  <a:srgbClr val="FF0000"/>
                </a:highlight>
              </a:rPr>
              <a:t> </a:t>
            </a:r>
            <a:r>
              <a:rPr sz="2800" dirty="0">
                <a:solidFill>
                  <a:schemeClr val="bg2"/>
                </a:solidFill>
                <a:highlight>
                  <a:srgbClr val="FF0000"/>
                </a:highlight>
              </a:rPr>
              <a:t>inspeções</a:t>
            </a:r>
            <a:r>
              <a:rPr sz="2800" spc="-35" dirty="0">
                <a:solidFill>
                  <a:schemeClr val="bg2"/>
                </a:solidFill>
                <a:highlight>
                  <a:srgbClr val="FF0000"/>
                </a:highlight>
              </a:rPr>
              <a:t> </a:t>
            </a:r>
            <a:r>
              <a:rPr sz="2800" dirty="0">
                <a:solidFill>
                  <a:schemeClr val="bg2"/>
                </a:solidFill>
                <a:highlight>
                  <a:srgbClr val="FF0000"/>
                </a:highlight>
              </a:rPr>
              <a:t>de</a:t>
            </a:r>
            <a:r>
              <a:rPr sz="2800" spc="-10" dirty="0">
                <a:solidFill>
                  <a:schemeClr val="bg2"/>
                </a:solidFill>
                <a:highlight>
                  <a:srgbClr val="FF0000"/>
                </a:highlight>
              </a:rPr>
              <a:t> segurança?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lang="pt-BR" spc="-10" dirty="0"/>
              <a:t> </a:t>
            </a:r>
            <a:endParaRPr spc="-25" dirty="0"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30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145759" y="649470"/>
            <a:ext cx="11774492" cy="1216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800" dirty="0">
                <a:latin typeface="Carlito"/>
                <a:cs typeface="Carlito"/>
              </a:rPr>
              <a:t>Os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requisitos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para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as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inspeções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segurança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estão </a:t>
            </a:r>
            <a:r>
              <a:rPr sz="1800" dirty="0">
                <a:latin typeface="Carlito"/>
                <a:cs typeface="Carlito"/>
              </a:rPr>
              <a:t>no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item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13.4.4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para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as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caldeiras,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no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item</a:t>
            </a:r>
            <a:r>
              <a:rPr sz="1800" spc="36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13.5.4 </a:t>
            </a:r>
            <a:r>
              <a:rPr sz="1800" dirty="0">
                <a:latin typeface="Carlito"/>
                <a:cs typeface="Carlito"/>
              </a:rPr>
              <a:t>para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os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vasos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pressão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no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item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13.6.3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para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as </a:t>
            </a:r>
            <a:r>
              <a:rPr sz="1800" spc="-10" dirty="0" err="1">
                <a:latin typeface="Carlito"/>
                <a:cs typeface="Carlito"/>
              </a:rPr>
              <a:t>tubulações</a:t>
            </a:r>
            <a:r>
              <a:rPr sz="1800" spc="-10" dirty="0">
                <a:latin typeface="Carlito"/>
                <a:cs typeface="Carlito"/>
              </a:rPr>
              <a:t>.</a:t>
            </a:r>
            <a:r>
              <a:rPr lang="pt-BR" sz="1800" spc="-1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As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inspeções</a:t>
            </a:r>
            <a:r>
              <a:rPr sz="1800" b="1" spc="-6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de</a:t>
            </a:r>
            <a:r>
              <a:rPr sz="1800" b="1" spc="-3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segurança</a:t>
            </a:r>
            <a:r>
              <a:rPr sz="1800" b="1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são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importantes</a:t>
            </a:r>
            <a:r>
              <a:rPr sz="1800" spc="-20" dirty="0">
                <a:latin typeface="Carlito"/>
                <a:cs typeface="Carlito"/>
              </a:rPr>
              <a:t> para </a:t>
            </a:r>
            <a:r>
              <a:rPr sz="1800" dirty="0">
                <a:latin typeface="Carlito"/>
                <a:cs typeface="Carlito"/>
              </a:rPr>
              <a:t>avaliação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da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integridade</a:t>
            </a:r>
            <a:r>
              <a:rPr sz="1800" b="1" spc="-70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estrutural</a:t>
            </a:r>
            <a:r>
              <a:rPr sz="1800" b="1" spc="-70" dirty="0">
                <a:latin typeface="Carlito"/>
                <a:cs typeface="Carlito"/>
              </a:rPr>
              <a:t> </a:t>
            </a:r>
            <a:r>
              <a:rPr sz="1800" b="1" spc="-25" dirty="0">
                <a:latin typeface="Carlito"/>
                <a:cs typeface="Carlito"/>
              </a:rPr>
              <a:t>do </a:t>
            </a:r>
            <a:r>
              <a:rPr sz="1800" b="1" dirty="0">
                <a:latin typeface="Carlito"/>
                <a:cs typeface="Carlito"/>
              </a:rPr>
              <a:t>equipamento</a:t>
            </a:r>
            <a:r>
              <a:rPr sz="1800" b="1" spc="-4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sob</a:t>
            </a:r>
            <a:r>
              <a:rPr sz="1800" b="1" spc="-2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pressão</a:t>
            </a:r>
            <a:r>
              <a:rPr sz="1800" b="1" spc="-4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e</a:t>
            </a:r>
            <a:r>
              <a:rPr sz="1800" b="1" spc="-1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seus</a:t>
            </a:r>
            <a:r>
              <a:rPr sz="1800" b="1" spc="-30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dispositivos</a:t>
            </a:r>
            <a:r>
              <a:rPr sz="1800" spc="-10" dirty="0">
                <a:latin typeface="Carlito"/>
                <a:cs typeface="Carlito"/>
              </a:rPr>
              <a:t>.</a:t>
            </a:r>
            <a:endParaRPr sz="1800" dirty="0">
              <a:latin typeface="Carlito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5758" y="1954456"/>
            <a:ext cx="12046241" cy="1621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800" dirty="0">
                <a:latin typeface="Carlito"/>
                <a:cs typeface="Carlito"/>
              </a:rPr>
              <a:t>Servem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para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avaliar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se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equipamento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está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apto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de </a:t>
            </a:r>
            <a:r>
              <a:rPr sz="1800" dirty="0">
                <a:latin typeface="Carlito"/>
                <a:cs typeface="Carlito"/>
              </a:rPr>
              <a:t>continuar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operando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nas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mesmas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condições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de </a:t>
            </a:r>
            <a:r>
              <a:rPr sz="1800" spc="-10" dirty="0">
                <a:latin typeface="Carlito"/>
                <a:cs typeface="Carlito"/>
              </a:rPr>
              <a:t>trabalho.</a:t>
            </a:r>
            <a:endParaRPr sz="1800" dirty="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1040"/>
              </a:spcBef>
            </a:pPr>
            <a:endParaRPr sz="1800" dirty="0">
              <a:latin typeface="Carlito"/>
              <a:cs typeface="Carlito"/>
            </a:endParaRPr>
          </a:p>
          <a:p>
            <a:pPr marL="12700" marR="74930">
              <a:lnSpc>
                <a:spcPct val="150000"/>
              </a:lnSpc>
              <a:spcBef>
                <a:spcPts val="5"/>
              </a:spcBef>
            </a:pPr>
            <a:r>
              <a:rPr sz="1800" dirty="0">
                <a:latin typeface="Carlito"/>
                <a:cs typeface="Carlito"/>
              </a:rPr>
              <a:t>As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consequências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uma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falta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inspeção </a:t>
            </a:r>
            <a:r>
              <a:rPr sz="1800" dirty="0">
                <a:latin typeface="Carlito"/>
                <a:cs typeface="Carlito"/>
              </a:rPr>
              <a:t>adequada</a:t>
            </a:r>
            <a:r>
              <a:rPr sz="1800" spc="-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da</a:t>
            </a:r>
            <a:r>
              <a:rPr sz="1800" spc="-1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falha</a:t>
            </a:r>
            <a:r>
              <a:rPr sz="1800" b="1" spc="-1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de</a:t>
            </a:r>
            <a:r>
              <a:rPr sz="1800" b="1" spc="-25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equipamento</a:t>
            </a:r>
            <a:r>
              <a:rPr sz="1800" b="1" spc="-6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sob</a:t>
            </a:r>
            <a:r>
              <a:rPr sz="1800" b="1" spc="-25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pressão </a:t>
            </a:r>
            <a:r>
              <a:rPr sz="1800" dirty="0">
                <a:latin typeface="Carlito"/>
                <a:cs typeface="Carlito"/>
              </a:rPr>
              <a:t>podem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ser: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perda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vidas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e/ou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do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capital investido.</a:t>
            </a:r>
            <a:endParaRPr sz="1800" dirty="0">
              <a:latin typeface="Carlito"/>
              <a:cs typeface="Carlito"/>
            </a:endParaRPr>
          </a:p>
        </p:txBody>
      </p:sp>
      <p:sp>
        <p:nvSpPr>
          <p:cNvPr id="5" name="object 2"/>
          <p:cNvSpPr txBox="1"/>
          <p:nvPr/>
        </p:nvSpPr>
        <p:spPr>
          <a:xfrm>
            <a:off x="334354" y="3975695"/>
            <a:ext cx="4780915" cy="2494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800" b="1" dirty="0">
                <a:latin typeface="Carlito"/>
                <a:cs typeface="Carlito"/>
              </a:rPr>
              <a:t>Inspeção</a:t>
            </a:r>
            <a:r>
              <a:rPr sz="1800" b="1" spc="-40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Periódica:</a:t>
            </a:r>
            <a:r>
              <a:rPr sz="1800" b="1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São</a:t>
            </a:r>
            <a:r>
              <a:rPr sz="1800" spc="-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as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inspeções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segurança </a:t>
            </a:r>
            <a:r>
              <a:rPr sz="1800" dirty="0">
                <a:latin typeface="Carlito"/>
                <a:cs typeface="Carlito"/>
              </a:rPr>
              <a:t>que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vão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ocorrer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após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inicial,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possuem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prazos </a:t>
            </a:r>
            <a:r>
              <a:rPr sz="1800" dirty="0">
                <a:latin typeface="Carlito"/>
                <a:cs typeface="Carlito"/>
              </a:rPr>
              <a:t>máximos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conforme</a:t>
            </a:r>
            <a:r>
              <a:rPr sz="1800" spc="-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estabelecidos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na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NR</a:t>
            </a:r>
            <a:r>
              <a:rPr sz="1800" b="1" spc="-2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13</a:t>
            </a:r>
            <a:r>
              <a:rPr sz="1800" b="1" spc="-10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para </a:t>
            </a:r>
            <a:r>
              <a:rPr sz="1800" dirty="0">
                <a:latin typeface="Carlito"/>
                <a:cs typeface="Carlito"/>
              </a:rPr>
              <a:t>cada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categoria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equipamento,</a:t>
            </a:r>
            <a:r>
              <a:rPr sz="1800" spc="-7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chegando</a:t>
            </a:r>
            <a:r>
              <a:rPr sz="1800" b="1" spc="-85" dirty="0">
                <a:latin typeface="Carlito"/>
                <a:cs typeface="Carlito"/>
              </a:rPr>
              <a:t> </a:t>
            </a:r>
            <a:r>
              <a:rPr sz="1800" b="1" spc="-25" dirty="0">
                <a:latin typeface="Carlito"/>
                <a:cs typeface="Carlito"/>
              </a:rPr>
              <a:t>no </a:t>
            </a:r>
            <a:r>
              <a:rPr sz="1800" b="1" dirty="0">
                <a:latin typeface="Carlito"/>
                <a:cs typeface="Carlito"/>
              </a:rPr>
              <a:t>máximo</a:t>
            </a:r>
            <a:r>
              <a:rPr sz="1800" b="1" spc="-4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em</a:t>
            </a:r>
            <a:r>
              <a:rPr sz="1800" b="1" spc="-2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até</a:t>
            </a:r>
            <a:r>
              <a:rPr sz="1800" b="1" spc="-1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2</a:t>
            </a:r>
            <a:r>
              <a:rPr sz="1800" b="1" spc="-2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anos</a:t>
            </a:r>
            <a:r>
              <a:rPr sz="1800" b="1" spc="-3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para</a:t>
            </a:r>
            <a:r>
              <a:rPr sz="1800" b="1" spc="-2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as</a:t>
            </a:r>
            <a:r>
              <a:rPr sz="1800" b="1" spc="-1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Caldeiras</a:t>
            </a:r>
            <a:r>
              <a:rPr sz="1800" b="1" spc="-55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conforme categoria.</a:t>
            </a:r>
            <a:endParaRPr sz="1800" dirty="0">
              <a:latin typeface="Carlito"/>
              <a:cs typeface="Carlito"/>
            </a:endParaRPr>
          </a:p>
        </p:txBody>
      </p:sp>
      <p:sp>
        <p:nvSpPr>
          <p:cNvPr id="6" name="object 3"/>
          <p:cNvSpPr txBox="1"/>
          <p:nvPr/>
        </p:nvSpPr>
        <p:spPr>
          <a:xfrm>
            <a:off x="6726748" y="3429000"/>
            <a:ext cx="5319494" cy="28783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800" b="1" dirty="0">
                <a:latin typeface="Carlito"/>
                <a:cs typeface="Carlito"/>
              </a:rPr>
              <a:t>Para</a:t>
            </a:r>
            <a:r>
              <a:rPr sz="1800" b="1" spc="-4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os</a:t>
            </a:r>
            <a:r>
              <a:rPr sz="1800" b="1" spc="-4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vasos</a:t>
            </a:r>
            <a:r>
              <a:rPr sz="1800" b="1" spc="-5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de</a:t>
            </a:r>
            <a:r>
              <a:rPr sz="1800" b="1" spc="-4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pressão</a:t>
            </a:r>
            <a:r>
              <a:rPr sz="1800" dirty="0">
                <a:latin typeface="Carlito"/>
                <a:cs typeface="Carlito"/>
              </a:rPr>
              <a:t>,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conforme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categoria,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os </a:t>
            </a:r>
            <a:r>
              <a:rPr sz="1800" spc="-10" dirty="0">
                <a:latin typeface="Carlito"/>
                <a:cs typeface="Carlito"/>
              </a:rPr>
              <a:t>prazos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chegam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até</a:t>
            </a:r>
            <a:r>
              <a:rPr sz="1800" b="1" spc="-5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5</a:t>
            </a:r>
            <a:r>
              <a:rPr sz="1800" b="1" spc="-4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anos</a:t>
            </a:r>
            <a:r>
              <a:rPr sz="1800" b="1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para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renovar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inspeção </a:t>
            </a:r>
            <a:r>
              <a:rPr sz="1800" dirty="0">
                <a:latin typeface="Carlito"/>
                <a:cs typeface="Carlito"/>
              </a:rPr>
              <a:t>com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exames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externos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10</a:t>
            </a:r>
            <a:r>
              <a:rPr sz="1800" b="1" spc="-2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anos</a:t>
            </a:r>
            <a:r>
              <a:rPr sz="1800" b="1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para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inspeções </a:t>
            </a:r>
            <a:r>
              <a:rPr sz="1800" dirty="0">
                <a:latin typeface="Carlito"/>
                <a:cs typeface="Carlito"/>
              </a:rPr>
              <a:t>que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devem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renovar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os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exames</a:t>
            </a:r>
            <a:r>
              <a:rPr sz="1800" spc="-7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internos.</a:t>
            </a:r>
            <a:r>
              <a:rPr sz="1800" spc="-6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(item </a:t>
            </a:r>
            <a:r>
              <a:rPr sz="1800" dirty="0">
                <a:latin typeface="Carlito"/>
                <a:cs typeface="Carlito"/>
              </a:rPr>
              <a:t>13.5.4.5).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Para</a:t>
            </a:r>
            <a:r>
              <a:rPr sz="1800" b="1" spc="-2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as</a:t>
            </a:r>
            <a:r>
              <a:rPr sz="1800" b="1" spc="-3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tubulações</a:t>
            </a:r>
            <a:r>
              <a:rPr sz="1800" dirty="0">
                <a:latin typeface="Carlito"/>
                <a:cs typeface="Carlito"/>
              </a:rPr>
              <a:t>,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periodicidade </a:t>
            </a:r>
            <a:r>
              <a:rPr sz="1800" dirty="0">
                <a:latin typeface="Carlito"/>
                <a:cs typeface="Carlito"/>
              </a:rPr>
              <a:t>devem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atender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aos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prazos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máximos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da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inspeção </a:t>
            </a:r>
            <a:r>
              <a:rPr sz="1800" dirty="0">
                <a:latin typeface="Carlito"/>
                <a:cs typeface="Carlito"/>
              </a:rPr>
              <a:t>interna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do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vaso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ou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caldeira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mais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crítica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elas </a:t>
            </a:r>
            <a:r>
              <a:rPr sz="1800" spc="-10" dirty="0">
                <a:latin typeface="Carlito"/>
                <a:cs typeface="Carlito"/>
              </a:rPr>
              <a:t>interligadas.</a:t>
            </a:r>
            <a:endParaRPr sz="1800" dirty="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6020" y="44491"/>
            <a:ext cx="4754880" cy="37293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800" b="1" dirty="0">
                <a:latin typeface="Carlito"/>
                <a:cs typeface="Carlito"/>
              </a:rPr>
              <a:t>Inspeção</a:t>
            </a:r>
            <a:r>
              <a:rPr sz="1800" b="1" spc="-25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Extraordinária</a:t>
            </a:r>
            <a:r>
              <a:rPr sz="1800" spc="-10" dirty="0">
                <a:latin typeface="Carlito"/>
                <a:cs typeface="Carlito"/>
              </a:rPr>
              <a:t>: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São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as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inspeções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que </a:t>
            </a:r>
            <a:r>
              <a:rPr sz="1800" dirty="0">
                <a:latin typeface="Carlito"/>
                <a:cs typeface="Carlito"/>
              </a:rPr>
              <a:t>ocorrem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antes</a:t>
            </a:r>
            <a:r>
              <a:rPr sz="1800" spc="-6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dos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prazos</a:t>
            </a:r>
            <a:r>
              <a:rPr sz="1800" spc="-6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periódicos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findarem, </a:t>
            </a:r>
            <a:r>
              <a:rPr sz="1800" dirty="0">
                <a:latin typeface="Carlito"/>
                <a:cs typeface="Carlito"/>
              </a:rPr>
              <a:t>devem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ser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realizadas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quando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ocorrer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por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exemplo: </a:t>
            </a:r>
            <a:r>
              <a:rPr sz="1800" dirty="0">
                <a:latin typeface="Carlito"/>
                <a:cs typeface="Carlito"/>
              </a:rPr>
              <a:t>reparos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ou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alterações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nos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equipamentos,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quando </a:t>
            </a:r>
            <a:r>
              <a:rPr sz="1800" dirty="0">
                <a:latin typeface="Carlito"/>
                <a:cs typeface="Carlito"/>
              </a:rPr>
              <a:t>permanecer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inativo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por</a:t>
            </a:r>
            <a:r>
              <a:rPr sz="1800" spc="-1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mais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12</a:t>
            </a:r>
            <a:r>
              <a:rPr sz="1800" b="1" spc="-1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meses</a:t>
            </a:r>
            <a:r>
              <a:rPr sz="1800" dirty="0">
                <a:latin typeface="Carlito"/>
                <a:cs typeface="Carlito"/>
              </a:rPr>
              <a:t>.</a:t>
            </a:r>
            <a:r>
              <a:rPr sz="1800" spc="-65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Os </a:t>
            </a:r>
            <a:r>
              <a:rPr sz="1800" dirty="0">
                <a:latin typeface="Carlito"/>
                <a:cs typeface="Carlito"/>
              </a:rPr>
              <a:t>critérios</a:t>
            </a:r>
            <a:r>
              <a:rPr sz="1800" spc="-1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para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se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adotar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as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inspeções extraordinárias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podem</a:t>
            </a:r>
            <a:r>
              <a:rPr sz="1800" spc="-1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ser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conferido</a:t>
            </a:r>
            <a:r>
              <a:rPr sz="1800" dirty="0">
                <a:latin typeface="Carlito"/>
                <a:cs typeface="Carlito"/>
              </a:rPr>
              <a:t> nos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itens</a:t>
            </a:r>
            <a:endParaRPr sz="1800" dirty="0">
              <a:latin typeface="Carlito"/>
              <a:cs typeface="Carlito"/>
            </a:endParaRPr>
          </a:p>
          <a:p>
            <a:pPr marL="12700" marR="445770">
              <a:lnSpc>
                <a:spcPct val="150000"/>
              </a:lnSpc>
            </a:pPr>
            <a:r>
              <a:rPr sz="1800" b="1" dirty="0">
                <a:latin typeface="Carlito"/>
                <a:cs typeface="Carlito"/>
              </a:rPr>
              <a:t>13.4.4.10</a:t>
            </a:r>
            <a:r>
              <a:rPr sz="1800" b="1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para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as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caldeiras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13.5.4.11</a:t>
            </a:r>
            <a:r>
              <a:rPr sz="1800" b="1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para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os </a:t>
            </a:r>
            <a:r>
              <a:rPr sz="1800" dirty="0">
                <a:latin typeface="Carlito"/>
                <a:cs typeface="Carlito"/>
              </a:rPr>
              <a:t>vasos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pressão.</a:t>
            </a:r>
            <a:endParaRPr sz="1800" dirty="0">
              <a:latin typeface="Carlito"/>
              <a:cs typeface="Carlito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6020" y="3851382"/>
            <a:ext cx="5494785" cy="28783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800" b="1" dirty="0">
                <a:latin typeface="Carlito"/>
                <a:cs typeface="Carlito"/>
              </a:rPr>
              <a:t>Exames</a:t>
            </a:r>
            <a:r>
              <a:rPr sz="1800" b="1" spc="-5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Externos:</a:t>
            </a:r>
            <a:r>
              <a:rPr sz="1800" b="1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Os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exames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externos</a:t>
            </a:r>
            <a:r>
              <a:rPr sz="1800" spc="-25" dirty="0">
                <a:latin typeface="Carlito"/>
                <a:cs typeface="Carlito"/>
              </a:rPr>
              <a:t> são </a:t>
            </a:r>
            <a:r>
              <a:rPr sz="1800" spc="-10" dirty="0">
                <a:latin typeface="Carlito"/>
                <a:cs typeface="Carlito"/>
              </a:rPr>
              <a:t>avaliações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que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spc="-80" dirty="0">
                <a:latin typeface="Carlito"/>
                <a:cs typeface="Carlito"/>
              </a:rPr>
              <a:t>P.H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fará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na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estrutura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externa</a:t>
            </a:r>
            <a:r>
              <a:rPr sz="1800" spc="-25" dirty="0">
                <a:latin typeface="Carlito"/>
                <a:cs typeface="Carlito"/>
              </a:rPr>
              <a:t> do </a:t>
            </a:r>
            <a:r>
              <a:rPr sz="1800" spc="-10" dirty="0">
                <a:latin typeface="Carlito"/>
                <a:cs typeface="Carlito"/>
              </a:rPr>
              <a:t>equipamentos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através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exames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que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avaliação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50" dirty="0">
                <a:latin typeface="Carlito"/>
                <a:cs typeface="Carlito"/>
              </a:rPr>
              <a:t>a </a:t>
            </a:r>
            <a:r>
              <a:rPr sz="1800" spc="-10" dirty="0">
                <a:latin typeface="Carlito"/>
                <a:cs typeface="Carlito"/>
              </a:rPr>
              <a:t>integridade </a:t>
            </a:r>
            <a:r>
              <a:rPr sz="1800" dirty="0">
                <a:latin typeface="Carlito"/>
                <a:cs typeface="Carlito"/>
              </a:rPr>
              <a:t>da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chapa</a:t>
            </a:r>
            <a:r>
              <a:rPr sz="1800" spc="-1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soldas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do</a:t>
            </a:r>
            <a:r>
              <a:rPr sz="1800" spc="-10" dirty="0">
                <a:latin typeface="Carlito"/>
                <a:cs typeface="Carlito"/>
              </a:rPr>
              <a:t> equipamento, verificando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se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tem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presença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corrosões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trincas através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exames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visuais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ensaios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não </a:t>
            </a:r>
            <a:r>
              <a:rPr sz="1800" dirty="0">
                <a:latin typeface="Carlito"/>
                <a:cs typeface="Carlito"/>
              </a:rPr>
              <a:t>destrutíveis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como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ensaio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ultrassom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para </a:t>
            </a:r>
            <a:r>
              <a:rPr sz="1800" dirty="0">
                <a:latin typeface="Carlito"/>
                <a:cs typeface="Carlito"/>
              </a:rPr>
              <a:t>medição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espessura,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liquido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penetrante,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dentre </a:t>
            </a:r>
            <a:r>
              <a:rPr sz="1800" dirty="0">
                <a:latin typeface="Carlito"/>
                <a:cs typeface="Carlito"/>
              </a:rPr>
              <a:t>outros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que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forem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aplicáveis.</a:t>
            </a:r>
            <a:endParaRPr sz="1800" dirty="0">
              <a:latin typeface="Carlito"/>
              <a:cs typeface="Carlito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31</a:t>
            </a:fld>
            <a:endParaRPr spc="-25" dirty="0"/>
          </a:p>
        </p:txBody>
      </p:sp>
      <p:sp>
        <p:nvSpPr>
          <p:cNvPr id="5" name="object 2"/>
          <p:cNvSpPr txBox="1"/>
          <p:nvPr/>
        </p:nvSpPr>
        <p:spPr>
          <a:xfrm>
            <a:off x="5196859" y="749990"/>
            <a:ext cx="6397597" cy="28783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800" b="1" dirty="0">
                <a:latin typeface="Carlito"/>
                <a:cs typeface="Carlito"/>
              </a:rPr>
              <a:t>Exames</a:t>
            </a:r>
            <a:r>
              <a:rPr sz="1800" b="1" spc="-5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Internos:</a:t>
            </a:r>
            <a:r>
              <a:rPr sz="1800" b="1" spc="-7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Os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exames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internos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são </a:t>
            </a:r>
            <a:r>
              <a:rPr sz="1800" dirty="0">
                <a:latin typeface="Carlito"/>
                <a:cs typeface="Carlito"/>
              </a:rPr>
              <a:t>avaliações</a:t>
            </a:r>
            <a:r>
              <a:rPr sz="1800" spc="-8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que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80" dirty="0">
                <a:latin typeface="Carlito"/>
                <a:cs typeface="Carlito"/>
              </a:rPr>
              <a:t>P.H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fará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na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estrutura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interna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do </a:t>
            </a:r>
            <a:r>
              <a:rPr sz="1800" dirty="0">
                <a:latin typeface="Carlito"/>
                <a:cs typeface="Carlito"/>
              </a:rPr>
              <a:t>equipamentos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através</a:t>
            </a:r>
            <a:r>
              <a:rPr sz="1800" spc="-6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exames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que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avaliação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50" dirty="0">
                <a:latin typeface="Carlito"/>
                <a:cs typeface="Carlito"/>
              </a:rPr>
              <a:t>a </a:t>
            </a:r>
            <a:r>
              <a:rPr sz="1800" dirty="0">
                <a:latin typeface="Carlito"/>
                <a:cs typeface="Carlito"/>
              </a:rPr>
              <a:t>integridade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da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chapa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soldas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do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equipamento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da </a:t>
            </a:r>
            <a:r>
              <a:rPr sz="1800" dirty="0">
                <a:latin typeface="Carlito"/>
                <a:cs typeface="Carlito"/>
              </a:rPr>
              <a:t>forma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interna,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verificando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se</a:t>
            </a:r>
            <a:r>
              <a:rPr sz="1800" spc="-6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tem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presença</a:t>
            </a:r>
            <a:r>
              <a:rPr sz="1800" spc="-65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de </a:t>
            </a:r>
            <a:r>
              <a:rPr sz="1800" dirty="0">
                <a:latin typeface="Carlito"/>
                <a:cs typeface="Carlito"/>
              </a:rPr>
              <a:t>corrosões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trincas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através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exames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visuais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spc="-50" dirty="0">
                <a:latin typeface="Carlito"/>
                <a:cs typeface="Carlito"/>
              </a:rPr>
              <a:t>e </a:t>
            </a:r>
            <a:r>
              <a:rPr sz="1800" dirty="0">
                <a:latin typeface="Carlito"/>
                <a:cs typeface="Carlito"/>
              </a:rPr>
              <a:t>ensaios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não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destrutíveis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como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videoscopia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digital, </a:t>
            </a:r>
            <a:r>
              <a:rPr sz="1800" dirty="0">
                <a:latin typeface="Carlito"/>
                <a:cs typeface="Carlito"/>
              </a:rPr>
              <a:t>ensaio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ultrassom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solda,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partículas </a:t>
            </a:r>
            <a:r>
              <a:rPr sz="1800" dirty="0">
                <a:latin typeface="Carlito"/>
                <a:cs typeface="Carlito"/>
              </a:rPr>
              <a:t>magnéticas,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dentre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outros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que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forem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aplicáveis.</a:t>
            </a:r>
            <a:endParaRPr sz="1800" dirty="0">
              <a:latin typeface="Carlito"/>
              <a:cs typeface="Carlito"/>
            </a:endParaRPr>
          </a:p>
        </p:txBody>
      </p:sp>
      <p:sp>
        <p:nvSpPr>
          <p:cNvPr id="6" name="object 3"/>
          <p:cNvSpPr txBox="1"/>
          <p:nvPr/>
        </p:nvSpPr>
        <p:spPr>
          <a:xfrm>
            <a:off x="5887719" y="3851382"/>
            <a:ext cx="6086024" cy="28783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800" b="1" dirty="0">
                <a:latin typeface="Carlito"/>
                <a:cs typeface="Carlito"/>
              </a:rPr>
              <a:t>O</a:t>
            </a:r>
            <a:r>
              <a:rPr sz="1800" b="1" spc="-45" dirty="0">
                <a:latin typeface="Carlito"/>
                <a:cs typeface="Carlito"/>
              </a:rPr>
              <a:t> </a:t>
            </a:r>
            <a:r>
              <a:rPr sz="1800" b="1" spc="-30" dirty="0">
                <a:latin typeface="Carlito"/>
                <a:cs typeface="Carlito"/>
              </a:rPr>
              <a:t>Tese</a:t>
            </a:r>
            <a:r>
              <a:rPr sz="1800" b="1" spc="-60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Hidrostático</a:t>
            </a:r>
            <a:r>
              <a:rPr sz="1800" b="1" spc="-70" dirty="0">
                <a:latin typeface="Carlito"/>
                <a:cs typeface="Carlito"/>
              </a:rPr>
              <a:t> </a:t>
            </a:r>
            <a:r>
              <a:rPr sz="1800" b="1" spc="-20" dirty="0">
                <a:latin typeface="Carlito"/>
                <a:cs typeface="Carlito"/>
              </a:rPr>
              <a:t>(T.H): </a:t>
            </a:r>
            <a:r>
              <a:rPr sz="1800" dirty="0">
                <a:latin typeface="Carlito"/>
                <a:cs typeface="Carlito"/>
              </a:rPr>
              <a:t>O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teste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hidrostático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spc="-50" dirty="0">
                <a:latin typeface="Carlito"/>
                <a:cs typeface="Carlito"/>
              </a:rPr>
              <a:t>é</a:t>
            </a:r>
            <a:r>
              <a:rPr sz="1800" spc="50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um</a:t>
            </a:r>
            <a:r>
              <a:rPr sz="1800" spc="-6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exame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que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avalia</a:t>
            </a:r>
            <a:r>
              <a:rPr sz="1800" spc="-6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estanqueidade</a:t>
            </a:r>
            <a:r>
              <a:rPr sz="1800" b="1" spc="-60" dirty="0">
                <a:latin typeface="Carlito"/>
                <a:cs typeface="Carlito"/>
              </a:rPr>
              <a:t> </a:t>
            </a:r>
            <a:r>
              <a:rPr sz="1800" b="1" spc="-25" dirty="0">
                <a:latin typeface="Carlito"/>
                <a:cs typeface="Carlito"/>
              </a:rPr>
              <a:t>do </a:t>
            </a:r>
            <a:r>
              <a:rPr sz="1800" b="1" spc="-10" dirty="0">
                <a:latin typeface="Carlito"/>
                <a:cs typeface="Carlito"/>
              </a:rPr>
              <a:t>equipamento</a:t>
            </a:r>
            <a:r>
              <a:rPr sz="1800" spc="-10" dirty="0">
                <a:latin typeface="Carlito"/>
                <a:cs typeface="Carlito"/>
              </a:rPr>
              <a:t>.</a:t>
            </a:r>
            <a:r>
              <a:rPr sz="1800" spc="-7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Ele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deve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ser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feito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pelo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fabricante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na </a:t>
            </a:r>
            <a:r>
              <a:rPr sz="1800" dirty="0">
                <a:latin typeface="Carlito"/>
                <a:cs typeface="Carlito"/>
              </a:rPr>
              <a:t>fase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fabricação.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Caso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não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possua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registro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de</a:t>
            </a:r>
            <a:r>
              <a:rPr sz="1800" spc="50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que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foi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realizado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em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sua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fabricação,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deve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ser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feito</a:t>
            </a:r>
            <a:r>
              <a:rPr sz="1800" spc="50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spc="-50" dirty="0">
                <a:latin typeface="Carlito"/>
                <a:cs typeface="Carlito"/>
              </a:rPr>
              <a:t>T.H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na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inspeção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inicial</a:t>
            </a:r>
            <a:r>
              <a:rPr sz="1800" spc="-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ou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caso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equipamento</a:t>
            </a:r>
            <a:r>
              <a:rPr sz="1800" spc="-25" dirty="0">
                <a:latin typeface="Carlito"/>
                <a:cs typeface="Carlito"/>
              </a:rPr>
              <a:t> já </a:t>
            </a:r>
            <a:r>
              <a:rPr sz="1800" dirty="0">
                <a:latin typeface="Carlito"/>
                <a:cs typeface="Carlito"/>
              </a:rPr>
              <a:t>esteja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em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operação,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fica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critério</a:t>
            </a:r>
            <a:r>
              <a:rPr sz="1800" spc="-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do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spc="-80" dirty="0">
                <a:latin typeface="Carlito"/>
                <a:cs typeface="Carlito"/>
              </a:rPr>
              <a:t>P.H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sua </a:t>
            </a:r>
            <a:r>
              <a:rPr sz="1800" spc="-10" dirty="0">
                <a:latin typeface="Carlito"/>
                <a:cs typeface="Carlito"/>
              </a:rPr>
              <a:t>realização,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caso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seja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necessário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deve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ser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feito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até </a:t>
            </a:r>
            <a:r>
              <a:rPr sz="1800" dirty="0">
                <a:latin typeface="Carlito"/>
                <a:cs typeface="Carlito"/>
              </a:rPr>
              <a:t>a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próxima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inspeção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segurança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periódica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interna.</a:t>
            </a:r>
            <a:endParaRPr sz="1800" dirty="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3735" y="121137"/>
            <a:ext cx="3977639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marR="5080" algn="l"/>
            <a:r>
              <a:rPr lang="en-US" sz="1500" b="0" spc="-10" dirty="0" err="1">
                <a:solidFill>
                  <a:schemeClr val="tx1"/>
                </a:solidFill>
                <a:latin typeface="+mj-lt"/>
                <a:cs typeface="+mj-cs"/>
              </a:rPr>
              <a:t>Conforme</a:t>
            </a:r>
            <a:r>
              <a:rPr lang="en-US" sz="1500" b="0" spc="-25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1500" b="0" dirty="0">
                <a:solidFill>
                  <a:schemeClr val="tx1"/>
                </a:solidFill>
                <a:latin typeface="+mj-lt"/>
                <a:cs typeface="+mj-cs"/>
              </a:rPr>
              <a:t>a</a:t>
            </a:r>
            <a:r>
              <a:rPr lang="en-US" sz="1500" b="0" spc="-25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1500" dirty="0">
                <a:solidFill>
                  <a:schemeClr val="tx1"/>
                </a:solidFill>
                <a:latin typeface="+mj-lt"/>
                <a:cs typeface="+mj-cs"/>
              </a:rPr>
              <a:t>NR</a:t>
            </a:r>
            <a:r>
              <a:rPr lang="en-US" sz="1500" spc="-25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1500" dirty="0">
                <a:solidFill>
                  <a:schemeClr val="tx1"/>
                </a:solidFill>
                <a:latin typeface="+mj-lt"/>
                <a:cs typeface="+mj-cs"/>
              </a:rPr>
              <a:t>13</a:t>
            </a:r>
            <a:r>
              <a:rPr lang="en-US" sz="1500" spc="-30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1500" b="0" dirty="0">
                <a:solidFill>
                  <a:schemeClr val="tx1"/>
                </a:solidFill>
                <a:latin typeface="+mj-lt"/>
                <a:cs typeface="+mj-cs"/>
              </a:rPr>
              <a:t>a</a:t>
            </a:r>
            <a:r>
              <a:rPr lang="en-US" sz="1500" b="0" spc="-35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1500" b="0" spc="-10" dirty="0" err="1">
                <a:solidFill>
                  <a:schemeClr val="tx1"/>
                </a:solidFill>
                <a:latin typeface="+mj-lt"/>
                <a:cs typeface="+mj-cs"/>
              </a:rPr>
              <a:t>calibração</a:t>
            </a:r>
            <a:r>
              <a:rPr lang="en-US" sz="1500" b="0" spc="-10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1500" b="0" dirty="0">
                <a:solidFill>
                  <a:schemeClr val="tx1"/>
                </a:solidFill>
                <a:latin typeface="+mj-lt"/>
                <a:cs typeface="+mj-cs"/>
              </a:rPr>
              <a:t>das</a:t>
            </a:r>
            <a:r>
              <a:rPr lang="en-US" sz="1500" b="0" spc="-25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1500" b="0" dirty="0" err="1">
                <a:solidFill>
                  <a:schemeClr val="tx1"/>
                </a:solidFill>
                <a:latin typeface="+mj-lt"/>
                <a:cs typeface="+mj-cs"/>
              </a:rPr>
              <a:t>válvulas</a:t>
            </a:r>
            <a:r>
              <a:rPr lang="en-US" sz="1500" b="0" spc="-40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1500" b="0" spc="-10" dirty="0" err="1">
                <a:solidFill>
                  <a:schemeClr val="tx1"/>
                </a:solidFill>
                <a:latin typeface="+mj-lt"/>
                <a:cs typeface="+mj-cs"/>
              </a:rPr>
              <a:t>devem</a:t>
            </a:r>
            <a:r>
              <a:rPr lang="en-US" sz="1500" b="0" spc="-10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1500" b="0" dirty="0" err="1">
                <a:solidFill>
                  <a:schemeClr val="tx1"/>
                </a:solidFill>
                <a:latin typeface="+mj-lt"/>
                <a:cs typeface="+mj-cs"/>
              </a:rPr>
              <a:t>ter</a:t>
            </a:r>
            <a:r>
              <a:rPr lang="en-US" sz="1500" b="0" spc="-50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1500" b="0" dirty="0" err="1">
                <a:solidFill>
                  <a:schemeClr val="tx1"/>
                </a:solidFill>
                <a:latin typeface="+mj-lt"/>
                <a:cs typeface="+mj-cs"/>
              </a:rPr>
              <a:t>periodicidade</a:t>
            </a:r>
            <a:r>
              <a:rPr lang="en-US" sz="1500" b="0" spc="-15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1500" b="0" dirty="0" err="1">
                <a:solidFill>
                  <a:schemeClr val="tx1"/>
                </a:solidFill>
                <a:latin typeface="+mj-lt"/>
                <a:cs typeface="+mj-cs"/>
              </a:rPr>
              <a:t>máxima</a:t>
            </a:r>
            <a:r>
              <a:rPr lang="en-US" sz="1500" b="0" spc="-65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1500" b="0" spc="-10" dirty="0" err="1">
                <a:solidFill>
                  <a:schemeClr val="tx1"/>
                </a:solidFill>
                <a:latin typeface="+mj-lt"/>
                <a:cs typeface="+mj-cs"/>
              </a:rPr>
              <a:t>conforme</a:t>
            </a:r>
            <a:r>
              <a:rPr lang="en-US" sz="1500" b="0" spc="-45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1500" b="0" dirty="0" err="1">
                <a:solidFill>
                  <a:schemeClr val="tx1"/>
                </a:solidFill>
                <a:latin typeface="+mj-lt"/>
                <a:cs typeface="+mj-cs"/>
              </a:rPr>
              <a:t>os</a:t>
            </a:r>
            <a:r>
              <a:rPr lang="en-US" sz="1500" b="0" spc="-60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1500" b="0" dirty="0" err="1">
                <a:solidFill>
                  <a:schemeClr val="tx1"/>
                </a:solidFill>
                <a:latin typeface="+mj-lt"/>
                <a:cs typeface="+mj-cs"/>
              </a:rPr>
              <a:t>períodos</a:t>
            </a:r>
            <a:r>
              <a:rPr lang="en-US" sz="1500" b="0" spc="-45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1500" b="0" spc="-25" dirty="0">
                <a:solidFill>
                  <a:schemeClr val="tx1"/>
                </a:solidFill>
                <a:latin typeface="+mj-lt"/>
                <a:cs typeface="+mj-cs"/>
              </a:rPr>
              <a:t>de </a:t>
            </a:r>
            <a:r>
              <a:rPr lang="en-US" sz="1500" b="0" dirty="0" err="1">
                <a:solidFill>
                  <a:schemeClr val="tx1"/>
                </a:solidFill>
                <a:latin typeface="+mj-lt"/>
                <a:cs typeface="+mj-cs"/>
              </a:rPr>
              <a:t>inspeção</a:t>
            </a:r>
            <a:r>
              <a:rPr lang="en-US" sz="1500" b="0" spc="-40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1500" b="0" dirty="0">
                <a:solidFill>
                  <a:schemeClr val="tx1"/>
                </a:solidFill>
                <a:latin typeface="+mj-lt"/>
                <a:cs typeface="+mj-cs"/>
              </a:rPr>
              <a:t>interna</a:t>
            </a:r>
            <a:r>
              <a:rPr lang="en-US" sz="1500" b="0" spc="-30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1500" b="0" dirty="0">
                <a:solidFill>
                  <a:schemeClr val="tx1"/>
                </a:solidFill>
                <a:latin typeface="+mj-lt"/>
                <a:cs typeface="+mj-cs"/>
              </a:rPr>
              <a:t>do</a:t>
            </a:r>
            <a:r>
              <a:rPr lang="en-US" sz="1500" b="0" spc="-35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1500" b="0" spc="-10" dirty="0" err="1">
                <a:solidFill>
                  <a:schemeClr val="tx1"/>
                </a:solidFill>
                <a:latin typeface="+mj-lt"/>
                <a:cs typeface="+mj-cs"/>
              </a:rPr>
              <a:t>equipamento</a:t>
            </a:r>
            <a:r>
              <a:rPr lang="en-US" sz="1500" b="0" spc="-50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1500" b="0" dirty="0" err="1">
                <a:solidFill>
                  <a:schemeClr val="tx1"/>
                </a:solidFill>
                <a:latin typeface="+mj-lt"/>
                <a:cs typeface="+mj-cs"/>
              </a:rPr>
              <a:t>nos</a:t>
            </a:r>
            <a:r>
              <a:rPr lang="en-US" sz="1500" b="0" spc="-45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1500" b="0" dirty="0" err="1">
                <a:solidFill>
                  <a:schemeClr val="tx1"/>
                </a:solidFill>
                <a:latin typeface="+mj-lt"/>
                <a:cs typeface="+mj-cs"/>
              </a:rPr>
              <a:t>quais</a:t>
            </a:r>
            <a:r>
              <a:rPr lang="en-US" sz="1500" b="0" spc="-50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1500" b="0" spc="-20" dirty="0" err="1">
                <a:solidFill>
                  <a:schemeClr val="tx1"/>
                </a:solidFill>
                <a:latin typeface="+mj-lt"/>
                <a:cs typeface="+mj-cs"/>
              </a:rPr>
              <a:t>elas</a:t>
            </a:r>
            <a:r>
              <a:rPr lang="en-US" sz="1500" b="0" spc="-20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1500" b="0" dirty="0" err="1">
                <a:solidFill>
                  <a:schemeClr val="tx1"/>
                </a:solidFill>
                <a:latin typeface="+mj-lt"/>
                <a:cs typeface="+mj-cs"/>
              </a:rPr>
              <a:t>pertencem</a:t>
            </a:r>
            <a:r>
              <a:rPr lang="en-US" sz="1500" dirty="0">
                <a:solidFill>
                  <a:schemeClr val="tx1"/>
                </a:solidFill>
                <a:latin typeface="+mj-lt"/>
                <a:cs typeface="+mj-cs"/>
              </a:rPr>
              <a:t>.</a:t>
            </a:r>
            <a:r>
              <a:rPr lang="en-US" sz="1500" spc="-50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1500" b="0" dirty="0">
                <a:solidFill>
                  <a:schemeClr val="tx1"/>
                </a:solidFill>
                <a:latin typeface="+mj-lt"/>
                <a:cs typeface="+mj-cs"/>
              </a:rPr>
              <a:t>Estes</a:t>
            </a:r>
            <a:r>
              <a:rPr lang="en-US" sz="1500" b="0" spc="-55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1500" b="0" dirty="0" err="1">
                <a:solidFill>
                  <a:schemeClr val="tx1"/>
                </a:solidFill>
                <a:latin typeface="+mj-lt"/>
                <a:cs typeface="+mj-cs"/>
              </a:rPr>
              <a:t>requisitos</a:t>
            </a:r>
            <a:r>
              <a:rPr lang="en-US" sz="1500" b="0" spc="-55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1500" b="0" dirty="0" err="1">
                <a:solidFill>
                  <a:schemeClr val="tx1"/>
                </a:solidFill>
                <a:latin typeface="+mj-lt"/>
                <a:cs typeface="+mj-cs"/>
              </a:rPr>
              <a:t>podem</a:t>
            </a:r>
            <a:r>
              <a:rPr lang="en-US" sz="1500" b="0" spc="-55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1500" b="0" dirty="0">
                <a:solidFill>
                  <a:schemeClr val="tx1"/>
                </a:solidFill>
                <a:latin typeface="+mj-lt"/>
                <a:cs typeface="+mj-cs"/>
              </a:rPr>
              <a:t>ser</a:t>
            </a:r>
            <a:r>
              <a:rPr lang="en-US" sz="1500" b="0" spc="-60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1500" b="0" spc="-10" dirty="0" err="1">
                <a:solidFill>
                  <a:schemeClr val="tx1"/>
                </a:solidFill>
                <a:latin typeface="+mj-lt"/>
                <a:cs typeface="+mj-cs"/>
              </a:rPr>
              <a:t>conferidos</a:t>
            </a:r>
            <a:r>
              <a:rPr lang="en-US" sz="1500" b="0" spc="-10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1500" b="0" dirty="0">
                <a:solidFill>
                  <a:schemeClr val="tx1"/>
                </a:solidFill>
                <a:latin typeface="+mj-lt"/>
                <a:cs typeface="+mj-cs"/>
              </a:rPr>
              <a:t>no</a:t>
            </a:r>
            <a:r>
              <a:rPr lang="en-US" sz="1500" b="0" spc="-20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1500" b="0" dirty="0">
                <a:solidFill>
                  <a:schemeClr val="tx1"/>
                </a:solidFill>
                <a:latin typeface="+mj-lt"/>
                <a:cs typeface="+mj-cs"/>
              </a:rPr>
              <a:t>item</a:t>
            </a:r>
            <a:r>
              <a:rPr lang="en-US" sz="1500" b="0" spc="-10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1500" dirty="0">
                <a:solidFill>
                  <a:schemeClr val="tx1"/>
                </a:solidFill>
                <a:latin typeface="+mj-lt"/>
                <a:cs typeface="+mj-cs"/>
              </a:rPr>
              <a:t>13.4.4.8</a:t>
            </a:r>
            <a:r>
              <a:rPr lang="en-US" sz="1500" spc="-40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1500" b="0" dirty="0">
                <a:solidFill>
                  <a:schemeClr val="tx1"/>
                </a:solidFill>
                <a:latin typeface="+mj-lt"/>
                <a:cs typeface="+mj-cs"/>
              </a:rPr>
              <a:t>e</a:t>
            </a:r>
            <a:r>
              <a:rPr lang="en-US" sz="1500" b="0" spc="375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1500" spc="-10" dirty="0">
                <a:solidFill>
                  <a:schemeClr val="tx1"/>
                </a:solidFill>
                <a:latin typeface="+mj-lt"/>
                <a:cs typeface="+mj-cs"/>
              </a:rPr>
              <a:t>13.5.4.10.</a:t>
            </a:r>
            <a:endParaRPr lang="en-US" sz="1500" dirty="0">
              <a:solidFill>
                <a:schemeClr val="tx1"/>
              </a:solidFill>
              <a:latin typeface="+mj-lt"/>
              <a:cs typeface="+mj-cs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1D60167-4931-47E6-BA6A-407CBD079E47}" type="slidenum">
              <a:rPr lang="en-US" sz="1050" spc="-25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>
                <a:spcAft>
                  <a:spcPts val="600"/>
                </a:spcAft>
              </a:pPr>
              <a:t>32</a:t>
            </a:fld>
            <a:endParaRPr lang="en-US" sz="1050" spc="-25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73735" y="1721337"/>
            <a:ext cx="3977639" cy="3854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2700" marR="581660" indent="-228600" defTabSz="914400">
              <a:lnSpc>
                <a:spcPct val="9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600" b="1" dirty="0" err="1"/>
              <a:t>Inspeção</a:t>
            </a:r>
            <a:r>
              <a:rPr lang="en-US" sz="1600" b="1" spc="-15" dirty="0"/>
              <a:t> </a:t>
            </a:r>
            <a:r>
              <a:rPr lang="en-US" sz="1600" b="1" dirty="0"/>
              <a:t>das</a:t>
            </a:r>
            <a:r>
              <a:rPr lang="en-US" sz="1600" b="1" spc="-60" dirty="0"/>
              <a:t> </a:t>
            </a:r>
            <a:r>
              <a:rPr lang="en-US" sz="1600" b="1" spc="-10" dirty="0" err="1"/>
              <a:t>Válvulas</a:t>
            </a:r>
            <a:r>
              <a:rPr lang="en-US" sz="1600" b="1" spc="-40" dirty="0"/>
              <a:t> </a:t>
            </a:r>
            <a:r>
              <a:rPr lang="en-US" sz="1600" b="1" dirty="0"/>
              <a:t>de</a:t>
            </a:r>
            <a:r>
              <a:rPr lang="en-US" sz="1600" b="1" spc="-20" dirty="0"/>
              <a:t> </a:t>
            </a:r>
            <a:r>
              <a:rPr lang="en-US" sz="1600" b="1" dirty="0" err="1"/>
              <a:t>Segurança</a:t>
            </a:r>
            <a:r>
              <a:rPr lang="en-US" sz="1600" b="1" spc="-35" dirty="0"/>
              <a:t> </a:t>
            </a:r>
            <a:r>
              <a:rPr lang="en-US" sz="1600" b="1" spc="-50" dirty="0"/>
              <a:t>e </a:t>
            </a:r>
            <a:r>
              <a:rPr lang="en-US" sz="1600" b="1" dirty="0" err="1"/>
              <a:t>Instrumentos</a:t>
            </a:r>
            <a:r>
              <a:rPr lang="en-US" sz="1600" b="1" spc="-60" dirty="0"/>
              <a:t> </a:t>
            </a:r>
            <a:r>
              <a:rPr lang="en-US" sz="1600" b="1" dirty="0"/>
              <a:t>de</a:t>
            </a:r>
            <a:r>
              <a:rPr lang="en-US" sz="1600" b="1" spc="-35" dirty="0"/>
              <a:t> </a:t>
            </a:r>
            <a:r>
              <a:rPr lang="en-US" sz="1600" b="1" dirty="0" err="1"/>
              <a:t>Controle</a:t>
            </a:r>
            <a:r>
              <a:rPr lang="en-US" sz="1600" b="1" dirty="0"/>
              <a:t>:</a:t>
            </a:r>
            <a:r>
              <a:rPr lang="en-US" sz="1600" b="1" spc="305" dirty="0"/>
              <a:t> </a:t>
            </a:r>
            <a:r>
              <a:rPr lang="en-US" sz="1600" spc="-10" dirty="0" err="1"/>
              <a:t>Conforme</a:t>
            </a:r>
            <a:r>
              <a:rPr lang="en-US" sz="1600" spc="-10" dirty="0"/>
              <a:t> </a:t>
            </a:r>
            <a:r>
              <a:rPr lang="en-US" sz="1600" dirty="0"/>
              <a:t>o</a:t>
            </a:r>
            <a:r>
              <a:rPr lang="en-US" sz="1600" spc="-15" dirty="0"/>
              <a:t> </a:t>
            </a:r>
            <a:r>
              <a:rPr lang="en-US" sz="1600" spc="-20" dirty="0"/>
              <a:t>item</a:t>
            </a:r>
            <a:endParaRPr lang="en-US" sz="1600" dirty="0"/>
          </a:p>
          <a:p>
            <a:pPr marL="12700" marR="508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13.5.3.2</a:t>
            </a:r>
            <a:r>
              <a:rPr lang="en-US" sz="1600" b="1" spc="-35" dirty="0"/>
              <a:t> </a:t>
            </a:r>
            <a:r>
              <a:rPr lang="en-US" sz="1600" dirty="0" err="1"/>
              <a:t>Os</a:t>
            </a:r>
            <a:r>
              <a:rPr lang="en-US" sz="1600" spc="-20" dirty="0"/>
              <a:t> </a:t>
            </a:r>
            <a:r>
              <a:rPr lang="en-US" sz="1600" spc="-10" dirty="0" err="1"/>
              <a:t>instrumentos</a:t>
            </a:r>
            <a:r>
              <a:rPr lang="en-US" sz="1600" spc="-25" dirty="0"/>
              <a:t> </a:t>
            </a:r>
            <a:r>
              <a:rPr lang="en-US" sz="1600" dirty="0"/>
              <a:t>e</a:t>
            </a:r>
            <a:r>
              <a:rPr lang="en-US" sz="1600" spc="-5" dirty="0"/>
              <a:t> </a:t>
            </a:r>
            <a:r>
              <a:rPr lang="en-US" sz="1600" spc="-10" dirty="0" err="1"/>
              <a:t>controles</a:t>
            </a:r>
            <a:r>
              <a:rPr lang="en-US" sz="1600" spc="-10" dirty="0"/>
              <a:t> </a:t>
            </a:r>
            <a:r>
              <a:rPr lang="en-US" sz="1600" dirty="0"/>
              <a:t>de </a:t>
            </a:r>
            <a:r>
              <a:rPr lang="en-US" sz="1600" dirty="0" err="1"/>
              <a:t>vasos</a:t>
            </a:r>
            <a:r>
              <a:rPr lang="en-US" sz="1600" spc="-40" dirty="0"/>
              <a:t> </a:t>
            </a:r>
            <a:r>
              <a:rPr lang="en-US" sz="1600" spc="-25" dirty="0"/>
              <a:t>de </a:t>
            </a:r>
            <a:r>
              <a:rPr lang="en-US" sz="1600" dirty="0" err="1"/>
              <a:t>pressão</a:t>
            </a:r>
            <a:r>
              <a:rPr lang="en-US" sz="1600" spc="-50" dirty="0"/>
              <a:t> </a:t>
            </a:r>
            <a:r>
              <a:rPr lang="en-US" sz="1600" dirty="0" err="1"/>
              <a:t>devem</a:t>
            </a:r>
            <a:r>
              <a:rPr lang="en-US" sz="1600" spc="-30" dirty="0"/>
              <a:t> </a:t>
            </a:r>
            <a:r>
              <a:rPr lang="en-US" sz="1600" dirty="0"/>
              <a:t>ser</a:t>
            </a:r>
            <a:r>
              <a:rPr lang="en-US" sz="1600" spc="-40" dirty="0"/>
              <a:t> </a:t>
            </a:r>
            <a:r>
              <a:rPr lang="en-US" sz="1600" dirty="0" err="1"/>
              <a:t>mantidos</a:t>
            </a:r>
            <a:r>
              <a:rPr lang="en-US" sz="1600" spc="-30" dirty="0"/>
              <a:t> </a:t>
            </a:r>
            <a:r>
              <a:rPr lang="en-US" sz="1600" dirty="0" err="1"/>
              <a:t>calibrados</a:t>
            </a:r>
            <a:r>
              <a:rPr lang="en-US" sz="1600" spc="-30" dirty="0"/>
              <a:t> </a:t>
            </a:r>
            <a:r>
              <a:rPr lang="en-US" sz="1600" dirty="0"/>
              <a:t>e</a:t>
            </a:r>
            <a:r>
              <a:rPr lang="en-US" sz="1600" spc="-35" dirty="0"/>
              <a:t> </a:t>
            </a:r>
            <a:r>
              <a:rPr lang="en-US" sz="1600" dirty="0" err="1"/>
              <a:t>em</a:t>
            </a:r>
            <a:r>
              <a:rPr lang="en-US" sz="1600" spc="-35" dirty="0"/>
              <a:t> </a:t>
            </a:r>
            <a:r>
              <a:rPr lang="en-US" sz="1600" spc="-20" dirty="0"/>
              <a:t>boas </a:t>
            </a:r>
            <a:r>
              <a:rPr lang="en-US" sz="1600" dirty="0" err="1"/>
              <a:t>condições</a:t>
            </a:r>
            <a:r>
              <a:rPr lang="en-US" sz="1600" spc="-20" dirty="0"/>
              <a:t> </a:t>
            </a:r>
            <a:r>
              <a:rPr lang="en-US" sz="1600" spc="-10" dirty="0" err="1"/>
              <a:t>operacionais</a:t>
            </a:r>
            <a:r>
              <a:rPr lang="en-US" sz="1600" spc="-10" dirty="0"/>
              <a:t>.</a:t>
            </a:r>
            <a:r>
              <a:rPr lang="en-US" sz="1600" spc="-25" dirty="0"/>
              <a:t> </a:t>
            </a:r>
            <a:r>
              <a:rPr lang="en-US" sz="1600" dirty="0"/>
              <a:t>Estes</a:t>
            </a:r>
            <a:r>
              <a:rPr lang="en-US" sz="1600" spc="-30" dirty="0"/>
              <a:t> </a:t>
            </a:r>
            <a:r>
              <a:rPr lang="en-US" sz="1600" spc="-10" dirty="0" err="1"/>
              <a:t>instrumentos</a:t>
            </a:r>
            <a:r>
              <a:rPr lang="en-US" sz="1600" spc="-40" dirty="0"/>
              <a:t> </a:t>
            </a:r>
            <a:r>
              <a:rPr lang="en-US" sz="1600" spc="-25" dirty="0"/>
              <a:t>de </a:t>
            </a:r>
            <a:r>
              <a:rPr lang="en-US" sz="1600" dirty="0" err="1"/>
              <a:t>controle</a:t>
            </a:r>
            <a:r>
              <a:rPr lang="en-US" sz="1600" spc="-35" dirty="0"/>
              <a:t> </a:t>
            </a:r>
            <a:r>
              <a:rPr lang="en-US" sz="1600" dirty="0" err="1"/>
              <a:t>podem</a:t>
            </a:r>
            <a:r>
              <a:rPr lang="en-US" sz="1600" spc="-35" dirty="0"/>
              <a:t> </a:t>
            </a:r>
            <a:r>
              <a:rPr lang="en-US" sz="1600" dirty="0"/>
              <a:t>ser</a:t>
            </a:r>
            <a:r>
              <a:rPr lang="en-US" sz="1600" spc="-40" dirty="0"/>
              <a:t> </a:t>
            </a:r>
            <a:r>
              <a:rPr lang="en-US" sz="1600" dirty="0" err="1"/>
              <a:t>por</a:t>
            </a:r>
            <a:r>
              <a:rPr lang="en-US" sz="1600" spc="-35" dirty="0"/>
              <a:t> </a:t>
            </a:r>
            <a:r>
              <a:rPr lang="en-US" sz="1600" spc="-10" dirty="0" err="1"/>
              <a:t>exemplo</a:t>
            </a:r>
            <a:r>
              <a:rPr lang="en-US" sz="1600" spc="-45" dirty="0"/>
              <a:t> </a:t>
            </a:r>
            <a:r>
              <a:rPr lang="en-US" sz="1600" dirty="0" err="1"/>
              <a:t>os</a:t>
            </a:r>
            <a:r>
              <a:rPr lang="en-US" sz="1600" spc="-60" dirty="0"/>
              <a:t> </a:t>
            </a:r>
            <a:r>
              <a:rPr lang="en-US" sz="1600" b="1" dirty="0" err="1"/>
              <a:t>manômetros</a:t>
            </a:r>
            <a:r>
              <a:rPr lang="en-US" sz="1600" b="1" spc="-50" dirty="0"/>
              <a:t> e </a:t>
            </a:r>
            <a:r>
              <a:rPr lang="en-US" sz="1600" b="1" dirty="0" err="1"/>
              <a:t>pressostatos</a:t>
            </a:r>
            <a:r>
              <a:rPr lang="en-US" sz="1600" dirty="0"/>
              <a:t>.</a:t>
            </a:r>
            <a:r>
              <a:rPr lang="en-US" sz="1600" spc="295" dirty="0"/>
              <a:t> </a:t>
            </a:r>
            <a:r>
              <a:rPr lang="en-US" sz="1600" dirty="0"/>
              <a:t>As</a:t>
            </a:r>
            <a:r>
              <a:rPr lang="en-US" sz="1600" spc="-50" dirty="0"/>
              <a:t> </a:t>
            </a:r>
            <a:r>
              <a:rPr lang="en-US" sz="1600" dirty="0" err="1"/>
              <a:t>válvulas</a:t>
            </a:r>
            <a:r>
              <a:rPr lang="en-US" sz="1600" spc="-40" dirty="0"/>
              <a:t> </a:t>
            </a:r>
            <a:r>
              <a:rPr lang="en-US" sz="1600" dirty="0"/>
              <a:t>de</a:t>
            </a:r>
            <a:r>
              <a:rPr lang="en-US" sz="1600" spc="-40" dirty="0"/>
              <a:t> </a:t>
            </a:r>
            <a:r>
              <a:rPr lang="en-US" sz="1600" spc="-10" dirty="0" err="1"/>
              <a:t>segurança</a:t>
            </a:r>
            <a:r>
              <a:rPr lang="en-US" sz="1600" spc="-40" dirty="0"/>
              <a:t> </a:t>
            </a:r>
            <a:r>
              <a:rPr lang="en-US" sz="1600" spc="-10" dirty="0" err="1"/>
              <a:t>instaladas</a:t>
            </a:r>
            <a:r>
              <a:rPr lang="en-US" sz="1600" spc="-10" dirty="0"/>
              <a:t> </a:t>
            </a:r>
            <a:r>
              <a:rPr lang="en-US" sz="1600" dirty="0" err="1"/>
              <a:t>nas</a:t>
            </a:r>
            <a:r>
              <a:rPr lang="en-US" sz="1600" spc="-35" dirty="0"/>
              <a:t> </a:t>
            </a:r>
            <a:r>
              <a:rPr lang="en-US" sz="1600" dirty="0" err="1"/>
              <a:t>caldeiras</a:t>
            </a:r>
            <a:r>
              <a:rPr lang="en-US" sz="1600" spc="-35" dirty="0"/>
              <a:t> </a:t>
            </a:r>
            <a:r>
              <a:rPr lang="en-US" sz="1600" dirty="0"/>
              <a:t>e</a:t>
            </a:r>
            <a:r>
              <a:rPr lang="en-US" sz="1600" spc="-25" dirty="0"/>
              <a:t> </a:t>
            </a:r>
            <a:r>
              <a:rPr lang="en-US" sz="1600" dirty="0" err="1"/>
              <a:t>vasos</a:t>
            </a:r>
            <a:r>
              <a:rPr lang="en-US" sz="1600" spc="-55" dirty="0"/>
              <a:t> </a:t>
            </a:r>
            <a:r>
              <a:rPr lang="en-US" sz="1600" dirty="0"/>
              <a:t>de</a:t>
            </a:r>
            <a:r>
              <a:rPr lang="en-US" sz="1600" spc="-25" dirty="0"/>
              <a:t> </a:t>
            </a:r>
            <a:r>
              <a:rPr lang="en-US" sz="1600" dirty="0" err="1"/>
              <a:t>pressão</a:t>
            </a:r>
            <a:r>
              <a:rPr lang="en-US" sz="1600" spc="-50" dirty="0"/>
              <a:t> </a:t>
            </a:r>
            <a:r>
              <a:rPr lang="en-US" sz="1600" dirty="0" err="1"/>
              <a:t>também</a:t>
            </a:r>
            <a:r>
              <a:rPr lang="en-US" sz="1600" spc="-40" dirty="0"/>
              <a:t> </a:t>
            </a:r>
            <a:r>
              <a:rPr lang="en-US" sz="1600" spc="-10" dirty="0" err="1"/>
              <a:t>devem</a:t>
            </a:r>
            <a:r>
              <a:rPr lang="en-US" sz="1600" spc="-10" dirty="0"/>
              <a:t> </a:t>
            </a:r>
            <a:r>
              <a:rPr lang="en-US" sz="1600" dirty="0"/>
              <a:t>ser</a:t>
            </a:r>
            <a:r>
              <a:rPr lang="en-US" sz="1600" spc="-25" dirty="0"/>
              <a:t> </a:t>
            </a:r>
            <a:r>
              <a:rPr lang="en-US" sz="1600" spc="-10" dirty="0" err="1"/>
              <a:t>inspecionadas</a:t>
            </a:r>
            <a:r>
              <a:rPr lang="en-US" sz="1600" spc="-10" dirty="0"/>
              <a:t>,</a:t>
            </a:r>
            <a:r>
              <a:rPr lang="en-US" sz="1600" spc="-35" dirty="0"/>
              <a:t> </a:t>
            </a:r>
            <a:r>
              <a:rPr lang="en-US" sz="1600" dirty="0"/>
              <a:t>e</a:t>
            </a:r>
            <a:r>
              <a:rPr lang="en-US" sz="1600" spc="-10" dirty="0"/>
              <a:t> </a:t>
            </a:r>
            <a:r>
              <a:rPr lang="en-US" sz="1600" spc="-10" dirty="0" err="1"/>
              <a:t>calibradas</a:t>
            </a:r>
            <a:r>
              <a:rPr lang="en-US" sz="1600" spc="-25" dirty="0"/>
              <a:t> </a:t>
            </a:r>
            <a:r>
              <a:rPr lang="en-US" sz="1600" dirty="0"/>
              <a:t>com</a:t>
            </a:r>
            <a:r>
              <a:rPr lang="en-US" sz="1600" spc="-20" dirty="0"/>
              <a:t> </a:t>
            </a:r>
            <a:r>
              <a:rPr lang="en-US" sz="1600" dirty="0"/>
              <a:t>teste</a:t>
            </a:r>
            <a:r>
              <a:rPr lang="en-US" sz="1600" spc="-10" dirty="0"/>
              <a:t> </a:t>
            </a:r>
            <a:r>
              <a:rPr lang="en-US" sz="1600" spc="-25" dirty="0" err="1"/>
              <a:t>em</a:t>
            </a:r>
            <a:r>
              <a:rPr lang="en-US" sz="1600" spc="-25" dirty="0"/>
              <a:t> </a:t>
            </a:r>
            <a:r>
              <a:rPr lang="en-US" sz="1600" dirty="0" err="1"/>
              <a:t>bancada</a:t>
            </a:r>
            <a:r>
              <a:rPr lang="en-US" sz="1600" spc="-60" dirty="0"/>
              <a:t> </a:t>
            </a:r>
            <a:r>
              <a:rPr lang="en-US" sz="1600" spc="-10" dirty="0" err="1"/>
              <a:t>periodicamente</a:t>
            </a:r>
            <a:r>
              <a:rPr lang="en-US" sz="1600" b="1" spc="-10" dirty="0"/>
              <a:t>.</a:t>
            </a:r>
            <a:endParaRPr lang="en-US" sz="16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7931AA4-523F-E1FF-2B17-538767A70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199" y="21041"/>
            <a:ext cx="5151566" cy="340795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9D000E5-5F51-6B0A-07E5-CF737890B990}"/>
              </a:ext>
            </a:extLst>
          </p:cNvPr>
          <p:cNvSpPr txBox="1"/>
          <p:nvPr/>
        </p:nvSpPr>
        <p:spPr>
          <a:xfrm>
            <a:off x="173735" y="4637093"/>
            <a:ext cx="7607810" cy="1711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lang="pt-BR" sz="1800" dirty="0">
                <a:latin typeface="Carlito"/>
                <a:cs typeface="Carlito"/>
              </a:rPr>
              <a:t>As</a:t>
            </a:r>
            <a:r>
              <a:rPr lang="pt-BR" sz="1800" spc="-45" dirty="0">
                <a:latin typeface="Carlito"/>
                <a:cs typeface="Carlito"/>
              </a:rPr>
              <a:t> </a:t>
            </a:r>
            <a:r>
              <a:rPr lang="pt-BR" sz="1800" b="1" dirty="0">
                <a:latin typeface="Carlito"/>
                <a:cs typeface="Carlito"/>
              </a:rPr>
              <a:t>inspeções</a:t>
            </a:r>
            <a:r>
              <a:rPr lang="pt-BR" sz="1800" b="1" spc="-75" dirty="0">
                <a:latin typeface="Carlito"/>
                <a:cs typeface="Carlito"/>
              </a:rPr>
              <a:t> </a:t>
            </a:r>
            <a:r>
              <a:rPr lang="pt-BR" sz="1800" b="1" dirty="0">
                <a:latin typeface="Carlito"/>
                <a:cs typeface="Carlito"/>
              </a:rPr>
              <a:t>de</a:t>
            </a:r>
            <a:r>
              <a:rPr lang="pt-BR" sz="1800" b="1" spc="-50" dirty="0">
                <a:latin typeface="Carlito"/>
                <a:cs typeface="Carlito"/>
              </a:rPr>
              <a:t> </a:t>
            </a:r>
            <a:r>
              <a:rPr lang="pt-BR" sz="1800" b="1" dirty="0">
                <a:latin typeface="Carlito"/>
                <a:cs typeface="Carlito"/>
              </a:rPr>
              <a:t>segurança</a:t>
            </a:r>
            <a:r>
              <a:rPr lang="pt-BR" sz="1800" dirty="0">
                <a:latin typeface="Carlito"/>
                <a:cs typeface="Carlito"/>
              </a:rPr>
              <a:t>,</a:t>
            </a:r>
            <a:r>
              <a:rPr lang="pt-BR" sz="1800" spc="-65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são</a:t>
            </a:r>
            <a:r>
              <a:rPr lang="pt-BR" sz="1800" spc="-50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obrigatórios</a:t>
            </a:r>
            <a:r>
              <a:rPr lang="pt-BR" sz="1800" spc="-25" dirty="0">
                <a:latin typeface="Carlito"/>
                <a:cs typeface="Carlito"/>
              </a:rPr>
              <a:t> </a:t>
            </a:r>
            <a:r>
              <a:rPr lang="pt-BR" sz="1800" spc="-20" dirty="0">
                <a:latin typeface="Carlito"/>
                <a:cs typeface="Carlito"/>
              </a:rPr>
              <a:t>para </a:t>
            </a:r>
            <a:r>
              <a:rPr lang="pt-BR" sz="1800" dirty="0">
                <a:latin typeface="Carlito"/>
                <a:cs typeface="Carlito"/>
              </a:rPr>
              <a:t>todos</a:t>
            </a:r>
            <a:r>
              <a:rPr lang="pt-BR" sz="1800" spc="-40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equipamentos</a:t>
            </a:r>
            <a:r>
              <a:rPr lang="pt-BR" sz="1800" spc="-35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que</a:t>
            </a:r>
            <a:r>
              <a:rPr lang="pt-BR" sz="1800" spc="-40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se</a:t>
            </a:r>
            <a:r>
              <a:rPr lang="pt-BR" sz="1800" spc="-45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enquadram</a:t>
            </a:r>
            <a:r>
              <a:rPr lang="pt-BR" sz="1800" spc="-25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na</a:t>
            </a:r>
            <a:r>
              <a:rPr lang="pt-BR" sz="1800" spc="-65" dirty="0">
                <a:latin typeface="Carlito"/>
                <a:cs typeface="Carlito"/>
              </a:rPr>
              <a:t> </a:t>
            </a:r>
            <a:r>
              <a:rPr lang="pt-BR" sz="1800" b="1" dirty="0">
                <a:latin typeface="Carlito"/>
                <a:cs typeface="Carlito"/>
              </a:rPr>
              <a:t>NR</a:t>
            </a:r>
            <a:r>
              <a:rPr lang="pt-BR" sz="1800" b="1" spc="-35" dirty="0">
                <a:latin typeface="Carlito"/>
                <a:cs typeface="Carlito"/>
              </a:rPr>
              <a:t> </a:t>
            </a:r>
            <a:r>
              <a:rPr lang="pt-BR" sz="1800" b="1" spc="-25" dirty="0">
                <a:latin typeface="Carlito"/>
                <a:cs typeface="Carlito"/>
              </a:rPr>
              <a:t>13</a:t>
            </a:r>
            <a:r>
              <a:rPr lang="pt-BR" sz="1800" spc="-25" dirty="0">
                <a:latin typeface="Carlito"/>
                <a:cs typeface="Carlito"/>
              </a:rPr>
              <a:t>, </a:t>
            </a:r>
            <a:r>
              <a:rPr lang="pt-BR" sz="1800" spc="-10" dirty="0">
                <a:latin typeface="Carlito"/>
                <a:cs typeface="Carlito"/>
              </a:rPr>
              <a:t>conforme</a:t>
            </a:r>
            <a:r>
              <a:rPr lang="pt-BR" sz="1800" spc="-40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os</a:t>
            </a:r>
            <a:r>
              <a:rPr lang="pt-BR" sz="1800" spc="-55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critérios</a:t>
            </a:r>
            <a:r>
              <a:rPr lang="pt-BR" sz="1800" spc="-45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já</a:t>
            </a:r>
            <a:r>
              <a:rPr lang="pt-BR" sz="1800" spc="-55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citados.</a:t>
            </a:r>
            <a:r>
              <a:rPr lang="pt-BR" sz="1800" spc="-45" dirty="0">
                <a:latin typeface="Carlito"/>
                <a:cs typeface="Carlito"/>
              </a:rPr>
              <a:t> </a:t>
            </a:r>
            <a:r>
              <a:rPr lang="pt-BR" sz="1800" spc="-10" dirty="0">
                <a:latin typeface="Carlito"/>
                <a:cs typeface="Carlito"/>
              </a:rPr>
              <a:t>Vale</a:t>
            </a:r>
            <a:r>
              <a:rPr lang="pt-BR" sz="1800" spc="-60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ressaltar</a:t>
            </a:r>
            <a:r>
              <a:rPr lang="pt-BR" sz="1800" spc="-55" dirty="0">
                <a:latin typeface="Carlito"/>
                <a:cs typeface="Carlito"/>
              </a:rPr>
              <a:t> </a:t>
            </a:r>
            <a:r>
              <a:rPr lang="pt-BR" sz="1800" spc="-25" dirty="0">
                <a:latin typeface="Carlito"/>
                <a:cs typeface="Carlito"/>
              </a:rPr>
              <a:t>que </a:t>
            </a:r>
            <a:r>
              <a:rPr lang="pt-BR" sz="1800" dirty="0">
                <a:latin typeface="Carlito"/>
                <a:cs typeface="Carlito"/>
              </a:rPr>
              <a:t>podemos</a:t>
            </a:r>
            <a:r>
              <a:rPr lang="pt-BR" sz="1800" spc="-35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ser</a:t>
            </a:r>
            <a:r>
              <a:rPr lang="pt-BR" sz="1800" spc="-30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mais</a:t>
            </a:r>
            <a:r>
              <a:rPr lang="pt-BR" sz="1800" spc="-30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restritivos</a:t>
            </a:r>
            <a:r>
              <a:rPr lang="pt-BR" sz="1800" spc="-30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que</a:t>
            </a:r>
            <a:r>
              <a:rPr lang="pt-BR" sz="1800" spc="-35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as</a:t>
            </a:r>
            <a:r>
              <a:rPr lang="pt-BR" sz="1800" spc="-50" dirty="0">
                <a:latin typeface="Carlito"/>
                <a:cs typeface="Carlito"/>
              </a:rPr>
              <a:t> </a:t>
            </a:r>
            <a:r>
              <a:rPr lang="pt-BR" sz="1800" b="1" spc="-10" dirty="0">
                <a:latin typeface="Carlito"/>
                <a:cs typeface="Carlito"/>
              </a:rPr>
              <a:t>Normas Regulamentadoras</a:t>
            </a:r>
            <a:r>
              <a:rPr lang="pt-BR" sz="1800" b="1" spc="-75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do</a:t>
            </a:r>
            <a:r>
              <a:rPr lang="pt-BR" sz="1800" spc="-10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MTE</a:t>
            </a:r>
            <a:r>
              <a:rPr lang="pt-BR" sz="1800" spc="-30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publicadas</a:t>
            </a:r>
            <a:r>
              <a:rPr lang="pt-BR" sz="1800" spc="-5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a</a:t>
            </a:r>
            <a:r>
              <a:rPr lang="pt-BR" sz="1800" spc="-25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fim</a:t>
            </a:r>
            <a:r>
              <a:rPr lang="pt-BR" sz="1800" spc="-15" dirty="0">
                <a:latin typeface="Carlito"/>
                <a:cs typeface="Carlito"/>
              </a:rPr>
              <a:t> </a:t>
            </a:r>
            <a:r>
              <a:rPr lang="pt-BR" sz="1800" spc="-25" dirty="0">
                <a:latin typeface="Carlito"/>
                <a:cs typeface="Carlito"/>
              </a:rPr>
              <a:t>de </a:t>
            </a:r>
            <a:r>
              <a:rPr lang="pt-BR" sz="1800" spc="-10" dirty="0">
                <a:latin typeface="Carlito"/>
                <a:cs typeface="Carlito"/>
              </a:rPr>
              <a:t>promover</a:t>
            </a:r>
            <a:r>
              <a:rPr lang="pt-BR" sz="1800" spc="-20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cada</a:t>
            </a:r>
            <a:r>
              <a:rPr lang="pt-BR" sz="1800" spc="-5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vez</a:t>
            </a:r>
            <a:r>
              <a:rPr lang="pt-BR" sz="1800" spc="-35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mais</a:t>
            </a:r>
            <a:r>
              <a:rPr lang="pt-BR" sz="1800" spc="-10" dirty="0">
                <a:latin typeface="Carlito"/>
                <a:cs typeface="Carlito"/>
              </a:rPr>
              <a:t> </a:t>
            </a:r>
            <a:r>
              <a:rPr lang="pt-BR" sz="1800" dirty="0">
                <a:latin typeface="Carlito"/>
                <a:cs typeface="Carlito"/>
              </a:rPr>
              <a:t>a</a:t>
            </a:r>
            <a:r>
              <a:rPr lang="pt-BR" sz="1800" spc="-45" dirty="0">
                <a:latin typeface="Carlito"/>
                <a:cs typeface="Carlito"/>
              </a:rPr>
              <a:t> </a:t>
            </a:r>
            <a:r>
              <a:rPr lang="pt-BR" sz="1800" b="1" dirty="0">
                <a:latin typeface="Carlito"/>
                <a:cs typeface="Carlito"/>
              </a:rPr>
              <a:t>Segurança</a:t>
            </a:r>
            <a:r>
              <a:rPr lang="pt-BR" sz="1800" b="1" spc="-50" dirty="0">
                <a:latin typeface="Carlito"/>
                <a:cs typeface="Carlito"/>
              </a:rPr>
              <a:t> </a:t>
            </a:r>
            <a:r>
              <a:rPr lang="pt-BR" sz="1800" b="1" dirty="0">
                <a:latin typeface="Carlito"/>
                <a:cs typeface="Carlito"/>
              </a:rPr>
              <a:t>e</a:t>
            </a:r>
            <a:r>
              <a:rPr lang="pt-BR" sz="1800" b="1" spc="-25" dirty="0">
                <a:latin typeface="Carlito"/>
                <a:cs typeface="Carlito"/>
              </a:rPr>
              <a:t> </a:t>
            </a:r>
            <a:r>
              <a:rPr lang="pt-BR" sz="1800" b="1" dirty="0">
                <a:latin typeface="Carlito"/>
                <a:cs typeface="Carlito"/>
              </a:rPr>
              <a:t>Saúde</a:t>
            </a:r>
            <a:r>
              <a:rPr lang="pt-BR" sz="1800" b="1" spc="-40" dirty="0">
                <a:latin typeface="Carlito"/>
                <a:cs typeface="Carlito"/>
              </a:rPr>
              <a:t> </a:t>
            </a:r>
            <a:r>
              <a:rPr lang="pt-BR" sz="1800" b="1" spc="-25" dirty="0">
                <a:latin typeface="Carlito"/>
                <a:cs typeface="Carlito"/>
              </a:rPr>
              <a:t>do </a:t>
            </a:r>
            <a:r>
              <a:rPr lang="pt-BR" sz="1800" b="1" spc="-10" dirty="0">
                <a:latin typeface="Carlito"/>
                <a:cs typeface="Carlito"/>
              </a:rPr>
              <a:t>Trabalho</a:t>
            </a:r>
            <a:r>
              <a:rPr lang="pt-BR" sz="1800" spc="-10" dirty="0">
                <a:latin typeface="Carlito"/>
                <a:cs typeface="Carlito"/>
              </a:rPr>
              <a:t>.</a:t>
            </a:r>
            <a:endParaRPr lang="pt-BR" sz="1800" dirty="0">
              <a:latin typeface="Carlito"/>
              <a:cs typeface="Carlito"/>
            </a:endParaRPr>
          </a:p>
        </p:txBody>
      </p:sp>
      <p:pic>
        <p:nvPicPr>
          <p:cNvPr id="9" name="Picture 2" descr="Nr 13 treinamento - ARTEMEC">
            <a:extLst>
              <a:ext uri="{FF2B5EF4-FFF2-40B4-BE49-F238E27FC236}">
                <a16:creationId xmlns:a16="http://schemas.microsoft.com/office/drawing/2014/main" id="{C3F7FDDC-F19A-4801-2506-73D6369D8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695" y="3348431"/>
            <a:ext cx="3203449" cy="30000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4772C32-74AD-7DA0-0745-4F1BBF9A422A}"/>
              </a:ext>
            </a:extLst>
          </p:cNvPr>
          <p:cNvSpPr txBox="1"/>
          <p:nvPr/>
        </p:nvSpPr>
        <p:spPr>
          <a:xfrm>
            <a:off x="347272" y="166568"/>
            <a:ext cx="4734394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Aptos Display" panose="020B0004020202020204" pitchFamily="34" charset="0"/>
                <a:ea typeface="Adobe Gothic Std B" panose="020B0800000000000000" pitchFamily="34" charset="-128"/>
              </a:rPr>
              <a:t>NR 13 – Caldeiras e Vasos de Pressão: Essencial para evitar acidentes</a:t>
            </a:r>
            <a:br>
              <a:rPr lang="pt-BR" sz="2000" b="1" dirty="0">
                <a:solidFill>
                  <a:schemeClr val="bg1"/>
                </a:solidFill>
                <a:latin typeface="Aptos Display" panose="020B0004020202020204" pitchFamily="34" charset="0"/>
                <a:ea typeface="Adobe Gothic Std B" panose="020B0800000000000000" pitchFamily="34" charset="-128"/>
              </a:rPr>
            </a:br>
            <a:endParaRPr lang="pt-BR" sz="2000" b="1" dirty="0">
              <a:solidFill>
                <a:schemeClr val="bg1"/>
              </a:solidFill>
              <a:latin typeface="Aptos Display" panose="020B0004020202020204" pitchFamily="34" charset="0"/>
              <a:ea typeface="Adobe Gothic Std B" panose="020B0800000000000000" pitchFamily="34" charset="-128"/>
            </a:endParaRPr>
          </a:p>
          <a:p>
            <a:r>
              <a:rPr lang="pt-BR" sz="2000" b="1" dirty="0">
                <a:solidFill>
                  <a:schemeClr val="bg1"/>
                </a:solidFill>
                <a:latin typeface="Aptos Display" panose="020B0004020202020204" pitchFamily="34" charset="0"/>
                <a:ea typeface="Adobe Gothic Std B" panose="020B0800000000000000" pitchFamily="34" charset="-128"/>
              </a:rPr>
              <a:t>A Norma Regulamentadora de número 13 (NR 13) é uma das normas regulamentadoras com a finalidade de garantir a segurança e integridade de trabalhadores, a fim de evitar incidentes e acidentes graves capazes de colocar em risco a integridade física das pessoas. </a:t>
            </a:r>
          </a:p>
          <a:p>
            <a:endParaRPr lang="pt-BR" sz="2000" b="1" dirty="0">
              <a:solidFill>
                <a:schemeClr val="bg1"/>
              </a:solidFill>
              <a:latin typeface="Aptos Display" panose="020B0004020202020204" pitchFamily="34" charset="0"/>
              <a:ea typeface="Adobe Gothic Std B" panose="020B0800000000000000" pitchFamily="34" charset="-128"/>
            </a:endParaRPr>
          </a:p>
          <a:p>
            <a:r>
              <a:rPr lang="pt-BR" sz="2000" b="1" dirty="0">
                <a:solidFill>
                  <a:schemeClr val="bg1"/>
                </a:solidFill>
                <a:latin typeface="Aptos Display" panose="020B0004020202020204" pitchFamily="34" charset="0"/>
                <a:ea typeface="Adobe Gothic Std B" panose="020B0800000000000000" pitchFamily="34" charset="-128"/>
              </a:rPr>
              <a:t>Essa NR, trata especificamente da gestão da integridade estrutural de Caldeiras, Vasos de Pressão, Tubulações e Tanques Metálicos de Armazenamento.</a:t>
            </a:r>
          </a:p>
          <a:p>
            <a:endParaRPr lang="pt-BR" sz="2000" b="1" dirty="0">
              <a:solidFill>
                <a:schemeClr val="bg1"/>
              </a:solidFill>
              <a:latin typeface="Aptos Display" panose="020B0004020202020204" pitchFamily="34" charset="0"/>
              <a:ea typeface="Adobe Gothic Std B" panose="020B0800000000000000" pitchFamily="34" charset="-128"/>
            </a:endParaRPr>
          </a:p>
          <a:p>
            <a:r>
              <a:rPr lang="pt-BR" sz="2000" b="1" dirty="0">
                <a:solidFill>
                  <a:schemeClr val="bg1"/>
                </a:solidFill>
                <a:latin typeface="Aptos Display" panose="020B0004020202020204" pitchFamily="34" charset="0"/>
                <a:ea typeface="Adobe Gothic Std B" panose="020B0800000000000000" pitchFamily="34" charset="-128"/>
              </a:rPr>
              <a:t>A NR 13 foi criada para ajudar a evitar os inúmeros acidentes que podem ocorrer em vasos de pressão, caldeiras e tubulações ligadas a estes sistemas.</a:t>
            </a:r>
          </a:p>
          <a:p>
            <a:endParaRPr lang="pt-BR" sz="2000" b="1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64366E1-4FDC-1448-BE09-3CF7BE2907EE}"/>
              </a:ext>
            </a:extLst>
          </p:cNvPr>
          <p:cNvGrpSpPr/>
          <p:nvPr/>
        </p:nvGrpSpPr>
        <p:grpSpPr>
          <a:xfrm>
            <a:off x="7110336" y="1784733"/>
            <a:ext cx="4746883" cy="4911450"/>
            <a:chOff x="2349137" y="2384640"/>
            <a:chExt cx="3238500" cy="3634202"/>
          </a:xfrm>
          <a:gradFill>
            <a:gsLst>
              <a:gs pos="100000">
                <a:schemeClr val="accent5"/>
              </a:gs>
              <a:gs pos="0">
                <a:schemeClr val="accent1">
                  <a:lumMod val="75000"/>
                </a:schemeClr>
              </a:gs>
            </a:gsLst>
            <a:lin ang="2700000" scaled="1"/>
          </a:gradFill>
          <a:effectLst>
            <a:outerShdw blurRad="1270000" dist="1968500" dir="5400000" sx="90000" sy="90000" algn="t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3">
              <a:extLst>
                <a:ext uri="{FF2B5EF4-FFF2-40B4-BE49-F238E27FC236}">
                  <a16:creationId xmlns:a16="http://schemas.microsoft.com/office/drawing/2014/main" id="{0C79DC9E-954C-738A-26CB-B94529B9047E}"/>
                </a:ext>
              </a:extLst>
            </p:cNvPr>
            <p:cNvSpPr/>
            <p:nvPr/>
          </p:nvSpPr>
          <p:spPr>
            <a:xfrm>
              <a:off x="2349137" y="2815937"/>
              <a:ext cx="3238500" cy="2817708"/>
            </a:xfrm>
            <a:prstGeom prst="roundRect">
              <a:avLst>
                <a:gd name="adj" fmla="val 1683"/>
              </a:avLst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275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" name="Freeform: Shape 4">
              <a:extLst>
                <a:ext uri="{FF2B5EF4-FFF2-40B4-BE49-F238E27FC236}">
                  <a16:creationId xmlns:a16="http://schemas.microsoft.com/office/drawing/2014/main" id="{FB1B6B95-AEDA-A32D-71FC-C47A41695491}"/>
                </a:ext>
              </a:extLst>
            </p:cNvPr>
            <p:cNvSpPr/>
            <p:nvPr/>
          </p:nvSpPr>
          <p:spPr>
            <a:xfrm flipV="1">
              <a:off x="2349137" y="2384640"/>
              <a:ext cx="957974" cy="477398"/>
            </a:xfrm>
            <a:custGeom>
              <a:avLst/>
              <a:gdLst>
                <a:gd name="connsiteX0" fmla="*/ 0 w 1525539"/>
                <a:gd name="connsiteY0" fmla="*/ 0 h 760240"/>
                <a:gd name="connsiteX1" fmla="*/ 1525539 w 1525539"/>
                <a:gd name="connsiteY1" fmla="*/ 0 h 760240"/>
                <a:gd name="connsiteX2" fmla="*/ 1510320 w 1525539"/>
                <a:gd name="connsiteY2" fmla="*/ 150969 h 760240"/>
                <a:gd name="connsiteX3" fmla="*/ 762769 w 1525539"/>
                <a:gd name="connsiteY3" fmla="*/ 760240 h 760240"/>
                <a:gd name="connsiteX4" fmla="*/ 15219 w 1525539"/>
                <a:gd name="connsiteY4" fmla="*/ 150969 h 76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5539" h="760240">
                  <a:moveTo>
                    <a:pt x="0" y="0"/>
                  </a:moveTo>
                  <a:lnTo>
                    <a:pt x="1525539" y="0"/>
                  </a:lnTo>
                  <a:lnTo>
                    <a:pt x="1510320" y="150969"/>
                  </a:lnTo>
                  <a:cubicBezTo>
                    <a:pt x="1439168" y="498680"/>
                    <a:pt x="1131514" y="760240"/>
                    <a:pt x="762769" y="760240"/>
                  </a:cubicBezTo>
                  <a:cubicBezTo>
                    <a:pt x="394024" y="760240"/>
                    <a:pt x="86371" y="498680"/>
                    <a:pt x="15219" y="150969"/>
                  </a:cubicBezTo>
                  <a:close/>
                </a:path>
              </a:pathLst>
            </a:cu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275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" name="Freeform: Shape 5">
              <a:extLst>
                <a:ext uri="{FF2B5EF4-FFF2-40B4-BE49-F238E27FC236}">
                  <a16:creationId xmlns:a16="http://schemas.microsoft.com/office/drawing/2014/main" id="{56D7B490-F7BE-549B-7673-9EA5157E8C7E}"/>
                </a:ext>
              </a:extLst>
            </p:cNvPr>
            <p:cNvSpPr/>
            <p:nvPr/>
          </p:nvSpPr>
          <p:spPr>
            <a:xfrm>
              <a:off x="4629665" y="5541444"/>
              <a:ext cx="957972" cy="477398"/>
            </a:xfrm>
            <a:custGeom>
              <a:avLst/>
              <a:gdLst>
                <a:gd name="connsiteX0" fmla="*/ 0 w 1525539"/>
                <a:gd name="connsiteY0" fmla="*/ 0 h 760240"/>
                <a:gd name="connsiteX1" fmla="*/ 1525539 w 1525539"/>
                <a:gd name="connsiteY1" fmla="*/ 0 h 760240"/>
                <a:gd name="connsiteX2" fmla="*/ 1510320 w 1525539"/>
                <a:gd name="connsiteY2" fmla="*/ 150969 h 760240"/>
                <a:gd name="connsiteX3" fmla="*/ 762769 w 1525539"/>
                <a:gd name="connsiteY3" fmla="*/ 760240 h 760240"/>
                <a:gd name="connsiteX4" fmla="*/ 15219 w 1525539"/>
                <a:gd name="connsiteY4" fmla="*/ 150969 h 76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5539" h="760240">
                  <a:moveTo>
                    <a:pt x="0" y="0"/>
                  </a:moveTo>
                  <a:lnTo>
                    <a:pt x="1525539" y="0"/>
                  </a:lnTo>
                  <a:lnTo>
                    <a:pt x="1510320" y="150969"/>
                  </a:lnTo>
                  <a:cubicBezTo>
                    <a:pt x="1439168" y="498680"/>
                    <a:pt x="1131514" y="760240"/>
                    <a:pt x="762769" y="760240"/>
                  </a:cubicBezTo>
                  <a:cubicBezTo>
                    <a:pt x="394024" y="760240"/>
                    <a:pt x="86371" y="498680"/>
                    <a:pt x="15219" y="150969"/>
                  </a:cubicBezTo>
                  <a:close/>
                </a:path>
              </a:pathLst>
            </a:cu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275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1266" name="Picture 2" descr="Segurança Do Trabalho - QI Faculdade &amp; Escola Técnica">
            <a:extLst>
              <a:ext uri="{FF2B5EF4-FFF2-40B4-BE49-F238E27FC236}">
                <a16:creationId xmlns:a16="http://schemas.microsoft.com/office/drawing/2014/main" id="{F56883F6-6DA5-6971-A214-834CBC3B4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573" y="-146507"/>
            <a:ext cx="2909865" cy="290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AF7DB71B-21E9-2CB1-F6A0-845FF6C3D5B4}"/>
              </a:ext>
            </a:extLst>
          </p:cNvPr>
          <p:cNvSpPr txBox="1"/>
          <p:nvPr/>
        </p:nvSpPr>
        <p:spPr>
          <a:xfrm>
            <a:off x="7287517" y="2653189"/>
            <a:ext cx="4506583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1" dirty="0">
                <a:solidFill>
                  <a:sysClr val="windowText" lastClr="0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Baseado nessa necessidade, o principal objetivo da NR 13 é definir regras mais claras para inspeção de segurança, operação de caldeiras e vasos de pressão, além de suas tubulações. Com isso, é garantida a segurança dos trabalhadores ao mesmo tempo que são evitados sérios acidentes.</a:t>
            </a:r>
          </a:p>
          <a:p>
            <a:endParaRPr lang="pt-BR" sz="1200" b="1" dirty="0">
              <a:solidFill>
                <a:sysClr val="windowText" lastClr="00000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r>
              <a:rPr lang="pt-BR" sz="1200" b="1" dirty="0">
                <a:solidFill>
                  <a:sysClr val="windowText" lastClr="0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Em resumo, pode-se dizer que a NR 13, quando adotada corretamente, pode oferecer as seguintes vantagens:</a:t>
            </a:r>
          </a:p>
          <a:p>
            <a:endParaRPr lang="pt-BR" sz="1200" b="1" dirty="0">
              <a:solidFill>
                <a:sysClr val="windowText" lastClr="00000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r>
              <a:rPr lang="pt-BR" sz="1200" b="1" dirty="0">
                <a:solidFill>
                  <a:sysClr val="windowText" lastClr="0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Redução de danos ao patrimônio físico da empresa;</a:t>
            </a:r>
          </a:p>
          <a:p>
            <a:r>
              <a:rPr lang="pt-BR" sz="1200" b="1" dirty="0">
                <a:solidFill>
                  <a:sysClr val="windowText" lastClr="0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Significativa diminuição do número de acidentes;</a:t>
            </a:r>
          </a:p>
          <a:p>
            <a:r>
              <a:rPr lang="pt-BR" sz="1200" b="1" dirty="0">
                <a:solidFill>
                  <a:sysClr val="windowText" lastClr="0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Motivação dos trabalhadores quanto às questões de segurança e saúde do trabalho;</a:t>
            </a:r>
          </a:p>
          <a:p>
            <a:r>
              <a:rPr lang="pt-BR" sz="1200" b="1" dirty="0">
                <a:solidFill>
                  <a:sysClr val="windowText" lastClr="0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Possibilidade de mapeamento de diversos riscos causadores de acidentes de trabalho e doenças ocupacionais;</a:t>
            </a:r>
          </a:p>
          <a:p>
            <a:r>
              <a:rPr lang="pt-BR" sz="1200" b="1" dirty="0">
                <a:solidFill>
                  <a:sysClr val="windowText" lastClr="0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Redução dos encargos trabalhistas e previdenciários.</a:t>
            </a:r>
          </a:p>
        </p:txBody>
      </p:sp>
    </p:spTree>
    <p:extLst>
      <p:ext uri="{BB962C8B-B14F-4D97-AF65-F5344CB8AC3E}">
        <p14:creationId xmlns:p14="http://schemas.microsoft.com/office/powerpoint/2010/main" val="35610661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id="{2F26081D-7C3B-8EB5-1241-894998F24CD9}"/>
              </a:ext>
            </a:extLst>
          </p:cNvPr>
          <p:cNvSpPr txBox="1"/>
          <p:nvPr/>
        </p:nvSpPr>
        <p:spPr>
          <a:xfrm>
            <a:off x="581891" y="595703"/>
            <a:ext cx="5514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pt-BR" sz="2000" b="0" i="0" dirty="0">
                <a:solidFill>
                  <a:schemeClr val="bg1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-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2E0C576-8634-B11F-C7BA-B3F837A2AF0B}"/>
              </a:ext>
            </a:extLst>
          </p:cNvPr>
          <p:cNvSpPr txBox="1"/>
          <p:nvPr/>
        </p:nvSpPr>
        <p:spPr>
          <a:xfrm>
            <a:off x="5583309" y="467254"/>
            <a:ext cx="639383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highlight>
                  <a:srgbClr val="FF0000"/>
                </a:highlight>
              </a:rPr>
              <a:t>Onde a NR 13 deve ser aplicada?</a:t>
            </a:r>
            <a:br>
              <a:rPr lang="pt-BR" sz="2000" b="1" dirty="0">
                <a:solidFill>
                  <a:schemeClr val="bg1"/>
                </a:solidFill>
                <a:highlight>
                  <a:srgbClr val="FF0000"/>
                </a:highlight>
              </a:rPr>
            </a:br>
            <a:endParaRPr lang="pt-BR" sz="2000" b="1" dirty="0">
              <a:solidFill>
                <a:schemeClr val="bg1"/>
              </a:solidFill>
              <a:highlight>
                <a:srgbClr val="FF0000"/>
              </a:highlight>
            </a:endParaRPr>
          </a:p>
          <a:p>
            <a:r>
              <a:rPr lang="pt-BR" sz="2000" b="1" dirty="0">
                <a:solidFill>
                  <a:schemeClr val="bg1"/>
                </a:solidFill>
              </a:rPr>
              <a:t>Como já vimos, a NR 13 estabelece todos os requisitos necessários, tanto técnicos como legais, relativos à instalação, manutenção, operação e inspeção de caldeiras e vasos de pressão. Dessa forma, essa NR se aplica às caldeiras, vasos de pressão além de tubulações ou sistemas de tubulação ligados a caldeiras ou vasos de pressão que contenham fluidos de classe A ou B:</a:t>
            </a:r>
          </a:p>
          <a:p>
            <a:endParaRPr lang="pt-BR" sz="2000" b="1" dirty="0">
              <a:solidFill>
                <a:schemeClr val="bg1"/>
              </a:solidFill>
            </a:endParaRPr>
          </a:p>
          <a:p>
            <a:r>
              <a:rPr lang="pt-BR" sz="2000" b="1" dirty="0">
                <a:solidFill>
                  <a:schemeClr val="bg1"/>
                </a:solidFill>
              </a:rPr>
              <a:t>Para os propósitos desta NR, as caldeiras são classificadas em três categorias, conforme segue:</a:t>
            </a:r>
          </a:p>
          <a:p>
            <a:endParaRPr lang="pt-BR" sz="2000" b="1" dirty="0">
              <a:solidFill>
                <a:schemeClr val="bg1"/>
              </a:solidFill>
            </a:endParaRPr>
          </a:p>
          <a:p>
            <a:r>
              <a:rPr lang="pt-BR" sz="2000" b="1" dirty="0">
                <a:solidFill>
                  <a:schemeClr val="bg1"/>
                </a:solidFill>
              </a:rPr>
              <a:t>Caldeiras da categoria A: são aquelas cuja pressão de operação é igual ou superior a 1960 kPa (19,98 kgf/cm2);</a:t>
            </a:r>
          </a:p>
          <a:p>
            <a:r>
              <a:rPr lang="pt-BR" sz="2000" b="1" dirty="0">
                <a:solidFill>
                  <a:schemeClr val="bg1"/>
                </a:solidFill>
              </a:rPr>
              <a:t>Caldeiras da categoria C: são aquelas cuja pressão de operação é igual ou inferior a 588 kPa (5,99 kgf/cm2);</a:t>
            </a:r>
          </a:p>
          <a:p>
            <a:r>
              <a:rPr lang="pt-BR" sz="2000" b="1" dirty="0">
                <a:solidFill>
                  <a:schemeClr val="bg1"/>
                </a:solidFill>
              </a:rPr>
              <a:t>Caldeiras da categoria B: são todas as caldeiras que não se enquadram nas categorias anteriormente apresentadas.</a:t>
            </a:r>
          </a:p>
        </p:txBody>
      </p:sp>
      <p:sp>
        <p:nvSpPr>
          <p:cNvPr id="5" name="Rectangle: Rounded Corners 41">
            <a:extLst>
              <a:ext uri="{FF2B5EF4-FFF2-40B4-BE49-F238E27FC236}">
                <a16:creationId xmlns:a16="http://schemas.microsoft.com/office/drawing/2014/main" id="{9CC573BE-B59B-108D-3FBF-1C076B49D55D}"/>
              </a:ext>
            </a:extLst>
          </p:cNvPr>
          <p:cNvSpPr/>
          <p:nvPr/>
        </p:nvSpPr>
        <p:spPr>
          <a:xfrm>
            <a:off x="214859" y="263152"/>
            <a:ext cx="5262966" cy="2800704"/>
          </a:xfrm>
          <a:prstGeom prst="roundRect">
            <a:avLst>
              <a:gd name="adj" fmla="val 1456"/>
            </a:avLst>
          </a:prstGeom>
          <a:solidFill>
            <a:srgbClr val="FF3300"/>
          </a:soli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0242" name="Picture 2" descr="Exal - Segurança do Trabalho">
            <a:extLst>
              <a:ext uri="{FF2B5EF4-FFF2-40B4-BE49-F238E27FC236}">
                <a16:creationId xmlns:a16="http://schemas.microsoft.com/office/drawing/2014/main" id="{1892594E-3536-95BA-E182-1371C855C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30" y="2728771"/>
            <a:ext cx="4948109" cy="379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AFA6A897-E7B7-14B3-289A-B9AFCBA08EC5}"/>
              </a:ext>
            </a:extLst>
          </p:cNvPr>
          <p:cNvSpPr txBox="1"/>
          <p:nvPr/>
        </p:nvSpPr>
        <p:spPr>
          <a:xfrm>
            <a:off x="432830" y="467254"/>
            <a:ext cx="4827023" cy="2261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não cumprimento da NR, bem como das outras Normas Regulamentadoras, resulta na total falta de segurança para os colaboradores. Além disso, a empresa estará propensa a </a:t>
            </a:r>
            <a:r>
              <a:rPr lang="pt-BR" sz="1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incomodações</a:t>
            </a:r>
            <a:r>
              <a:rPr lang="pt-BR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judiciais que poderão envolver processos, multas, etc. </a:t>
            </a:r>
          </a:p>
        </p:txBody>
      </p:sp>
    </p:spTree>
    <p:extLst>
      <p:ext uri="{BB962C8B-B14F-4D97-AF65-F5344CB8AC3E}">
        <p14:creationId xmlns:p14="http://schemas.microsoft.com/office/powerpoint/2010/main" val="9967539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38441E-22C3-E395-526D-F04A78D331AB}"/>
              </a:ext>
            </a:extLst>
          </p:cNvPr>
          <p:cNvSpPr txBox="1">
            <a:spLocks/>
          </p:cNvSpPr>
          <p:nvPr/>
        </p:nvSpPr>
        <p:spPr>
          <a:xfrm>
            <a:off x="0" y="260871"/>
            <a:ext cx="966865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0000"/>
                </a:highlight>
                <a:uLnTx/>
                <a:uFillTx/>
                <a:latin typeface="微软雅黑" panose="020F0302020204030204"/>
                <a:ea typeface="微软雅黑"/>
                <a:cs typeface="+mj-cs"/>
              </a:rPr>
              <a:t>Já os vasos de pressão, para efeito desta NR, são classificados em categorias segundo a classe de fluido e o potencial de risco. Os fluidos contidos nos vasos de pressão são classificados conforme descrito a seguir:</a:t>
            </a:r>
            <a:b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0000"/>
                </a:highlight>
                <a:uLnTx/>
                <a:uFillTx/>
                <a:latin typeface="微软雅黑" panose="020F0302020204030204"/>
                <a:ea typeface="微软雅黑"/>
                <a:cs typeface="+mj-cs"/>
              </a:rPr>
            </a:b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highlight>
                <a:srgbClr val="FF0000"/>
              </a:highlight>
              <a:uLnTx/>
              <a:uFillTx/>
              <a:latin typeface="微软雅黑" panose="020F0302020204030204"/>
              <a:ea typeface="微软雅黑"/>
              <a:cs typeface="+mj-cs"/>
            </a:endParaRP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6AAF481-830C-E56D-F7FE-12DD659FDF0F}"/>
              </a:ext>
            </a:extLst>
          </p:cNvPr>
          <p:cNvSpPr txBox="1">
            <a:spLocks/>
          </p:cNvSpPr>
          <p:nvPr/>
        </p:nvSpPr>
        <p:spPr>
          <a:xfrm>
            <a:off x="389599" y="3940175"/>
            <a:ext cx="4621957" cy="8239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-apple-system"/>
                <a:ea typeface="微软雅黑"/>
                <a:cs typeface="+mn-cs"/>
              </a:rPr>
              <a:t>Classe A: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-apple-system"/>
                <a:ea typeface="微软雅黑"/>
                <a:cs typeface="+mn-cs"/>
              </a:rPr>
              <a:t>Fluidos inflamáveis;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-apple-system"/>
                <a:ea typeface="微软雅黑"/>
                <a:cs typeface="+mn-cs"/>
              </a:rPr>
              <a:t>Fluidos combustíveis com temperatura superior ou igual a 200 ºC;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-apple-system"/>
                <a:ea typeface="微软雅黑"/>
                <a:cs typeface="+mn-cs"/>
              </a:rPr>
              <a:t>Fluidos tóxicos com limite de tolerância igual ou inferior a 20 partes por milhão (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-apple-system"/>
                <a:ea typeface="微软雅黑"/>
                <a:cs typeface="+mn-cs"/>
              </a:rPr>
              <a:t>ppm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-apple-system"/>
                <a:ea typeface="微软雅黑"/>
                <a:cs typeface="+mn-cs"/>
              </a:rPr>
              <a:t>);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-apple-system"/>
                <a:ea typeface="微软雅黑"/>
                <a:cs typeface="+mn-cs"/>
              </a:rPr>
              <a:t>Hidrogênio;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-apple-system"/>
                <a:ea typeface="微软雅黑"/>
                <a:cs typeface="+mn-cs"/>
              </a:rPr>
              <a:t>Acetileno.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4" name="Espaço Reservado para Texto 6">
            <a:extLst>
              <a:ext uri="{FF2B5EF4-FFF2-40B4-BE49-F238E27FC236}">
                <a16:creationId xmlns:a16="http://schemas.microsoft.com/office/drawing/2014/main" id="{15AB3544-9195-2201-872C-9522A7BD928B}"/>
              </a:ext>
            </a:extLst>
          </p:cNvPr>
          <p:cNvSpPr txBox="1">
            <a:spLocks/>
          </p:cNvSpPr>
          <p:nvPr/>
        </p:nvSpPr>
        <p:spPr>
          <a:xfrm>
            <a:off x="6431806" y="4094033"/>
            <a:ext cx="5183188" cy="267560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pt-BR" b="0">
                <a:solidFill>
                  <a:schemeClr val="bg1"/>
                </a:solidFill>
                <a:latin typeface="-apple-system"/>
              </a:rPr>
              <a:t>Classe B: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pt-BR" b="0">
                <a:solidFill>
                  <a:schemeClr val="bg1"/>
                </a:solidFill>
                <a:latin typeface="-apple-system"/>
              </a:rPr>
              <a:t>Fluidos combustíveis com temperatura inferior a 200 ºC;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pt-BR" b="0">
                <a:solidFill>
                  <a:schemeClr val="bg1"/>
                </a:solidFill>
                <a:latin typeface="-apple-system"/>
              </a:rPr>
              <a:t> Fluidos tóxicos com limite de tolerância superior a 20 partes por milhão (ppm).</a:t>
            </a:r>
            <a:br>
              <a:rPr lang="pt-BR" b="0">
                <a:solidFill>
                  <a:schemeClr val="bg1"/>
                </a:solidFill>
                <a:latin typeface="-apple-system"/>
              </a:rPr>
            </a:br>
            <a:endParaRPr lang="pt-BR" b="0" dirty="0">
              <a:solidFill>
                <a:schemeClr val="bg1"/>
              </a:solidFill>
              <a:latin typeface="-apple-system"/>
            </a:endParaRPr>
          </a:p>
        </p:txBody>
      </p:sp>
      <p:pic>
        <p:nvPicPr>
          <p:cNvPr id="5" name="Picture 2" descr="NR-13 Caldeiras e vasos de pressão - Blog Manutenção em Foco">
            <a:extLst>
              <a:ext uri="{FF2B5EF4-FFF2-40B4-BE49-F238E27FC236}">
                <a16:creationId xmlns:a16="http://schemas.microsoft.com/office/drawing/2014/main" id="{93B48ACD-94DA-62D0-F18A-C02D1C651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1077119"/>
            <a:ext cx="58959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NR 13 – Requisitos Mínimos para gestão de segurança ocupacional (Parte I)">
            <a:extLst>
              <a:ext uri="{FF2B5EF4-FFF2-40B4-BE49-F238E27FC236}">
                <a16:creationId xmlns:a16="http://schemas.microsoft.com/office/drawing/2014/main" id="{E1B8046F-5F18-1F6A-E602-0BD4A2B8B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90"/>
          <a:stretch/>
        </p:blipFill>
        <p:spPr bwMode="auto">
          <a:xfrm>
            <a:off x="1949330" y="4352131"/>
            <a:ext cx="4346695" cy="252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618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anual Input 2">
            <a:extLst>
              <a:ext uri="{FF2B5EF4-FFF2-40B4-BE49-F238E27FC236}">
                <a16:creationId xmlns:a16="http://schemas.microsoft.com/office/drawing/2014/main" id="{97691B36-AC11-C7D2-4297-C422C6531108}"/>
              </a:ext>
            </a:extLst>
          </p:cNvPr>
          <p:cNvSpPr/>
          <p:nvPr/>
        </p:nvSpPr>
        <p:spPr>
          <a:xfrm flipH="1" flipV="1">
            <a:off x="-3011" y="-104740"/>
            <a:ext cx="12185322" cy="205521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-1" fmla="*/ 0 w 10010"/>
              <a:gd name="connsiteY0-2" fmla="*/ 4129 h 10000"/>
              <a:gd name="connsiteX1-3" fmla="*/ 10010 w 10010"/>
              <a:gd name="connsiteY1-4" fmla="*/ 0 h 10000"/>
              <a:gd name="connsiteX2-5" fmla="*/ 10010 w 10010"/>
              <a:gd name="connsiteY2-6" fmla="*/ 10000 h 10000"/>
              <a:gd name="connsiteX3-7" fmla="*/ 10 w 10010"/>
              <a:gd name="connsiteY3-8" fmla="*/ 10000 h 10000"/>
              <a:gd name="connsiteX4-9" fmla="*/ 0 w 10010"/>
              <a:gd name="connsiteY4-10" fmla="*/ 4129 h 10000"/>
              <a:gd name="connsiteX0-11" fmla="*/ 0 w 10010"/>
              <a:gd name="connsiteY0-12" fmla="*/ 4129 h 10000"/>
              <a:gd name="connsiteX1-13" fmla="*/ 10010 w 10010"/>
              <a:gd name="connsiteY1-14" fmla="*/ 0 h 10000"/>
              <a:gd name="connsiteX2-15" fmla="*/ 10010 w 10010"/>
              <a:gd name="connsiteY2-16" fmla="*/ 10000 h 10000"/>
              <a:gd name="connsiteX3-17" fmla="*/ 10 w 10010"/>
              <a:gd name="connsiteY3-18" fmla="*/ 10000 h 10000"/>
              <a:gd name="connsiteX4-19" fmla="*/ 0 w 10010"/>
              <a:gd name="connsiteY4-20" fmla="*/ 4129 h 10000"/>
              <a:gd name="connsiteX0-21" fmla="*/ 0 w 10010"/>
              <a:gd name="connsiteY0-22" fmla="*/ 4129 h 10000"/>
              <a:gd name="connsiteX1-23" fmla="*/ 10010 w 10010"/>
              <a:gd name="connsiteY1-24" fmla="*/ 0 h 10000"/>
              <a:gd name="connsiteX2-25" fmla="*/ 10010 w 10010"/>
              <a:gd name="connsiteY2-26" fmla="*/ 10000 h 10000"/>
              <a:gd name="connsiteX3-27" fmla="*/ 10 w 10010"/>
              <a:gd name="connsiteY3-28" fmla="*/ 10000 h 10000"/>
              <a:gd name="connsiteX4-29" fmla="*/ 0 w 10010"/>
              <a:gd name="connsiteY4-30" fmla="*/ 412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10" h="10000">
                <a:moveTo>
                  <a:pt x="0" y="4129"/>
                </a:moveTo>
                <a:cubicBezTo>
                  <a:pt x="3140" y="-1043"/>
                  <a:pt x="6840" y="6171"/>
                  <a:pt x="10010" y="0"/>
                </a:cubicBezTo>
                <a:lnTo>
                  <a:pt x="10010" y="10000"/>
                </a:lnTo>
                <a:lnTo>
                  <a:pt x="10" y="10000"/>
                </a:lnTo>
                <a:cubicBezTo>
                  <a:pt x="7" y="8043"/>
                  <a:pt x="3" y="6086"/>
                  <a:pt x="0" y="4129"/>
                </a:cubicBezTo>
                <a:close/>
              </a:path>
            </a:pathLst>
          </a:custGeom>
          <a:solidFill>
            <a:srgbClr val="C634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" name="Flowchart: Manual Input 2">
            <a:extLst>
              <a:ext uri="{FF2B5EF4-FFF2-40B4-BE49-F238E27FC236}">
                <a16:creationId xmlns:a16="http://schemas.microsoft.com/office/drawing/2014/main" id="{CC83B5EF-374A-EFD6-91AA-3DE9DD562BD6}"/>
              </a:ext>
            </a:extLst>
          </p:cNvPr>
          <p:cNvSpPr/>
          <p:nvPr/>
        </p:nvSpPr>
        <p:spPr>
          <a:xfrm flipH="1" flipV="1">
            <a:off x="9425" y="0"/>
            <a:ext cx="12185322" cy="1845733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-1" fmla="*/ 0 w 10010"/>
              <a:gd name="connsiteY0-2" fmla="*/ 4129 h 10000"/>
              <a:gd name="connsiteX1-3" fmla="*/ 10010 w 10010"/>
              <a:gd name="connsiteY1-4" fmla="*/ 0 h 10000"/>
              <a:gd name="connsiteX2-5" fmla="*/ 10010 w 10010"/>
              <a:gd name="connsiteY2-6" fmla="*/ 10000 h 10000"/>
              <a:gd name="connsiteX3-7" fmla="*/ 10 w 10010"/>
              <a:gd name="connsiteY3-8" fmla="*/ 10000 h 10000"/>
              <a:gd name="connsiteX4-9" fmla="*/ 0 w 10010"/>
              <a:gd name="connsiteY4-10" fmla="*/ 4129 h 10000"/>
              <a:gd name="connsiteX0-11" fmla="*/ 0 w 10010"/>
              <a:gd name="connsiteY0-12" fmla="*/ 4129 h 10000"/>
              <a:gd name="connsiteX1-13" fmla="*/ 10010 w 10010"/>
              <a:gd name="connsiteY1-14" fmla="*/ 0 h 10000"/>
              <a:gd name="connsiteX2-15" fmla="*/ 10010 w 10010"/>
              <a:gd name="connsiteY2-16" fmla="*/ 10000 h 10000"/>
              <a:gd name="connsiteX3-17" fmla="*/ 10 w 10010"/>
              <a:gd name="connsiteY3-18" fmla="*/ 10000 h 10000"/>
              <a:gd name="connsiteX4-19" fmla="*/ 0 w 10010"/>
              <a:gd name="connsiteY4-20" fmla="*/ 4129 h 10000"/>
              <a:gd name="connsiteX0-21" fmla="*/ 0 w 10010"/>
              <a:gd name="connsiteY0-22" fmla="*/ 4129 h 10000"/>
              <a:gd name="connsiteX1-23" fmla="*/ 10010 w 10010"/>
              <a:gd name="connsiteY1-24" fmla="*/ 0 h 10000"/>
              <a:gd name="connsiteX2-25" fmla="*/ 10010 w 10010"/>
              <a:gd name="connsiteY2-26" fmla="*/ 10000 h 10000"/>
              <a:gd name="connsiteX3-27" fmla="*/ 10 w 10010"/>
              <a:gd name="connsiteY3-28" fmla="*/ 10000 h 10000"/>
              <a:gd name="connsiteX4-29" fmla="*/ 0 w 10010"/>
              <a:gd name="connsiteY4-30" fmla="*/ 412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10" h="10000">
                <a:moveTo>
                  <a:pt x="0" y="4129"/>
                </a:moveTo>
                <a:cubicBezTo>
                  <a:pt x="3140" y="-1043"/>
                  <a:pt x="6840" y="6171"/>
                  <a:pt x="10010" y="0"/>
                </a:cubicBezTo>
                <a:lnTo>
                  <a:pt x="10010" y="10000"/>
                </a:lnTo>
                <a:lnTo>
                  <a:pt x="10" y="10000"/>
                </a:lnTo>
                <a:cubicBezTo>
                  <a:pt x="7" y="8043"/>
                  <a:pt x="3" y="6086"/>
                  <a:pt x="0" y="4129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3AA99BDB-5BE6-D5DE-AF00-2876BAE544D4}"/>
              </a:ext>
            </a:extLst>
          </p:cNvPr>
          <p:cNvSpPr txBox="1"/>
          <p:nvPr/>
        </p:nvSpPr>
        <p:spPr>
          <a:xfrm>
            <a:off x="4047344" y="168212"/>
            <a:ext cx="7776356" cy="57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400" b="1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Ações necessárias associadas ao cumprimento da NR 13</a:t>
            </a:r>
            <a:endParaRPr lang="id-ID" sz="24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2" name="Imagem 11" descr="Texto&#10;&#10;Descrição gerada automaticamente com confiança baixa">
            <a:extLst>
              <a:ext uri="{FF2B5EF4-FFF2-40B4-BE49-F238E27FC236}">
                <a16:creationId xmlns:a16="http://schemas.microsoft.com/office/drawing/2014/main" id="{B448BC79-5FE3-EDF0-74CF-3DAE817C83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140" y="5799093"/>
            <a:ext cx="2261621" cy="627889"/>
          </a:xfrm>
          <a:prstGeom prst="rect">
            <a:avLst/>
          </a:prstGeom>
          <a:solidFill>
            <a:srgbClr val="FF3300"/>
          </a:solidFill>
        </p:spPr>
      </p:pic>
      <p:sp>
        <p:nvSpPr>
          <p:cNvPr id="2" name="AutoShape 2" descr="Consultoria de NR-12 PPRPS | Layout Industrial">
            <a:extLst>
              <a:ext uri="{FF2B5EF4-FFF2-40B4-BE49-F238E27FC236}">
                <a16:creationId xmlns:a16="http://schemas.microsoft.com/office/drawing/2014/main" id="{C8FE0D49-A8AF-BCD6-BBAB-E5CFD325CF0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solidFill>
            <a:srgbClr val="FF3300"/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1814DA1-B404-6B72-08BD-5C1E6D4E1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11" y="-104741"/>
            <a:ext cx="3893524" cy="6941703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A7D47183-0F9D-6400-51EF-6989C812D2B0}"/>
              </a:ext>
            </a:extLst>
          </p:cNvPr>
          <p:cNvSpPr/>
          <p:nvPr/>
        </p:nvSpPr>
        <p:spPr>
          <a:xfrm>
            <a:off x="4047343" y="1594572"/>
            <a:ext cx="7974767" cy="725573"/>
          </a:xfrm>
          <a:prstGeom prst="rect">
            <a:avLst/>
          </a:prstGeom>
          <a:solidFill>
            <a:srgbClr val="FF33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0" i="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-apple-system"/>
              </a:rPr>
              <a:t>Para que seja aplicada de forma eficaz e garanta a saúde, a integridade e a segurança dos trabalhadores, a NR 13 deve ser cumprida na sua totalidade. Para isso, algumas ações são necessárias. São elas:</a:t>
            </a:r>
            <a:endParaRPr lang="pt-BR" sz="1600" dirty="0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4942869-A388-6F5E-C51E-0239B0C8FF6D}"/>
              </a:ext>
            </a:extLst>
          </p:cNvPr>
          <p:cNvSpPr/>
          <p:nvPr/>
        </p:nvSpPr>
        <p:spPr>
          <a:xfrm>
            <a:off x="4047343" y="2424884"/>
            <a:ext cx="7974767" cy="1221389"/>
          </a:xfrm>
          <a:prstGeom prst="rect">
            <a:avLst/>
          </a:prstGeom>
          <a:solidFill>
            <a:srgbClr val="FF33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ase"/>
            <a:r>
              <a:rPr lang="pt-BR" b="1" i="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-apple-system"/>
              </a:rPr>
              <a:t>Passo 1:</a:t>
            </a:r>
            <a:r>
              <a:rPr lang="pt-BR" b="0" i="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-apple-system"/>
              </a:rPr>
              <a:t> Avaliação da planta</a:t>
            </a:r>
          </a:p>
          <a:p>
            <a:pPr algn="l" fontAlgn="base"/>
            <a:r>
              <a:rPr lang="pt-BR" b="0" i="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-apple-system"/>
              </a:rPr>
              <a:t>Nesta etapa inicial, deve-se avaliar todas as instalações, com o estado geral dos equipamentos (caldeiras e vasos de pressão), além do levantamento de toda a documentação.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AD75E5B5-EAE6-70C4-3C08-BAF8D398E426}"/>
              </a:ext>
            </a:extLst>
          </p:cNvPr>
          <p:cNvSpPr/>
          <p:nvPr/>
        </p:nvSpPr>
        <p:spPr>
          <a:xfrm>
            <a:off x="4047343" y="3693243"/>
            <a:ext cx="7974767" cy="458951"/>
          </a:xfrm>
          <a:prstGeom prst="rect">
            <a:avLst/>
          </a:prstGeom>
          <a:solidFill>
            <a:srgbClr val="FF33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ase"/>
            <a:r>
              <a:rPr lang="pt-BR" b="1" i="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-apple-system"/>
              </a:rPr>
              <a:t>Passo 2:</a:t>
            </a:r>
            <a:r>
              <a:rPr lang="pt-BR" b="0" i="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-apple-system"/>
              </a:rPr>
              <a:t> Listagem e categorização dos equipamentos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6087946C-AFCF-2F4F-2487-3CACCF0BCAC0}"/>
              </a:ext>
            </a:extLst>
          </p:cNvPr>
          <p:cNvSpPr/>
          <p:nvPr/>
        </p:nvSpPr>
        <p:spPr>
          <a:xfrm>
            <a:off x="4047343" y="4157498"/>
            <a:ext cx="7974767" cy="458951"/>
          </a:xfrm>
          <a:prstGeom prst="rect">
            <a:avLst/>
          </a:prstGeom>
          <a:solidFill>
            <a:srgbClr val="FF33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ase"/>
            <a:r>
              <a:rPr lang="pt-BR" b="1" i="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-apple-system"/>
              </a:rPr>
              <a:t>Passo 3:</a:t>
            </a:r>
            <a:r>
              <a:rPr lang="pt-BR" b="0" i="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-apple-system"/>
              </a:rPr>
              <a:t> Avaliação documental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94428229-8BC4-CAF3-9D16-C6306A46D19D}"/>
              </a:ext>
            </a:extLst>
          </p:cNvPr>
          <p:cNvSpPr/>
          <p:nvPr/>
        </p:nvSpPr>
        <p:spPr>
          <a:xfrm>
            <a:off x="4047343" y="4678629"/>
            <a:ext cx="7974767" cy="458951"/>
          </a:xfrm>
          <a:prstGeom prst="rect">
            <a:avLst/>
          </a:prstGeom>
          <a:solidFill>
            <a:srgbClr val="FF33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ase"/>
            <a:r>
              <a:rPr lang="pt-BR" b="1" i="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-apple-system"/>
              </a:rPr>
              <a:t>Passo 4:</a:t>
            </a:r>
            <a:r>
              <a:rPr lang="pt-BR" b="0" i="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-apple-system"/>
              </a:rPr>
              <a:t> Inspeções internas e externas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5AC6FB4C-152D-3587-4A82-1C1324D7AA93}"/>
              </a:ext>
            </a:extLst>
          </p:cNvPr>
          <p:cNvSpPr/>
          <p:nvPr/>
        </p:nvSpPr>
        <p:spPr>
          <a:xfrm>
            <a:off x="4047343" y="5223747"/>
            <a:ext cx="7974767" cy="1203235"/>
          </a:xfrm>
          <a:prstGeom prst="rect">
            <a:avLst/>
          </a:prstGeom>
          <a:solidFill>
            <a:srgbClr val="FF33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ase"/>
            <a:r>
              <a:rPr lang="pt-BR" b="1" i="0" dirty="0">
                <a:solidFill>
                  <a:schemeClr val="bg1"/>
                </a:solidFill>
                <a:effectLst/>
                <a:latin typeface="-apple-system"/>
              </a:rPr>
              <a:t>Passo 5:</a:t>
            </a:r>
            <a:r>
              <a:rPr lang="pt-BR" b="0" i="0" dirty="0">
                <a:solidFill>
                  <a:schemeClr val="bg1"/>
                </a:solidFill>
                <a:effectLst/>
                <a:latin typeface="-apple-system"/>
              </a:rPr>
              <a:t> Gestão dos ativos</a:t>
            </a:r>
            <a:endParaRPr lang="pt-BR" b="0" i="0" dirty="0">
              <a:solidFill>
                <a:schemeClr val="bg1"/>
              </a:solidFill>
              <a:effectLst/>
              <a:highlight>
                <a:srgbClr val="FF0000"/>
              </a:highlight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26371960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9787E1E2-4876-C9C6-58F7-30FF5F937F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A1EB666-504E-CB53-FE94-88F14F5828F1}"/>
              </a:ext>
            </a:extLst>
          </p:cNvPr>
          <p:cNvSpPr txBox="1"/>
          <p:nvPr/>
        </p:nvSpPr>
        <p:spPr>
          <a:xfrm>
            <a:off x="3940600" y="1430848"/>
            <a:ext cx="7782183" cy="4145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3600" dirty="0">
                <a:solidFill>
                  <a:prstClr val="white"/>
                </a:solidFill>
                <a:latin typeface="Franklin Gothic Heavy" panose="020B09030201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não cumprimento das regulamentações pode resultar em penalidades legais, multas e, mais importante, em riscos à segurança dos profissionais envolvidos.</a:t>
            </a:r>
            <a:endParaRPr lang="id-ID" sz="3600" b="1" dirty="0">
              <a:solidFill>
                <a:prstClr val="white"/>
              </a:solidFill>
              <a:latin typeface="Franklin Gothic Heavy" panose="020B09030201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814E4BD3-B428-71E8-CD06-67CA89FB62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808" y="359473"/>
            <a:ext cx="2261621" cy="627889"/>
          </a:xfrm>
          <a:prstGeom prst="rect">
            <a:avLst/>
          </a:prstGeom>
        </p:spPr>
      </p:pic>
      <p:pic>
        <p:nvPicPr>
          <p:cNvPr id="12296" name="Picture 8">
            <a:extLst>
              <a:ext uri="{FF2B5EF4-FFF2-40B4-BE49-F238E27FC236}">
                <a16:creationId xmlns:a16="http://schemas.microsoft.com/office/drawing/2014/main" id="{8BE6E391-E33F-4EFF-9684-65D4B90265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8" t="7229"/>
          <a:stretch/>
        </p:blipFill>
        <p:spPr bwMode="auto">
          <a:xfrm>
            <a:off x="0" y="-30399"/>
            <a:ext cx="3471383" cy="664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69AC4474-6194-4991-3826-28768A88B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00" r="50629" b="18660"/>
          <a:stretch/>
        </p:blipFill>
        <p:spPr bwMode="auto">
          <a:xfrm rot="10800000">
            <a:off x="0" y="5909582"/>
            <a:ext cx="3471383" cy="94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B7957D12-A529-E4EF-C2B6-90315579B2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7" y="6065008"/>
            <a:ext cx="2296474" cy="63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510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3CCA228B-D636-1F51-6FBE-01DE2EFD2398}"/>
              </a:ext>
            </a:extLst>
          </p:cNvPr>
          <p:cNvSpPr/>
          <p:nvPr/>
        </p:nvSpPr>
        <p:spPr>
          <a:xfrm>
            <a:off x="-90742" y="0"/>
            <a:ext cx="122556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8E7C29AA-89D2-3078-236E-A0D899084727}"/>
              </a:ext>
            </a:extLst>
          </p:cNvPr>
          <p:cNvSpPr txBox="1">
            <a:spLocks/>
          </p:cNvSpPr>
          <p:nvPr/>
        </p:nvSpPr>
        <p:spPr>
          <a:xfrm>
            <a:off x="5977108" y="6029447"/>
            <a:ext cx="5941471" cy="6733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contato@centraldecursosdobrasil.com.br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213E900B-9D94-E952-8D15-8085105CCA9F}"/>
              </a:ext>
            </a:extLst>
          </p:cNvPr>
          <p:cNvSpPr/>
          <p:nvPr/>
        </p:nvSpPr>
        <p:spPr>
          <a:xfrm>
            <a:off x="-63610" y="2333200"/>
            <a:ext cx="12255610" cy="100485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96A125D6-65C1-BF8D-453E-799F9ADB303D}"/>
              </a:ext>
            </a:extLst>
          </p:cNvPr>
          <p:cNvSpPr txBox="1">
            <a:spLocks/>
          </p:cNvSpPr>
          <p:nvPr/>
        </p:nvSpPr>
        <p:spPr>
          <a:xfrm>
            <a:off x="5481700" y="2485769"/>
            <a:ext cx="6212115" cy="950664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j-cs"/>
              </a:rPr>
              <a:t>Central de Cursos</a:t>
            </a:r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1CED3AE6-3962-F1AB-664D-5B90E33F5889}"/>
              </a:ext>
            </a:extLst>
          </p:cNvPr>
          <p:cNvSpPr/>
          <p:nvPr/>
        </p:nvSpPr>
        <p:spPr>
          <a:xfrm>
            <a:off x="-63610" y="2333200"/>
            <a:ext cx="2655735" cy="1004858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1D274DA4-3F8B-BA30-24C5-AD4A1E06F8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669" y="753221"/>
            <a:ext cx="7135410" cy="5351557"/>
          </a:xfrm>
          <a:prstGeom prst="rect">
            <a:avLst/>
          </a:prstGeom>
        </p:spPr>
      </p:pic>
      <p:pic>
        <p:nvPicPr>
          <p:cNvPr id="26" name="Imagem 25" descr="Fundo preto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A236C3B0-EDEC-0962-D595-3FF02FE212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719" y="3165413"/>
            <a:ext cx="2676149" cy="1252731"/>
          </a:xfrm>
          <a:prstGeom prst="rect">
            <a:avLst/>
          </a:prstGeom>
        </p:spPr>
      </p:pic>
      <p:pic>
        <p:nvPicPr>
          <p:cNvPr id="27" name="Picture 8">
            <a:extLst>
              <a:ext uri="{FF2B5EF4-FFF2-40B4-BE49-F238E27FC236}">
                <a16:creationId xmlns:a16="http://schemas.microsoft.com/office/drawing/2014/main" id="{013BB10D-4DD7-3B9F-21CC-E60A6D5AEA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526" y="128448"/>
            <a:ext cx="903053" cy="981630"/>
          </a:xfrm>
          <a:prstGeom prst="rect">
            <a:avLst/>
          </a:prstGeom>
        </p:spPr>
      </p:pic>
      <p:sp>
        <p:nvSpPr>
          <p:cNvPr id="28" name="Content Placeholder 6">
            <a:extLst>
              <a:ext uri="{FF2B5EF4-FFF2-40B4-BE49-F238E27FC236}">
                <a16:creationId xmlns:a16="http://schemas.microsoft.com/office/drawing/2014/main" id="{27CCE978-E7F1-D85C-5C23-BA48134C9A39}"/>
              </a:ext>
            </a:extLst>
          </p:cNvPr>
          <p:cNvSpPr txBox="1">
            <a:spLocks/>
          </p:cNvSpPr>
          <p:nvPr/>
        </p:nvSpPr>
        <p:spPr>
          <a:xfrm>
            <a:off x="5938075" y="5016211"/>
            <a:ext cx="6521407" cy="31523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Av. Floriano Peixoto, 615 - Centro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CEP 38402-100 – Uberlândia/MG</a:t>
            </a:r>
          </a:p>
        </p:txBody>
      </p:sp>
      <p:sp>
        <p:nvSpPr>
          <p:cNvPr id="29" name="Subtitle 5">
            <a:extLst>
              <a:ext uri="{FF2B5EF4-FFF2-40B4-BE49-F238E27FC236}">
                <a16:creationId xmlns:a16="http://schemas.microsoft.com/office/drawing/2014/main" id="{3271064F-9A18-70E0-9B66-53DFBC1FA54A}"/>
              </a:ext>
            </a:extLst>
          </p:cNvPr>
          <p:cNvSpPr txBox="1">
            <a:spLocks/>
          </p:cNvSpPr>
          <p:nvPr/>
        </p:nvSpPr>
        <p:spPr>
          <a:xfrm>
            <a:off x="8627676" y="1712610"/>
            <a:ext cx="4496463" cy="5918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FALE CONOSCO</a:t>
            </a:r>
          </a:p>
        </p:txBody>
      </p:sp>
    </p:spTree>
    <p:extLst>
      <p:ext uri="{BB962C8B-B14F-4D97-AF65-F5344CB8AC3E}">
        <p14:creationId xmlns:p14="http://schemas.microsoft.com/office/powerpoint/2010/main" val="273186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5000"/>
    </mc:Choice>
    <mc:Fallback xmlns="">
      <p:transition spd="slow" advTm="5555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41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1000">
                                          <p:cBhvr additive="base">
                                            <p:cTn id="7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1000">
                                          <p:cBhvr additive="base">
                                            <p:cTn id="8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3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9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3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9" grpId="0" build="p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789CAF6-B79A-A677-EF18-7E8D860AE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61" y="1079292"/>
            <a:ext cx="12201561" cy="464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882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KS » Descomplicando a NR 13">
            <a:extLst>
              <a:ext uri="{FF2B5EF4-FFF2-40B4-BE49-F238E27FC236}">
                <a16:creationId xmlns:a16="http://schemas.microsoft.com/office/drawing/2014/main" id="{1675F140-B0A9-AE6A-90E9-7197DEC55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3413"/>
            <a:ext cx="12192000" cy="463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125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4AC335DF-5D30-B635-B07C-9726A4554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6242"/>
            <a:ext cx="12192000" cy="4521758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457200" y="215074"/>
            <a:ext cx="5734280" cy="1918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400" b="1" dirty="0">
                <a:solidFill>
                  <a:schemeClr val="bg1"/>
                </a:solidFill>
                <a:latin typeface="Carlito"/>
                <a:cs typeface="Carlito"/>
              </a:rPr>
              <a:t>Acidentes</a:t>
            </a:r>
            <a:r>
              <a:rPr sz="1400" b="1" spc="-3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chemeClr val="bg1"/>
                </a:solidFill>
                <a:latin typeface="Carlito"/>
                <a:cs typeface="Carlito"/>
              </a:rPr>
              <a:t>com</a:t>
            </a:r>
            <a:r>
              <a:rPr sz="1400" b="1" spc="-3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400" b="1" spc="-10" dirty="0">
                <a:solidFill>
                  <a:schemeClr val="bg1"/>
                </a:solidFill>
                <a:latin typeface="Carlito"/>
                <a:cs typeface="Carlito"/>
              </a:rPr>
              <a:t>caldeiras</a:t>
            </a:r>
            <a:r>
              <a:rPr sz="1400" spc="-10" dirty="0">
                <a:solidFill>
                  <a:schemeClr val="bg1"/>
                </a:solidFill>
                <a:latin typeface="Carlito"/>
                <a:cs typeface="Carlito"/>
              </a:rPr>
              <a:t>,</a:t>
            </a:r>
            <a:r>
              <a:rPr sz="1400" spc="-4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chemeClr val="bg1"/>
                </a:solidFill>
                <a:latin typeface="Carlito"/>
                <a:cs typeface="Carlito"/>
              </a:rPr>
              <a:t>tubulações </a:t>
            </a:r>
            <a:r>
              <a:rPr sz="1400" dirty="0">
                <a:solidFill>
                  <a:schemeClr val="bg1"/>
                </a:solidFill>
                <a:latin typeface="Carlito"/>
                <a:cs typeface="Carlito"/>
              </a:rPr>
              <a:t>e</a:t>
            </a:r>
            <a:r>
              <a:rPr sz="1400" spc="-2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chemeClr val="bg1"/>
                </a:solidFill>
                <a:latin typeface="Carlito"/>
                <a:cs typeface="Carlito"/>
              </a:rPr>
              <a:t>vasos</a:t>
            </a:r>
            <a:r>
              <a:rPr sz="1400" spc="-4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400" spc="-25" dirty="0">
                <a:solidFill>
                  <a:schemeClr val="bg1"/>
                </a:solidFill>
                <a:latin typeface="Carlito"/>
                <a:cs typeface="Carlito"/>
              </a:rPr>
              <a:t>sob </a:t>
            </a:r>
            <a:r>
              <a:rPr sz="1400" dirty="0">
                <a:solidFill>
                  <a:schemeClr val="bg1"/>
                </a:solidFill>
                <a:latin typeface="Carlito"/>
                <a:cs typeface="Carlito"/>
              </a:rPr>
              <a:t>pressão</a:t>
            </a:r>
            <a:r>
              <a:rPr sz="1400" spc="-6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chemeClr val="bg1"/>
                </a:solidFill>
                <a:latin typeface="Carlito"/>
                <a:cs typeface="Carlito"/>
              </a:rPr>
              <a:t>podem</a:t>
            </a:r>
            <a:r>
              <a:rPr sz="1400" spc="-3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chemeClr val="bg1"/>
                </a:solidFill>
                <a:latin typeface="Carlito"/>
                <a:cs typeface="Carlito"/>
              </a:rPr>
              <a:t>ter</a:t>
            </a:r>
            <a:r>
              <a:rPr sz="1400" spc="-5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chemeClr val="bg1"/>
                </a:solidFill>
                <a:latin typeface="Carlito"/>
                <a:cs typeface="Carlito"/>
              </a:rPr>
              <a:t>diversos</a:t>
            </a:r>
            <a:r>
              <a:rPr sz="1400" spc="-5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chemeClr val="bg1"/>
                </a:solidFill>
                <a:latin typeface="Carlito"/>
                <a:cs typeface="Carlito"/>
              </a:rPr>
              <a:t>motivos.</a:t>
            </a:r>
            <a:r>
              <a:rPr sz="1400" spc="-6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chemeClr val="bg1"/>
                </a:solidFill>
                <a:latin typeface="Carlito"/>
                <a:cs typeface="Carlito"/>
              </a:rPr>
              <a:t>Desde</a:t>
            </a:r>
            <a:r>
              <a:rPr sz="1400" spc="-4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chemeClr val="bg1"/>
                </a:solidFill>
                <a:latin typeface="Carlito"/>
                <a:cs typeface="Carlito"/>
              </a:rPr>
              <a:t>erros </a:t>
            </a:r>
            <a:r>
              <a:rPr sz="1400" dirty="0">
                <a:solidFill>
                  <a:schemeClr val="bg1"/>
                </a:solidFill>
                <a:latin typeface="Carlito"/>
                <a:cs typeface="Carlito"/>
              </a:rPr>
              <a:t>nos</a:t>
            </a:r>
            <a:r>
              <a:rPr sz="1400" spc="-4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chemeClr val="bg1"/>
                </a:solidFill>
                <a:latin typeface="Carlito"/>
                <a:cs typeface="Carlito"/>
              </a:rPr>
              <a:t>projetos</a:t>
            </a:r>
            <a:r>
              <a:rPr sz="1400" spc="-4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chemeClr val="bg1"/>
                </a:solidFill>
                <a:latin typeface="Carlito"/>
                <a:cs typeface="Carlito"/>
              </a:rPr>
              <a:t>construtivos,</a:t>
            </a:r>
            <a:r>
              <a:rPr sz="1400" spc="-4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chemeClr val="bg1"/>
                </a:solidFill>
                <a:latin typeface="Carlito"/>
                <a:cs typeface="Carlito"/>
              </a:rPr>
              <a:t>a</a:t>
            </a:r>
            <a:r>
              <a:rPr sz="1400" spc="-4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chemeClr val="bg1"/>
                </a:solidFill>
                <a:latin typeface="Carlito"/>
                <a:cs typeface="Carlito"/>
              </a:rPr>
              <a:t>erros</a:t>
            </a:r>
            <a:r>
              <a:rPr sz="1400" spc="-4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chemeClr val="bg1"/>
                </a:solidFill>
                <a:latin typeface="Carlito"/>
                <a:cs typeface="Carlito"/>
              </a:rPr>
              <a:t>e</a:t>
            </a:r>
            <a:r>
              <a:rPr sz="1400" spc="-4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chemeClr val="bg1"/>
                </a:solidFill>
                <a:latin typeface="Carlito"/>
                <a:cs typeface="Carlito"/>
              </a:rPr>
              <a:t>falhas</a:t>
            </a:r>
            <a:r>
              <a:rPr sz="1400" spc="-3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400" spc="-25" dirty="0">
                <a:solidFill>
                  <a:schemeClr val="bg1"/>
                </a:solidFill>
                <a:latin typeface="Carlito"/>
                <a:cs typeface="Carlito"/>
              </a:rPr>
              <a:t>na </a:t>
            </a:r>
            <a:r>
              <a:rPr sz="1400" dirty="0">
                <a:solidFill>
                  <a:schemeClr val="bg1"/>
                </a:solidFill>
                <a:latin typeface="Carlito"/>
                <a:cs typeface="Carlito"/>
              </a:rPr>
              <a:t>manutenção</a:t>
            </a:r>
            <a:r>
              <a:rPr sz="1400" spc="-3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chemeClr val="bg1"/>
                </a:solidFill>
                <a:latin typeface="Carlito"/>
                <a:cs typeface="Carlito"/>
              </a:rPr>
              <a:t>e</a:t>
            </a:r>
            <a:r>
              <a:rPr sz="1400" spc="-3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chemeClr val="bg1"/>
                </a:solidFill>
                <a:latin typeface="Carlito"/>
                <a:cs typeface="Carlito"/>
              </a:rPr>
              <a:t>operação</a:t>
            </a:r>
            <a:r>
              <a:rPr sz="1400" spc="-3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chemeClr val="bg1"/>
                </a:solidFill>
                <a:latin typeface="Carlito"/>
                <a:cs typeface="Carlito"/>
              </a:rPr>
              <a:t>dos</a:t>
            </a:r>
            <a:r>
              <a:rPr sz="1400" spc="-4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chemeClr val="bg1"/>
                </a:solidFill>
                <a:latin typeface="Carlito"/>
                <a:cs typeface="Carlito"/>
              </a:rPr>
              <a:t>mesmos,</a:t>
            </a:r>
            <a:r>
              <a:rPr sz="1400" spc="-6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400" spc="-20" dirty="0">
                <a:solidFill>
                  <a:schemeClr val="bg1"/>
                </a:solidFill>
                <a:latin typeface="Carlito"/>
                <a:cs typeface="Carlito"/>
              </a:rPr>
              <a:t>como </a:t>
            </a:r>
            <a:r>
              <a:rPr sz="1400" spc="-10" dirty="0">
                <a:solidFill>
                  <a:schemeClr val="bg1"/>
                </a:solidFill>
                <a:latin typeface="Carlito"/>
                <a:cs typeface="Carlito"/>
              </a:rPr>
              <a:t>superaquecimentos,</a:t>
            </a:r>
            <a:r>
              <a:rPr sz="1400" spc="-4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chemeClr val="bg1"/>
                </a:solidFill>
                <a:latin typeface="Carlito"/>
                <a:cs typeface="Carlito"/>
              </a:rPr>
              <a:t>perda</a:t>
            </a:r>
            <a:r>
              <a:rPr sz="1400" spc="-2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chemeClr val="bg1"/>
                </a:solidFill>
                <a:latin typeface="Carlito"/>
                <a:cs typeface="Carlito"/>
              </a:rPr>
              <a:t>de</a:t>
            </a:r>
            <a:r>
              <a:rPr sz="1400" spc="-4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chemeClr val="bg1"/>
                </a:solidFill>
                <a:latin typeface="Carlito"/>
                <a:cs typeface="Carlito"/>
              </a:rPr>
              <a:t>espessuras</a:t>
            </a:r>
            <a:r>
              <a:rPr sz="1400" spc="-5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400" spc="-25" dirty="0">
                <a:solidFill>
                  <a:schemeClr val="bg1"/>
                </a:solidFill>
                <a:latin typeface="Carlito"/>
                <a:cs typeface="Carlito"/>
              </a:rPr>
              <a:t>de </a:t>
            </a:r>
            <a:r>
              <a:rPr sz="1400" dirty="0">
                <a:solidFill>
                  <a:schemeClr val="bg1"/>
                </a:solidFill>
                <a:latin typeface="Carlito"/>
                <a:cs typeface="Carlito"/>
              </a:rPr>
              <a:t>parede</a:t>
            </a:r>
            <a:r>
              <a:rPr sz="1400" spc="-2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chemeClr val="bg1"/>
                </a:solidFill>
                <a:latin typeface="Carlito"/>
                <a:cs typeface="Carlito"/>
              </a:rPr>
              <a:t>por</a:t>
            </a:r>
            <a:r>
              <a:rPr sz="1400" spc="-3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chemeClr val="bg1"/>
                </a:solidFill>
                <a:latin typeface="Carlito"/>
                <a:cs typeface="Carlito"/>
              </a:rPr>
              <a:t>corrosões,</a:t>
            </a:r>
            <a:r>
              <a:rPr sz="1400" spc="-3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chemeClr val="bg1"/>
                </a:solidFill>
                <a:latin typeface="Carlito"/>
                <a:cs typeface="Carlito"/>
              </a:rPr>
              <a:t>uso</a:t>
            </a:r>
            <a:r>
              <a:rPr sz="1400" spc="-4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chemeClr val="bg1"/>
                </a:solidFill>
                <a:latin typeface="Carlito"/>
                <a:cs typeface="Carlito"/>
              </a:rPr>
              <a:t>de</a:t>
            </a:r>
            <a:r>
              <a:rPr sz="1400" spc="-3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chemeClr val="bg1"/>
                </a:solidFill>
                <a:latin typeface="Carlito"/>
                <a:cs typeface="Carlito"/>
              </a:rPr>
              <a:t>pressões</a:t>
            </a:r>
            <a:r>
              <a:rPr sz="1400" spc="-4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chemeClr val="bg1"/>
                </a:solidFill>
                <a:latin typeface="Carlito"/>
                <a:cs typeface="Carlito"/>
              </a:rPr>
              <a:t>muito </a:t>
            </a:r>
            <a:r>
              <a:rPr sz="1400" dirty="0">
                <a:solidFill>
                  <a:schemeClr val="bg1"/>
                </a:solidFill>
                <a:latin typeface="Carlito"/>
                <a:cs typeface="Carlito"/>
              </a:rPr>
              <a:t>acima</a:t>
            </a:r>
            <a:r>
              <a:rPr sz="1400" spc="-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chemeClr val="bg1"/>
                </a:solidFill>
                <a:latin typeface="Carlito"/>
                <a:cs typeface="Carlito"/>
              </a:rPr>
              <a:t>da</a:t>
            </a:r>
            <a:r>
              <a:rPr sz="1400" spc="-1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chemeClr val="bg1"/>
                </a:solidFill>
                <a:latin typeface="Carlito"/>
                <a:cs typeface="Carlito"/>
              </a:rPr>
              <a:t>pressão</a:t>
            </a:r>
            <a:r>
              <a:rPr sz="1400" spc="-2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chemeClr val="bg1"/>
                </a:solidFill>
                <a:latin typeface="Carlito"/>
                <a:cs typeface="Carlito"/>
              </a:rPr>
              <a:t>máxima</a:t>
            </a:r>
            <a:r>
              <a:rPr sz="1400" spc="-3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chemeClr val="bg1"/>
                </a:solidFill>
                <a:latin typeface="Carlito"/>
                <a:cs typeface="Carlito"/>
              </a:rPr>
              <a:t>de</a:t>
            </a:r>
            <a:r>
              <a:rPr sz="1400" spc="-1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chemeClr val="bg1"/>
                </a:solidFill>
                <a:latin typeface="Carlito"/>
                <a:cs typeface="Carlito"/>
              </a:rPr>
              <a:t>trabalho admissível </a:t>
            </a:r>
            <a:r>
              <a:rPr sz="1400" dirty="0">
                <a:solidFill>
                  <a:schemeClr val="bg1"/>
                </a:solidFill>
                <a:latin typeface="Carlito"/>
                <a:cs typeface="Carlito"/>
              </a:rPr>
              <a:t>para</a:t>
            </a:r>
            <a:r>
              <a:rPr sz="1400" spc="-4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chemeClr val="bg1"/>
                </a:solidFill>
                <a:latin typeface="Carlito"/>
                <a:cs typeface="Carlito"/>
              </a:rPr>
              <a:t>aquele</a:t>
            </a:r>
            <a:r>
              <a:rPr sz="1400" spc="-3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chemeClr val="bg1"/>
                </a:solidFill>
                <a:latin typeface="Carlito"/>
                <a:cs typeface="Carlito"/>
              </a:rPr>
              <a:t>equipamento,</a:t>
            </a:r>
            <a:r>
              <a:rPr sz="1400" spc="-3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chemeClr val="bg1"/>
                </a:solidFill>
                <a:latin typeface="Carlito"/>
                <a:cs typeface="Carlito"/>
              </a:rPr>
              <a:t>falhas</a:t>
            </a:r>
            <a:r>
              <a:rPr sz="1400" spc="-3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chemeClr val="bg1"/>
                </a:solidFill>
                <a:latin typeface="Carlito"/>
                <a:cs typeface="Carlito"/>
              </a:rPr>
              <a:t>nos</a:t>
            </a:r>
            <a:r>
              <a:rPr sz="1400" spc="-3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chemeClr val="bg1"/>
                </a:solidFill>
                <a:latin typeface="Carlito"/>
                <a:cs typeface="Carlito"/>
              </a:rPr>
              <a:t>dispositivos </a:t>
            </a:r>
            <a:r>
              <a:rPr sz="1400" dirty="0">
                <a:solidFill>
                  <a:schemeClr val="bg1"/>
                </a:solidFill>
                <a:latin typeface="Carlito"/>
                <a:cs typeface="Carlito"/>
              </a:rPr>
              <a:t>de</a:t>
            </a:r>
            <a:r>
              <a:rPr sz="1400" spc="-2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chemeClr val="bg1"/>
                </a:solidFill>
                <a:latin typeface="Carlito"/>
                <a:cs typeface="Carlito"/>
              </a:rPr>
              <a:t>segurança</a:t>
            </a:r>
            <a:r>
              <a:rPr sz="1400" spc="-4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chemeClr val="bg1"/>
                </a:solidFill>
                <a:latin typeface="Carlito"/>
                <a:cs typeface="Carlito"/>
              </a:rPr>
              <a:t>como</a:t>
            </a:r>
            <a:r>
              <a:rPr sz="1400" spc="-3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400" b="1" u="sng" spc="-10" dirty="0">
                <a:solidFill>
                  <a:schemeClr val="bg1"/>
                </a:solidFill>
                <a:uFill>
                  <a:solidFill>
                    <a:srgbClr val="0462C1"/>
                  </a:solidFill>
                </a:uFill>
                <a:latin typeface="Carlito"/>
                <a:cs typeface="Carl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válvulas</a:t>
            </a:r>
            <a:r>
              <a:rPr sz="1400" u="none" spc="-10" dirty="0">
                <a:solidFill>
                  <a:schemeClr val="bg1"/>
                </a:solidFill>
                <a:latin typeface="Carlito"/>
                <a:cs typeface="Carlito"/>
              </a:rPr>
              <a:t>.</a:t>
            </a:r>
            <a:endParaRPr sz="1400" dirty="0">
              <a:solidFill>
                <a:schemeClr val="bg1"/>
              </a:solidFill>
              <a:latin typeface="Carlito"/>
              <a:cs typeface="Carlito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272783" y="227266"/>
            <a:ext cx="4757420" cy="1259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800" dirty="0">
                <a:solidFill>
                  <a:schemeClr val="bg1"/>
                </a:solidFill>
                <a:latin typeface="Carlito"/>
                <a:cs typeface="Carlito"/>
              </a:rPr>
              <a:t>Os</a:t>
            </a:r>
            <a:r>
              <a:rPr sz="1800" spc="-1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b="1" spc="-10" dirty="0">
                <a:solidFill>
                  <a:schemeClr val="bg1"/>
                </a:solidFill>
                <a:latin typeface="Carlito"/>
                <a:cs typeface="Carlito"/>
              </a:rPr>
              <a:t>equipamentos</a:t>
            </a:r>
            <a:r>
              <a:rPr sz="1800" b="1" spc="-4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b="1" dirty="0">
                <a:solidFill>
                  <a:schemeClr val="bg1"/>
                </a:solidFill>
                <a:latin typeface="Carlito"/>
                <a:cs typeface="Carlito"/>
              </a:rPr>
              <a:t>sob</a:t>
            </a:r>
            <a:r>
              <a:rPr sz="1800" b="1" spc="-3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b="1" dirty="0">
                <a:solidFill>
                  <a:schemeClr val="bg1"/>
                </a:solidFill>
                <a:latin typeface="Carlito"/>
                <a:cs typeface="Carlito"/>
              </a:rPr>
              <a:t>pressão</a:t>
            </a:r>
            <a:r>
              <a:rPr sz="1800" b="1" spc="38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chemeClr val="bg1"/>
                </a:solidFill>
                <a:latin typeface="Carlito"/>
                <a:cs typeface="Carlito"/>
              </a:rPr>
              <a:t>precisam</a:t>
            </a:r>
            <a:r>
              <a:rPr sz="1800" spc="-1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spc="-25" dirty="0">
                <a:solidFill>
                  <a:schemeClr val="bg1"/>
                </a:solidFill>
                <a:latin typeface="Carlito"/>
                <a:cs typeface="Carlito"/>
              </a:rPr>
              <a:t>de </a:t>
            </a:r>
            <a:r>
              <a:rPr sz="1800" spc="-10" dirty="0">
                <a:solidFill>
                  <a:schemeClr val="bg1"/>
                </a:solidFill>
                <a:latin typeface="Carlito"/>
                <a:cs typeface="Carlito"/>
              </a:rPr>
              <a:t>constante</a:t>
            </a:r>
            <a:r>
              <a:rPr sz="1800" spc="-3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chemeClr val="bg1"/>
                </a:solidFill>
                <a:latin typeface="Carlito"/>
                <a:cs typeface="Carlito"/>
              </a:rPr>
              <a:t>acompanhamento</a:t>
            </a:r>
            <a:r>
              <a:rPr sz="1800" spc="-5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chemeClr val="bg1"/>
                </a:solidFill>
                <a:latin typeface="Carlito"/>
                <a:cs typeface="Carlito"/>
              </a:rPr>
              <a:t>e</a:t>
            </a:r>
            <a:r>
              <a:rPr sz="1800" spc="-4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chemeClr val="bg1"/>
                </a:solidFill>
                <a:latin typeface="Carlito"/>
                <a:cs typeface="Carlito"/>
              </a:rPr>
              <a:t>gerenciamento</a:t>
            </a:r>
            <a:r>
              <a:rPr sz="1800" spc="-3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spc="-25" dirty="0">
                <a:solidFill>
                  <a:schemeClr val="bg1"/>
                </a:solidFill>
                <a:latin typeface="Carlito"/>
                <a:cs typeface="Carlito"/>
              </a:rPr>
              <a:t>com </a:t>
            </a:r>
            <a:r>
              <a:rPr sz="1800" dirty="0">
                <a:solidFill>
                  <a:schemeClr val="bg1"/>
                </a:solidFill>
                <a:latin typeface="Carlito"/>
                <a:cs typeface="Carlito"/>
              </a:rPr>
              <a:t>o</a:t>
            </a:r>
            <a:r>
              <a:rPr sz="1800" spc="-3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chemeClr val="bg1"/>
                </a:solidFill>
                <a:latin typeface="Carlito"/>
                <a:cs typeface="Carlito"/>
              </a:rPr>
              <a:t>objetivo</a:t>
            </a:r>
            <a:r>
              <a:rPr sz="1800" spc="-3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chemeClr val="bg1"/>
                </a:solidFill>
                <a:latin typeface="Carlito"/>
                <a:cs typeface="Carlito"/>
              </a:rPr>
              <a:t>de</a:t>
            </a:r>
            <a:r>
              <a:rPr sz="1800" spc="-3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chemeClr val="bg1"/>
                </a:solidFill>
                <a:latin typeface="Carlito"/>
                <a:cs typeface="Carlito"/>
              </a:rPr>
              <a:t>obter</a:t>
            </a:r>
            <a:r>
              <a:rPr sz="1800" spc="-2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chemeClr val="bg1"/>
                </a:solidFill>
                <a:latin typeface="Carlito"/>
                <a:cs typeface="Carlito"/>
              </a:rPr>
              <a:t>segurança</a:t>
            </a:r>
            <a:r>
              <a:rPr sz="1800" spc="-4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chemeClr val="bg1"/>
                </a:solidFill>
                <a:latin typeface="Carlito"/>
                <a:cs typeface="Carlito"/>
              </a:rPr>
              <a:t>na</a:t>
            </a:r>
            <a:r>
              <a:rPr sz="1800" spc="-3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chemeClr val="bg1"/>
                </a:solidFill>
                <a:latin typeface="Carlito"/>
                <a:cs typeface="Carlito"/>
              </a:rPr>
              <a:t>sua</a:t>
            </a:r>
            <a:r>
              <a:rPr sz="1800" spc="-3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chemeClr val="bg1"/>
                </a:solidFill>
                <a:latin typeface="Carlito"/>
                <a:cs typeface="Carlito"/>
              </a:rPr>
              <a:t>operação.</a:t>
            </a:r>
            <a:endParaRPr sz="1800" dirty="0">
              <a:solidFill>
                <a:schemeClr val="bg1"/>
              </a:solidFill>
              <a:latin typeface="Carlito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28028" y="1475806"/>
            <a:ext cx="5734280" cy="800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800" dirty="0">
                <a:solidFill>
                  <a:schemeClr val="bg1"/>
                </a:solidFill>
                <a:latin typeface="Carlito"/>
                <a:cs typeface="Carlito"/>
              </a:rPr>
              <a:t>Estes</a:t>
            </a:r>
            <a:r>
              <a:rPr sz="1800" spc="-2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chemeClr val="bg1"/>
                </a:solidFill>
                <a:latin typeface="Carlito"/>
                <a:cs typeface="Carlito"/>
              </a:rPr>
              <a:t>equipamentos</a:t>
            </a:r>
            <a:r>
              <a:rPr sz="1800" spc="-4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chemeClr val="bg1"/>
                </a:solidFill>
                <a:latin typeface="Carlito"/>
                <a:cs typeface="Carlito"/>
              </a:rPr>
              <a:t>são</a:t>
            </a:r>
            <a:r>
              <a:rPr sz="1800" spc="-3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chemeClr val="bg1"/>
                </a:solidFill>
                <a:latin typeface="Carlito"/>
                <a:cs typeface="Carlito"/>
              </a:rPr>
              <a:t>perigosos</a:t>
            </a:r>
            <a:r>
              <a:rPr sz="1800" spc="-2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chemeClr val="bg1"/>
                </a:solidFill>
                <a:latin typeface="Carlito"/>
                <a:cs typeface="Carlito"/>
              </a:rPr>
              <a:t>em</a:t>
            </a:r>
            <a:r>
              <a:rPr sz="1800" spc="-2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chemeClr val="bg1"/>
                </a:solidFill>
                <a:latin typeface="Carlito"/>
                <a:cs typeface="Carlito"/>
              </a:rPr>
              <a:t>si,</a:t>
            </a:r>
            <a:r>
              <a:rPr sz="1800" spc="-25" dirty="0">
                <a:solidFill>
                  <a:schemeClr val="bg1"/>
                </a:solidFill>
                <a:latin typeface="Carlito"/>
                <a:cs typeface="Carlito"/>
              </a:rPr>
              <a:t> por </a:t>
            </a:r>
            <a:r>
              <a:rPr sz="1800" spc="-10" dirty="0">
                <a:solidFill>
                  <a:schemeClr val="bg1"/>
                </a:solidFill>
                <a:latin typeface="Carlito"/>
                <a:cs typeface="Carlito"/>
              </a:rPr>
              <a:t>envolver</a:t>
            </a:r>
            <a:r>
              <a:rPr sz="1800" spc="-6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chemeClr val="bg1"/>
                </a:solidFill>
                <a:latin typeface="Carlito"/>
                <a:cs typeface="Carlito"/>
              </a:rPr>
              <a:t>fluidos</a:t>
            </a:r>
            <a:r>
              <a:rPr sz="1800" spc="-4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chemeClr val="bg1"/>
                </a:solidFill>
                <a:latin typeface="Carlito"/>
                <a:cs typeface="Carlito"/>
              </a:rPr>
              <a:t>sob</a:t>
            </a:r>
            <a:r>
              <a:rPr sz="1800" spc="-5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chemeClr val="bg1"/>
                </a:solidFill>
                <a:latin typeface="Carlito"/>
                <a:cs typeface="Carlito"/>
              </a:rPr>
              <a:t>pressão</a:t>
            </a:r>
            <a:r>
              <a:rPr sz="1800" spc="-6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chemeClr val="bg1"/>
                </a:solidFill>
                <a:latin typeface="Carlito"/>
                <a:cs typeface="Carlito"/>
              </a:rPr>
              <a:t>diferentes</a:t>
            </a:r>
            <a:r>
              <a:rPr sz="1800" spc="-4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chemeClr val="bg1"/>
                </a:solidFill>
                <a:latin typeface="Carlito"/>
                <a:cs typeface="Carlito"/>
              </a:rPr>
              <a:t>da</a:t>
            </a:r>
            <a:r>
              <a:rPr sz="1800" spc="-4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chemeClr val="bg1"/>
                </a:solidFill>
                <a:latin typeface="Carlito"/>
                <a:cs typeface="Carlito"/>
              </a:rPr>
              <a:t>pressão </a:t>
            </a:r>
            <a:r>
              <a:rPr sz="1800" dirty="0">
                <a:solidFill>
                  <a:schemeClr val="bg1"/>
                </a:solidFill>
                <a:latin typeface="Carlito"/>
                <a:cs typeface="Carlito"/>
              </a:rPr>
              <a:t>da</a:t>
            </a:r>
            <a:r>
              <a:rPr sz="1800" spc="-2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chemeClr val="bg1"/>
                </a:solidFill>
                <a:latin typeface="Carlito"/>
                <a:cs typeface="Carlito"/>
              </a:rPr>
              <a:t>atmosfera.</a:t>
            </a:r>
            <a:endParaRPr sz="1800" dirty="0">
              <a:solidFill>
                <a:schemeClr val="bg1"/>
              </a:solidFill>
              <a:latin typeface="Carlito"/>
              <a:cs typeface="Carlito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6</a:t>
            </a:fld>
            <a:endParaRPr spc="-25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74336" y="3605967"/>
            <a:ext cx="4771390" cy="2906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95"/>
              </a:spcBef>
            </a:pPr>
            <a:r>
              <a:rPr sz="1800" dirty="0">
                <a:solidFill>
                  <a:schemeClr val="bg1"/>
                </a:solidFill>
                <a:latin typeface="Carlito"/>
                <a:cs typeface="Carlito"/>
              </a:rPr>
              <a:t>Os</a:t>
            </a:r>
            <a:r>
              <a:rPr sz="1800" spc="-3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b="1" dirty="0">
                <a:solidFill>
                  <a:schemeClr val="bg1"/>
                </a:solidFill>
                <a:latin typeface="Carlito"/>
                <a:cs typeface="Carlito"/>
              </a:rPr>
              <a:t>acidentes</a:t>
            </a:r>
            <a:r>
              <a:rPr sz="1800" b="1" spc="-4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b="1" spc="-10" dirty="0">
                <a:solidFill>
                  <a:schemeClr val="bg1"/>
                </a:solidFill>
                <a:latin typeface="Carlito"/>
                <a:cs typeface="Carlito"/>
              </a:rPr>
              <a:t>envolvendo</a:t>
            </a:r>
            <a:r>
              <a:rPr sz="1800" b="1" spc="-6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b="1" dirty="0">
                <a:solidFill>
                  <a:schemeClr val="bg1"/>
                </a:solidFill>
                <a:latin typeface="Carlito"/>
                <a:cs typeface="Carlito"/>
              </a:rPr>
              <a:t>explosões</a:t>
            </a:r>
            <a:r>
              <a:rPr sz="1800" b="1" spc="-4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chemeClr val="bg1"/>
                </a:solidFill>
                <a:latin typeface="Carlito"/>
                <a:cs typeface="Carlito"/>
              </a:rPr>
              <a:t>são</a:t>
            </a:r>
            <a:r>
              <a:rPr sz="1800" spc="-3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spc="-25" dirty="0">
                <a:solidFill>
                  <a:schemeClr val="bg1"/>
                </a:solidFill>
                <a:latin typeface="Carlito"/>
                <a:cs typeface="Carlito"/>
              </a:rPr>
              <a:t>em </a:t>
            </a:r>
            <a:r>
              <a:rPr sz="1800" dirty="0">
                <a:solidFill>
                  <a:schemeClr val="bg1"/>
                </a:solidFill>
                <a:latin typeface="Carlito"/>
                <a:cs typeface="Carlito"/>
              </a:rPr>
              <a:t>proporções</a:t>
            </a:r>
            <a:r>
              <a:rPr sz="1800" spc="-4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chemeClr val="bg1"/>
                </a:solidFill>
                <a:latin typeface="Carlito"/>
                <a:cs typeface="Carlito"/>
              </a:rPr>
              <a:t>catastróficas,</a:t>
            </a:r>
            <a:r>
              <a:rPr sz="1800" spc="-4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chemeClr val="bg1"/>
                </a:solidFill>
                <a:latin typeface="Carlito"/>
                <a:cs typeface="Carlito"/>
              </a:rPr>
              <a:t>você</a:t>
            </a:r>
            <a:r>
              <a:rPr sz="1800" spc="-3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chemeClr val="bg1"/>
                </a:solidFill>
                <a:latin typeface="Carlito"/>
                <a:cs typeface="Carlito"/>
              </a:rPr>
              <a:t>já</a:t>
            </a:r>
            <a:r>
              <a:rPr sz="1800" spc="-5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chemeClr val="bg1"/>
                </a:solidFill>
                <a:latin typeface="Carlito"/>
                <a:cs typeface="Carlito"/>
              </a:rPr>
              <a:t>deve</a:t>
            </a:r>
            <a:r>
              <a:rPr sz="1800" spc="-3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chemeClr val="bg1"/>
                </a:solidFill>
                <a:latin typeface="Carlito"/>
                <a:cs typeface="Carlito"/>
              </a:rPr>
              <a:t>ter</a:t>
            </a:r>
            <a:r>
              <a:rPr sz="1800" spc="-3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chemeClr val="bg1"/>
                </a:solidFill>
                <a:latin typeface="Carlito"/>
                <a:cs typeface="Carlito"/>
              </a:rPr>
              <a:t>visto </a:t>
            </a:r>
            <a:r>
              <a:rPr sz="1800" dirty="0">
                <a:solidFill>
                  <a:schemeClr val="bg1"/>
                </a:solidFill>
                <a:latin typeface="Carlito"/>
                <a:cs typeface="Carlito"/>
              </a:rPr>
              <a:t>imagens,</a:t>
            </a:r>
            <a:r>
              <a:rPr sz="1800" spc="-5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chemeClr val="bg1"/>
                </a:solidFill>
                <a:latin typeface="Carlito"/>
                <a:cs typeface="Carlito"/>
              </a:rPr>
              <a:t>relatos,</a:t>
            </a:r>
            <a:r>
              <a:rPr sz="1800" spc="-5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chemeClr val="bg1"/>
                </a:solidFill>
                <a:latin typeface="Carlito"/>
                <a:cs typeface="Carlito"/>
              </a:rPr>
              <a:t>ou</a:t>
            </a:r>
            <a:r>
              <a:rPr sz="1800" spc="-4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chemeClr val="bg1"/>
                </a:solidFill>
                <a:latin typeface="Carlito"/>
                <a:cs typeface="Carlito"/>
              </a:rPr>
              <a:t>até</a:t>
            </a:r>
            <a:r>
              <a:rPr sz="1800" spc="-5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chemeClr val="bg1"/>
                </a:solidFill>
                <a:latin typeface="Carlito"/>
                <a:cs typeface="Carlito"/>
              </a:rPr>
              <a:t>presenciado</a:t>
            </a:r>
            <a:r>
              <a:rPr sz="1800" spc="-3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chemeClr val="bg1"/>
                </a:solidFill>
                <a:latin typeface="Carlito"/>
                <a:cs typeface="Carlito"/>
              </a:rPr>
              <a:t>a</a:t>
            </a:r>
            <a:r>
              <a:rPr sz="1800" spc="-5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chemeClr val="bg1"/>
                </a:solidFill>
                <a:latin typeface="Carlito"/>
                <a:cs typeface="Carlito"/>
              </a:rPr>
              <a:t>explosão</a:t>
            </a:r>
            <a:r>
              <a:rPr sz="1800" spc="-5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spc="-25" dirty="0">
                <a:solidFill>
                  <a:schemeClr val="bg1"/>
                </a:solidFill>
                <a:latin typeface="Carlito"/>
                <a:cs typeface="Carlito"/>
              </a:rPr>
              <a:t>de </a:t>
            </a:r>
            <a:r>
              <a:rPr sz="1800" b="1" dirty="0">
                <a:solidFill>
                  <a:schemeClr val="bg1"/>
                </a:solidFill>
                <a:latin typeface="Carlito"/>
                <a:cs typeface="Carlito"/>
              </a:rPr>
              <a:t>panelas</a:t>
            </a:r>
            <a:r>
              <a:rPr sz="1800" b="1" spc="-3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b="1" dirty="0">
                <a:solidFill>
                  <a:schemeClr val="bg1"/>
                </a:solidFill>
                <a:latin typeface="Carlito"/>
                <a:cs typeface="Carlito"/>
              </a:rPr>
              <a:t>de</a:t>
            </a:r>
            <a:r>
              <a:rPr sz="1800" b="1" spc="-5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b="1" dirty="0">
                <a:solidFill>
                  <a:schemeClr val="bg1"/>
                </a:solidFill>
                <a:latin typeface="Carlito"/>
                <a:cs typeface="Carlito"/>
              </a:rPr>
              <a:t>pressão</a:t>
            </a:r>
            <a:r>
              <a:rPr sz="1800" b="1" spc="-5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b="1" spc="-10" dirty="0">
                <a:solidFill>
                  <a:schemeClr val="bg1"/>
                </a:solidFill>
                <a:latin typeface="Carlito"/>
                <a:cs typeface="Carlito"/>
              </a:rPr>
              <a:t>domésticas</a:t>
            </a:r>
            <a:r>
              <a:rPr sz="1800" spc="-10" dirty="0">
                <a:solidFill>
                  <a:schemeClr val="bg1"/>
                </a:solidFill>
                <a:latin typeface="Carlito"/>
                <a:cs typeface="Carlito"/>
              </a:rPr>
              <a:t>,</a:t>
            </a:r>
            <a:r>
              <a:rPr sz="1800" spc="-5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chemeClr val="bg1"/>
                </a:solidFill>
                <a:latin typeface="Carlito"/>
                <a:cs typeface="Carlito"/>
              </a:rPr>
              <a:t>agora</a:t>
            </a:r>
            <a:r>
              <a:rPr sz="1800" spc="-1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chemeClr val="bg1"/>
                </a:solidFill>
                <a:latin typeface="Carlito"/>
                <a:cs typeface="Carlito"/>
              </a:rPr>
              <a:t>imagine</a:t>
            </a:r>
            <a:r>
              <a:rPr sz="1800" spc="-20" dirty="0">
                <a:solidFill>
                  <a:schemeClr val="bg1"/>
                </a:solidFill>
                <a:latin typeface="Carlito"/>
                <a:cs typeface="Carlito"/>
              </a:rPr>
              <a:t> isso </a:t>
            </a:r>
            <a:r>
              <a:rPr sz="1800" dirty="0">
                <a:solidFill>
                  <a:schemeClr val="bg1"/>
                </a:solidFill>
                <a:latin typeface="Carlito"/>
                <a:cs typeface="Carlito"/>
              </a:rPr>
              <a:t>em</a:t>
            </a:r>
            <a:r>
              <a:rPr sz="1800" spc="-4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chemeClr val="bg1"/>
                </a:solidFill>
                <a:latin typeface="Carlito"/>
                <a:cs typeface="Carlito"/>
              </a:rPr>
              <a:t>maiores</a:t>
            </a:r>
            <a:r>
              <a:rPr sz="1800" spc="-3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chemeClr val="bg1"/>
                </a:solidFill>
                <a:latin typeface="Carlito"/>
                <a:cs typeface="Carlito"/>
              </a:rPr>
              <a:t>proporções,</a:t>
            </a:r>
            <a:r>
              <a:rPr sz="1800" spc="-3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chemeClr val="bg1"/>
                </a:solidFill>
                <a:latin typeface="Carlito"/>
                <a:cs typeface="Carlito"/>
              </a:rPr>
              <a:t>o</a:t>
            </a:r>
            <a:r>
              <a:rPr sz="1800" spc="-3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chemeClr val="bg1"/>
                </a:solidFill>
                <a:latin typeface="Carlito"/>
                <a:cs typeface="Carlito"/>
              </a:rPr>
              <a:t>que</a:t>
            </a:r>
            <a:r>
              <a:rPr sz="1800" spc="-3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chemeClr val="bg1"/>
                </a:solidFill>
                <a:latin typeface="Carlito"/>
                <a:cs typeface="Carlito"/>
              </a:rPr>
              <a:t>seria</a:t>
            </a:r>
            <a:r>
              <a:rPr sz="1800" spc="-3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chemeClr val="bg1"/>
                </a:solidFill>
                <a:latin typeface="Carlito"/>
                <a:cs typeface="Carlito"/>
              </a:rPr>
              <a:t>o</a:t>
            </a:r>
            <a:r>
              <a:rPr sz="1800" spc="-2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chemeClr val="bg1"/>
                </a:solidFill>
                <a:latin typeface="Carlito"/>
                <a:cs typeface="Carlito"/>
              </a:rPr>
              <a:t>resultado</a:t>
            </a:r>
            <a:r>
              <a:rPr sz="1800" spc="-25" dirty="0">
                <a:solidFill>
                  <a:schemeClr val="bg1"/>
                </a:solidFill>
                <a:latin typeface="Carlito"/>
                <a:cs typeface="Carlito"/>
              </a:rPr>
              <a:t> da </a:t>
            </a:r>
            <a:r>
              <a:rPr sz="1800" dirty="0">
                <a:solidFill>
                  <a:schemeClr val="bg1"/>
                </a:solidFill>
                <a:latin typeface="Carlito"/>
                <a:cs typeface="Carlito"/>
              </a:rPr>
              <a:t>explosão</a:t>
            </a:r>
            <a:r>
              <a:rPr sz="1800" spc="-3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chemeClr val="bg1"/>
                </a:solidFill>
                <a:latin typeface="Carlito"/>
                <a:cs typeface="Carlito"/>
              </a:rPr>
              <a:t>de</a:t>
            </a:r>
            <a:r>
              <a:rPr sz="1800" spc="-2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chemeClr val="bg1"/>
                </a:solidFill>
                <a:latin typeface="Carlito"/>
                <a:cs typeface="Carlito"/>
              </a:rPr>
              <a:t>um</a:t>
            </a:r>
            <a:r>
              <a:rPr sz="1800" spc="-1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chemeClr val="bg1"/>
                </a:solidFill>
                <a:latin typeface="Carlito"/>
                <a:cs typeface="Carlito"/>
              </a:rPr>
              <a:t>equipamento</a:t>
            </a:r>
            <a:r>
              <a:rPr sz="1800" spc="-2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chemeClr val="bg1"/>
                </a:solidFill>
                <a:latin typeface="Carlito"/>
                <a:cs typeface="Carlito"/>
              </a:rPr>
              <a:t>de</a:t>
            </a:r>
            <a:r>
              <a:rPr sz="1800" spc="-10" dirty="0">
                <a:solidFill>
                  <a:schemeClr val="bg1"/>
                </a:solidFill>
                <a:latin typeface="Carlito"/>
                <a:cs typeface="Carlito"/>
              </a:rPr>
              <a:t> grandezas maiores.</a:t>
            </a:r>
            <a:endParaRPr sz="1800" dirty="0">
              <a:solidFill>
                <a:schemeClr val="bg1"/>
              </a:solidFill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30480" y="-33528"/>
            <a:ext cx="4646676" cy="3977639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5450840" y="6434328"/>
            <a:ext cx="1290320" cy="1560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lang="pt-BR" spc="-10" dirty="0"/>
              <a:t> </a:t>
            </a:r>
            <a:endParaRPr spc="-25" dirty="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7</a:t>
            </a:fld>
            <a:endParaRPr spc="-25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DC9B0327-A7DA-6D06-3CC4-4C5EAFB45F9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824892" y="149949"/>
            <a:ext cx="4771390" cy="30155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1B1D3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040053BF-E823-0A7E-4DB9-0886C4951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65" y="3869314"/>
            <a:ext cx="4651651" cy="287146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6760" y="3139821"/>
            <a:ext cx="4792980" cy="326136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04560" y="3142868"/>
            <a:ext cx="5670804" cy="325678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25499" y="6618605"/>
            <a:ext cx="286893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fábrica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antes</a:t>
            </a: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da</a:t>
            </a:r>
            <a:r>
              <a:rPr kumimoji="0" sz="1400" b="0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explosão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da</a:t>
            </a:r>
            <a:r>
              <a:rPr kumimoji="0" sz="1400" b="0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caldeira: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84188" y="6618605"/>
            <a:ext cx="295592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</a:t>
            </a: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fábrica</a:t>
            </a: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depois</a:t>
            </a: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da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explosão</a:t>
            </a: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da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caldeira: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-1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rlito"/>
                <a:ea typeface="+mn-ea"/>
              </a:rPr>
              <a:t> </a:t>
            </a:r>
            <a:endParaRPr kumimoji="0" sz="1200" b="0" i="0" u="none" strike="noStrike" kern="1200" cap="none" spc="-25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rlito"/>
              <a:ea typeface="+mn-ea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r" defTabSz="457200" rtl="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rlito"/>
                <a:ea typeface="+mn-ea"/>
              </a:rPr>
              <a:pPr marL="38100" marR="0" lvl="0" indent="0" algn="r" defTabSz="457200" rtl="0" eaLnBrk="1" fontAlgn="auto" latinLnBrk="0" hangingPunct="1">
                <a:lnSpc>
                  <a:spcPts val="12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sz="1200" b="0" i="0" u="none" strike="noStrike" kern="1200" cap="none" spc="-25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rlito"/>
              <a:ea typeface="+mn-ea"/>
            </a:endParaRPr>
          </a:p>
        </p:txBody>
      </p:sp>
      <p:sp>
        <p:nvSpPr>
          <p:cNvPr id="6" name="object 3"/>
          <p:cNvSpPr txBox="1"/>
          <p:nvPr/>
        </p:nvSpPr>
        <p:spPr>
          <a:xfrm>
            <a:off x="0" y="835686"/>
            <a:ext cx="12192000" cy="2085186"/>
          </a:xfrm>
          <a:prstGeom prst="rect">
            <a:avLst/>
          </a:prstGeom>
          <a:solidFill>
            <a:srgbClr val="1B1D30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4572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Este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foi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um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dos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primeiros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acidentes</a:t>
            </a:r>
            <a:r>
              <a:rPr kumimoji="0" sz="1800" b="1" i="0" u="none" strike="noStrike" kern="1200" cap="none" spc="-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registrados</a:t>
            </a:r>
            <a:r>
              <a:rPr kumimoji="0" sz="1800" b="1" i="0" u="none" strike="noStrike" kern="1200" cap="none" spc="-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com</a:t>
            </a:r>
            <a:r>
              <a:rPr kumimoji="0" sz="1800" b="1" i="0" u="none" strike="noStrike" kern="1200" cap="none" spc="-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caldeira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.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Matou</a:t>
            </a:r>
            <a:r>
              <a:rPr kumimoji="0" sz="1800" b="0" i="0" u="none" strike="noStrike" kern="1200" cap="none" spc="-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58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pessoas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feriu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cerca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de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outras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150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em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Brockton,</a:t>
            </a:r>
            <a:r>
              <a:rPr kumimoji="0" sz="1800" b="0" i="1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Massachusetts</a:t>
            </a:r>
            <a:r>
              <a:rPr kumimoji="0" sz="1800" b="0" i="1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(EUA)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em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05de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março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de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1905.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2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Este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acidente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serviu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como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um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alerta</a:t>
            </a:r>
            <a:r>
              <a:rPr kumimoji="0" sz="1800" b="1" i="0" u="none" strike="noStrike" kern="1200" cap="none" spc="-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de</a:t>
            </a:r>
            <a:r>
              <a:rPr kumimoji="0" sz="1800" b="1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segurança</a:t>
            </a:r>
            <a:r>
              <a:rPr kumimoji="0" sz="1800" b="1" i="0" u="none" strike="noStrike" kern="1200" cap="none" spc="-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industrial</a:t>
            </a:r>
            <a:r>
              <a:rPr kumimoji="0" sz="1800" b="1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levando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criação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de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leis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rígidas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códigos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técnicos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para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reger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projeto,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construção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operação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de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equipamentos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sob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pressão.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054" y="106709"/>
            <a:ext cx="9653090" cy="7132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600" b="0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Nesta</a:t>
            </a:r>
            <a:r>
              <a:rPr sz="1600" b="0" spc="-55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b="0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outra</a:t>
            </a:r>
            <a:r>
              <a:rPr sz="1600" b="0" spc="-35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b="0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imagem</a:t>
            </a:r>
            <a:r>
              <a:rPr sz="1600" b="0" spc="-65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b="0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vemos</a:t>
            </a:r>
            <a:r>
              <a:rPr sz="1600" b="0" spc="-60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b="0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outro</a:t>
            </a:r>
            <a:r>
              <a:rPr sz="1600" b="0" spc="-40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b="0" spc="-10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acidente</a:t>
            </a:r>
            <a:r>
              <a:rPr sz="1600" b="0" spc="-70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spc="-25" dirty="0">
                <a:solidFill>
                  <a:srgbClr val="000000"/>
                </a:solidFill>
                <a:highlight>
                  <a:srgbClr val="FF0000"/>
                </a:highlight>
              </a:rPr>
              <a:t>em </a:t>
            </a:r>
            <a:r>
              <a:rPr sz="1600" dirty="0">
                <a:solidFill>
                  <a:srgbClr val="000000"/>
                </a:solidFill>
                <a:highlight>
                  <a:srgbClr val="FF0000"/>
                </a:highlight>
              </a:rPr>
              <a:t>uma</a:t>
            </a:r>
            <a:r>
              <a:rPr sz="1600" spc="-40" dirty="0">
                <a:solidFill>
                  <a:srgbClr val="000000"/>
                </a:solidFill>
                <a:highlight>
                  <a:srgbClr val="FF0000"/>
                </a:highlight>
              </a:rPr>
              <a:t> </a:t>
            </a:r>
            <a:r>
              <a:rPr sz="1600" dirty="0">
                <a:solidFill>
                  <a:srgbClr val="000000"/>
                </a:solidFill>
                <a:highlight>
                  <a:srgbClr val="FF0000"/>
                </a:highlight>
              </a:rPr>
              <a:t>Borracharia</a:t>
            </a:r>
            <a:r>
              <a:rPr sz="1600" b="0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,</a:t>
            </a:r>
            <a:r>
              <a:rPr sz="1600" b="0" spc="-40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b="0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com</a:t>
            </a:r>
            <a:r>
              <a:rPr sz="1600" b="0" spc="-20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b="0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um</a:t>
            </a:r>
            <a:r>
              <a:rPr sz="1600" b="0" spc="-20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000000"/>
                </a:solidFill>
                <a:highlight>
                  <a:srgbClr val="FF0000"/>
                </a:highlight>
              </a:rPr>
              <a:t>vaso</a:t>
            </a:r>
            <a:r>
              <a:rPr sz="1600" spc="-35" dirty="0">
                <a:solidFill>
                  <a:srgbClr val="000000"/>
                </a:solidFill>
                <a:highlight>
                  <a:srgbClr val="FF0000"/>
                </a:highlight>
              </a:rPr>
              <a:t> </a:t>
            </a:r>
            <a:r>
              <a:rPr sz="1600" dirty="0">
                <a:solidFill>
                  <a:srgbClr val="000000"/>
                </a:solidFill>
                <a:highlight>
                  <a:srgbClr val="FF0000"/>
                </a:highlight>
              </a:rPr>
              <a:t>de</a:t>
            </a:r>
            <a:r>
              <a:rPr sz="1600" spc="-45" dirty="0">
                <a:solidFill>
                  <a:srgbClr val="000000"/>
                </a:solidFill>
                <a:highlight>
                  <a:srgbClr val="FF0000"/>
                </a:highlight>
              </a:rPr>
              <a:t> </a:t>
            </a:r>
            <a:r>
              <a:rPr sz="1600" dirty="0">
                <a:solidFill>
                  <a:srgbClr val="000000"/>
                </a:solidFill>
                <a:highlight>
                  <a:srgbClr val="FF0000"/>
                </a:highlight>
              </a:rPr>
              <a:t>pressão</a:t>
            </a:r>
            <a:r>
              <a:rPr sz="1600" spc="-60" dirty="0">
                <a:solidFill>
                  <a:srgbClr val="000000"/>
                </a:solidFill>
                <a:highlight>
                  <a:srgbClr val="FF0000"/>
                </a:highlight>
              </a:rPr>
              <a:t> </a:t>
            </a:r>
            <a:r>
              <a:rPr sz="1600" b="0" spc="-25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de </a:t>
            </a:r>
            <a:r>
              <a:rPr sz="1600" b="0" spc="-10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reservatório</a:t>
            </a:r>
            <a:r>
              <a:rPr sz="1600" b="0" spc="-15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b="0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de</a:t>
            </a:r>
            <a:r>
              <a:rPr sz="1600" b="0" spc="-10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b="0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ar</a:t>
            </a:r>
            <a:r>
              <a:rPr sz="1600" b="0" spc="-5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b="0" spc="-10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comprimido</a:t>
            </a:r>
            <a:r>
              <a:rPr sz="1600" b="0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 de</a:t>
            </a:r>
            <a:r>
              <a:rPr sz="1600" b="0" spc="5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b="0" spc="-25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um </a:t>
            </a:r>
            <a:r>
              <a:rPr sz="1600" b="0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compressor.</a:t>
            </a:r>
            <a:r>
              <a:rPr sz="1600" b="0" spc="215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b="0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Neste</a:t>
            </a:r>
            <a:r>
              <a:rPr sz="1600" b="0" spc="-95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b="0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acidente</a:t>
            </a:r>
            <a:r>
              <a:rPr sz="1600" b="0" spc="-85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b="0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houve</a:t>
            </a:r>
            <a:r>
              <a:rPr sz="1600" b="0" spc="-85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b="0" spc="-10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feridos, </a:t>
            </a:r>
            <a:r>
              <a:rPr sz="1600" b="0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além</a:t>
            </a:r>
            <a:r>
              <a:rPr sz="1600" b="0" spc="-40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b="0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das</a:t>
            </a:r>
            <a:r>
              <a:rPr sz="1600" b="0" spc="-45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b="0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perdas</a:t>
            </a:r>
            <a:r>
              <a:rPr sz="1600" b="0" spc="-35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 </a:t>
            </a:r>
            <a:r>
              <a:rPr sz="1600" b="0" spc="-10" dirty="0">
                <a:solidFill>
                  <a:srgbClr val="000000"/>
                </a:solidFill>
                <a:highlight>
                  <a:srgbClr val="FF0000"/>
                </a:highlight>
                <a:latin typeface="Carlito"/>
                <a:cs typeface="Carlito"/>
              </a:rPr>
              <a:t>materiais.</a:t>
            </a:r>
            <a:endParaRPr sz="1600" dirty="0">
              <a:highlight>
                <a:srgbClr val="FF0000"/>
              </a:highlight>
              <a:latin typeface="Carlito"/>
              <a:cs typeface="Carlito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-1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rlito"/>
                <a:ea typeface="+mn-ea"/>
              </a:rPr>
              <a:t> </a:t>
            </a:r>
            <a:endParaRPr kumimoji="0" sz="1200" b="0" i="0" u="none" strike="noStrike" kern="1200" cap="none" spc="-25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rlito"/>
              <a:ea typeface="+mn-ea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r" defTabSz="457200" rtl="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rlito"/>
                <a:ea typeface="+mn-ea"/>
              </a:rPr>
              <a:pPr marL="38100" marR="0" lvl="0" indent="0" algn="r" defTabSz="457200" rtl="0" eaLnBrk="1" fontAlgn="auto" latinLnBrk="0" hangingPunct="1">
                <a:lnSpc>
                  <a:spcPts val="12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sz="1200" b="0" i="0" u="none" strike="noStrike" kern="1200" cap="none" spc="-25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rlito"/>
              <a:ea typeface="+mn-e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74180" y="5369942"/>
            <a:ext cx="47320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  <a:hlinkClick r:id="rId2"/>
              </a:rPr>
              <a:t>Fonte:</a:t>
            </a:r>
            <a:r>
              <a:rPr kumimoji="0" sz="1200" b="0" i="0" u="none" strike="noStrike" kern="1200" cap="none" spc="1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rlito"/>
                <a:ea typeface="+mn-ea"/>
                <a:cs typeface="Carlito"/>
                <a:hlinkClick r:id="rId2"/>
              </a:rPr>
              <a:t> </a:t>
            </a:r>
            <a:r>
              <a:rPr kumimoji="0" sz="1200" b="0" i="0" u="sng" strike="noStrike" kern="1200" cap="none" spc="-10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rlito"/>
                <a:ea typeface="+mn-ea"/>
                <a:cs typeface="Carlito"/>
                <a:hlinkClick r:id="rId2"/>
              </a:rPr>
              <a:t>http://g1.globo.com/mg/centro-oeste/noticia/2015/11/explosao-</a:t>
            </a:r>
            <a:r>
              <a:rPr kumimoji="0" sz="1200" b="0" i="0" u="sng" strike="noStrike" kern="1200" cap="none" spc="-25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rlito"/>
                <a:ea typeface="+mn-ea"/>
                <a:cs typeface="Carlito"/>
                <a:hlinkClick r:id="rId2"/>
              </a:rPr>
              <a:t>de-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Tx/>
                <a:latin typeface="Carlito"/>
                <a:ea typeface="+mn-ea"/>
                <a:cs typeface="Carlito"/>
                <a:hlinkClick r:id="rId2"/>
              </a:rPr>
              <a:t> </a:t>
            </a:r>
            <a:r>
              <a:rPr kumimoji="0" sz="1200" b="0" i="0" u="sng" strike="noStrike" kern="1200" cap="none" spc="-10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rlito"/>
                <a:ea typeface="+mn-ea"/>
                <a:cs typeface="Carlito"/>
                <a:hlinkClick r:id="rId2"/>
              </a:rPr>
              <a:t>compressor-</a:t>
            </a:r>
            <a:r>
              <a:rPr kumimoji="0" sz="1200" b="0" i="0" u="sng" strike="noStrike" kern="1200" cap="none" spc="0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rlito"/>
                <a:ea typeface="+mn-ea"/>
                <a:cs typeface="Carlito"/>
                <a:hlinkClick r:id="rId2"/>
              </a:rPr>
              <a:t>de-</a:t>
            </a:r>
            <a:r>
              <a:rPr kumimoji="0" sz="1200" b="0" i="0" u="sng" strike="noStrike" kern="1200" cap="none" spc="-10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rlito"/>
                <a:ea typeface="+mn-ea"/>
                <a:cs typeface="Carlito"/>
                <a:hlinkClick r:id="rId2"/>
              </a:rPr>
              <a:t>ar-</a:t>
            </a:r>
            <a:r>
              <a:rPr kumimoji="0" sz="1200" b="0" i="0" u="sng" strike="noStrike" kern="1200" cap="none" spc="-20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rlito"/>
                <a:ea typeface="+mn-ea"/>
                <a:cs typeface="Carlito"/>
                <a:hlinkClick r:id="rId2"/>
              </a:rPr>
              <a:t>deixa-</a:t>
            </a:r>
            <a:r>
              <a:rPr kumimoji="0" sz="1200" b="0" i="0" u="sng" strike="noStrike" kern="1200" cap="none" spc="-10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rlito"/>
                <a:ea typeface="+mn-ea"/>
                <a:cs typeface="Carlito"/>
                <a:hlinkClick r:id="rId2"/>
              </a:rPr>
              <a:t>homem-ferido-em-</a:t>
            </a:r>
            <a:r>
              <a:rPr kumimoji="0" sz="1200" b="0" i="0" u="sng" strike="noStrike" kern="1200" cap="none" spc="-20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rlito"/>
                <a:ea typeface="+mn-ea"/>
                <a:cs typeface="Carlito"/>
                <a:hlinkClick r:id="rId2"/>
              </a:rPr>
              <a:t>carmo-</a:t>
            </a:r>
            <a:r>
              <a:rPr kumimoji="0" sz="1200" b="0" i="0" u="sng" strike="noStrike" kern="1200" cap="none" spc="-10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rlito"/>
                <a:ea typeface="+mn-ea"/>
                <a:cs typeface="Carlito"/>
                <a:hlinkClick r:id="rId2"/>
              </a:rPr>
              <a:t>da-mata.html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19316" y="1380829"/>
            <a:ext cx="5328630" cy="378553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EA059FE-4149-8760-6D85-DCC64807C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54" y="1380829"/>
            <a:ext cx="6489482" cy="378553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自定义设计方案">
  <a:themeElements>
    <a:clrScheme name="Personalizada 25">
      <a:dk1>
        <a:srgbClr val="FFFFFF"/>
      </a:dk1>
      <a:lt1>
        <a:sysClr val="window" lastClr="FFFFFF"/>
      </a:lt1>
      <a:dk2>
        <a:srgbClr val="FFFFFF"/>
      </a:dk2>
      <a:lt2>
        <a:srgbClr val="FFFFFF"/>
      </a:lt2>
      <a:accent1>
        <a:srgbClr val="FFFFFF"/>
      </a:accent1>
      <a:accent2>
        <a:srgbClr val="FFFFFF"/>
      </a:accent2>
      <a:accent3>
        <a:srgbClr val="00B0F0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bxvfpaa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qhezr5lw">
      <a:majorFont>
        <a:latin typeface="微软雅黑" panose="020F0302020204030204"/>
        <a:ea typeface="微软雅黑"/>
        <a:cs typeface=""/>
      </a:majorFont>
      <a:minorFont>
        <a:latin typeface="微软雅黑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4841</TotalTime>
  <Words>4629</Words>
  <Application>Microsoft Office PowerPoint</Application>
  <PresentationFormat>Widescreen</PresentationFormat>
  <Paragraphs>256</Paragraphs>
  <Slides>38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38</vt:i4>
      </vt:variant>
    </vt:vector>
  </HeadingPairs>
  <TitlesOfParts>
    <vt:vector size="54" baseType="lpstr">
      <vt:lpstr>Adobe Gothic Std B</vt:lpstr>
      <vt:lpstr>微软雅黑</vt:lpstr>
      <vt:lpstr>ADLaM Display</vt:lpstr>
      <vt:lpstr>-apple-system</vt:lpstr>
      <vt:lpstr>Aptos Display</vt:lpstr>
      <vt:lpstr>Arial</vt:lpstr>
      <vt:lpstr>Calibri</vt:lpstr>
      <vt:lpstr>Carlito</vt:lpstr>
      <vt:lpstr>Century Gothic</vt:lpstr>
      <vt:lpstr>Franklin Gothic Heavy</vt:lpstr>
      <vt:lpstr>Lato</vt:lpstr>
      <vt:lpstr>Times New Roman</vt:lpstr>
      <vt:lpstr>Trebuchet MS</vt:lpstr>
      <vt:lpstr>Wingdings</vt:lpstr>
      <vt:lpstr>自定义设计方案</vt:lpstr>
      <vt:lpstr>www.jpppt.com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Nesta outra imagem vemos outro acidente em uma Borracharia, com um vaso de pressão de reservatório de ar comprimido de um compressor. Neste acidente houve feridos, além das perdas materiais.</vt:lpstr>
      <vt:lpstr>As tubulações que operam sob pressão e interligam os equipamentos sob pressão, também possuem o risco de explosão, sendo este também um importante dado que fez a ampliar a NR 13 em 2014, </vt:lpstr>
      <vt:lpstr> </vt:lpstr>
      <vt:lpstr>Apresentação do PowerPoint</vt:lpstr>
      <vt:lpstr>Vasos de Pressão</vt:lpstr>
      <vt:lpstr>Apresentação do PowerPoint</vt:lpstr>
      <vt:lpstr>Apresentação do PowerPoint</vt:lpstr>
      <vt:lpstr>-Boilers</vt:lpstr>
      <vt:lpstr>Caldeiras  </vt:lpstr>
      <vt:lpstr>Apresentação do PowerPoint</vt:lpstr>
      <vt:lpstr>Apresentação do PowerPoint</vt:lpstr>
      <vt:lpstr>Apresentação do PowerPoint</vt:lpstr>
      <vt:lpstr>A norma exige que os operadores destes equipamentos tenham capacitação conforme previstos no Anexo 1 da norma.</vt:lpstr>
      <vt:lpstr>Apresentação do PowerPoint</vt:lpstr>
      <vt:lpstr>Apresentação do PowerPoint</vt:lpstr>
      <vt:lpstr>No nosso exemplo, o reservatório possui informação na Placa de Identificação de: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Qual a importância e como são as inspeções de segurança?</vt:lpstr>
      <vt:lpstr>Apresentação do PowerPoint</vt:lpstr>
      <vt:lpstr>Conforme a NR 13 a calibração das válvulas devem ter periodicidade máxima conforme os períodos de inspeção interna do equipamento nos quais elas pertencem. Estes requisitos podem ser conferidos no item 13.4.4.8 e 13.5.4.10.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Treinamentos</dc:title>
  <dc:subject>Normas Regulamentadoras</dc:subject>
  <dc:creator>Herbert Bento - Escola da Prevenção</dc:creator>
  <cp:lastModifiedBy>RODRIGO GARCIA</cp:lastModifiedBy>
  <cp:revision>7</cp:revision>
  <dcterms:created xsi:type="dcterms:W3CDTF">2019-01-02T06:45:00Z</dcterms:created>
  <dcterms:modified xsi:type="dcterms:W3CDTF">2024-05-15T17:42:31Z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BD003D6AE4F043738B8501FFFE8AAAAC_12</vt:lpwstr>
  </property>
  <property fmtid="{D5CDD505-2E9C-101B-9397-08002B2CF9AE}" pid="3" name="KSOProductBuildVer">
    <vt:lpwstr>2052-11.1.0.14309</vt:lpwstr>
  </property>
</Properties>
</file>