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51" r:id="rId3"/>
    <p:sldId id="256" r:id="rId4"/>
    <p:sldId id="271" r:id="rId5"/>
    <p:sldId id="272" r:id="rId6"/>
    <p:sldId id="269" r:id="rId7"/>
    <p:sldId id="270"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B9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30BC63-97A1-C4D1-2461-30DE58B4EAF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5974FCB3-C656-027E-A947-1379DAD949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AC4944A-6638-B407-6E13-99FF555AA3E9}"/>
              </a:ext>
            </a:extLst>
          </p:cNvPr>
          <p:cNvSpPr>
            <a:spLocks noGrp="1"/>
          </p:cNvSpPr>
          <p:nvPr>
            <p:ph type="dt" sz="half" idx="10"/>
          </p:nvPr>
        </p:nvSpPr>
        <p:spPr/>
        <p:txBody>
          <a:bodyPr/>
          <a:lstStyle/>
          <a:p>
            <a:fld id="{0587AB60-84A3-42EF-9F4B-433A428D4541}" type="datetimeFigureOut">
              <a:rPr lang="pt-BR" smtClean="0"/>
              <a:t>15/05/2024</a:t>
            </a:fld>
            <a:endParaRPr lang="pt-BR"/>
          </a:p>
        </p:txBody>
      </p:sp>
      <p:sp>
        <p:nvSpPr>
          <p:cNvPr id="5" name="Espaço Reservado para Rodapé 4">
            <a:extLst>
              <a:ext uri="{FF2B5EF4-FFF2-40B4-BE49-F238E27FC236}">
                <a16:creationId xmlns:a16="http://schemas.microsoft.com/office/drawing/2014/main" id="{0B31C2E1-DCFD-BA2C-5968-AFC78B0B602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52F1F76-3289-6411-9DF9-F63C0A91A682}"/>
              </a:ext>
            </a:extLst>
          </p:cNvPr>
          <p:cNvSpPr>
            <a:spLocks noGrp="1"/>
          </p:cNvSpPr>
          <p:nvPr>
            <p:ph type="sldNum" sz="quarter" idx="12"/>
          </p:nvPr>
        </p:nvSpPr>
        <p:spPr/>
        <p:txBody>
          <a:bodyPr/>
          <a:lstStyle/>
          <a:p>
            <a:fld id="{F53828AC-9538-4DC1-AE38-24CFC3120ADB}" type="slidenum">
              <a:rPr lang="pt-BR" smtClean="0"/>
              <a:t>‹nº›</a:t>
            </a:fld>
            <a:endParaRPr lang="pt-BR"/>
          </a:p>
        </p:txBody>
      </p:sp>
    </p:spTree>
    <p:extLst>
      <p:ext uri="{BB962C8B-B14F-4D97-AF65-F5344CB8AC3E}">
        <p14:creationId xmlns:p14="http://schemas.microsoft.com/office/powerpoint/2010/main" val="2504291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6F055-571C-15A0-A6D7-CEAB3C17C98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BEAAF42-5C57-8980-02A6-B9A6B6C5B76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37B2FA2-C148-12E0-C436-04B1B0E78510}"/>
              </a:ext>
            </a:extLst>
          </p:cNvPr>
          <p:cNvSpPr>
            <a:spLocks noGrp="1"/>
          </p:cNvSpPr>
          <p:nvPr>
            <p:ph type="dt" sz="half" idx="10"/>
          </p:nvPr>
        </p:nvSpPr>
        <p:spPr/>
        <p:txBody>
          <a:bodyPr/>
          <a:lstStyle/>
          <a:p>
            <a:fld id="{0587AB60-84A3-42EF-9F4B-433A428D4541}" type="datetimeFigureOut">
              <a:rPr lang="pt-BR" smtClean="0"/>
              <a:t>15/05/2024</a:t>
            </a:fld>
            <a:endParaRPr lang="pt-BR"/>
          </a:p>
        </p:txBody>
      </p:sp>
      <p:sp>
        <p:nvSpPr>
          <p:cNvPr id="5" name="Espaço Reservado para Rodapé 4">
            <a:extLst>
              <a:ext uri="{FF2B5EF4-FFF2-40B4-BE49-F238E27FC236}">
                <a16:creationId xmlns:a16="http://schemas.microsoft.com/office/drawing/2014/main" id="{AA28918D-56A9-7C95-4801-C9D16616989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FDD1E9B-9430-C506-BFE9-98EA7107D0CE}"/>
              </a:ext>
            </a:extLst>
          </p:cNvPr>
          <p:cNvSpPr>
            <a:spLocks noGrp="1"/>
          </p:cNvSpPr>
          <p:nvPr>
            <p:ph type="sldNum" sz="quarter" idx="12"/>
          </p:nvPr>
        </p:nvSpPr>
        <p:spPr/>
        <p:txBody>
          <a:bodyPr/>
          <a:lstStyle/>
          <a:p>
            <a:fld id="{F53828AC-9538-4DC1-AE38-24CFC3120ADB}" type="slidenum">
              <a:rPr lang="pt-BR" smtClean="0"/>
              <a:t>‹nº›</a:t>
            </a:fld>
            <a:endParaRPr lang="pt-BR"/>
          </a:p>
        </p:txBody>
      </p:sp>
    </p:spTree>
    <p:extLst>
      <p:ext uri="{BB962C8B-B14F-4D97-AF65-F5344CB8AC3E}">
        <p14:creationId xmlns:p14="http://schemas.microsoft.com/office/powerpoint/2010/main" val="1069777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48CDFCD-82BD-C29B-C0A1-AC2B97ADA6D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244E01FE-170B-2CAE-3012-BEBF6E154D4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54631FD-F44B-297D-648E-E4A2BF5C0454}"/>
              </a:ext>
            </a:extLst>
          </p:cNvPr>
          <p:cNvSpPr>
            <a:spLocks noGrp="1"/>
          </p:cNvSpPr>
          <p:nvPr>
            <p:ph type="dt" sz="half" idx="10"/>
          </p:nvPr>
        </p:nvSpPr>
        <p:spPr/>
        <p:txBody>
          <a:bodyPr/>
          <a:lstStyle/>
          <a:p>
            <a:fld id="{0587AB60-84A3-42EF-9F4B-433A428D4541}" type="datetimeFigureOut">
              <a:rPr lang="pt-BR" smtClean="0"/>
              <a:t>15/05/2024</a:t>
            </a:fld>
            <a:endParaRPr lang="pt-BR"/>
          </a:p>
        </p:txBody>
      </p:sp>
      <p:sp>
        <p:nvSpPr>
          <p:cNvPr id="5" name="Espaço Reservado para Rodapé 4">
            <a:extLst>
              <a:ext uri="{FF2B5EF4-FFF2-40B4-BE49-F238E27FC236}">
                <a16:creationId xmlns:a16="http://schemas.microsoft.com/office/drawing/2014/main" id="{18AD3C1D-378C-B18A-7302-A9025329707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0108DDC-FF5F-A3E5-8DF2-621577EC0439}"/>
              </a:ext>
            </a:extLst>
          </p:cNvPr>
          <p:cNvSpPr>
            <a:spLocks noGrp="1"/>
          </p:cNvSpPr>
          <p:nvPr>
            <p:ph type="sldNum" sz="quarter" idx="12"/>
          </p:nvPr>
        </p:nvSpPr>
        <p:spPr/>
        <p:txBody>
          <a:bodyPr/>
          <a:lstStyle/>
          <a:p>
            <a:fld id="{F53828AC-9538-4DC1-AE38-24CFC3120ADB}" type="slidenum">
              <a:rPr lang="pt-BR" smtClean="0"/>
              <a:t>‹nº›</a:t>
            </a:fld>
            <a:endParaRPr lang="pt-BR"/>
          </a:p>
        </p:txBody>
      </p:sp>
    </p:spTree>
    <p:extLst>
      <p:ext uri="{BB962C8B-B14F-4D97-AF65-F5344CB8AC3E}">
        <p14:creationId xmlns:p14="http://schemas.microsoft.com/office/powerpoint/2010/main" val="3508720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3888991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‹nº›</a:t>
            </a:fld>
            <a:endParaRPr lang="zh-CN" altLang="en-US">
              <a:solidFill>
                <a:prstClr val="black"/>
              </a:solidFill>
            </a:endParaRPr>
          </a:p>
        </p:txBody>
      </p:sp>
    </p:spTree>
    <p:extLst>
      <p:ext uri="{BB962C8B-B14F-4D97-AF65-F5344CB8AC3E}">
        <p14:creationId xmlns:p14="http://schemas.microsoft.com/office/powerpoint/2010/main" val="1795568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687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18E19D-AC53-FB2C-2C0B-CF742940333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77343701-70DB-8C8A-996E-2205CBBE76B3}"/>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86A8200-F8ED-E859-AEA4-0F6E9FA305FF}"/>
              </a:ext>
            </a:extLst>
          </p:cNvPr>
          <p:cNvSpPr>
            <a:spLocks noGrp="1"/>
          </p:cNvSpPr>
          <p:nvPr>
            <p:ph type="dt" sz="half" idx="10"/>
          </p:nvPr>
        </p:nvSpPr>
        <p:spPr/>
        <p:txBody>
          <a:bodyPr/>
          <a:lstStyle/>
          <a:p>
            <a:fld id="{0587AB60-84A3-42EF-9F4B-433A428D4541}" type="datetimeFigureOut">
              <a:rPr lang="pt-BR" smtClean="0"/>
              <a:t>15/05/2024</a:t>
            </a:fld>
            <a:endParaRPr lang="pt-BR"/>
          </a:p>
        </p:txBody>
      </p:sp>
      <p:sp>
        <p:nvSpPr>
          <p:cNvPr id="5" name="Espaço Reservado para Rodapé 4">
            <a:extLst>
              <a:ext uri="{FF2B5EF4-FFF2-40B4-BE49-F238E27FC236}">
                <a16:creationId xmlns:a16="http://schemas.microsoft.com/office/drawing/2014/main" id="{B6A26773-7639-CC2B-67A3-26C7FCC367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2605672-D964-C335-4517-2A703B6D03CF}"/>
              </a:ext>
            </a:extLst>
          </p:cNvPr>
          <p:cNvSpPr>
            <a:spLocks noGrp="1"/>
          </p:cNvSpPr>
          <p:nvPr>
            <p:ph type="sldNum" sz="quarter" idx="12"/>
          </p:nvPr>
        </p:nvSpPr>
        <p:spPr/>
        <p:txBody>
          <a:bodyPr/>
          <a:lstStyle/>
          <a:p>
            <a:fld id="{F53828AC-9538-4DC1-AE38-24CFC3120ADB}" type="slidenum">
              <a:rPr lang="pt-BR" smtClean="0"/>
              <a:t>‹nº›</a:t>
            </a:fld>
            <a:endParaRPr lang="pt-BR"/>
          </a:p>
        </p:txBody>
      </p:sp>
    </p:spTree>
    <p:extLst>
      <p:ext uri="{BB962C8B-B14F-4D97-AF65-F5344CB8AC3E}">
        <p14:creationId xmlns:p14="http://schemas.microsoft.com/office/powerpoint/2010/main" val="62196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7F5679-C44B-02CD-82E8-5ECE776BE42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0028F173-B75F-ABA4-0BE2-F0F5820CC1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7B5149D-3845-E764-7E90-94064D160DC4}"/>
              </a:ext>
            </a:extLst>
          </p:cNvPr>
          <p:cNvSpPr>
            <a:spLocks noGrp="1"/>
          </p:cNvSpPr>
          <p:nvPr>
            <p:ph type="dt" sz="half" idx="10"/>
          </p:nvPr>
        </p:nvSpPr>
        <p:spPr/>
        <p:txBody>
          <a:bodyPr/>
          <a:lstStyle/>
          <a:p>
            <a:fld id="{0587AB60-84A3-42EF-9F4B-433A428D4541}" type="datetimeFigureOut">
              <a:rPr lang="pt-BR" smtClean="0"/>
              <a:t>15/05/2024</a:t>
            </a:fld>
            <a:endParaRPr lang="pt-BR"/>
          </a:p>
        </p:txBody>
      </p:sp>
      <p:sp>
        <p:nvSpPr>
          <p:cNvPr id="5" name="Espaço Reservado para Rodapé 4">
            <a:extLst>
              <a:ext uri="{FF2B5EF4-FFF2-40B4-BE49-F238E27FC236}">
                <a16:creationId xmlns:a16="http://schemas.microsoft.com/office/drawing/2014/main" id="{E1E568EA-EEF5-A95D-47DC-C17E0200485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E74CED3-D448-B642-97E1-8370C4ACB08C}"/>
              </a:ext>
            </a:extLst>
          </p:cNvPr>
          <p:cNvSpPr>
            <a:spLocks noGrp="1"/>
          </p:cNvSpPr>
          <p:nvPr>
            <p:ph type="sldNum" sz="quarter" idx="12"/>
          </p:nvPr>
        </p:nvSpPr>
        <p:spPr/>
        <p:txBody>
          <a:bodyPr/>
          <a:lstStyle/>
          <a:p>
            <a:fld id="{F53828AC-9538-4DC1-AE38-24CFC3120ADB}" type="slidenum">
              <a:rPr lang="pt-BR" smtClean="0"/>
              <a:t>‹nº›</a:t>
            </a:fld>
            <a:endParaRPr lang="pt-BR"/>
          </a:p>
        </p:txBody>
      </p:sp>
    </p:spTree>
    <p:extLst>
      <p:ext uri="{BB962C8B-B14F-4D97-AF65-F5344CB8AC3E}">
        <p14:creationId xmlns:p14="http://schemas.microsoft.com/office/powerpoint/2010/main" val="1796940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707B9-03C2-F2AF-D6D2-B07BF89BD80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A01AB3A-2452-1B7B-6CB8-22D08541BEE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AD9A7A9-9D51-09B8-9C0A-43F74A4FA41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C316A70-E81A-13B3-9D90-4E23CEC80E44}"/>
              </a:ext>
            </a:extLst>
          </p:cNvPr>
          <p:cNvSpPr>
            <a:spLocks noGrp="1"/>
          </p:cNvSpPr>
          <p:nvPr>
            <p:ph type="dt" sz="half" idx="10"/>
          </p:nvPr>
        </p:nvSpPr>
        <p:spPr/>
        <p:txBody>
          <a:bodyPr/>
          <a:lstStyle/>
          <a:p>
            <a:fld id="{0587AB60-84A3-42EF-9F4B-433A428D4541}" type="datetimeFigureOut">
              <a:rPr lang="pt-BR" smtClean="0"/>
              <a:t>15/05/2024</a:t>
            </a:fld>
            <a:endParaRPr lang="pt-BR"/>
          </a:p>
        </p:txBody>
      </p:sp>
      <p:sp>
        <p:nvSpPr>
          <p:cNvPr id="6" name="Espaço Reservado para Rodapé 5">
            <a:extLst>
              <a:ext uri="{FF2B5EF4-FFF2-40B4-BE49-F238E27FC236}">
                <a16:creationId xmlns:a16="http://schemas.microsoft.com/office/drawing/2014/main" id="{4E0AFD5E-2647-77D4-385C-205CCD78EA7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B20F8C2-AC84-7596-3553-7A8CCE1F6D4C}"/>
              </a:ext>
            </a:extLst>
          </p:cNvPr>
          <p:cNvSpPr>
            <a:spLocks noGrp="1"/>
          </p:cNvSpPr>
          <p:nvPr>
            <p:ph type="sldNum" sz="quarter" idx="12"/>
          </p:nvPr>
        </p:nvSpPr>
        <p:spPr/>
        <p:txBody>
          <a:bodyPr/>
          <a:lstStyle/>
          <a:p>
            <a:fld id="{F53828AC-9538-4DC1-AE38-24CFC3120ADB}" type="slidenum">
              <a:rPr lang="pt-BR" smtClean="0"/>
              <a:t>‹nº›</a:t>
            </a:fld>
            <a:endParaRPr lang="pt-BR"/>
          </a:p>
        </p:txBody>
      </p:sp>
    </p:spTree>
    <p:extLst>
      <p:ext uri="{BB962C8B-B14F-4D97-AF65-F5344CB8AC3E}">
        <p14:creationId xmlns:p14="http://schemas.microsoft.com/office/powerpoint/2010/main" val="349240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BD2005-D01D-534A-1787-9E8CEF27FEE2}"/>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FE7B709-CBAE-DCF6-3A85-54278F15DC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995651A-90E1-94CA-57C9-FFD9B1024A3D}"/>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B0D7D05-74B2-0BF5-8D0A-50B6C20229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EDE4637-CF79-80A8-0323-C060C4A9FF20}"/>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43BE9F5-476D-153E-602A-F17C31913178}"/>
              </a:ext>
            </a:extLst>
          </p:cNvPr>
          <p:cNvSpPr>
            <a:spLocks noGrp="1"/>
          </p:cNvSpPr>
          <p:nvPr>
            <p:ph type="dt" sz="half" idx="10"/>
          </p:nvPr>
        </p:nvSpPr>
        <p:spPr/>
        <p:txBody>
          <a:bodyPr/>
          <a:lstStyle/>
          <a:p>
            <a:fld id="{0587AB60-84A3-42EF-9F4B-433A428D4541}" type="datetimeFigureOut">
              <a:rPr lang="pt-BR" smtClean="0"/>
              <a:t>15/05/2024</a:t>
            </a:fld>
            <a:endParaRPr lang="pt-BR"/>
          </a:p>
        </p:txBody>
      </p:sp>
      <p:sp>
        <p:nvSpPr>
          <p:cNvPr id="8" name="Espaço Reservado para Rodapé 7">
            <a:extLst>
              <a:ext uri="{FF2B5EF4-FFF2-40B4-BE49-F238E27FC236}">
                <a16:creationId xmlns:a16="http://schemas.microsoft.com/office/drawing/2014/main" id="{B8938A9E-9ECD-6C14-52EC-AE8B6DF5464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B937D10F-50D9-530C-B81D-9B05F81BDD31}"/>
              </a:ext>
            </a:extLst>
          </p:cNvPr>
          <p:cNvSpPr>
            <a:spLocks noGrp="1"/>
          </p:cNvSpPr>
          <p:nvPr>
            <p:ph type="sldNum" sz="quarter" idx="12"/>
          </p:nvPr>
        </p:nvSpPr>
        <p:spPr/>
        <p:txBody>
          <a:bodyPr/>
          <a:lstStyle/>
          <a:p>
            <a:fld id="{F53828AC-9538-4DC1-AE38-24CFC3120ADB}" type="slidenum">
              <a:rPr lang="pt-BR" smtClean="0"/>
              <a:t>‹nº›</a:t>
            </a:fld>
            <a:endParaRPr lang="pt-BR"/>
          </a:p>
        </p:txBody>
      </p:sp>
    </p:spTree>
    <p:extLst>
      <p:ext uri="{BB962C8B-B14F-4D97-AF65-F5344CB8AC3E}">
        <p14:creationId xmlns:p14="http://schemas.microsoft.com/office/powerpoint/2010/main" val="303277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145301-02AD-CA3F-ED49-21748B409AD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5F5BA0F-091E-D81C-029B-A337DC9EB922}"/>
              </a:ext>
            </a:extLst>
          </p:cNvPr>
          <p:cNvSpPr>
            <a:spLocks noGrp="1"/>
          </p:cNvSpPr>
          <p:nvPr>
            <p:ph type="dt" sz="half" idx="10"/>
          </p:nvPr>
        </p:nvSpPr>
        <p:spPr/>
        <p:txBody>
          <a:bodyPr/>
          <a:lstStyle/>
          <a:p>
            <a:fld id="{0587AB60-84A3-42EF-9F4B-433A428D4541}" type="datetimeFigureOut">
              <a:rPr lang="pt-BR" smtClean="0"/>
              <a:t>15/05/2024</a:t>
            </a:fld>
            <a:endParaRPr lang="pt-BR"/>
          </a:p>
        </p:txBody>
      </p:sp>
      <p:sp>
        <p:nvSpPr>
          <p:cNvPr id="4" name="Espaço Reservado para Rodapé 3">
            <a:extLst>
              <a:ext uri="{FF2B5EF4-FFF2-40B4-BE49-F238E27FC236}">
                <a16:creationId xmlns:a16="http://schemas.microsoft.com/office/drawing/2014/main" id="{81AA2B39-D664-00AE-BC81-1631F02E076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AE435776-0349-D33C-FEC0-AA8C76A22A23}"/>
              </a:ext>
            </a:extLst>
          </p:cNvPr>
          <p:cNvSpPr>
            <a:spLocks noGrp="1"/>
          </p:cNvSpPr>
          <p:nvPr>
            <p:ph type="sldNum" sz="quarter" idx="12"/>
          </p:nvPr>
        </p:nvSpPr>
        <p:spPr/>
        <p:txBody>
          <a:bodyPr/>
          <a:lstStyle/>
          <a:p>
            <a:fld id="{F53828AC-9538-4DC1-AE38-24CFC3120ADB}" type="slidenum">
              <a:rPr lang="pt-BR" smtClean="0"/>
              <a:t>‹nº›</a:t>
            </a:fld>
            <a:endParaRPr lang="pt-BR"/>
          </a:p>
        </p:txBody>
      </p:sp>
    </p:spTree>
    <p:extLst>
      <p:ext uri="{BB962C8B-B14F-4D97-AF65-F5344CB8AC3E}">
        <p14:creationId xmlns:p14="http://schemas.microsoft.com/office/powerpoint/2010/main" val="235783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38A28E8-E630-F8BF-EDCB-2FA16DF332BB}"/>
              </a:ext>
            </a:extLst>
          </p:cNvPr>
          <p:cNvSpPr>
            <a:spLocks noGrp="1"/>
          </p:cNvSpPr>
          <p:nvPr>
            <p:ph type="dt" sz="half" idx="10"/>
          </p:nvPr>
        </p:nvSpPr>
        <p:spPr/>
        <p:txBody>
          <a:bodyPr/>
          <a:lstStyle/>
          <a:p>
            <a:fld id="{0587AB60-84A3-42EF-9F4B-433A428D4541}" type="datetimeFigureOut">
              <a:rPr lang="pt-BR" smtClean="0"/>
              <a:t>15/05/2024</a:t>
            </a:fld>
            <a:endParaRPr lang="pt-BR"/>
          </a:p>
        </p:txBody>
      </p:sp>
      <p:sp>
        <p:nvSpPr>
          <p:cNvPr id="3" name="Espaço Reservado para Rodapé 2">
            <a:extLst>
              <a:ext uri="{FF2B5EF4-FFF2-40B4-BE49-F238E27FC236}">
                <a16:creationId xmlns:a16="http://schemas.microsoft.com/office/drawing/2014/main" id="{BF5F542F-0760-9485-F3F0-7D713354E8AC}"/>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9EEE764-6C52-E778-B15F-2856F134BE75}"/>
              </a:ext>
            </a:extLst>
          </p:cNvPr>
          <p:cNvSpPr>
            <a:spLocks noGrp="1"/>
          </p:cNvSpPr>
          <p:nvPr>
            <p:ph type="sldNum" sz="quarter" idx="12"/>
          </p:nvPr>
        </p:nvSpPr>
        <p:spPr/>
        <p:txBody>
          <a:bodyPr/>
          <a:lstStyle/>
          <a:p>
            <a:fld id="{F53828AC-9538-4DC1-AE38-24CFC3120ADB}" type="slidenum">
              <a:rPr lang="pt-BR" smtClean="0"/>
              <a:t>‹nº›</a:t>
            </a:fld>
            <a:endParaRPr lang="pt-BR"/>
          </a:p>
        </p:txBody>
      </p:sp>
    </p:spTree>
    <p:extLst>
      <p:ext uri="{BB962C8B-B14F-4D97-AF65-F5344CB8AC3E}">
        <p14:creationId xmlns:p14="http://schemas.microsoft.com/office/powerpoint/2010/main" val="1973368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8F765C-A3A1-EAC3-2D59-85A7B81BF04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1462D05-68B1-A7AB-A83A-0D8CC4F60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742BE33-0A92-1DB0-C9C2-DD4168B3C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6B6F238-7868-F21E-6075-5776E4C7D12A}"/>
              </a:ext>
            </a:extLst>
          </p:cNvPr>
          <p:cNvSpPr>
            <a:spLocks noGrp="1"/>
          </p:cNvSpPr>
          <p:nvPr>
            <p:ph type="dt" sz="half" idx="10"/>
          </p:nvPr>
        </p:nvSpPr>
        <p:spPr/>
        <p:txBody>
          <a:bodyPr/>
          <a:lstStyle/>
          <a:p>
            <a:fld id="{0587AB60-84A3-42EF-9F4B-433A428D4541}" type="datetimeFigureOut">
              <a:rPr lang="pt-BR" smtClean="0"/>
              <a:t>15/05/2024</a:t>
            </a:fld>
            <a:endParaRPr lang="pt-BR"/>
          </a:p>
        </p:txBody>
      </p:sp>
      <p:sp>
        <p:nvSpPr>
          <p:cNvPr id="6" name="Espaço Reservado para Rodapé 5">
            <a:extLst>
              <a:ext uri="{FF2B5EF4-FFF2-40B4-BE49-F238E27FC236}">
                <a16:creationId xmlns:a16="http://schemas.microsoft.com/office/drawing/2014/main" id="{57B69B29-38A7-E6E7-F0E7-7BF8B184969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AF3A56F-BA4A-FDC7-A801-7BA123FB1D56}"/>
              </a:ext>
            </a:extLst>
          </p:cNvPr>
          <p:cNvSpPr>
            <a:spLocks noGrp="1"/>
          </p:cNvSpPr>
          <p:nvPr>
            <p:ph type="sldNum" sz="quarter" idx="12"/>
          </p:nvPr>
        </p:nvSpPr>
        <p:spPr/>
        <p:txBody>
          <a:bodyPr/>
          <a:lstStyle/>
          <a:p>
            <a:fld id="{F53828AC-9538-4DC1-AE38-24CFC3120ADB}" type="slidenum">
              <a:rPr lang="pt-BR" smtClean="0"/>
              <a:t>‹nº›</a:t>
            </a:fld>
            <a:endParaRPr lang="pt-BR"/>
          </a:p>
        </p:txBody>
      </p:sp>
    </p:spTree>
    <p:extLst>
      <p:ext uri="{BB962C8B-B14F-4D97-AF65-F5344CB8AC3E}">
        <p14:creationId xmlns:p14="http://schemas.microsoft.com/office/powerpoint/2010/main" val="22052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81037F-FF42-33F8-DFB7-CB3DF441087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4A782DE6-9178-8862-A404-DBFC3EDB40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52FB92E-7375-BCEE-532F-A0981EE39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DFB6E2B-1318-D63F-BF70-A84026BB3CE3}"/>
              </a:ext>
            </a:extLst>
          </p:cNvPr>
          <p:cNvSpPr>
            <a:spLocks noGrp="1"/>
          </p:cNvSpPr>
          <p:nvPr>
            <p:ph type="dt" sz="half" idx="10"/>
          </p:nvPr>
        </p:nvSpPr>
        <p:spPr/>
        <p:txBody>
          <a:bodyPr/>
          <a:lstStyle/>
          <a:p>
            <a:fld id="{0587AB60-84A3-42EF-9F4B-433A428D4541}" type="datetimeFigureOut">
              <a:rPr lang="pt-BR" smtClean="0"/>
              <a:t>15/05/2024</a:t>
            </a:fld>
            <a:endParaRPr lang="pt-BR"/>
          </a:p>
        </p:txBody>
      </p:sp>
      <p:sp>
        <p:nvSpPr>
          <p:cNvPr id="6" name="Espaço Reservado para Rodapé 5">
            <a:extLst>
              <a:ext uri="{FF2B5EF4-FFF2-40B4-BE49-F238E27FC236}">
                <a16:creationId xmlns:a16="http://schemas.microsoft.com/office/drawing/2014/main" id="{6CF353DD-83A6-7F83-6FA5-661A1BFCB41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66457A2-76A7-118D-715B-8821F6F6F142}"/>
              </a:ext>
            </a:extLst>
          </p:cNvPr>
          <p:cNvSpPr>
            <a:spLocks noGrp="1"/>
          </p:cNvSpPr>
          <p:nvPr>
            <p:ph type="sldNum" sz="quarter" idx="12"/>
          </p:nvPr>
        </p:nvSpPr>
        <p:spPr/>
        <p:txBody>
          <a:bodyPr/>
          <a:lstStyle/>
          <a:p>
            <a:fld id="{F53828AC-9538-4DC1-AE38-24CFC3120ADB}" type="slidenum">
              <a:rPr lang="pt-BR" smtClean="0"/>
              <a:t>‹nº›</a:t>
            </a:fld>
            <a:endParaRPr lang="pt-BR"/>
          </a:p>
        </p:txBody>
      </p:sp>
    </p:spTree>
    <p:extLst>
      <p:ext uri="{BB962C8B-B14F-4D97-AF65-F5344CB8AC3E}">
        <p14:creationId xmlns:p14="http://schemas.microsoft.com/office/powerpoint/2010/main" val="27294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402EA24-F5C1-A7D9-0655-5DCBC7B7D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3ABAC9F-1450-B77C-839D-FD4206C5C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947CA9D-EC63-9FFD-674F-13AADC4DAF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AB60-84A3-42EF-9F4B-433A428D4541}" type="datetimeFigureOut">
              <a:rPr lang="pt-BR" smtClean="0"/>
              <a:t>15/05/2024</a:t>
            </a:fld>
            <a:endParaRPr lang="pt-BR"/>
          </a:p>
        </p:txBody>
      </p:sp>
      <p:sp>
        <p:nvSpPr>
          <p:cNvPr id="5" name="Espaço Reservado para Rodapé 4">
            <a:extLst>
              <a:ext uri="{FF2B5EF4-FFF2-40B4-BE49-F238E27FC236}">
                <a16:creationId xmlns:a16="http://schemas.microsoft.com/office/drawing/2014/main" id="{71977F13-53A1-94F0-8B3E-62DDA3056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125D0C7-49C7-DC99-3847-336F8333B6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828AC-9538-4DC1-AE38-24CFC3120ADB}" type="slidenum">
              <a:rPr lang="pt-BR" smtClean="0"/>
              <a:t>‹nº›</a:t>
            </a:fld>
            <a:endParaRPr lang="pt-BR"/>
          </a:p>
        </p:txBody>
      </p:sp>
    </p:spTree>
    <p:extLst>
      <p:ext uri="{BB962C8B-B14F-4D97-AF65-F5344CB8AC3E}">
        <p14:creationId xmlns:p14="http://schemas.microsoft.com/office/powerpoint/2010/main" val="3906429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96DAC541-7B7A-43D3-8B79-37D633B846F1}">
                <asvg:svgBlip xmlns:asvg="http://schemas.microsoft.com/office/drawing/2016/SVG/main" r:embed="rId6"/>
              </a:ext>
            </a:extLst>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734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9FD5B522-BB78-E336-3F5F-2E4327723938}"/>
              </a:ext>
            </a:extLst>
          </p:cNvPr>
          <p:cNvSpPr/>
          <p:nvPr/>
        </p:nvSpPr>
        <p:spPr>
          <a:xfrm>
            <a:off x="1268114" y="762850"/>
            <a:ext cx="2225702" cy="2147498"/>
          </a:xfrm>
          <a:prstGeom prst="ellipse">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字魂59号-创粗黑"/>
              <a:cs typeface="+mn-cs"/>
            </a:endParaRPr>
          </a:p>
        </p:txBody>
      </p:sp>
      <p:pic>
        <p:nvPicPr>
          <p:cNvPr id="2" name="Imagem 1" descr="Porta de madeira com cortina&#10;&#10;Descrição gerada automaticamente com confiança média">
            <a:extLst>
              <a:ext uri="{FF2B5EF4-FFF2-40B4-BE49-F238E27FC236}">
                <a16:creationId xmlns:a16="http://schemas.microsoft.com/office/drawing/2014/main" id="{0CF7907D-717F-1836-85AC-9160A0DA6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68" y="-174171"/>
            <a:ext cx="12564955" cy="7200517"/>
          </a:xfrm>
          <a:prstGeom prst="rect">
            <a:avLst/>
          </a:prstGeom>
        </p:spPr>
      </p:pic>
      <p:pic>
        <p:nvPicPr>
          <p:cNvPr id="8" name="Imagem 7" descr="Texto&#10;&#10;Descrição gerada automaticamente com confiança baixa">
            <a:extLst>
              <a:ext uri="{FF2B5EF4-FFF2-40B4-BE49-F238E27FC236}">
                <a16:creationId xmlns:a16="http://schemas.microsoft.com/office/drawing/2014/main" id="{564152B0-596E-BE21-A235-EA885B1B5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713" y="35174"/>
            <a:ext cx="2261621" cy="627889"/>
          </a:xfrm>
          <a:prstGeom prst="rect">
            <a:avLst/>
          </a:prstGeom>
        </p:spPr>
      </p:pic>
      <p:sp>
        <p:nvSpPr>
          <p:cNvPr id="9" name="Rectangle 3">
            <a:extLst>
              <a:ext uri="{FF2B5EF4-FFF2-40B4-BE49-F238E27FC236}">
                <a16:creationId xmlns:a16="http://schemas.microsoft.com/office/drawing/2014/main" id="{6A6E8CEC-B945-4945-E85C-E269F739E917}"/>
              </a:ext>
            </a:extLst>
          </p:cNvPr>
          <p:cNvSpPr/>
          <p:nvPr/>
        </p:nvSpPr>
        <p:spPr>
          <a:xfrm>
            <a:off x="-186478" y="796979"/>
            <a:ext cx="12564955" cy="1275996"/>
          </a:xfrm>
          <a:prstGeom prst="rect">
            <a:avLst/>
          </a:prstGeom>
          <a:solidFill>
            <a:srgbClr val="23253D">
              <a:alpha val="87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8575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dirty="0">
              <a:ln>
                <a:noFill/>
              </a:ln>
              <a:solidFill>
                <a:prstClr val="white"/>
              </a:solidFill>
              <a:effectLst/>
              <a:uLnTx/>
              <a:uFillTx/>
              <a:latin typeface="字魂59号-创粗黑"/>
              <a:cs typeface="+mn-ea"/>
              <a:sym typeface="+mn-lt"/>
            </a:endParaRPr>
          </a:p>
        </p:txBody>
      </p:sp>
      <p:sp>
        <p:nvSpPr>
          <p:cNvPr id="5" name="Title 5" descr="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
            <a:extLst>
              <a:ext uri="{FF2B5EF4-FFF2-40B4-BE49-F238E27FC236}">
                <a16:creationId xmlns:a16="http://schemas.microsoft.com/office/drawing/2014/main" id="{0BA7DD12-3D92-70F1-D7D2-C6F8852FF7C7}"/>
              </a:ext>
            </a:extLst>
          </p:cNvPr>
          <p:cNvSpPr txBox="1"/>
          <p:nvPr/>
        </p:nvSpPr>
        <p:spPr>
          <a:xfrm>
            <a:off x="2788920" y="1045220"/>
            <a:ext cx="7272738" cy="7795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pt-BR" sz="3600" b="1" dirty="0">
                <a:solidFill>
                  <a:srgbClr val="FFFFFF"/>
                </a:solidFill>
              </a:rPr>
              <a:t>NR 15 – Atividades e Operações Insalubres</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sym typeface="+mn-lt"/>
            </a:endParaRPr>
          </a:p>
        </p:txBody>
      </p:sp>
      <p:pic>
        <p:nvPicPr>
          <p:cNvPr id="17" name="Imagem 16" descr="Homem de terno e gravata com chapéu na mão&#10;&#10;Descrição gerada automaticamente">
            <a:extLst>
              <a:ext uri="{FF2B5EF4-FFF2-40B4-BE49-F238E27FC236}">
                <a16:creationId xmlns:a16="http://schemas.microsoft.com/office/drawing/2014/main" id="{D24AD95B-0668-5B5D-C9B5-E7331DF6A1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257" y="1222557"/>
            <a:ext cx="6020475" cy="5635444"/>
          </a:xfrm>
          <a:prstGeom prst="rect">
            <a:avLst/>
          </a:prstGeom>
        </p:spPr>
      </p:pic>
      <p:pic>
        <p:nvPicPr>
          <p:cNvPr id="6146" name="Picture 2" descr="NR15 – Atividades e Operações Insalubres – Sua Solução em Detecção de Gás">
            <a:extLst>
              <a:ext uri="{FF2B5EF4-FFF2-40B4-BE49-F238E27FC236}">
                <a16:creationId xmlns:a16="http://schemas.microsoft.com/office/drawing/2014/main" id="{274DECA8-DA29-972B-0343-0140D85479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603" y="71898"/>
            <a:ext cx="28575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22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descr="Imagem gráfica de metal&#10;&#10;Descrição gerada automaticamente com confiança baixa">
            <a:extLst>
              <a:ext uri="{FF2B5EF4-FFF2-40B4-BE49-F238E27FC236}">
                <a16:creationId xmlns:a16="http://schemas.microsoft.com/office/drawing/2014/main" id="{B9D27D29-0757-5478-BF16-6F98EA1991F9}"/>
              </a:ext>
            </a:extLst>
          </p:cNvPr>
          <p:cNvPicPr>
            <a:picLocks noChangeAspect="1"/>
          </p:cNvPicPr>
          <p:nvPr/>
        </p:nvPicPr>
        <p:blipFill rotWithShape="1">
          <a:blip r:embed="rId2"/>
          <a:srcRect t="4947" r="-2" b="693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Imagem 4" descr="Imagem digital fictícia de personagem de desenho animado&#10;&#10;Descrição gerada automaticamente com confiança média">
            <a:extLst>
              <a:ext uri="{FF2B5EF4-FFF2-40B4-BE49-F238E27FC236}">
                <a16:creationId xmlns:a16="http://schemas.microsoft.com/office/drawing/2014/main" id="{F3E5AE28-3324-50B2-9DB7-C431F2DD352E}"/>
              </a:ext>
            </a:extLst>
          </p:cNvPr>
          <p:cNvPicPr>
            <a:picLocks noChangeAspect="1"/>
          </p:cNvPicPr>
          <p:nvPr/>
        </p:nvPicPr>
        <p:blipFill rotWithShape="1">
          <a:blip r:embed="rId3"/>
          <a:srcRect t="9510" r="-2" b="2151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ítulo 1">
            <a:extLst>
              <a:ext uri="{FF2B5EF4-FFF2-40B4-BE49-F238E27FC236}">
                <a16:creationId xmlns:a16="http://schemas.microsoft.com/office/drawing/2014/main" id="{F4CA1C16-463E-B8EE-E3B8-FAB82C3703CC}"/>
              </a:ext>
            </a:extLst>
          </p:cNvPr>
          <p:cNvSpPr>
            <a:spLocks noGrp="1"/>
          </p:cNvSpPr>
          <p:nvPr>
            <p:ph type="title"/>
          </p:nvPr>
        </p:nvSpPr>
        <p:spPr>
          <a:xfrm>
            <a:off x="448056" y="859536"/>
            <a:ext cx="4832802" cy="1243584"/>
          </a:xfrm>
          <a:solidFill>
            <a:schemeClr val="accent2"/>
          </a:solidFill>
        </p:spPr>
        <p:txBody>
          <a:bodyPr>
            <a:normAutofit/>
          </a:bodyPr>
          <a:lstStyle/>
          <a:p>
            <a:r>
              <a:rPr lang="pt-BR" sz="2600" dirty="0"/>
              <a:t>ANEXO N.º 6 TRABALHO SOB CONDIÇÕES HIPERBÁRICAS </a:t>
            </a:r>
            <a:br>
              <a:rPr lang="pt-BR" sz="2600" dirty="0"/>
            </a:br>
            <a:endParaRPr lang="pt-BR" sz="2600" dirty="0"/>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Espaço Reservado para Conteúdo 2">
            <a:extLst>
              <a:ext uri="{FF2B5EF4-FFF2-40B4-BE49-F238E27FC236}">
                <a16:creationId xmlns:a16="http://schemas.microsoft.com/office/drawing/2014/main" id="{B593FBBB-A6BB-9AF7-FDA1-ACFF7E2599E6}"/>
              </a:ext>
            </a:extLst>
          </p:cNvPr>
          <p:cNvSpPr>
            <a:spLocks noGrp="1"/>
          </p:cNvSpPr>
          <p:nvPr>
            <p:ph idx="1"/>
          </p:nvPr>
        </p:nvSpPr>
        <p:spPr>
          <a:xfrm>
            <a:off x="448056" y="2512611"/>
            <a:ext cx="4832803" cy="3664351"/>
          </a:xfrm>
        </p:spPr>
        <p:txBody>
          <a:bodyPr>
            <a:normAutofit/>
          </a:bodyPr>
          <a:lstStyle/>
          <a:p>
            <a:r>
              <a:rPr lang="pt-BR" sz="2000"/>
              <a:t>Fala sobre insalubridade em condições hiperbáricas, mas também traz orientações sobre atividades que envolvem AR comprimido e atividades submersas. </a:t>
            </a:r>
          </a:p>
          <a:p>
            <a:endParaRPr lang="pt-BR" sz="2000"/>
          </a:p>
          <a:p>
            <a:r>
              <a:rPr lang="pt-BR" sz="2000"/>
              <a:t>As atividades deste anexo são um tanto quanto incomuns, por esta razão as informações são bem específicas e este item fica sendo considerado um dos mais extensos por conta dos detalhes. </a:t>
            </a:r>
          </a:p>
        </p:txBody>
      </p:sp>
      <p:pic>
        <p:nvPicPr>
          <p:cNvPr id="6" name="Imagem 5" descr="Texto&#10;&#10;Descrição gerada automaticamente com confiança baixa">
            <a:extLst>
              <a:ext uri="{FF2B5EF4-FFF2-40B4-BE49-F238E27FC236}">
                <a16:creationId xmlns:a16="http://schemas.microsoft.com/office/drawing/2014/main" id="{83215038-09C3-32DD-F39E-2A93091B0F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3048" y="35174"/>
            <a:ext cx="1603286" cy="445117"/>
          </a:xfrm>
          <a:prstGeom prst="rect">
            <a:avLst/>
          </a:prstGeom>
        </p:spPr>
      </p:pic>
    </p:spTree>
    <p:extLst>
      <p:ext uri="{BB962C8B-B14F-4D97-AF65-F5344CB8AC3E}">
        <p14:creationId xmlns:p14="http://schemas.microsoft.com/office/powerpoint/2010/main" val="785973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descr="Homem sentado na cadeira&#10;&#10;Descrição gerada automaticamente com confiança baixa">
            <a:extLst>
              <a:ext uri="{FF2B5EF4-FFF2-40B4-BE49-F238E27FC236}">
                <a16:creationId xmlns:a16="http://schemas.microsoft.com/office/drawing/2014/main" id="{CD3C7784-97BF-02C5-345C-65497E355DE7}"/>
              </a:ext>
            </a:extLst>
          </p:cNvPr>
          <p:cNvPicPr>
            <a:picLocks noChangeAspect="1"/>
          </p:cNvPicPr>
          <p:nvPr/>
        </p:nvPicPr>
        <p:blipFill rotWithShape="1">
          <a:blip r:embed="rId2"/>
          <a:srcRect l="10094" t="4107" r="12929" b="-1"/>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BE17B57A-0A23-0956-1999-7EF622A33B8F}"/>
              </a:ext>
            </a:extLst>
          </p:cNvPr>
          <p:cNvSpPr>
            <a:spLocks noGrp="1"/>
          </p:cNvSpPr>
          <p:nvPr>
            <p:ph type="title"/>
          </p:nvPr>
        </p:nvSpPr>
        <p:spPr>
          <a:xfrm>
            <a:off x="371094" y="1161288"/>
            <a:ext cx="3438144" cy="1124712"/>
          </a:xfrm>
        </p:spPr>
        <p:txBody>
          <a:bodyPr anchor="b">
            <a:normAutofit/>
          </a:bodyPr>
          <a:lstStyle/>
          <a:p>
            <a:r>
              <a:rPr lang="pt-BR" sz="2400">
                <a:solidFill>
                  <a:schemeClr val="bg1"/>
                </a:solidFill>
              </a:rPr>
              <a:t>ANEXO N.º 7 RADIAÇÕES NÃO-IONIZANTES</a:t>
            </a:r>
            <a:br>
              <a:rPr lang="pt-BR" sz="2400">
                <a:solidFill>
                  <a:schemeClr val="bg1"/>
                </a:solidFill>
              </a:rPr>
            </a:br>
            <a:endParaRPr lang="pt-BR" sz="2400">
              <a:solidFill>
                <a:schemeClr val="bg1"/>
              </a:solidFill>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6243D2AE-5EE4-A8DD-C663-F61DEEB3113D}"/>
              </a:ext>
            </a:extLst>
          </p:cNvPr>
          <p:cNvSpPr>
            <a:spLocks noGrp="1"/>
          </p:cNvSpPr>
          <p:nvPr>
            <p:ph idx="1"/>
          </p:nvPr>
        </p:nvSpPr>
        <p:spPr>
          <a:xfrm>
            <a:off x="371094" y="2718054"/>
            <a:ext cx="3438906" cy="3207258"/>
          </a:xfrm>
        </p:spPr>
        <p:txBody>
          <a:bodyPr anchor="t">
            <a:normAutofit/>
          </a:bodyPr>
          <a:lstStyle/>
          <a:p>
            <a:r>
              <a:rPr lang="pt-BR" sz="1700">
                <a:solidFill>
                  <a:schemeClr val="bg1"/>
                </a:solidFill>
              </a:rPr>
              <a:t>Este anexo refere-se às atividades que envolvem ultravioleta, laser e micro-ondas. Desse modo, a exposição dos trabalhadores sem a proteção adequada a qualquer um desses agentes pode ser considerada insalubre após realização do laudo de inspeção.</a:t>
            </a:r>
          </a:p>
        </p:txBody>
      </p:sp>
      <p:pic>
        <p:nvPicPr>
          <p:cNvPr id="5" name="Imagem 4" descr="Texto&#10;&#10;Descrição gerada automaticamente com confiança baixa">
            <a:extLst>
              <a:ext uri="{FF2B5EF4-FFF2-40B4-BE49-F238E27FC236}">
                <a16:creationId xmlns:a16="http://schemas.microsoft.com/office/drawing/2014/main" id="{A3E9191B-77F0-BC4D-F551-9949E3E07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428" y="97119"/>
            <a:ext cx="1603286" cy="445117"/>
          </a:xfrm>
          <a:prstGeom prst="rect">
            <a:avLst/>
          </a:prstGeom>
        </p:spPr>
      </p:pic>
    </p:spTree>
    <p:extLst>
      <p:ext uri="{BB962C8B-B14F-4D97-AF65-F5344CB8AC3E}">
        <p14:creationId xmlns:p14="http://schemas.microsoft.com/office/powerpoint/2010/main" val="3954771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CAFB002-E6DD-7822-3C4A-64146477B79E}"/>
              </a:ext>
            </a:extLst>
          </p:cNvPr>
          <p:cNvSpPr>
            <a:spLocks noGrp="1"/>
          </p:cNvSpPr>
          <p:nvPr>
            <p:ph type="title"/>
          </p:nvPr>
        </p:nvSpPr>
        <p:spPr>
          <a:xfrm>
            <a:off x="7255564" y="834888"/>
            <a:ext cx="4314645" cy="1268958"/>
          </a:xfrm>
        </p:spPr>
        <p:txBody>
          <a:bodyPr anchor="b">
            <a:normAutofit/>
          </a:bodyPr>
          <a:lstStyle/>
          <a:p>
            <a:r>
              <a:rPr lang="pt-BR" sz="3200" dirty="0">
                <a:highlight>
                  <a:srgbClr val="FF0000"/>
                </a:highlight>
              </a:rPr>
              <a:t>ANEXO N.º 8 VIBRAÇÃO </a:t>
            </a:r>
            <a:br>
              <a:rPr lang="pt-BR" sz="3200" dirty="0">
                <a:highlight>
                  <a:srgbClr val="FF0000"/>
                </a:highlight>
              </a:rPr>
            </a:br>
            <a:endParaRPr lang="pt-BR" sz="3200" dirty="0">
              <a:highlight>
                <a:srgbClr val="FF0000"/>
              </a:highlight>
            </a:endParaRPr>
          </a:p>
        </p:txBody>
      </p:sp>
      <p:pic>
        <p:nvPicPr>
          <p:cNvPr id="4" name="Imagem 3">
            <a:extLst>
              <a:ext uri="{FF2B5EF4-FFF2-40B4-BE49-F238E27FC236}">
                <a16:creationId xmlns:a16="http://schemas.microsoft.com/office/drawing/2014/main" id="{995DCC5A-42FD-2686-290D-9F66C65FD7B1}"/>
              </a:ext>
            </a:extLst>
          </p:cNvPr>
          <p:cNvPicPr>
            <a:picLocks noChangeAspect="1"/>
          </p:cNvPicPr>
          <p:nvPr/>
        </p:nvPicPr>
        <p:blipFill rotWithShape="1">
          <a:blip r:embed="rId2"/>
          <a:srcRect l="20396" r="24507"/>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1" name="Rectangle 1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Espaço Reservado para Conteúdo 2">
            <a:extLst>
              <a:ext uri="{FF2B5EF4-FFF2-40B4-BE49-F238E27FC236}">
                <a16:creationId xmlns:a16="http://schemas.microsoft.com/office/drawing/2014/main" id="{D2506494-AE48-3B40-7A85-66733D5ACC3D}"/>
              </a:ext>
            </a:extLst>
          </p:cNvPr>
          <p:cNvSpPr>
            <a:spLocks noGrp="1"/>
          </p:cNvSpPr>
          <p:nvPr>
            <p:ph idx="1"/>
          </p:nvPr>
        </p:nvSpPr>
        <p:spPr>
          <a:xfrm>
            <a:off x="7255563" y="2557587"/>
            <a:ext cx="4314645" cy="3717317"/>
          </a:xfrm>
        </p:spPr>
        <p:txBody>
          <a:bodyPr anchor="t">
            <a:normAutofit/>
          </a:bodyPr>
          <a:lstStyle/>
          <a:p>
            <a:r>
              <a:rPr lang="pt-BR" sz="1800"/>
              <a:t>O anexo nº 8 estabelece os critérios para identificar as condições insalubres das exposição às Vibrações de Mãos e Braços (VMB) e Vibrações de Corpo Inteiro (VCI). Por conseguinte, para classificação é necessário a elaboração de um laudo técnico. </a:t>
            </a:r>
          </a:p>
        </p:txBody>
      </p:sp>
      <p:pic>
        <p:nvPicPr>
          <p:cNvPr id="5" name="Imagem 4" descr="Texto&#10;&#10;Descrição gerada automaticamente com confiança baixa">
            <a:extLst>
              <a:ext uri="{FF2B5EF4-FFF2-40B4-BE49-F238E27FC236}">
                <a16:creationId xmlns:a16="http://schemas.microsoft.com/office/drawing/2014/main" id="{906B9EE5-BF1A-A048-2FE2-053109B64E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0" y="0"/>
            <a:ext cx="1603286" cy="445117"/>
          </a:xfrm>
          <a:prstGeom prst="rect">
            <a:avLst/>
          </a:prstGeom>
        </p:spPr>
      </p:pic>
    </p:spTree>
    <p:extLst>
      <p:ext uri="{BB962C8B-B14F-4D97-AF65-F5344CB8AC3E}">
        <p14:creationId xmlns:p14="http://schemas.microsoft.com/office/powerpoint/2010/main" val="2161368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8CE8260C-DC1C-95E0-0AE7-02801F73ECB3}"/>
              </a:ext>
            </a:extLst>
          </p:cNvPr>
          <p:cNvPicPr>
            <a:picLocks noChangeAspect="1"/>
          </p:cNvPicPr>
          <p:nvPr/>
        </p:nvPicPr>
        <p:blipFill rotWithShape="1">
          <a:blip r:embed="rId2"/>
          <a:srcRect t="8642" r="23289" b="449"/>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41A3256A-4887-1BAC-1072-3AF5A701AED9}"/>
              </a:ext>
            </a:extLst>
          </p:cNvPr>
          <p:cNvSpPr>
            <a:spLocks noGrp="1"/>
          </p:cNvSpPr>
          <p:nvPr>
            <p:ph type="title"/>
          </p:nvPr>
        </p:nvSpPr>
        <p:spPr>
          <a:xfrm>
            <a:off x="371094" y="1161288"/>
            <a:ext cx="3438144" cy="1124712"/>
          </a:xfrm>
        </p:spPr>
        <p:txBody>
          <a:bodyPr anchor="b">
            <a:normAutofit/>
          </a:bodyPr>
          <a:lstStyle/>
          <a:p>
            <a:r>
              <a:rPr lang="pt-BR" sz="2800">
                <a:solidFill>
                  <a:schemeClr val="bg1"/>
                </a:solidFill>
                <a:highlight>
                  <a:srgbClr val="0000FF"/>
                </a:highlight>
              </a:rPr>
              <a:t>ANEXO N.º 9 FRIO</a:t>
            </a:r>
            <a:br>
              <a:rPr lang="pt-BR" sz="2800">
                <a:solidFill>
                  <a:schemeClr val="bg1"/>
                </a:solidFill>
              </a:rPr>
            </a:br>
            <a:endParaRPr lang="pt-BR" sz="2800">
              <a:solidFill>
                <a:schemeClr val="bg1"/>
              </a:solidFill>
            </a:endParaRPr>
          </a:p>
        </p:txBody>
      </p:sp>
      <p:sp>
        <p:nvSpPr>
          <p:cNvPr id="24" name="Rectangle 2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1F4C4E41-E18D-E09B-07CE-AA25C039FD67}"/>
              </a:ext>
            </a:extLst>
          </p:cNvPr>
          <p:cNvSpPr>
            <a:spLocks noGrp="1"/>
          </p:cNvSpPr>
          <p:nvPr>
            <p:ph idx="1"/>
          </p:nvPr>
        </p:nvSpPr>
        <p:spPr>
          <a:xfrm>
            <a:off x="371094" y="2718054"/>
            <a:ext cx="3438906" cy="3207258"/>
          </a:xfrm>
        </p:spPr>
        <p:txBody>
          <a:bodyPr anchor="t">
            <a:normAutofit/>
          </a:bodyPr>
          <a:lstStyle/>
          <a:p>
            <a:r>
              <a:rPr lang="pt-BR" sz="1700">
                <a:solidFill>
                  <a:schemeClr val="bg1"/>
                </a:solidFill>
              </a:rPr>
              <a:t>As informações deste anexo serão pertinentes às atividades expostas a baixas temperaturas, como por exemplo as câmaras frigoríficas. Contudo, assim como todas as outras, será considerada insalubre quando não houver a proteção adequada comprovada mediante laudo de inspeção no local de trabalho.</a:t>
            </a:r>
          </a:p>
        </p:txBody>
      </p:sp>
      <p:pic>
        <p:nvPicPr>
          <p:cNvPr id="5" name="Imagem 4" descr="Texto&#10;&#10;Descrição gerada automaticamente com confiança baixa">
            <a:extLst>
              <a:ext uri="{FF2B5EF4-FFF2-40B4-BE49-F238E27FC236}">
                <a16:creationId xmlns:a16="http://schemas.microsoft.com/office/drawing/2014/main" id="{D945FF1C-92EC-141D-DAF1-31A82AF83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80" y="97119"/>
            <a:ext cx="1603286" cy="445117"/>
          </a:xfrm>
          <a:prstGeom prst="rect">
            <a:avLst/>
          </a:prstGeom>
        </p:spPr>
      </p:pic>
    </p:spTree>
    <p:extLst>
      <p:ext uri="{BB962C8B-B14F-4D97-AF65-F5344CB8AC3E}">
        <p14:creationId xmlns:p14="http://schemas.microsoft.com/office/powerpoint/2010/main" val="2755777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descr="Homem em pé em frente a carro&#10;&#10;Descrição gerada automaticamente">
            <a:extLst>
              <a:ext uri="{FF2B5EF4-FFF2-40B4-BE49-F238E27FC236}">
                <a16:creationId xmlns:a16="http://schemas.microsoft.com/office/drawing/2014/main" id="{C34D0B22-BF0F-BAEE-9BF1-8F938047F7D6}"/>
              </a:ext>
            </a:extLst>
          </p:cNvPr>
          <p:cNvPicPr>
            <a:picLocks noChangeAspect="1"/>
          </p:cNvPicPr>
          <p:nvPr/>
        </p:nvPicPr>
        <p:blipFill rotWithShape="1">
          <a:blip r:embed="rId2"/>
          <a:srcRect l="10735" t="609" r="572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AD02A1C2-5D91-83FD-F49D-F7074701D66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Anexo 10 UMIDADE</a:t>
            </a:r>
            <a:br>
              <a:rPr lang="en-US" sz="4800">
                <a:solidFill>
                  <a:schemeClr val="bg1"/>
                </a:solidFill>
              </a:rPr>
            </a:br>
            <a:endParaRPr lang="en-US" sz="4800">
              <a:solidFill>
                <a:schemeClr val="bg1"/>
              </a:solidFill>
            </a:endParaRPr>
          </a:p>
        </p:txBody>
      </p:sp>
      <p:sp>
        <p:nvSpPr>
          <p:cNvPr id="3" name="Espaço Reservado para Conteúdo 2">
            <a:extLst>
              <a:ext uri="{FF2B5EF4-FFF2-40B4-BE49-F238E27FC236}">
                <a16:creationId xmlns:a16="http://schemas.microsoft.com/office/drawing/2014/main" id="{8F946D31-6403-AD55-64F5-D4D8151F4F5A}"/>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000">
                <a:solidFill>
                  <a:schemeClr val="bg1"/>
                </a:solidFill>
              </a:rPr>
              <a:t>Condições que exponham o trabalhador a atividades encharcadas ou alagadas.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m 4" descr="Texto&#10;&#10;Descrição gerada automaticamente com confiança baixa">
            <a:extLst>
              <a:ext uri="{FF2B5EF4-FFF2-40B4-BE49-F238E27FC236}">
                <a16:creationId xmlns:a16="http://schemas.microsoft.com/office/drawing/2014/main" id="{564F9ECB-03C4-B27D-1956-DF6E5BE5C3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980" y="70354"/>
            <a:ext cx="1603286" cy="445117"/>
          </a:xfrm>
          <a:prstGeom prst="rect">
            <a:avLst/>
          </a:prstGeom>
        </p:spPr>
      </p:pic>
    </p:spTree>
    <p:extLst>
      <p:ext uri="{BB962C8B-B14F-4D97-AF65-F5344CB8AC3E}">
        <p14:creationId xmlns:p14="http://schemas.microsoft.com/office/powerpoint/2010/main" val="272147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Imagem 4">
            <a:extLst>
              <a:ext uri="{FF2B5EF4-FFF2-40B4-BE49-F238E27FC236}">
                <a16:creationId xmlns:a16="http://schemas.microsoft.com/office/drawing/2014/main" id="{46A0B92B-1AC9-86FF-619A-9C8460122A5E}"/>
              </a:ext>
            </a:extLst>
          </p:cNvPr>
          <p:cNvPicPr>
            <a:picLocks noChangeAspect="1"/>
          </p:cNvPicPr>
          <p:nvPr/>
        </p:nvPicPr>
        <p:blipFill rotWithShape="1">
          <a:blip r:embed="rId2"/>
          <a:srcRect l="18413"/>
          <a:stretch/>
        </p:blipFill>
        <p:spPr>
          <a:xfrm>
            <a:off x="20" y="10"/>
            <a:ext cx="9947062" cy="6857990"/>
          </a:xfrm>
          <a:prstGeom prst="rect">
            <a:avLst/>
          </a:prstGeom>
        </p:spPr>
      </p:pic>
      <p:sp>
        <p:nvSpPr>
          <p:cNvPr id="12"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ítulo 1">
            <a:extLst>
              <a:ext uri="{FF2B5EF4-FFF2-40B4-BE49-F238E27FC236}">
                <a16:creationId xmlns:a16="http://schemas.microsoft.com/office/drawing/2014/main" id="{73C07172-AA29-886A-4ED9-43F14F33911E}"/>
              </a:ext>
            </a:extLst>
          </p:cNvPr>
          <p:cNvSpPr>
            <a:spLocks noGrp="1"/>
          </p:cNvSpPr>
          <p:nvPr>
            <p:ph type="title"/>
          </p:nvPr>
        </p:nvSpPr>
        <p:spPr>
          <a:xfrm>
            <a:off x="8046720" y="1045597"/>
            <a:ext cx="3633746" cy="1588422"/>
          </a:xfrm>
        </p:spPr>
        <p:txBody>
          <a:bodyPr anchor="b">
            <a:normAutofit/>
          </a:bodyPr>
          <a:lstStyle/>
          <a:p>
            <a:r>
              <a:rPr lang="pt-BR" sz="1700" b="1" i="0" dirty="0">
                <a:effectLst/>
                <a:highlight>
                  <a:srgbClr val="00FF00"/>
                </a:highlight>
              </a:rPr>
              <a:t>ANEXO N.º 11 AGENTES QUÍMICOS CUJA INSALUBRIDADE É CARACTERIZADA POR LIMITE DE TOLERÂNCIA E INSPEÇÃO NO LOCAL DE TRABALHO</a:t>
            </a:r>
            <a:br>
              <a:rPr lang="pt-BR" sz="1700" b="1" i="0" dirty="0">
                <a:effectLst/>
              </a:rPr>
            </a:br>
            <a:endParaRPr lang="pt-BR" sz="1700" dirty="0"/>
          </a:p>
        </p:txBody>
      </p:sp>
      <p:sp>
        <p:nvSpPr>
          <p:cNvPr id="4" name="Espaço Reservado para Conteúdo 3">
            <a:extLst>
              <a:ext uri="{FF2B5EF4-FFF2-40B4-BE49-F238E27FC236}">
                <a16:creationId xmlns:a16="http://schemas.microsoft.com/office/drawing/2014/main" id="{08578519-820C-E41A-CB65-B91F50D3A4DE}"/>
              </a:ext>
            </a:extLst>
          </p:cNvPr>
          <p:cNvSpPr>
            <a:spLocks noGrp="1"/>
          </p:cNvSpPr>
          <p:nvPr>
            <p:ph idx="1"/>
          </p:nvPr>
        </p:nvSpPr>
        <p:spPr>
          <a:xfrm>
            <a:off x="8046719" y="2722729"/>
            <a:ext cx="3633747" cy="2700062"/>
          </a:xfrm>
        </p:spPr>
        <p:txBody>
          <a:bodyPr>
            <a:normAutofit lnSpcReduction="10000"/>
          </a:bodyPr>
          <a:lstStyle/>
          <a:p>
            <a:r>
              <a:rPr lang="pt-BR" sz="2000" b="0" i="0">
                <a:effectLst/>
                <a:latin typeface="Montserrat" panose="02000505000000020004" pitchFamily="2" charset="0"/>
              </a:rPr>
              <a:t>O anexo 11 traz um quadro similar com o ilustrado no anexo 1, com os agentes químicos e seus respectivos limites. Entretanto, quando eles forem ultrapassados vai haver a caracterização do serviço insalubre.  </a:t>
            </a:r>
          </a:p>
          <a:p>
            <a:endParaRPr lang="pt-BR" sz="2000"/>
          </a:p>
        </p:txBody>
      </p:sp>
      <p:pic>
        <p:nvPicPr>
          <p:cNvPr id="6" name="Imagem 5" descr="Texto&#10;&#10;Descrição gerada automaticamente com confiança baixa">
            <a:extLst>
              <a:ext uri="{FF2B5EF4-FFF2-40B4-BE49-F238E27FC236}">
                <a16:creationId xmlns:a16="http://schemas.microsoft.com/office/drawing/2014/main" id="{632AD3A0-A1EF-5C7A-ACFF-0530DC20C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66" y="127538"/>
            <a:ext cx="1603286" cy="445117"/>
          </a:xfrm>
          <a:prstGeom prst="rect">
            <a:avLst/>
          </a:prstGeom>
        </p:spPr>
      </p:pic>
    </p:spTree>
    <p:extLst>
      <p:ext uri="{BB962C8B-B14F-4D97-AF65-F5344CB8AC3E}">
        <p14:creationId xmlns:p14="http://schemas.microsoft.com/office/powerpoint/2010/main" val="1022689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C109DCEB-C558-5641-21E6-DD53D290794A}"/>
              </a:ext>
            </a:extLst>
          </p:cNvPr>
          <p:cNvPicPr>
            <a:picLocks noChangeAspect="1"/>
          </p:cNvPicPr>
          <p:nvPr/>
        </p:nvPicPr>
        <p:blipFill rotWithShape="1">
          <a:blip r:embed="rId2"/>
          <a:srcRect r="2386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171A093A-AD25-B798-C476-856C56035D51}"/>
              </a:ext>
            </a:extLst>
          </p:cNvPr>
          <p:cNvSpPr>
            <a:spLocks noGrp="1"/>
          </p:cNvSpPr>
          <p:nvPr>
            <p:ph type="title"/>
          </p:nvPr>
        </p:nvSpPr>
        <p:spPr>
          <a:xfrm>
            <a:off x="8395855" y="365125"/>
            <a:ext cx="2957944" cy="1899912"/>
          </a:xfrm>
        </p:spPr>
        <p:txBody>
          <a:bodyPr>
            <a:normAutofit fontScale="90000"/>
          </a:bodyPr>
          <a:lstStyle/>
          <a:p>
            <a:r>
              <a:rPr lang="pt-BR" sz="3100" dirty="0"/>
              <a:t>ANEXO N.º 12 LIMITES DE TOLERÂNCIA PARA POEIRAS MINERAIS</a:t>
            </a:r>
            <a:br>
              <a:rPr lang="pt-BR" sz="3100" dirty="0"/>
            </a:br>
            <a:endParaRPr lang="pt-BR" sz="3100" dirty="0"/>
          </a:p>
        </p:txBody>
      </p:sp>
      <p:sp>
        <p:nvSpPr>
          <p:cNvPr id="3" name="Espaço Reservado para Conteúdo 2">
            <a:extLst>
              <a:ext uri="{FF2B5EF4-FFF2-40B4-BE49-F238E27FC236}">
                <a16:creationId xmlns:a16="http://schemas.microsoft.com/office/drawing/2014/main" id="{483F292D-57EE-3B92-E9C1-F6B71B95B5EE}"/>
              </a:ext>
            </a:extLst>
          </p:cNvPr>
          <p:cNvSpPr>
            <a:spLocks noGrp="1"/>
          </p:cNvSpPr>
          <p:nvPr>
            <p:ph idx="1"/>
          </p:nvPr>
        </p:nvSpPr>
        <p:spPr>
          <a:xfrm>
            <a:off x="8141210" y="2508092"/>
            <a:ext cx="3822189" cy="3742762"/>
          </a:xfrm>
        </p:spPr>
        <p:txBody>
          <a:bodyPr>
            <a:normAutofit/>
          </a:bodyPr>
          <a:lstStyle/>
          <a:p>
            <a:r>
              <a:rPr lang="pt-BR" sz="3200" dirty="0"/>
              <a:t>São abordagens específicas, subdivididas para exposição aos agentes asbesto, manganês e seus compostos, sílica livre cristalizada. </a:t>
            </a:r>
          </a:p>
        </p:txBody>
      </p:sp>
      <p:pic>
        <p:nvPicPr>
          <p:cNvPr id="5" name="Imagem 4" descr="Texto&#10;&#10;Descrição gerada automaticamente com confiança baixa">
            <a:extLst>
              <a:ext uri="{FF2B5EF4-FFF2-40B4-BE49-F238E27FC236}">
                <a16:creationId xmlns:a16="http://schemas.microsoft.com/office/drawing/2014/main" id="{4D3B5ABA-1188-0001-BABE-4525E790A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580" y="0"/>
            <a:ext cx="1603286" cy="445117"/>
          </a:xfrm>
          <a:prstGeom prst="rect">
            <a:avLst/>
          </a:prstGeom>
        </p:spPr>
      </p:pic>
    </p:spTree>
    <p:extLst>
      <p:ext uri="{BB962C8B-B14F-4D97-AF65-F5344CB8AC3E}">
        <p14:creationId xmlns:p14="http://schemas.microsoft.com/office/powerpoint/2010/main" val="1433443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descr="Homem em pé com chapéu na cabeça&#10;&#10;Descrição gerada automaticamente com confiança média">
            <a:extLst>
              <a:ext uri="{FF2B5EF4-FFF2-40B4-BE49-F238E27FC236}">
                <a16:creationId xmlns:a16="http://schemas.microsoft.com/office/drawing/2014/main" id="{DB64DD2C-65F2-AB3D-3772-FF4AFB39A6E8}"/>
              </a:ext>
            </a:extLst>
          </p:cNvPr>
          <p:cNvPicPr>
            <a:picLocks noChangeAspect="1"/>
          </p:cNvPicPr>
          <p:nvPr/>
        </p:nvPicPr>
        <p:blipFill rotWithShape="1">
          <a:blip r:embed="rId2"/>
          <a:srcRect t="9091" r="30759"/>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CECC909-BC1C-F28F-C2DA-9ADD858C952F}"/>
              </a:ext>
            </a:extLst>
          </p:cNvPr>
          <p:cNvSpPr>
            <a:spLocks noGrp="1"/>
          </p:cNvSpPr>
          <p:nvPr>
            <p:ph type="title"/>
          </p:nvPr>
        </p:nvSpPr>
        <p:spPr>
          <a:xfrm>
            <a:off x="371094" y="1161288"/>
            <a:ext cx="3438144" cy="1124712"/>
          </a:xfrm>
        </p:spPr>
        <p:txBody>
          <a:bodyPr anchor="b">
            <a:normAutofit/>
          </a:bodyPr>
          <a:lstStyle/>
          <a:p>
            <a:r>
              <a:rPr lang="pt-BR" sz="2400">
                <a:solidFill>
                  <a:schemeClr val="bg1"/>
                </a:solidFill>
              </a:rPr>
              <a:t>Anexo 13 – AGENTES QUÍMICOS</a:t>
            </a:r>
            <a:br>
              <a:rPr lang="pt-BR" sz="2400">
                <a:solidFill>
                  <a:schemeClr val="bg1"/>
                </a:solidFill>
              </a:rPr>
            </a:br>
            <a:endParaRPr lang="pt-BR" sz="2400">
              <a:solidFill>
                <a:schemeClr val="bg1"/>
              </a:solidFill>
            </a:endParaRP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74985903-85A2-06AA-8C53-63D284480722}"/>
              </a:ext>
            </a:extLst>
          </p:cNvPr>
          <p:cNvSpPr>
            <a:spLocks noGrp="1"/>
          </p:cNvSpPr>
          <p:nvPr>
            <p:ph idx="1"/>
          </p:nvPr>
        </p:nvSpPr>
        <p:spPr>
          <a:xfrm>
            <a:off x="371094" y="2718054"/>
            <a:ext cx="3438906" cy="3207258"/>
          </a:xfrm>
        </p:spPr>
        <p:txBody>
          <a:bodyPr anchor="t">
            <a:normAutofit/>
          </a:bodyPr>
          <a:lstStyle/>
          <a:p>
            <a:r>
              <a:rPr lang="pt-BR" sz="1700" dirty="0">
                <a:solidFill>
                  <a:schemeClr val="bg1"/>
                </a:solidFill>
              </a:rPr>
              <a:t>Este anexo abrange operações que envolvam agentes químicos considerados insalubres em decorrência de inspeção realizada no local de trabalho. Por exemplo, atividades com carvão, arsênico, fósforo, etc. Não incluem neste tópico os anexos 11 e 12.</a:t>
            </a:r>
          </a:p>
        </p:txBody>
      </p:sp>
      <p:pic>
        <p:nvPicPr>
          <p:cNvPr id="5" name="Imagem 4" descr="Texto&#10;&#10;Descrição gerada automaticamente com confiança baixa">
            <a:extLst>
              <a:ext uri="{FF2B5EF4-FFF2-40B4-BE49-F238E27FC236}">
                <a16:creationId xmlns:a16="http://schemas.microsoft.com/office/drawing/2014/main" id="{2696C16A-C434-336D-6E42-DCB333A3DA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812" y="53558"/>
            <a:ext cx="1603286" cy="445117"/>
          </a:xfrm>
          <a:prstGeom prst="rect">
            <a:avLst/>
          </a:prstGeom>
        </p:spPr>
      </p:pic>
    </p:spTree>
    <p:extLst>
      <p:ext uri="{BB962C8B-B14F-4D97-AF65-F5344CB8AC3E}">
        <p14:creationId xmlns:p14="http://schemas.microsoft.com/office/powerpoint/2010/main" val="3407640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DDEFD7A-7AAA-D632-598F-2EDA8BF13EBB}"/>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kern="1200" dirty="0">
                <a:solidFill>
                  <a:srgbClr val="FFFFFF"/>
                </a:solidFill>
                <a:latin typeface="+mj-lt"/>
                <a:ea typeface="+mj-ea"/>
                <a:cs typeface="+mj-cs"/>
              </a:rPr>
              <a:t>ANEXO N.º 14 AGENTES BIOLÓGICOS </a:t>
            </a:r>
            <a:br>
              <a:rPr lang="en-US" sz="3400" kern="1200" dirty="0">
                <a:solidFill>
                  <a:srgbClr val="FFFFFF"/>
                </a:solidFill>
                <a:latin typeface="+mj-lt"/>
                <a:ea typeface="+mj-ea"/>
                <a:cs typeface="+mj-cs"/>
              </a:rPr>
            </a:br>
            <a:endParaRPr lang="en-US" sz="3400" kern="1200" dirty="0">
              <a:solidFill>
                <a:srgbClr val="FFFFFF"/>
              </a:solidFill>
              <a:latin typeface="+mj-lt"/>
              <a:ea typeface="+mj-ea"/>
              <a:cs typeface="+mj-cs"/>
            </a:endParaRPr>
          </a:p>
        </p:txBody>
      </p:sp>
      <p:sp>
        <p:nvSpPr>
          <p:cNvPr id="3" name="Espaço Reservado para Conteúdo 2">
            <a:extLst>
              <a:ext uri="{FF2B5EF4-FFF2-40B4-BE49-F238E27FC236}">
                <a16:creationId xmlns:a16="http://schemas.microsoft.com/office/drawing/2014/main" id="{C909B64A-FC32-AB6A-3565-5FCB798C59A7}"/>
              </a:ext>
            </a:extLst>
          </p:cNvPr>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n-US" sz="1700" kern="1200">
                <a:solidFill>
                  <a:srgbClr val="FFFFFF"/>
                </a:solidFill>
                <a:latin typeface="+mn-lt"/>
                <a:ea typeface="+mn-ea"/>
                <a:cs typeface="+mn-cs"/>
              </a:rPr>
              <a:t>Avaliação qualitativa de agentes biológicos já caracterizam atividades insalubres. </a:t>
            </a:r>
          </a:p>
        </p:txBody>
      </p:sp>
      <p:pic>
        <p:nvPicPr>
          <p:cNvPr id="4" name="Imagem 3">
            <a:extLst>
              <a:ext uri="{FF2B5EF4-FFF2-40B4-BE49-F238E27FC236}">
                <a16:creationId xmlns:a16="http://schemas.microsoft.com/office/drawing/2014/main" id="{35E1DCFD-1BF7-F4C2-1FF5-F1DDC7373219}"/>
              </a:ext>
            </a:extLst>
          </p:cNvPr>
          <p:cNvPicPr>
            <a:picLocks noChangeAspect="1"/>
          </p:cNvPicPr>
          <p:nvPr/>
        </p:nvPicPr>
        <p:blipFill>
          <a:blip r:embed="rId2"/>
          <a:stretch>
            <a:fillRect/>
          </a:stretch>
        </p:blipFill>
        <p:spPr>
          <a:xfrm>
            <a:off x="1855847" y="1966293"/>
            <a:ext cx="8480304" cy="4452160"/>
          </a:xfrm>
          <a:prstGeom prst="rect">
            <a:avLst/>
          </a:prstGeom>
        </p:spPr>
      </p:pic>
      <p:pic>
        <p:nvPicPr>
          <p:cNvPr id="5" name="Imagem 4" descr="Texto&#10;&#10;Descrição gerada automaticamente com confiança baixa">
            <a:extLst>
              <a:ext uri="{FF2B5EF4-FFF2-40B4-BE49-F238E27FC236}">
                <a16:creationId xmlns:a16="http://schemas.microsoft.com/office/drawing/2014/main" id="{57E712A8-985F-D7EA-BC8E-753611E8F8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3048" y="35174"/>
            <a:ext cx="1603286" cy="445117"/>
          </a:xfrm>
          <a:prstGeom prst="rect">
            <a:avLst/>
          </a:prstGeom>
        </p:spPr>
      </p:pic>
    </p:spTree>
    <p:extLst>
      <p:ext uri="{BB962C8B-B14F-4D97-AF65-F5344CB8AC3E}">
        <p14:creationId xmlns:p14="http://schemas.microsoft.com/office/powerpoint/2010/main" val="2926705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5265506-87AC-9915-2AC9-F39D57ED706B}"/>
              </a:ext>
            </a:extLst>
          </p:cNvPr>
          <p:cNvPicPr>
            <a:picLocks noChangeAspect="1"/>
          </p:cNvPicPr>
          <p:nvPr/>
        </p:nvPicPr>
        <p:blipFill rotWithShape="1">
          <a:blip r:embed="rId2">
            <a:alphaModFix amt="40000"/>
          </a:blip>
          <a:srcRect l="1193" r="6393"/>
          <a:stretch/>
        </p:blipFill>
        <p:spPr>
          <a:xfrm>
            <a:off x="-170" y="10"/>
            <a:ext cx="10917551" cy="6857990"/>
          </a:xfrm>
          <a:prstGeom prst="rect">
            <a:avLst/>
          </a:prstGeom>
        </p:spPr>
      </p:pic>
      <p:sp>
        <p:nvSpPr>
          <p:cNvPr id="2" name="Título 1">
            <a:extLst>
              <a:ext uri="{FF2B5EF4-FFF2-40B4-BE49-F238E27FC236}">
                <a16:creationId xmlns:a16="http://schemas.microsoft.com/office/drawing/2014/main" id="{C9CD2745-4726-2C1D-5083-53F275C21786}"/>
              </a:ext>
            </a:extLst>
          </p:cNvPr>
          <p:cNvSpPr>
            <a:spLocks noGrp="1"/>
          </p:cNvSpPr>
          <p:nvPr>
            <p:ph type="ctrTitle"/>
          </p:nvPr>
        </p:nvSpPr>
        <p:spPr>
          <a:xfrm>
            <a:off x="643467" y="643467"/>
            <a:ext cx="5582359" cy="4567137"/>
          </a:xfrm>
        </p:spPr>
        <p:txBody>
          <a:bodyPr>
            <a:noAutofit/>
          </a:bodyPr>
          <a:lstStyle/>
          <a:p>
            <a:pPr algn="l"/>
            <a:r>
              <a:rPr lang="pt-BR" sz="8000" b="1" dirty="0">
                <a:solidFill>
                  <a:srgbClr val="FFFFFF"/>
                </a:solidFill>
              </a:rPr>
              <a:t>NR 15 – Atividades e Operações Insalubres</a:t>
            </a:r>
          </a:p>
        </p:txBody>
      </p:sp>
      <p:pic>
        <p:nvPicPr>
          <p:cNvPr id="5122" name="Picture 2" descr="A insalubridade sob o ponto de vista da NR 15 - AmbLegis">
            <a:extLst>
              <a:ext uri="{FF2B5EF4-FFF2-40B4-BE49-F238E27FC236}">
                <a16:creationId xmlns:a16="http://schemas.microsoft.com/office/drawing/2014/main" id="{A01E4069-EBEF-61C4-2D4D-E0F952885F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0" r="23200"/>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6" name="Imagem 5" descr="Texto&#10;&#10;Descrição gerada automaticamente com confiança baixa">
            <a:extLst>
              <a:ext uri="{FF2B5EF4-FFF2-40B4-BE49-F238E27FC236}">
                <a16:creationId xmlns:a16="http://schemas.microsoft.com/office/drawing/2014/main" id="{A2A38BD8-674A-5E21-0027-A538C78535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3048" y="35174"/>
            <a:ext cx="1603286" cy="445117"/>
          </a:xfrm>
          <a:prstGeom prst="rect">
            <a:avLst/>
          </a:prstGeom>
        </p:spPr>
      </p:pic>
    </p:spTree>
    <p:extLst>
      <p:ext uri="{BB962C8B-B14F-4D97-AF65-F5344CB8AC3E}">
        <p14:creationId xmlns:p14="http://schemas.microsoft.com/office/powerpoint/2010/main" val="132399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0EBC0FDA-10E7-8837-4FDE-27BB25170899}"/>
              </a:ext>
            </a:extLst>
          </p:cNvPr>
          <p:cNvPicPr>
            <a:picLocks noChangeAspect="1"/>
          </p:cNvPicPr>
          <p:nvPr/>
        </p:nvPicPr>
        <p:blipFill rotWithShape="1">
          <a:blip r:embed="rId2"/>
          <a:srcRect r="27033" b="-1"/>
          <a:stretch/>
        </p:blipFill>
        <p:spPr>
          <a:xfrm>
            <a:off x="2522356"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4066943-5A06-DEFA-B45B-FC36B4F44F5A}"/>
              </a:ext>
            </a:extLst>
          </p:cNvPr>
          <p:cNvSpPr>
            <a:spLocks noGrp="1"/>
          </p:cNvSpPr>
          <p:nvPr>
            <p:ph type="title"/>
          </p:nvPr>
        </p:nvSpPr>
        <p:spPr>
          <a:xfrm>
            <a:off x="838201" y="365125"/>
            <a:ext cx="2311400" cy="567748"/>
          </a:xfrm>
        </p:spPr>
        <p:txBody>
          <a:bodyPr>
            <a:normAutofit fontScale="90000"/>
          </a:bodyPr>
          <a:lstStyle/>
          <a:p>
            <a:r>
              <a:rPr lang="pt-BR" sz="4000" b="1" dirty="0">
                <a:effectLst>
                  <a:outerShdw blurRad="38100" dist="38100" dir="2700000" algn="tl">
                    <a:srgbClr val="000000">
                      <a:alpha val="43137"/>
                    </a:srgbClr>
                  </a:outerShdw>
                </a:effectLst>
              </a:rPr>
              <a:t>A NR 15 </a:t>
            </a:r>
          </a:p>
        </p:txBody>
      </p:sp>
      <p:sp>
        <p:nvSpPr>
          <p:cNvPr id="3" name="Espaço Reservado para Conteúdo 2">
            <a:extLst>
              <a:ext uri="{FF2B5EF4-FFF2-40B4-BE49-F238E27FC236}">
                <a16:creationId xmlns:a16="http://schemas.microsoft.com/office/drawing/2014/main" id="{341AC38D-5445-3D8F-F4DF-C1FCFB4612EA}"/>
              </a:ext>
            </a:extLst>
          </p:cNvPr>
          <p:cNvSpPr>
            <a:spLocks noGrp="1"/>
          </p:cNvSpPr>
          <p:nvPr>
            <p:ph idx="1"/>
          </p:nvPr>
        </p:nvSpPr>
        <p:spPr>
          <a:xfrm>
            <a:off x="292042" y="1719245"/>
            <a:ext cx="3707303" cy="5138745"/>
          </a:xfrm>
        </p:spPr>
        <p:txBody>
          <a:bodyPr>
            <a:normAutofit fontScale="92500" lnSpcReduction="10000"/>
          </a:bodyPr>
          <a:lstStyle/>
          <a:p>
            <a:r>
              <a:rPr lang="pt-BR" sz="1800" dirty="0"/>
              <a:t>Conta com 13 anexos que abordam temas que são considerados pela normativa como atividade ou condição insalubre. Além disso, são consideradas atividades insalubres aquelas que estão acima do limite de tolerância estabelecido nos anexos 1, 2, 3, 5, 11 e 12. O anexo 4 foi revogado. </a:t>
            </a:r>
          </a:p>
          <a:p>
            <a:endParaRPr lang="pt-BR" sz="1800" dirty="0"/>
          </a:p>
          <a:p>
            <a:r>
              <a:rPr lang="pt-BR" sz="1800" dirty="0"/>
              <a:t>Já os anexos 6, 13 e 14 não possuem limites de tolerância, portanto as atividades expostas a estes agentes já se caracterizam  como insalubres. </a:t>
            </a:r>
          </a:p>
          <a:p>
            <a:endParaRPr lang="pt-BR" sz="1800" dirty="0"/>
          </a:p>
          <a:p>
            <a:r>
              <a:rPr lang="pt-BR" sz="1800" dirty="0"/>
              <a:t>Nos anexos 7, 8, 9 e 10 a insalubridade é caracterizada mediante laudo de inspeção realizada no local de trabalho, conhecido como laudo de insalubridade. </a:t>
            </a:r>
          </a:p>
        </p:txBody>
      </p:sp>
      <p:pic>
        <p:nvPicPr>
          <p:cNvPr id="5" name="Imagem 4" descr="Texto&#10;&#10;Descrição gerada automaticamente com confiança baixa">
            <a:extLst>
              <a:ext uri="{FF2B5EF4-FFF2-40B4-BE49-F238E27FC236}">
                <a16:creationId xmlns:a16="http://schemas.microsoft.com/office/drawing/2014/main" id="{EEFAF843-A1D0-4EAF-0C55-627A177A02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3048" y="35174"/>
            <a:ext cx="1603286" cy="445117"/>
          </a:xfrm>
          <a:prstGeom prst="rect">
            <a:avLst/>
          </a:prstGeom>
        </p:spPr>
      </p:pic>
    </p:spTree>
    <p:extLst>
      <p:ext uri="{BB962C8B-B14F-4D97-AF65-F5344CB8AC3E}">
        <p14:creationId xmlns:p14="http://schemas.microsoft.com/office/powerpoint/2010/main" val="2341963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3504AB30-29B3-9846-DE18-ADD892185F6F}"/>
              </a:ext>
            </a:extLst>
          </p:cNvPr>
          <p:cNvPicPr>
            <a:picLocks noChangeAspect="1"/>
          </p:cNvPicPr>
          <p:nvPr/>
        </p:nvPicPr>
        <p:blipFill rotWithShape="1">
          <a:blip r:embed="rId2">
            <a:alphaModFix amt="40000"/>
          </a:blip>
          <a:srcRect r="888" b="-1"/>
          <a:stretch/>
        </p:blipFill>
        <p:spPr>
          <a:xfrm>
            <a:off x="20" y="10"/>
            <a:ext cx="12191979" cy="6857990"/>
          </a:xfrm>
          <a:prstGeom prst="rect">
            <a:avLst/>
          </a:prstGeom>
        </p:spPr>
      </p:pic>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B66E9801-F067-D99E-DBCF-6925E750FE28}"/>
              </a:ext>
            </a:extLst>
          </p:cNvPr>
          <p:cNvSpPr>
            <a:spLocks noGrp="1"/>
          </p:cNvSpPr>
          <p:nvPr>
            <p:ph idx="1"/>
          </p:nvPr>
        </p:nvSpPr>
        <p:spPr>
          <a:xfrm>
            <a:off x="841247" y="3380826"/>
            <a:ext cx="11276861" cy="3355838"/>
          </a:xfrm>
        </p:spPr>
        <p:txBody>
          <a:bodyPr>
            <a:normAutofit fontScale="92500" lnSpcReduction="20000"/>
          </a:bodyPr>
          <a:lstStyle/>
          <a:p>
            <a:r>
              <a:rPr lang="pt-BR" sz="2400" b="1" dirty="0">
                <a:solidFill>
                  <a:schemeClr val="bg1"/>
                </a:solidFill>
              </a:rPr>
              <a:t>O exercício de atividade insalubre pode gerar para o trabalhador um adicional salarial de 10%, 20% ou 40% (esse valor é calculado sobre o salário mínimo de cada região). Entretanto, é importante ressaltar que o colaborador exposto a mais de um tipo de agente insalubre terá o direito de receber pelo maior percentual. </a:t>
            </a:r>
          </a:p>
          <a:p>
            <a:endParaRPr lang="pt-BR" sz="2400" b="1" dirty="0">
              <a:solidFill>
                <a:schemeClr val="bg1"/>
              </a:solidFill>
            </a:endParaRPr>
          </a:p>
          <a:p>
            <a:r>
              <a:rPr lang="pt-BR" sz="2400" b="1" dirty="0">
                <a:solidFill>
                  <a:schemeClr val="bg1"/>
                </a:solidFill>
              </a:rPr>
              <a:t>Além disso, é comum as empresas optarem por pagar o adicional de insalubridade ao invés de regularizar ou melhorar as condições de trabalho de seus colaboradores. No entanto, essa opção muitas vezes é considerada a mais barata a curto prazo, mas não é a mais adequada. Por outro lado as empresas que possuem atividades insalubres podem ser isentas deste pagamento no caso de neutralização ou eliminação total das condições insalubres. Nesse sentido, vale destacar que uma empresa que investe em condições adequadas de trabalho é sempre bem vista por seus clientes e está à frente dos seus concorrentes. </a:t>
            </a:r>
          </a:p>
        </p:txBody>
      </p:sp>
      <p:pic>
        <p:nvPicPr>
          <p:cNvPr id="5" name="Imagem 4" descr="Texto&#10;&#10;Descrição gerada automaticamente com confiança baixa">
            <a:extLst>
              <a:ext uri="{FF2B5EF4-FFF2-40B4-BE49-F238E27FC236}">
                <a16:creationId xmlns:a16="http://schemas.microsoft.com/office/drawing/2014/main" id="{B4B6A0FE-BF8C-D9F4-A55F-55DB2FDA20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3048" y="35174"/>
            <a:ext cx="1603286" cy="445117"/>
          </a:xfrm>
          <a:prstGeom prst="rect">
            <a:avLst/>
          </a:prstGeom>
        </p:spPr>
      </p:pic>
    </p:spTree>
    <p:extLst>
      <p:ext uri="{BB962C8B-B14F-4D97-AF65-F5344CB8AC3E}">
        <p14:creationId xmlns:p14="http://schemas.microsoft.com/office/powerpoint/2010/main" val="1099795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a:extLst>
              <a:ext uri="{FF2B5EF4-FFF2-40B4-BE49-F238E27FC236}">
                <a16:creationId xmlns:a16="http://schemas.microsoft.com/office/drawing/2014/main" id="{544C35E1-4B7B-9C78-B5EB-C0B135B46A02}"/>
              </a:ext>
            </a:extLst>
          </p:cNvPr>
          <p:cNvPicPr>
            <a:picLocks noChangeAspect="1"/>
          </p:cNvPicPr>
          <p:nvPr/>
        </p:nvPicPr>
        <p:blipFill rotWithShape="1">
          <a:blip r:embed="rId2"/>
          <a:srcRect r="13818" b="9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AFD82D41-F4D2-EA86-3E9A-CEFDE4C180F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1900" b="1">
                <a:solidFill>
                  <a:schemeClr val="bg1"/>
                </a:solidFill>
              </a:rPr>
              <a:t>ANEXO N.º 1 LIMITES DE TOLERÂNCIA PARA RUÍDO CONTÍNUO OU INTERMITENTE</a:t>
            </a:r>
            <a:br>
              <a:rPr lang="en-US" sz="1900">
                <a:solidFill>
                  <a:schemeClr val="bg1"/>
                </a:solidFill>
              </a:rPr>
            </a:br>
            <a:r>
              <a:rPr lang="en-US" sz="1900">
                <a:solidFill>
                  <a:schemeClr val="bg1"/>
                </a:solidFill>
              </a:rPr>
              <a:t>Esse é um dos anexos mais utilizados na área de segurança do trabalho e muito fácil de verificar, basta aferir o nível de ruído no ambiente de trabalho e conferir na tabela, de acordo com o nível de ruído aferido, o período ao qual o colaborador pode ficar exposto.  </a:t>
            </a:r>
            <a:br>
              <a:rPr lang="en-US" sz="1900">
                <a:solidFill>
                  <a:schemeClr val="bg1"/>
                </a:solidFill>
              </a:rPr>
            </a:br>
            <a:endParaRPr lang="en-US" sz="1900">
              <a:solidFill>
                <a:schemeClr val="bg1"/>
              </a:solidFill>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m 6" descr="Texto&#10;&#10;Descrição gerada automaticamente com confiança baixa">
            <a:extLst>
              <a:ext uri="{FF2B5EF4-FFF2-40B4-BE49-F238E27FC236}">
                <a16:creationId xmlns:a16="http://schemas.microsoft.com/office/drawing/2014/main" id="{F14CB4D5-1343-8A80-8F3D-37AFC0719F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60" y="90283"/>
            <a:ext cx="1603286" cy="445117"/>
          </a:xfrm>
          <a:prstGeom prst="rect">
            <a:avLst/>
          </a:prstGeom>
        </p:spPr>
      </p:pic>
    </p:spTree>
    <p:extLst>
      <p:ext uri="{BB962C8B-B14F-4D97-AF65-F5344CB8AC3E}">
        <p14:creationId xmlns:p14="http://schemas.microsoft.com/office/powerpoint/2010/main" val="132975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7FFF1161-793A-75BE-E5A6-4C7A9E285B91}"/>
              </a:ext>
            </a:extLst>
          </p:cNvPr>
          <p:cNvSpPr txBox="1"/>
          <p:nvPr/>
        </p:nvSpPr>
        <p:spPr>
          <a:xfrm>
            <a:off x="93819" y="333792"/>
            <a:ext cx="7861554" cy="6463308"/>
          </a:xfrm>
          <a:prstGeom prst="rect">
            <a:avLst/>
          </a:prstGeom>
          <a:solidFill>
            <a:srgbClr val="3AB93A"/>
          </a:solidFill>
        </p:spPr>
        <p:txBody>
          <a:bodyPr wrap="square">
            <a:spAutoFit/>
          </a:bodyPr>
          <a:lstStyle/>
          <a:p>
            <a:r>
              <a:rPr lang="pt-BR" sz="1600" dirty="0">
                <a:highlight>
                  <a:srgbClr val="00FF00"/>
                </a:highlight>
              </a:rPr>
              <a:t>NÍVEL DE RUÍDO dB (A)	</a:t>
            </a:r>
            <a:br>
              <a:rPr lang="pt-BR" sz="1600" dirty="0">
                <a:highlight>
                  <a:srgbClr val="00FF00"/>
                </a:highlight>
              </a:rPr>
            </a:br>
            <a:r>
              <a:rPr lang="pt-BR" sz="1600" dirty="0">
                <a:highlight>
                  <a:srgbClr val="00FF00"/>
                </a:highlight>
              </a:rPr>
              <a:t>MÁXIMA EXPOSIÇÃO DIÁRIA PERMISSÍVEL</a:t>
            </a:r>
          </a:p>
          <a:p>
            <a:r>
              <a:rPr lang="pt-BR" sz="1600" dirty="0">
                <a:highlight>
                  <a:srgbClr val="00FF00"/>
                </a:highlight>
              </a:rPr>
              <a:t>85	8 horas</a:t>
            </a:r>
          </a:p>
          <a:p>
            <a:r>
              <a:rPr lang="pt-BR" sz="1600" dirty="0">
                <a:highlight>
                  <a:srgbClr val="00FF00"/>
                </a:highlight>
              </a:rPr>
              <a:t>86	7 horas</a:t>
            </a:r>
          </a:p>
          <a:p>
            <a:r>
              <a:rPr lang="pt-BR" sz="1600" dirty="0">
                <a:highlight>
                  <a:srgbClr val="00FF00"/>
                </a:highlight>
              </a:rPr>
              <a:t>87	6 horas</a:t>
            </a:r>
          </a:p>
          <a:p>
            <a:r>
              <a:rPr lang="pt-BR" sz="1600" dirty="0">
                <a:highlight>
                  <a:srgbClr val="00FF00"/>
                </a:highlight>
              </a:rPr>
              <a:t>88	5 horas</a:t>
            </a:r>
          </a:p>
          <a:p>
            <a:r>
              <a:rPr lang="pt-BR" sz="1600" dirty="0">
                <a:highlight>
                  <a:srgbClr val="00FF00"/>
                </a:highlight>
              </a:rPr>
              <a:t>89	4 horas e 30 minutos</a:t>
            </a:r>
          </a:p>
          <a:p>
            <a:r>
              <a:rPr lang="pt-BR" sz="1600" dirty="0">
                <a:highlight>
                  <a:srgbClr val="00FF00"/>
                </a:highlight>
              </a:rPr>
              <a:t>90	4 horas</a:t>
            </a:r>
          </a:p>
          <a:p>
            <a:r>
              <a:rPr lang="pt-BR" sz="1600" dirty="0">
                <a:highlight>
                  <a:srgbClr val="00FF00"/>
                </a:highlight>
              </a:rPr>
              <a:t>91	3 horas e 30 minutos</a:t>
            </a:r>
          </a:p>
          <a:p>
            <a:r>
              <a:rPr lang="pt-BR" sz="1600" dirty="0">
                <a:highlight>
                  <a:srgbClr val="00FF00"/>
                </a:highlight>
              </a:rPr>
              <a:t>92	3 horas</a:t>
            </a:r>
          </a:p>
          <a:p>
            <a:r>
              <a:rPr lang="pt-BR" sz="1600" dirty="0">
                <a:highlight>
                  <a:srgbClr val="00FF00"/>
                </a:highlight>
              </a:rPr>
              <a:t>93	2 horas e 40 minutos</a:t>
            </a:r>
          </a:p>
          <a:p>
            <a:r>
              <a:rPr lang="pt-BR" sz="1600" dirty="0">
                <a:highlight>
                  <a:srgbClr val="00FF00"/>
                </a:highlight>
              </a:rPr>
              <a:t>94	2 horas e 15 minutos</a:t>
            </a:r>
          </a:p>
          <a:p>
            <a:r>
              <a:rPr lang="pt-BR" sz="1600" dirty="0">
                <a:highlight>
                  <a:srgbClr val="00FF00"/>
                </a:highlight>
              </a:rPr>
              <a:t>95	2 horas</a:t>
            </a:r>
          </a:p>
          <a:p>
            <a:r>
              <a:rPr lang="pt-BR" sz="1600" dirty="0">
                <a:highlight>
                  <a:srgbClr val="00FF00"/>
                </a:highlight>
              </a:rPr>
              <a:t>96	1 hora e 45 minutos</a:t>
            </a:r>
          </a:p>
          <a:p>
            <a:r>
              <a:rPr lang="pt-BR" sz="1600" dirty="0">
                <a:highlight>
                  <a:srgbClr val="00FF00"/>
                </a:highlight>
              </a:rPr>
              <a:t>98	1 hora e 15 minutos</a:t>
            </a:r>
          </a:p>
          <a:p>
            <a:r>
              <a:rPr lang="pt-BR" sz="1600" dirty="0">
                <a:highlight>
                  <a:srgbClr val="00FF00"/>
                </a:highlight>
              </a:rPr>
              <a:t>100	1 hora</a:t>
            </a:r>
          </a:p>
          <a:p>
            <a:r>
              <a:rPr lang="pt-BR" sz="1600" dirty="0">
                <a:highlight>
                  <a:srgbClr val="00FF00"/>
                </a:highlight>
              </a:rPr>
              <a:t>102	45 minutos</a:t>
            </a:r>
          </a:p>
          <a:p>
            <a:r>
              <a:rPr lang="pt-BR" sz="1600" dirty="0">
                <a:highlight>
                  <a:srgbClr val="00FF00"/>
                </a:highlight>
              </a:rPr>
              <a:t>104	35 minutos</a:t>
            </a:r>
          </a:p>
          <a:p>
            <a:r>
              <a:rPr lang="pt-BR" sz="1600" dirty="0">
                <a:highlight>
                  <a:srgbClr val="00FF00"/>
                </a:highlight>
              </a:rPr>
              <a:t>105	30 minutos</a:t>
            </a:r>
          </a:p>
          <a:p>
            <a:r>
              <a:rPr lang="pt-BR" sz="1600" dirty="0">
                <a:highlight>
                  <a:srgbClr val="00FF00"/>
                </a:highlight>
              </a:rPr>
              <a:t>106	25 minutos</a:t>
            </a:r>
          </a:p>
          <a:p>
            <a:r>
              <a:rPr lang="pt-BR" sz="1600" dirty="0">
                <a:highlight>
                  <a:srgbClr val="00FF00"/>
                </a:highlight>
              </a:rPr>
              <a:t>108	20 minutos</a:t>
            </a:r>
          </a:p>
          <a:p>
            <a:r>
              <a:rPr lang="pt-BR" sz="1600" dirty="0">
                <a:highlight>
                  <a:srgbClr val="00FF00"/>
                </a:highlight>
              </a:rPr>
              <a:t>110	15 minutos</a:t>
            </a:r>
          </a:p>
          <a:p>
            <a:r>
              <a:rPr lang="pt-BR" sz="1600" dirty="0">
                <a:highlight>
                  <a:srgbClr val="00FF00"/>
                </a:highlight>
              </a:rPr>
              <a:t>112	10 minutos</a:t>
            </a:r>
          </a:p>
          <a:p>
            <a:r>
              <a:rPr lang="pt-BR" sz="1600" dirty="0">
                <a:highlight>
                  <a:srgbClr val="00FF00"/>
                </a:highlight>
              </a:rPr>
              <a:t>114	8 minutos</a:t>
            </a:r>
          </a:p>
          <a:p>
            <a:r>
              <a:rPr lang="pt-BR" sz="1600" dirty="0">
                <a:highlight>
                  <a:srgbClr val="00FF00"/>
                </a:highlight>
              </a:rPr>
              <a:t>115	7 minutos</a:t>
            </a:r>
          </a:p>
        </p:txBody>
      </p:sp>
      <p:sp>
        <p:nvSpPr>
          <p:cNvPr id="7" name="CaixaDeTexto 6">
            <a:extLst>
              <a:ext uri="{FF2B5EF4-FFF2-40B4-BE49-F238E27FC236}">
                <a16:creationId xmlns:a16="http://schemas.microsoft.com/office/drawing/2014/main" id="{77CF8D30-5F88-96E1-F70C-440734B343AB}"/>
              </a:ext>
            </a:extLst>
          </p:cNvPr>
          <p:cNvSpPr txBox="1"/>
          <p:nvPr/>
        </p:nvSpPr>
        <p:spPr>
          <a:xfrm>
            <a:off x="6097524" y="4272677"/>
            <a:ext cx="6094476" cy="2585323"/>
          </a:xfrm>
          <a:prstGeom prst="rect">
            <a:avLst/>
          </a:prstGeom>
          <a:solidFill>
            <a:schemeClr val="bg1">
              <a:lumMod val="85000"/>
            </a:schemeClr>
          </a:solidFill>
        </p:spPr>
        <p:txBody>
          <a:bodyPr wrap="square">
            <a:spAutoFit/>
          </a:bodyPr>
          <a:lstStyle/>
          <a:p>
            <a:r>
              <a:rPr lang="pt-BR" sz="1800" dirty="0"/>
              <a:t>Importante:</a:t>
            </a:r>
          </a:p>
          <a:p>
            <a:r>
              <a:rPr lang="pt-BR" sz="1800" dirty="0"/>
              <a:t>As leituras devem ser realizadas próximas aos ouvidos dos trabalhadores. Além disso, os níveis de ruído contínuo ou intermitente devem ser medidos em decibéis (dB) e não é permitido a exposição a níveis de ruídos acima de 115 dB (A) para indivíduos que não estejam protegidos. As operações que exponham os trabalhadores a níveis de ruído, contínuo ou intermitente, superiores a este valor, sem proteção adequada, oferecerão risco grave e iminente. </a:t>
            </a:r>
          </a:p>
        </p:txBody>
      </p:sp>
      <p:pic>
        <p:nvPicPr>
          <p:cNvPr id="10" name="Imagem 9">
            <a:extLst>
              <a:ext uri="{FF2B5EF4-FFF2-40B4-BE49-F238E27FC236}">
                <a16:creationId xmlns:a16="http://schemas.microsoft.com/office/drawing/2014/main" id="{F98A058A-368E-2AAF-60C3-E24B44E4A27D}"/>
              </a:ext>
            </a:extLst>
          </p:cNvPr>
          <p:cNvPicPr>
            <a:picLocks noChangeAspect="1"/>
          </p:cNvPicPr>
          <p:nvPr/>
        </p:nvPicPr>
        <p:blipFill>
          <a:blip r:embed="rId2"/>
          <a:stretch>
            <a:fillRect/>
          </a:stretch>
        </p:blipFill>
        <p:spPr>
          <a:xfrm>
            <a:off x="6094477" y="236760"/>
            <a:ext cx="6097523" cy="4069322"/>
          </a:xfrm>
          <a:prstGeom prst="rect">
            <a:avLst/>
          </a:prstGeom>
        </p:spPr>
      </p:pic>
      <p:pic>
        <p:nvPicPr>
          <p:cNvPr id="11" name="Imagem 10" descr="Texto&#10;&#10;Descrição gerada automaticamente com confiança baixa">
            <a:extLst>
              <a:ext uri="{FF2B5EF4-FFF2-40B4-BE49-F238E27FC236}">
                <a16:creationId xmlns:a16="http://schemas.microsoft.com/office/drawing/2014/main" id="{18E129E7-0C79-DAB2-7663-F040EB1DC0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7390" y="6177179"/>
            <a:ext cx="1603286" cy="445117"/>
          </a:xfrm>
          <a:prstGeom prst="rect">
            <a:avLst/>
          </a:prstGeom>
        </p:spPr>
      </p:pic>
    </p:spTree>
    <p:extLst>
      <p:ext uri="{BB962C8B-B14F-4D97-AF65-F5344CB8AC3E}">
        <p14:creationId xmlns:p14="http://schemas.microsoft.com/office/powerpoint/2010/main" val="1133668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nexo I da NR15 Tolerância para ruído">
            <a:extLst>
              <a:ext uri="{FF2B5EF4-FFF2-40B4-BE49-F238E27FC236}">
                <a16:creationId xmlns:a16="http://schemas.microsoft.com/office/drawing/2014/main" id="{CA8B621A-0E8E-4F3F-7820-1579C11B07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21" r="4607" b="-1"/>
          <a:stretch/>
        </p:blipFill>
        <p:spPr bwMode="auto">
          <a:xfrm>
            <a:off x="2519309"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FD18198A-37F5-6B3C-6CE9-C1023EDA399A}"/>
              </a:ext>
            </a:extLst>
          </p:cNvPr>
          <p:cNvSpPr>
            <a:spLocks noGrp="1"/>
          </p:cNvSpPr>
          <p:nvPr>
            <p:ph type="title"/>
          </p:nvPr>
        </p:nvSpPr>
        <p:spPr>
          <a:xfrm>
            <a:off x="367146" y="146361"/>
            <a:ext cx="3822189" cy="1899912"/>
          </a:xfrm>
        </p:spPr>
        <p:txBody>
          <a:bodyPr>
            <a:normAutofit/>
          </a:bodyPr>
          <a:lstStyle/>
          <a:p>
            <a:r>
              <a:rPr lang="pt-BR" sz="3100" dirty="0">
                <a:highlight>
                  <a:srgbClr val="FFFF00"/>
                </a:highlight>
              </a:rPr>
              <a:t>ANEXO N.º 2 LIMITES DE TOLERÂNCIA PARA RUÍDOS DE IMPACTO</a:t>
            </a:r>
            <a:br>
              <a:rPr lang="pt-BR" sz="3100" dirty="0">
                <a:highlight>
                  <a:srgbClr val="FFFF00"/>
                </a:highlight>
              </a:rPr>
            </a:br>
            <a:endParaRPr lang="pt-BR" sz="3100" dirty="0">
              <a:highlight>
                <a:srgbClr val="FFFF00"/>
              </a:highlight>
            </a:endParaRPr>
          </a:p>
        </p:txBody>
      </p:sp>
      <p:sp>
        <p:nvSpPr>
          <p:cNvPr id="3" name="Espaço Reservado para Conteúdo 2">
            <a:extLst>
              <a:ext uri="{FF2B5EF4-FFF2-40B4-BE49-F238E27FC236}">
                <a16:creationId xmlns:a16="http://schemas.microsoft.com/office/drawing/2014/main" id="{2D57515F-91DA-70E9-9F07-A50AB71442D3}"/>
              </a:ext>
            </a:extLst>
          </p:cNvPr>
          <p:cNvSpPr>
            <a:spLocks noGrp="1"/>
          </p:cNvSpPr>
          <p:nvPr>
            <p:ph idx="1"/>
          </p:nvPr>
        </p:nvSpPr>
        <p:spPr>
          <a:xfrm>
            <a:off x="182880" y="2046273"/>
            <a:ext cx="4006455" cy="4539253"/>
          </a:xfrm>
        </p:spPr>
        <p:txBody>
          <a:bodyPr>
            <a:normAutofit/>
          </a:bodyPr>
          <a:lstStyle/>
          <a:p>
            <a:r>
              <a:rPr lang="pt-BR" sz="2000" dirty="0"/>
              <a:t>Os ruídos de impactos são aqueles que apresentam picos de energia acústica de duração inferior a 1 segundo, a intervalos superiores a 1 segundo.  Nesse sentido, as atividades que exponham os trabalhadores, sem proteção adequada, a níveis de ruído de impacto superiores a 140 dB(LINEAR), medidos no circuito de resposta para impacto, ou superiores a 130 dB(C), medidos no circuito de resposta rápida (FAST), oferecerão risco grave e iminente. </a:t>
            </a:r>
          </a:p>
        </p:txBody>
      </p:sp>
      <p:pic>
        <p:nvPicPr>
          <p:cNvPr id="4" name="Imagem 3" descr="Texto&#10;&#10;Descrição gerada automaticamente com confiança baixa">
            <a:extLst>
              <a:ext uri="{FF2B5EF4-FFF2-40B4-BE49-F238E27FC236}">
                <a16:creationId xmlns:a16="http://schemas.microsoft.com/office/drawing/2014/main" id="{746E032E-9CAC-CE6C-2412-D420B819D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3279">
            <a:off x="7869382" y="4929540"/>
            <a:ext cx="3929197" cy="1090855"/>
          </a:xfrm>
          <a:prstGeom prst="rect">
            <a:avLst/>
          </a:prstGeom>
        </p:spPr>
      </p:pic>
    </p:spTree>
    <p:extLst>
      <p:ext uri="{BB962C8B-B14F-4D97-AF65-F5344CB8AC3E}">
        <p14:creationId xmlns:p14="http://schemas.microsoft.com/office/powerpoint/2010/main" val="571411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Norma Regulamentadora 15, Anexo 3 – Limites de Tolerância para Exposição ao  Calor | Blog - Perícia Segurança">
            <a:extLst>
              <a:ext uri="{FF2B5EF4-FFF2-40B4-BE49-F238E27FC236}">
                <a16:creationId xmlns:a16="http://schemas.microsoft.com/office/drawing/2014/main" id="{30E2B9C2-3AA6-2ED4-CDE8-AD2788F796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174430"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2AAD4FDA-3013-60EC-D9CD-9F1E5C6CC4FD}"/>
              </a:ext>
            </a:extLst>
          </p:cNvPr>
          <p:cNvSpPr>
            <a:spLocks noGrp="1"/>
          </p:cNvSpPr>
          <p:nvPr>
            <p:ph type="title"/>
          </p:nvPr>
        </p:nvSpPr>
        <p:spPr>
          <a:xfrm>
            <a:off x="8287837" y="386497"/>
            <a:ext cx="3822189" cy="1899912"/>
          </a:xfrm>
        </p:spPr>
        <p:txBody>
          <a:bodyPr>
            <a:normAutofit/>
          </a:bodyPr>
          <a:lstStyle/>
          <a:p>
            <a:r>
              <a:rPr lang="pt-BR" sz="3100" dirty="0">
                <a:highlight>
                  <a:srgbClr val="FF0000"/>
                </a:highlight>
              </a:rPr>
              <a:t>ANEXO N.º 3 LIMITES DE TOLERÂNCIA PARA EXPOSIÇÃO AO CALOR </a:t>
            </a:r>
            <a:br>
              <a:rPr lang="pt-BR" sz="3100" dirty="0">
                <a:highlight>
                  <a:srgbClr val="FF0000"/>
                </a:highlight>
              </a:rPr>
            </a:br>
            <a:endParaRPr lang="pt-BR" sz="3100" dirty="0">
              <a:highlight>
                <a:srgbClr val="FF0000"/>
              </a:highlight>
            </a:endParaRPr>
          </a:p>
        </p:txBody>
      </p:sp>
      <p:sp>
        <p:nvSpPr>
          <p:cNvPr id="3" name="Espaço Reservado para Conteúdo 2">
            <a:extLst>
              <a:ext uri="{FF2B5EF4-FFF2-40B4-BE49-F238E27FC236}">
                <a16:creationId xmlns:a16="http://schemas.microsoft.com/office/drawing/2014/main" id="{A3C069EB-548A-F935-10C7-B14B5F2A3A0F}"/>
              </a:ext>
            </a:extLst>
          </p:cNvPr>
          <p:cNvSpPr>
            <a:spLocks noGrp="1"/>
          </p:cNvSpPr>
          <p:nvPr>
            <p:ph idx="1"/>
          </p:nvPr>
        </p:nvSpPr>
        <p:spPr>
          <a:xfrm>
            <a:off x="8205864" y="2286419"/>
            <a:ext cx="3986136" cy="4502308"/>
          </a:xfrm>
        </p:spPr>
        <p:txBody>
          <a:bodyPr>
            <a:normAutofit/>
          </a:bodyPr>
          <a:lstStyle/>
          <a:p>
            <a:r>
              <a:rPr lang="pt-BR" sz="2400" dirty="0"/>
              <a:t>O anexo 3 estabelece critérios para caracterização de atividades ou operações insalubres decorrentes da exposição ocupacional ao calor em ambientes fechados ou com fonte artificial de calor. </a:t>
            </a:r>
          </a:p>
          <a:p>
            <a:r>
              <a:rPr lang="pt-BR" sz="2400" dirty="0"/>
              <a:t>Este anexo não abrange as atividades realizadas a céu aberto ou seja condições naturais, como a exposição ao sol por exemplo. </a:t>
            </a:r>
          </a:p>
        </p:txBody>
      </p:sp>
      <p:pic>
        <p:nvPicPr>
          <p:cNvPr id="4" name="Imagem 3" descr="Texto&#10;&#10;Descrição gerada automaticamente com confiança baixa">
            <a:extLst>
              <a:ext uri="{FF2B5EF4-FFF2-40B4-BE49-F238E27FC236}">
                <a16:creationId xmlns:a16="http://schemas.microsoft.com/office/drawing/2014/main" id="{38553023-E6C5-07C4-7827-523567450B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 y="0"/>
            <a:ext cx="1603286" cy="445117"/>
          </a:xfrm>
          <a:prstGeom prst="rect">
            <a:avLst/>
          </a:prstGeom>
        </p:spPr>
      </p:pic>
    </p:spTree>
    <p:extLst>
      <p:ext uri="{BB962C8B-B14F-4D97-AF65-F5344CB8AC3E}">
        <p14:creationId xmlns:p14="http://schemas.microsoft.com/office/powerpoint/2010/main" val="761934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AC2093C7-1619-AD87-EDF0-B5A39A739700}"/>
              </a:ext>
            </a:extLst>
          </p:cNvPr>
          <p:cNvPicPr>
            <a:picLocks noChangeAspect="1"/>
          </p:cNvPicPr>
          <p:nvPr/>
        </p:nvPicPr>
        <p:blipFill rotWithShape="1">
          <a:blip r:embed="rId2"/>
          <a:srcRect l="22765" r="18015" b="-1"/>
          <a:stretch/>
        </p:blipFill>
        <p:spPr>
          <a:xfrm>
            <a:off x="0" y="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474873B-EF0D-45B4-336A-4EE3787300D7}"/>
              </a:ext>
            </a:extLst>
          </p:cNvPr>
          <p:cNvSpPr>
            <a:spLocks noGrp="1"/>
          </p:cNvSpPr>
          <p:nvPr>
            <p:ph type="title"/>
          </p:nvPr>
        </p:nvSpPr>
        <p:spPr>
          <a:xfrm>
            <a:off x="8534400" y="365125"/>
            <a:ext cx="2819399" cy="1899912"/>
          </a:xfrm>
        </p:spPr>
        <p:txBody>
          <a:bodyPr>
            <a:normAutofit/>
          </a:bodyPr>
          <a:lstStyle/>
          <a:p>
            <a:r>
              <a:rPr lang="pt-BR" sz="3100" b="1" i="0" dirty="0">
                <a:effectLst/>
                <a:highlight>
                  <a:srgbClr val="C0C0C0"/>
                </a:highlight>
              </a:rPr>
              <a:t>ANEXO N.º 5 RADIAÇÕES IONIZANTES</a:t>
            </a:r>
            <a:br>
              <a:rPr lang="pt-BR" sz="3100" b="1" i="0" dirty="0">
                <a:effectLst/>
              </a:rPr>
            </a:br>
            <a:endParaRPr lang="pt-BR" sz="3100" dirty="0"/>
          </a:p>
        </p:txBody>
      </p:sp>
      <p:sp>
        <p:nvSpPr>
          <p:cNvPr id="3" name="Espaço Reservado para Conteúdo 2">
            <a:extLst>
              <a:ext uri="{FF2B5EF4-FFF2-40B4-BE49-F238E27FC236}">
                <a16:creationId xmlns:a16="http://schemas.microsoft.com/office/drawing/2014/main" id="{7922A456-95CF-F2A5-708B-52339352604E}"/>
              </a:ext>
            </a:extLst>
          </p:cNvPr>
          <p:cNvSpPr>
            <a:spLocks noGrp="1"/>
          </p:cNvSpPr>
          <p:nvPr>
            <p:ph idx="1"/>
          </p:nvPr>
        </p:nvSpPr>
        <p:spPr>
          <a:xfrm>
            <a:off x="8211126" y="2434201"/>
            <a:ext cx="3980873" cy="3742762"/>
          </a:xfrm>
        </p:spPr>
        <p:txBody>
          <a:bodyPr>
            <a:normAutofit/>
          </a:bodyPr>
          <a:lstStyle/>
          <a:p>
            <a:r>
              <a:rPr lang="pt-BR" sz="2000" b="0" i="0" dirty="0">
                <a:effectLst/>
                <a:latin typeface="Montserrat" panose="02000505000000020004" pitchFamily="2" charset="0"/>
              </a:rPr>
              <a:t>Informa que os limites de tolerâncias, obrigações, princípios e controles básicos para proteção dos colaboradores são os presentes na norma CNEN 3.01, uma vez que esta norma fala sobre as diretrizes básicas para proteção radiológica. </a:t>
            </a:r>
          </a:p>
          <a:p>
            <a:endParaRPr lang="pt-BR" sz="2000" dirty="0"/>
          </a:p>
        </p:txBody>
      </p:sp>
      <p:pic>
        <p:nvPicPr>
          <p:cNvPr id="5" name="Imagem 4" descr="Texto&#10;&#10;Descrição gerada automaticamente com confiança baixa">
            <a:extLst>
              <a:ext uri="{FF2B5EF4-FFF2-40B4-BE49-F238E27FC236}">
                <a16:creationId xmlns:a16="http://schemas.microsoft.com/office/drawing/2014/main" id="{BFC046E3-0653-80DD-58FC-F609D9DACA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58" y="142566"/>
            <a:ext cx="1603286" cy="445117"/>
          </a:xfrm>
          <a:prstGeom prst="rect">
            <a:avLst/>
          </a:prstGeom>
        </p:spPr>
      </p:pic>
    </p:spTree>
    <p:extLst>
      <p:ext uri="{BB962C8B-B14F-4D97-AF65-F5344CB8AC3E}">
        <p14:creationId xmlns:p14="http://schemas.microsoft.com/office/powerpoint/2010/main" val="283543967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xvfpaa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1168</Words>
  <Application>Microsoft Office PowerPoint</Application>
  <PresentationFormat>Widescreen</PresentationFormat>
  <Paragraphs>65</Paragraphs>
  <Slides>18</Slides>
  <Notes>0</Notes>
  <HiddenSlides>0</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18</vt:i4>
      </vt:variant>
    </vt:vector>
  </HeadingPairs>
  <TitlesOfParts>
    <vt:vector size="26" baseType="lpstr">
      <vt:lpstr>Meiryo</vt:lpstr>
      <vt:lpstr>Arial</vt:lpstr>
      <vt:lpstr>Calibri</vt:lpstr>
      <vt:lpstr>Calibri Light</vt:lpstr>
      <vt:lpstr>Montserrat</vt:lpstr>
      <vt:lpstr>字魂59号-创粗黑</vt:lpstr>
      <vt:lpstr>Tema do Office</vt:lpstr>
      <vt:lpstr>自定义设计方案</vt:lpstr>
      <vt:lpstr>Apresentação do PowerPoint</vt:lpstr>
      <vt:lpstr>NR 15 – Atividades e Operações Insalubres</vt:lpstr>
      <vt:lpstr>A NR 15 </vt:lpstr>
      <vt:lpstr>Apresentação do PowerPoint</vt:lpstr>
      <vt:lpstr>ANEXO N.º 1 LIMITES DE TOLERÂNCIA PARA RUÍDO CONTÍNUO OU INTERMITENTE Esse é um dos anexos mais utilizados na área de segurança do trabalho e muito fácil de verificar, basta aferir o nível de ruído no ambiente de trabalho e conferir na tabela, de acordo com o nível de ruído aferido, o período ao qual o colaborador pode ficar exposto.   </vt:lpstr>
      <vt:lpstr>Apresentação do PowerPoint</vt:lpstr>
      <vt:lpstr>ANEXO N.º 2 LIMITES DE TOLERÂNCIA PARA RUÍDOS DE IMPACTO </vt:lpstr>
      <vt:lpstr>ANEXO N.º 3 LIMITES DE TOLERÂNCIA PARA EXPOSIÇÃO AO CALOR  </vt:lpstr>
      <vt:lpstr>ANEXO N.º 5 RADIAÇÕES IONIZANTES </vt:lpstr>
      <vt:lpstr>ANEXO N.º 6 TRABALHO SOB CONDIÇÕES HIPERBÁRICAS  </vt:lpstr>
      <vt:lpstr>ANEXO N.º 7 RADIAÇÕES NÃO-IONIZANTES </vt:lpstr>
      <vt:lpstr>ANEXO N.º 8 VIBRAÇÃO  </vt:lpstr>
      <vt:lpstr>ANEXO N.º 9 FRIO </vt:lpstr>
      <vt:lpstr>Anexo 10 UMIDADE </vt:lpstr>
      <vt:lpstr>ANEXO N.º 11 AGENTES QUÍMICOS CUJA INSALUBRIDADE É CARACTERIZADA POR LIMITE DE TOLERÂNCIA E INSPEÇÃO NO LOCAL DE TRABALHO </vt:lpstr>
      <vt:lpstr>ANEXO N.º 12 LIMITES DE TOLERÂNCIA PARA POEIRAS MINERAIS </vt:lpstr>
      <vt:lpstr>Anexo 13 – AGENTES QUÍMICOS </vt:lpstr>
      <vt:lpstr>ANEXO N.º 14 AGENTES BIOLÓGICOS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RODRIGO GARCIA</dc:creator>
  <cp:lastModifiedBy>RODRIGO GARCIA</cp:lastModifiedBy>
  <cp:revision>1</cp:revision>
  <dcterms:created xsi:type="dcterms:W3CDTF">2024-05-15T17:58:09Z</dcterms:created>
  <dcterms:modified xsi:type="dcterms:W3CDTF">2024-05-15T18:34:20Z</dcterms:modified>
</cp:coreProperties>
</file>