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51" r:id="rId2"/>
    <p:sldId id="352" r:id="rId3"/>
    <p:sldId id="353" r:id="rId4"/>
    <p:sldId id="354" r:id="rId5"/>
    <p:sldId id="356" r:id="rId6"/>
    <p:sldId id="355" r:id="rId7"/>
    <p:sldId id="357" r:id="rId8"/>
    <p:sldId id="358" r:id="rId9"/>
    <p:sldId id="359" r:id="rId10"/>
    <p:sldId id="361" r:id="rId11"/>
    <p:sldId id="360" r:id="rId1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B9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Estilo Médio 2 - Ênfas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5758FB7-9AC5-4552-8A53-C91805E547FA}" styleName="Estilo com Tema 1 - Ênfase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35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‹nº›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991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‹nº›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568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7687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1734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ipse 2">
            <a:extLst>
              <a:ext uri="{FF2B5EF4-FFF2-40B4-BE49-F238E27FC236}">
                <a16:creationId xmlns:a16="http://schemas.microsoft.com/office/drawing/2014/main" id="{9FD5B522-BB78-E336-3F5F-2E4327723938}"/>
              </a:ext>
            </a:extLst>
          </p:cNvPr>
          <p:cNvSpPr/>
          <p:nvPr/>
        </p:nvSpPr>
        <p:spPr>
          <a:xfrm>
            <a:off x="1268114" y="762850"/>
            <a:ext cx="2225702" cy="2147498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pic>
        <p:nvPicPr>
          <p:cNvPr id="2" name="Imagem 1" descr="Porta de madeira com cortina&#10;&#10;Descrição gerada automaticamente com confiança média">
            <a:extLst>
              <a:ext uri="{FF2B5EF4-FFF2-40B4-BE49-F238E27FC236}">
                <a16:creationId xmlns:a16="http://schemas.microsoft.com/office/drawing/2014/main" id="{0CF7907D-717F-1836-85AC-9160A0DA67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268" y="-174171"/>
            <a:ext cx="12564955" cy="7200517"/>
          </a:xfrm>
          <a:prstGeom prst="rect">
            <a:avLst/>
          </a:prstGeom>
        </p:spPr>
      </p:pic>
      <p:pic>
        <p:nvPicPr>
          <p:cNvPr id="8" name="Imagem 7" descr="Texto&#10;&#10;Descrição gerada automaticamente com confiança baixa">
            <a:extLst>
              <a:ext uri="{FF2B5EF4-FFF2-40B4-BE49-F238E27FC236}">
                <a16:creationId xmlns:a16="http://schemas.microsoft.com/office/drawing/2014/main" id="{564152B0-596E-BE21-A235-EA885B1B52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713" y="35174"/>
            <a:ext cx="2261621" cy="627889"/>
          </a:xfrm>
          <a:prstGeom prst="rect">
            <a:avLst/>
          </a:prstGeom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6A6E8CEC-B945-4945-E85C-E269F739E917}"/>
              </a:ext>
            </a:extLst>
          </p:cNvPr>
          <p:cNvSpPr/>
          <p:nvPr/>
        </p:nvSpPr>
        <p:spPr>
          <a:xfrm>
            <a:off x="-186478" y="796978"/>
            <a:ext cx="12564955" cy="1655935"/>
          </a:xfrm>
          <a:prstGeom prst="rect">
            <a:avLst/>
          </a:prstGeom>
          <a:solidFill>
            <a:srgbClr val="23253D">
              <a:alpha val="87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85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12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5" name="Title 5" descr="e7d195523061f1c0c2b73831c94a3edc981f60e396d3e182073EE1468018468A7F192AE5E5CD515B6C3125F8AF6E4EE646174E8CF0B46FD19828DCE8CDA3B3A044A74F0E769C5FA8CB87AB6FC303C8BA3785FAC64AF542476E788CAADB444A39674DDF9DD625352A5FF00F4D80BB9D271207DA1B23F505A5011A8688F6E2AE0C6DE49E3EA56775759A548DC731730E14">
            <a:extLst>
              <a:ext uri="{FF2B5EF4-FFF2-40B4-BE49-F238E27FC236}">
                <a16:creationId xmlns:a16="http://schemas.microsoft.com/office/drawing/2014/main" id="{0BA7DD12-3D92-70F1-D7D2-C6F8852FF7C7}"/>
              </a:ext>
            </a:extLst>
          </p:cNvPr>
          <p:cNvSpPr txBox="1"/>
          <p:nvPr/>
        </p:nvSpPr>
        <p:spPr>
          <a:xfrm>
            <a:off x="2786710" y="827870"/>
            <a:ext cx="7272738" cy="127599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/>
            <a:r>
              <a:rPr lang="pt-BR" sz="3600" b="1" dirty="0">
                <a:solidFill>
                  <a:srgbClr val="FFFFFF"/>
                </a:solidFill>
              </a:rPr>
              <a:t>(REVOGADA) NR27 – Registro Profissional do Técnico de Segurança do Trabalho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17" name="Imagem 16" descr="Homem de terno e gravata com chapéu na mão&#10;&#10;Descrição gerada automaticamente">
            <a:extLst>
              <a:ext uri="{FF2B5EF4-FFF2-40B4-BE49-F238E27FC236}">
                <a16:creationId xmlns:a16="http://schemas.microsoft.com/office/drawing/2014/main" id="{D24AD95B-0668-5B5D-C9B5-E7331DF6A1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039" y="1634213"/>
            <a:ext cx="5580693" cy="5223788"/>
          </a:xfrm>
          <a:prstGeom prst="rect">
            <a:avLst/>
          </a:prstGeom>
        </p:spPr>
      </p:pic>
      <p:pic>
        <p:nvPicPr>
          <p:cNvPr id="6148" name="Picture 4" descr="Nr 27 - Registro Profissional do Técnico de Segurança do Trabalho - CALAMEO  Downloader">
            <a:extLst>
              <a:ext uri="{FF2B5EF4-FFF2-40B4-BE49-F238E27FC236}">
                <a16:creationId xmlns:a16="http://schemas.microsoft.com/office/drawing/2014/main" id="{52B70DCE-B881-8F8D-6005-A7CE6DC26F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373" b="69181" l="27899" r="78067">
                        <a14:foregroundMark x1="34454" y1="52672" x2="28151" y2="50356"/>
                        <a14:foregroundMark x1="55126" y1="34917" x2="54538" y2="33432"/>
                        <a14:foregroundMark x1="78151" y1="52078" x2="78151" y2="52078"/>
                        <a14:foregroundMark x1="53277" y1="68349" x2="53025" y2="69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92" t="32813" r="20336" b="30227"/>
          <a:stretch/>
        </p:blipFill>
        <p:spPr bwMode="auto">
          <a:xfrm>
            <a:off x="-298349" y="162617"/>
            <a:ext cx="2804104" cy="2747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7228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E3A6C36D-15EA-C19D-D33C-B86638FA3AFB}"/>
              </a:ext>
            </a:extLst>
          </p:cNvPr>
          <p:cNvSpPr txBox="1"/>
          <p:nvPr/>
        </p:nvSpPr>
        <p:spPr>
          <a:xfrm>
            <a:off x="174172" y="856343"/>
            <a:ext cx="12017828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</a:rPr>
              <a:t>CIPA</a:t>
            </a:r>
          </a:p>
          <a:p>
            <a:r>
              <a:rPr lang="pt-BR" sz="1400" dirty="0">
                <a:solidFill>
                  <a:schemeClr val="bg1"/>
                </a:solidFill>
              </a:rPr>
              <a:t>A Comissão Interna de Prevenção de Acidentes e de Assédios (CIPA) é estabelecida pela NR-5. O foco da CIPA é promover ações de preventivas e de conscientização sobre saúde e segurança do trabalho.</a:t>
            </a:r>
          </a:p>
          <a:p>
            <a:endParaRPr lang="pt-BR" sz="1400" dirty="0">
              <a:solidFill>
                <a:schemeClr val="bg1"/>
              </a:solidFill>
            </a:endParaRPr>
          </a:p>
          <a:p>
            <a:r>
              <a:rPr lang="pt-BR" sz="1400" dirty="0">
                <a:solidFill>
                  <a:schemeClr val="bg1"/>
                </a:solidFill>
              </a:rPr>
              <a:t>Apesar de ser constituída por colaboradores, o técnico de segurança do trabalho pode participar de processos importantes da CIPA, como as eleições para formação da comissão.</a:t>
            </a:r>
          </a:p>
          <a:p>
            <a:endParaRPr lang="pt-BR" sz="1400" dirty="0">
              <a:solidFill>
                <a:schemeClr val="bg1"/>
              </a:solidFill>
            </a:endParaRPr>
          </a:p>
          <a:p>
            <a:r>
              <a:rPr lang="pt-BR" sz="1400" dirty="0">
                <a:solidFill>
                  <a:schemeClr val="bg1"/>
                </a:solidFill>
              </a:rPr>
              <a:t>A CIPA é obrigatória para todas as empresas. A quantidade de representantes da comissão – chamados “</a:t>
            </a:r>
            <a:r>
              <a:rPr lang="pt-BR" sz="1400" dirty="0" err="1">
                <a:solidFill>
                  <a:schemeClr val="bg1"/>
                </a:solidFill>
              </a:rPr>
              <a:t>cipeiros</a:t>
            </a:r>
            <a:r>
              <a:rPr lang="pt-BR" sz="1400" dirty="0">
                <a:solidFill>
                  <a:schemeClr val="bg1"/>
                </a:solidFill>
              </a:rPr>
              <a:t>” – varia de acordo com o número de colaboradores e grau de risco. </a:t>
            </a:r>
          </a:p>
          <a:p>
            <a:endParaRPr lang="pt-BR" sz="1400" dirty="0">
              <a:solidFill>
                <a:schemeClr val="bg1"/>
              </a:solidFill>
            </a:endParaRPr>
          </a:p>
          <a:p>
            <a:r>
              <a:rPr lang="pt-BR" sz="1400" dirty="0">
                <a:solidFill>
                  <a:schemeClr val="bg1"/>
                </a:solidFill>
              </a:rPr>
              <a:t>Nesse sentido, o técnico de segurança ajuda em todas as etapas de formação da CIPA.</a:t>
            </a:r>
          </a:p>
          <a:p>
            <a:endParaRPr lang="pt-BR" sz="1400" dirty="0">
              <a:solidFill>
                <a:schemeClr val="bg1"/>
              </a:solidFill>
            </a:endParaRPr>
          </a:p>
          <a:p>
            <a:r>
              <a:rPr lang="pt-BR" sz="1400" dirty="0">
                <a:solidFill>
                  <a:schemeClr val="bg1"/>
                </a:solidFill>
              </a:rPr>
              <a:t>NR-5: Um resumo dos principais pontos da CIPA</a:t>
            </a:r>
          </a:p>
          <a:p>
            <a:endParaRPr lang="pt-BR" sz="1400" dirty="0">
              <a:solidFill>
                <a:schemeClr val="bg1"/>
              </a:solidFill>
            </a:endParaRPr>
          </a:p>
          <a:p>
            <a:r>
              <a:rPr lang="pt-BR" sz="1400" dirty="0">
                <a:solidFill>
                  <a:schemeClr val="bg1"/>
                </a:solidFill>
              </a:rPr>
              <a:t>SIPAT</a:t>
            </a:r>
          </a:p>
          <a:p>
            <a:r>
              <a:rPr lang="pt-BR" sz="1400" dirty="0">
                <a:solidFill>
                  <a:schemeClr val="bg1"/>
                </a:solidFill>
              </a:rPr>
              <a:t>A SIPAT é um evento anual realizado pela CIPA em conjunto com áreas da empresa, como o RH.  A realização da SIPAT é determinada na NR-5.</a:t>
            </a:r>
          </a:p>
          <a:p>
            <a:endParaRPr lang="pt-BR" sz="1400" dirty="0">
              <a:solidFill>
                <a:schemeClr val="bg1"/>
              </a:solidFill>
            </a:endParaRPr>
          </a:p>
          <a:p>
            <a:r>
              <a:rPr lang="pt-BR" sz="1400" dirty="0">
                <a:solidFill>
                  <a:schemeClr val="bg1"/>
                </a:solidFill>
              </a:rPr>
              <a:t>Esse evento é uma oportunidade de voltar a atenção de toda a empresa para assuntos relacionados à saúde e segurança do trabalho. </a:t>
            </a:r>
          </a:p>
          <a:p>
            <a:endParaRPr lang="pt-BR" sz="1400" dirty="0">
              <a:solidFill>
                <a:schemeClr val="bg1"/>
              </a:solidFill>
            </a:endParaRPr>
          </a:p>
          <a:p>
            <a:r>
              <a:rPr lang="pt-BR" sz="1400" dirty="0">
                <a:solidFill>
                  <a:schemeClr val="bg1"/>
                </a:solidFill>
              </a:rPr>
              <a:t>É possível estabelecer uma programação com minicursos, palestras, dinâmicas e até gincanas para engajar os colaboradores em temas de saúde e prevenção. </a:t>
            </a:r>
          </a:p>
          <a:p>
            <a:endParaRPr lang="pt-BR" sz="1400" dirty="0">
              <a:solidFill>
                <a:schemeClr val="bg1"/>
              </a:solidFill>
            </a:endParaRPr>
          </a:p>
          <a:p>
            <a:r>
              <a:rPr lang="pt-BR" sz="1400" dirty="0">
                <a:solidFill>
                  <a:schemeClr val="bg1"/>
                </a:solidFill>
              </a:rPr>
              <a:t>O técnico de segurança do trabalho consegue apoiar todo o processo de articulação da SIPAT, definindo os temas das atividades de acordo com os programas de segurança do trabalho da empresa. </a:t>
            </a:r>
          </a:p>
          <a:p>
            <a:endParaRPr lang="pt-BR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7557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67C94935-EEF8-27CD-E420-42B1C6EFBA8F}"/>
              </a:ext>
            </a:extLst>
          </p:cNvPr>
          <p:cNvSpPr txBox="1"/>
          <p:nvPr/>
        </p:nvSpPr>
        <p:spPr>
          <a:xfrm>
            <a:off x="348342" y="671691"/>
            <a:ext cx="12046858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dirty="0">
                <a:solidFill>
                  <a:schemeClr val="bg1"/>
                </a:solidFill>
              </a:rPr>
              <a:t>SESMT</a:t>
            </a:r>
          </a:p>
          <a:p>
            <a:r>
              <a:rPr lang="pt-BR" sz="1600" dirty="0">
                <a:solidFill>
                  <a:schemeClr val="bg1"/>
                </a:solidFill>
              </a:rPr>
              <a:t>O Serviço Especializado em Engenharia de Segurança e Medicina do Trabalho é definido pela NR-4. Ele funciona como uma área de saúde e segurança que deve existir em algumas empresas, mas não em todas.</a:t>
            </a:r>
          </a:p>
          <a:p>
            <a:endParaRPr lang="pt-BR" sz="1600" dirty="0">
              <a:solidFill>
                <a:schemeClr val="bg1"/>
              </a:solidFill>
            </a:endParaRPr>
          </a:p>
          <a:p>
            <a:r>
              <a:rPr lang="pt-BR" sz="1600" dirty="0">
                <a:solidFill>
                  <a:schemeClr val="bg1"/>
                </a:solidFill>
              </a:rPr>
              <a:t>A quantidade de profissionais alocados no SESMT de cada empresa depende de critérios como o grau de risco e a quantidade de colaboradores. </a:t>
            </a:r>
          </a:p>
          <a:p>
            <a:endParaRPr lang="pt-BR" sz="1600" dirty="0">
              <a:solidFill>
                <a:schemeClr val="bg1"/>
              </a:solidFill>
            </a:endParaRPr>
          </a:p>
          <a:p>
            <a:r>
              <a:rPr lang="pt-BR" sz="1600" dirty="0">
                <a:solidFill>
                  <a:schemeClr val="bg1"/>
                </a:solidFill>
              </a:rPr>
              <a:t>Algumas empresas têm a necessidade de constituir SESMT com, no mínimo, um técnico de segurança do trabalho. </a:t>
            </a:r>
          </a:p>
          <a:p>
            <a:endParaRPr lang="pt-BR" sz="1600" dirty="0">
              <a:solidFill>
                <a:schemeClr val="bg1"/>
              </a:solidFill>
            </a:endParaRPr>
          </a:p>
          <a:p>
            <a:r>
              <a:rPr lang="pt-BR" sz="1600" dirty="0">
                <a:solidFill>
                  <a:schemeClr val="bg1"/>
                </a:solidFill>
              </a:rPr>
              <a:t>Antigamente, os profissionais do SESMT precisavam ter vínculo empregatício com a  empresa. No entanto, essa condição mudou.</a:t>
            </a:r>
          </a:p>
          <a:p>
            <a:endParaRPr lang="pt-BR" sz="1600" dirty="0">
              <a:solidFill>
                <a:schemeClr val="bg1"/>
              </a:solidFill>
            </a:endParaRPr>
          </a:p>
          <a:p>
            <a:r>
              <a:rPr lang="pt-BR" sz="1600" dirty="0">
                <a:solidFill>
                  <a:schemeClr val="bg1"/>
                </a:solidFill>
              </a:rPr>
              <a:t>Desde 2023, os profissionais do SESMT podem ser contratados de empresas parceiras. Isso quer dizer que se a sua empresa precisa constituir um SESMT, ela pode contratar os profissionais da </a:t>
            </a:r>
            <a:r>
              <a:rPr lang="pt-BR" sz="1600" dirty="0" err="1">
                <a:solidFill>
                  <a:schemeClr val="bg1"/>
                </a:solidFill>
              </a:rPr>
              <a:t>Salú</a:t>
            </a:r>
            <a:r>
              <a:rPr lang="pt-BR" sz="1600" dirty="0">
                <a:solidFill>
                  <a:schemeClr val="bg1"/>
                </a:solidFill>
              </a:rPr>
              <a:t>. </a:t>
            </a:r>
          </a:p>
          <a:p>
            <a:endParaRPr lang="pt-BR" sz="1600" dirty="0">
              <a:solidFill>
                <a:schemeClr val="bg1"/>
              </a:solidFill>
            </a:endParaRPr>
          </a:p>
          <a:p>
            <a:r>
              <a:rPr lang="pt-BR" sz="1600" dirty="0">
                <a:solidFill>
                  <a:schemeClr val="bg1"/>
                </a:solidFill>
              </a:rPr>
              <a:t>SESMT pode ter profissionais terceirizados. Saiba tudo sobre a novidade!</a:t>
            </a:r>
          </a:p>
          <a:p>
            <a:endParaRPr lang="pt-BR" sz="1600" dirty="0">
              <a:solidFill>
                <a:schemeClr val="bg1"/>
              </a:solidFill>
            </a:endParaRPr>
          </a:p>
          <a:p>
            <a:r>
              <a:rPr lang="pt-BR" sz="1600" dirty="0">
                <a:solidFill>
                  <a:schemeClr val="bg1"/>
                </a:solidFill>
              </a:rPr>
              <a:t>Saúde e segurança sem estresse!</a:t>
            </a:r>
          </a:p>
          <a:p>
            <a:r>
              <a:rPr lang="pt-BR" sz="1600" dirty="0">
                <a:solidFill>
                  <a:schemeClr val="bg1"/>
                </a:solidFill>
              </a:rPr>
              <a:t>Com a </a:t>
            </a:r>
            <a:r>
              <a:rPr lang="pt-BR" sz="1600" dirty="0" err="1">
                <a:solidFill>
                  <a:schemeClr val="bg1"/>
                </a:solidFill>
              </a:rPr>
              <a:t>Salú</a:t>
            </a:r>
            <a:r>
              <a:rPr lang="pt-BR" sz="1600" dirty="0">
                <a:solidFill>
                  <a:schemeClr val="bg1"/>
                </a:solidFill>
              </a:rPr>
              <a:t>, sua rotina de saúde ocupacional é muito mais leve. Afinal, cuidamos de todas as demandas que o RH precisa dar conta para garantir o cumprimento das NR e a regularidade do </a:t>
            </a:r>
            <a:r>
              <a:rPr lang="pt-BR" sz="1600" dirty="0" err="1">
                <a:solidFill>
                  <a:schemeClr val="bg1"/>
                </a:solidFill>
              </a:rPr>
              <a:t>eSocial</a:t>
            </a:r>
            <a:r>
              <a:rPr lang="pt-BR" sz="1600" dirty="0">
                <a:solidFill>
                  <a:schemeClr val="bg1"/>
                </a:solidFill>
              </a:rPr>
              <a:t>!</a:t>
            </a:r>
          </a:p>
          <a:p>
            <a:endParaRPr lang="pt-BR" sz="1600" dirty="0">
              <a:solidFill>
                <a:schemeClr val="bg1"/>
              </a:solidFill>
            </a:endParaRPr>
          </a:p>
          <a:p>
            <a:r>
              <a:rPr lang="pt-BR" sz="1600" dirty="0">
                <a:solidFill>
                  <a:schemeClr val="bg1"/>
                </a:solidFill>
              </a:rPr>
              <a:t>O nosso sistema permite o </a:t>
            </a:r>
            <a:r>
              <a:rPr lang="pt-BR" sz="1600" dirty="0" err="1">
                <a:solidFill>
                  <a:schemeClr val="bg1"/>
                </a:solidFill>
              </a:rPr>
              <a:t>autoagendamento</a:t>
            </a:r>
            <a:r>
              <a:rPr lang="pt-BR" sz="1600" dirty="0">
                <a:solidFill>
                  <a:schemeClr val="bg1"/>
                </a:solidFill>
              </a:rPr>
              <a:t> de exames ocupacionais em clínicas credenciadas. Além disso, centralizamos os atestados de saúde e todos os outros documentos no Portal RH, para que você consulte sempre que necessário.</a:t>
            </a:r>
          </a:p>
          <a:p>
            <a:endParaRPr lang="pt-BR" sz="1600" dirty="0">
              <a:solidFill>
                <a:schemeClr val="bg1"/>
              </a:solidFill>
            </a:endParaRPr>
          </a:p>
          <a:p>
            <a:r>
              <a:rPr lang="pt-BR" sz="1600" dirty="0">
                <a:solidFill>
                  <a:schemeClr val="bg1"/>
                </a:solidFill>
              </a:rPr>
              <a:t>Sem contar que, com a anamnese ocupacional, fica muito mais fácil entender as reais necessidades de saúde dos seus colaboradores para implantar programas efetivos de saúde.</a:t>
            </a:r>
          </a:p>
        </p:txBody>
      </p:sp>
    </p:spTree>
    <p:extLst>
      <p:ext uri="{BB962C8B-B14F-4D97-AF65-F5344CB8AC3E}">
        <p14:creationId xmlns:p14="http://schemas.microsoft.com/office/powerpoint/2010/main" val="20386893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C6C78921-A196-6235-861E-485BDA7C756E}"/>
              </a:ext>
            </a:extLst>
          </p:cNvPr>
          <p:cNvSpPr txBox="1"/>
          <p:nvPr/>
        </p:nvSpPr>
        <p:spPr>
          <a:xfrm>
            <a:off x="485611" y="843677"/>
            <a:ext cx="11532217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solidFill>
                  <a:schemeClr val="bg1"/>
                </a:solidFill>
              </a:rPr>
              <a:t>NR-27: Por que a norma do registro de técnico de segurança do trabalho foi revogada? </a:t>
            </a:r>
          </a:p>
          <a:p>
            <a:br>
              <a:rPr lang="pt-BR" sz="2000" dirty="0">
                <a:solidFill>
                  <a:schemeClr val="bg1"/>
                </a:solidFill>
              </a:rPr>
            </a:br>
            <a:r>
              <a:rPr lang="pt-BR" sz="2000" dirty="0">
                <a:solidFill>
                  <a:schemeClr val="bg1"/>
                </a:solidFill>
              </a:rPr>
              <a:t>O técnico de segurança do trabalho é um dos profissionais de SST fundamentais para garantir que o trabalho ocorra de maneira saudável nas empresas.</a:t>
            </a:r>
          </a:p>
          <a:p>
            <a:endParaRPr lang="pt-BR" sz="2000" dirty="0">
              <a:solidFill>
                <a:schemeClr val="bg1"/>
              </a:solidFill>
            </a:endParaRPr>
          </a:p>
          <a:p>
            <a:r>
              <a:rPr lang="pt-BR" sz="2000" dirty="0">
                <a:solidFill>
                  <a:schemeClr val="bg1"/>
                </a:solidFill>
              </a:rPr>
              <a:t>Junto a outros especialistas, esse profissional é responsável pela implementação de vários programas determinados pelas Normas Regulamentadoras (NR), assim como emissão de laudos técnicos.</a:t>
            </a:r>
          </a:p>
          <a:p>
            <a:endParaRPr lang="pt-BR" sz="2000" dirty="0">
              <a:solidFill>
                <a:schemeClr val="bg1"/>
              </a:solidFill>
            </a:endParaRPr>
          </a:p>
          <a:p>
            <a:r>
              <a:rPr lang="pt-BR" sz="2000" dirty="0">
                <a:solidFill>
                  <a:schemeClr val="bg1"/>
                </a:solidFill>
              </a:rPr>
              <a:t>Por ser tão necessário para rotina ocupacional, o registro profissional do técnico de segurança do trabalho já teve uma NR própria: a NR-27, que foi revogada há mais de uma década.</a:t>
            </a:r>
          </a:p>
          <a:p>
            <a:endParaRPr lang="pt-BR" sz="2000" dirty="0">
              <a:solidFill>
                <a:schemeClr val="bg1"/>
              </a:solidFill>
            </a:endParaRPr>
          </a:p>
          <a:p>
            <a:r>
              <a:rPr lang="pt-BR" sz="2000" dirty="0">
                <a:solidFill>
                  <a:schemeClr val="bg1"/>
                </a:solidFill>
              </a:rPr>
              <a:t>Neste texto, explicamos tudo sobre a NR-27 e as mudanças que sua revogação provocou no âmbito de saúde e segurança do trabalho.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534369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9C49C28F-7DAF-E37A-9838-4579A0CD8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8814"/>
            <a:ext cx="12192000" cy="767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305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3D44E002-1C55-FE7D-F4F1-A17AFDD7C84D}"/>
              </a:ext>
            </a:extLst>
          </p:cNvPr>
          <p:cNvSpPr txBox="1"/>
          <p:nvPr/>
        </p:nvSpPr>
        <p:spPr>
          <a:xfrm>
            <a:off x="6052458" y="957943"/>
            <a:ext cx="6139542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chemeClr val="bg1"/>
                </a:solidFill>
              </a:rPr>
              <a:t>O que era a NR-27?</a:t>
            </a:r>
          </a:p>
          <a:p>
            <a:r>
              <a:rPr lang="pt-BR" sz="1600" dirty="0">
                <a:solidFill>
                  <a:schemeClr val="bg1"/>
                </a:solidFill>
              </a:rPr>
              <a:t>A NR-27 foi criada pelo Ministério do Trabalho em 1978. Seu objetivo principal era estabelecer os procedimentos para o registro profissional do Técnico de Segurança do Trabalho.</a:t>
            </a:r>
          </a:p>
          <a:p>
            <a:endParaRPr lang="pt-BR" sz="1600" dirty="0">
              <a:solidFill>
                <a:schemeClr val="bg1"/>
              </a:solidFill>
            </a:endParaRPr>
          </a:p>
          <a:p>
            <a:r>
              <a:rPr lang="pt-BR" sz="1600" dirty="0">
                <a:solidFill>
                  <a:schemeClr val="bg1"/>
                </a:solidFill>
              </a:rPr>
              <a:t>Desde a sua publicação, a NR-27 passou por diversas alterações, principalmente em relação ao setor competente responsável por emitir o registro, aos requisitos de qualificação profissional para obtê-lo e aos meios processuais para requerê-lo.</a:t>
            </a:r>
          </a:p>
          <a:p>
            <a:endParaRPr lang="pt-BR" sz="1600" dirty="0">
              <a:solidFill>
                <a:schemeClr val="bg1"/>
              </a:solidFill>
            </a:endParaRPr>
          </a:p>
          <a:p>
            <a:r>
              <a:rPr lang="pt-BR" sz="1600" dirty="0">
                <a:solidFill>
                  <a:schemeClr val="bg1"/>
                </a:solidFill>
              </a:rPr>
              <a:t>Um aspecto interessante de pontuar é que a NR-27 nunca recebeu uma classificação de acordo com a Portaria SIT nº 787, que estabelece três tipos de classificações para as NR. Isso porque, quando a Portaria foi publicada, em 2018, a NR-27 já havia sido revogada. </a:t>
            </a:r>
          </a:p>
          <a:p>
            <a:endParaRPr lang="pt-BR" sz="1600" dirty="0">
              <a:solidFill>
                <a:schemeClr val="bg1"/>
              </a:solidFill>
            </a:endParaRPr>
          </a:p>
          <a:p>
            <a:r>
              <a:rPr lang="pt-BR" sz="1600" dirty="0">
                <a:solidFill>
                  <a:schemeClr val="bg1"/>
                </a:solidFill>
              </a:rPr>
              <a:t>Da mesma forma, a NR-27 nunca foi deliberada pela Comissão Tripartite Paritária Permanente (CTPP), que foi extinta e reconstituída dentro de um breve período em 2019. </a:t>
            </a:r>
          </a:p>
          <a:p>
            <a:endParaRPr lang="pt-BR" sz="1600" dirty="0">
              <a:solidFill>
                <a:schemeClr val="bg1"/>
              </a:solidFill>
            </a:endParaRPr>
          </a:p>
          <a:p>
            <a:r>
              <a:rPr lang="pt-BR" sz="1600" dirty="0">
                <a:solidFill>
                  <a:schemeClr val="bg1"/>
                </a:solidFill>
              </a:rPr>
              <a:t>Conforme já explicamos, a CTPP é a comissão que discute sobre as mudanças em todas as normas regulamentadoras. Leia mais sobre ela no texto abaixo!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6A40F81-20FA-2DD5-EA72-D271F8A31D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542" y="1554843"/>
            <a:ext cx="6139542" cy="374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8332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3D44E002-1C55-FE7D-F4F1-A17AFDD7C84D}"/>
              </a:ext>
            </a:extLst>
          </p:cNvPr>
          <p:cNvSpPr txBox="1"/>
          <p:nvPr/>
        </p:nvSpPr>
        <p:spPr>
          <a:xfrm>
            <a:off x="130629" y="145143"/>
            <a:ext cx="6139542" cy="677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1400" b="1" i="0" dirty="0">
                <a:solidFill>
                  <a:schemeClr val="bg1"/>
                </a:solidFill>
                <a:effectLst/>
                <a:latin typeface="Poppins" panose="00000500000000000000" pitchFamily="2" charset="0"/>
              </a:rPr>
              <a:t>Mudanças na NR-27 ao longo do tempo</a:t>
            </a:r>
          </a:p>
          <a:p>
            <a:pPr algn="l"/>
            <a:r>
              <a:rPr lang="pt-BR" sz="1400" b="0" i="0" dirty="0">
                <a:solidFill>
                  <a:schemeClr val="bg1"/>
                </a:solidFill>
                <a:effectLst/>
                <a:latin typeface="Poppins" panose="00000500000000000000" pitchFamily="2" charset="0"/>
              </a:rPr>
              <a:t>Desde sua criação até a revogação, a NR-27 passou por diversas mudanças, principalmente em relação aos órgãos responsáveis por emitir o registro profissional do técnico de segurança do trabalho. </a:t>
            </a:r>
          </a:p>
          <a:p>
            <a:pPr algn="l"/>
            <a:r>
              <a:rPr lang="pt-BR" sz="1400" b="0" i="0" dirty="0">
                <a:solidFill>
                  <a:schemeClr val="bg1"/>
                </a:solidFill>
                <a:effectLst/>
                <a:latin typeface="Poppins" panose="00000500000000000000" pitchFamily="2" charset="0"/>
              </a:rPr>
              <a:t>Fizemos um resumo das principais fases e mudanças da norma ao longo do tempo. Confira!</a:t>
            </a:r>
          </a:p>
          <a:p>
            <a:pPr algn="l"/>
            <a:r>
              <a:rPr lang="pt-BR" sz="1400" b="1" i="0" dirty="0">
                <a:solidFill>
                  <a:schemeClr val="bg1"/>
                </a:solidFill>
                <a:effectLst/>
                <a:latin typeface="Poppins" panose="00000500000000000000" pitchFamily="2" charset="0"/>
              </a:rPr>
              <a:t>Primeira fase:</a:t>
            </a:r>
            <a:r>
              <a:rPr lang="pt-BR" sz="1400" b="0" i="0" dirty="0">
                <a:solidFill>
                  <a:schemeClr val="bg1"/>
                </a:solidFill>
                <a:effectLst/>
                <a:latin typeface="Poppins" panose="00000500000000000000" pitchFamily="2" charset="0"/>
              </a:rPr>
              <a:t> No início de tudo, tanto os órgãos nacionais quanto os regionais podiam emitir o registro profissional do técnico de segurança do trabalho. A emissão podia ser feita na Segurança e Saúde no Trabalho ou nas Delegacias Regionais do Trabalho.</a:t>
            </a:r>
          </a:p>
          <a:p>
            <a:pPr algn="l"/>
            <a:r>
              <a:rPr lang="pt-BR" sz="1400" b="1" i="0" dirty="0">
                <a:solidFill>
                  <a:schemeClr val="bg1"/>
                </a:solidFill>
                <a:effectLst/>
                <a:latin typeface="Poppins" panose="00000500000000000000" pitchFamily="2" charset="0"/>
              </a:rPr>
              <a:t>Segunda fase: </a:t>
            </a:r>
            <a:r>
              <a:rPr lang="pt-BR" sz="1400" b="0" i="0" dirty="0">
                <a:solidFill>
                  <a:schemeClr val="bg1"/>
                </a:solidFill>
                <a:effectLst/>
                <a:latin typeface="Poppins" panose="00000500000000000000" pitchFamily="2" charset="0"/>
              </a:rPr>
              <a:t>A primeira alteração no texto da norma determinou que o registro passasse a ser emitido somente nos órgãos regionais do Ministério do Trabalho, além de ter mudado os requisitos para a emissão.</a:t>
            </a:r>
          </a:p>
          <a:p>
            <a:pPr algn="l"/>
            <a:r>
              <a:rPr lang="pt-BR" sz="1400" b="1" i="0" dirty="0">
                <a:solidFill>
                  <a:schemeClr val="bg1"/>
                </a:solidFill>
                <a:effectLst/>
                <a:latin typeface="Poppins" panose="00000500000000000000" pitchFamily="2" charset="0"/>
              </a:rPr>
              <a:t>Terceira fase: </a:t>
            </a:r>
            <a:r>
              <a:rPr lang="pt-BR" sz="1400" b="0" i="0" dirty="0">
                <a:solidFill>
                  <a:schemeClr val="bg1"/>
                </a:solidFill>
                <a:effectLst/>
                <a:latin typeface="Poppins" panose="00000500000000000000" pitchFamily="2" charset="0"/>
              </a:rPr>
              <a:t>Em 1990, a NR-27 foi revogada. Assim, a atuação do técnico de segurança do trabalho dependia somente do diploma emitido em instituição de ensino reconhecida pelo Ministério da Educação. </a:t>
            </a:r>
          </a:p>
          <a:p>
            <a:pPr algn="l"/>
            <a:r>
              <a:rPr lang="pt-BR" sz="1400" b="1" i="0" dirty="0">
                <a:solidFill>
                  <a:schemeClr val="bg1"/>
                </a:solidFill>
                <a:effectLst/>
                <a:latin typeface="Poppins" panose="00000500000000000000" pitchFamily="2" charset="0"/>
              </a:rPr>
              <a:t>Quarta fase: </a:t>
            </a:r>
            <a:r>
              <a:rPr lang="pt-BR" sz="1400" b="0" i="0" dirty="0">
                <a:solidFill>
                  <a:schemeClr val="bg1"/>
                </a:solidFill>
                <a:effectLst/>
                <a:latin typeface="Poppins" panose="00000500000000000000" pitchFamily="2" charset="0"/>
              </a:rPr>
              <a:t>No entanto, o registro do profissional no Ministério do Trabalho ainda era uma exigência para a atuação do técnico. Dessa forma, em 1992, a NR-27 volta a vigorar e o registro passa a ser emitido na Secretaria Nacional do Trabalho.</a:t>
            </a:r>
          </a:p>
          <a:p>
            <a:pPr algn="l"/>
            <a:r>
              <a:rPr lang="pt-BR" sz="1400" b="1" i="0" dirty="0">
                <a:solidFill>
                  <a:schemeClr val="bg1"/>
                </a:solidFill>
                <a:effectLst/>
                <a:latin typeface="Poppins" panose="00000500000000000000" pitchFamily="2" charset="0"/>
              </a:rPr>
              <a:t>Quinta fase: </a:t>
            </a:r>
            <a:r>
              <a:rPr lang="pt-BR" sz="1400" b="0" i="0" dirty="0">
                <a:solidFill>
                  <a:schemeClr val="bg1"/>
                </a:solidFill>
                <a:effectLst/>
                <a:latin typeface="Poppins" panose="00000500000000000000" pitchFamily="2" charset="0"/>
              </a:rPr>
              <a:t>Em 1993, um decreto descentralizou a emissão do registro permitindo que as Delegacias Regionais do Trabalho também pudessem fazê-lo. </a:t>
            </a:r>
          </a:p>
          <a:p>
            <a:pPr algn="l"/>
            <a:r>
              <a:rPr lang="pt-BR" sz="1400" b="1" i="0" dirty="0">
                <a:solidFill>
                  <a:schemeClr val="bg1"/>
                </a:solidFill>
                <a:effectLst/>
                <a:latin typeface="Poppins" panose="00000500000000000000" pitchFamily="2" charset="0"/>
              </a:rPr>
              <a:t>Sexta fase: </a:t>
            </a:r>
            <a:r>
              <a:rPr lang="pt-BR" sz="1400" b="0" i="0" dirty="0">
                <a:solidFill>
                  <a:schemeClr val="bg1"/>
                </a:solidFill>
                <a:effectLst/>
                <a:latin typeface="Poppins" panose="00000500000000000000" pitchFamily="2" charset="0"/>
              </a:rPr>
              <a:t>Em 1995, o Ministério do Trabalho decidiu por centralizar novamente a emissão dos registros. Mas o processo poderia começar nas delegacias regionais a partir da iniciativa da pessoa interessada. </a:t>
            </a:r>
          </a:p>
          <a:p>
            <a:endParaRPr lang="pt-BR" sz="1400" dirty="0">
              <a:solidFill>
                <a:schemeClr val="bg1"/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CC9CAE6-8569-1A2C-5733-9D063A61A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0171" y="1509485"/>
            <a:ext cx="5757419" cy="383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7770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DF8C3A22-A80F-8331-3251-E0FEC23DD566}"/>
              </a:ext>
            </a:extLst>
          </p:cNvPr>
          <p:cNvSpPr txBox="1"/>
          <p:nvPr/>
        </p:nvSpPr>
        <p:spPr>
          <a:xfrm>
            <a:off x="551543" y="1143000"/>
            <a:ext cx="4252686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</a:rPr>
              <a:t>Quando a NR-27 foi revogada?</a:t>
            </a:r>
          </a:p>
          <a:p>
            <a:r>
              <a:rPr lang="pt-BR" sz="2000" dirty="0">
                <a:solidFill>
                  <a:schemeClr val="bg1"/>
                </a:solidFill>
              </a:rPr>
              <a:t>Depois de muitas mudanças no órgão responsável pela emissão do registro, em 2008, a NR-27 foi definitivamente revogada, com a publicação da Portaria MTE nº 262. </a:t>
            </a:r>
          </a:p>
          <a:p>
            <a:endParaRPr lang="pt-BR" sz="2000" dirty="0">
              <a:solidFill>
                <a:schemeClr val="bg1"/>
              </a:solidFill>
            </a:endParaRPr>
          </a:p>
          <a:p>
            <a:r>
              <a:rPr lang="pt-BR" sz="2000" dirty="0">
                <a:solidFill>
                  <a:schemeClr val="bg1"/>
                </a:solidFill>
              </a:rPr>
              <a:t>Antes disso, em 1990, o texto chegou a ser revogado, mas voltou a vigorar.</a:t>
            </a:r>
          </a:p>
          <a:p>
            <a:endParaRPr lang="pt-BR" sz="2000" dirty="0">
              <a:solidFill>
                <a:schemeClr val="bg1"/>
              </a:solidFill>
            </a:endParaRPr>
          </a:p>
          <a:p>
            <a:r>
              <a:rPr lang="pt-BR" sz="2000" dirty="0">
                <a:solidFill>
                  <a:schemeClr val="bg1"/>
                </a:solidFill>
              </a:rPr>
              <a:t>No entanto, embora a norma tenha sido revogada, o registro profissional continua sendo obrigatório para o exercício da profissão.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CEDADDF-67AA-9F88-1DD9-8B122888F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4457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9609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Básico em nr 27 - registro profissional do técnico de segurança do trabalho">
            <a:extLst>
              <a:ext uri="{FF2B5EF4-FFF2-40B4-BE49-F238E27FC236}">
                <a16:creationId xmlns:a16="http://schemas.microsoft.com/office/drawing/2014/main" id="{8F38F418-28C0-8666-1936-A78E769F2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057" y="866139"/>
            <a:ext cx="7872640" cy="5991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14DC5347-A8DE-7EB1-AA27-D5E287168DE8}"/>
              </a:ext>
            </a:extLst>
          </p:cNvPr>
          <p:cNvSpPr txBox="1"/>
          <p:nvPr/>
        </p:nvSpPr>
        <p:spPr>
          <a:xfrm>
            <a:off x="0" y="0"/>
            <a:ext cx="3730171" cy="7294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Como era emitido o registro do técnico de segurança com a NR-27?</a:t>
            </a:r>
          </a:p>
          <a:p>
            <a:r>
              <a:rPr lang="pt-BR" dirty="0">
                <a:solidFill>
                  <a:schemeClr val="bg1"/>
                </a:solidFill>
              </a:rPr>
              <a:t>Quando estava em vigor, a NR-27 contava com um único anexo com o modelo da ficha de requerimento do registro profissional. Assim, o profissional interessado deveria preencher a ficha e levá-la até a delegacia regional do trabalho junto com outros documentos. </a:t>
            </a:r>
          </a:p>
          <a:p>
            <a:endParaRPr lang="pt-BR" dirty="0">
              <a:solidFill>
                <a:schemeClr val="bg1"/>
              </a:solidFill>
            </a:endParaRPr>
          </a:p>
          <a:p>
            <a:r>
              <a:rPr lang="pt-BR" dirty="0">
                <a:solidFill>
                  <a:schemeClr val="bg1"/>
                </a:solidFill>
              </a:rPr>
              <a:t>Depois desse procedimento, uma análise de documentos era feita e, caso nenhuma irregularidade fosse identificada, o registro era concedido ao profissional.  </a:t>
            </a:r>
          </a:p>
          <a:p>
            <a:endParaRPr lang="pt-BR" dirty="0">
              <a:solidFill>
                <a:schemeClr val="bg1"/>
              </a:solidFill>
            </a:endParaRPr>
          </a:p>
          <a:p>
            <a:r>
              <a:rPr lang="pt-BR" dirty="0">
                <a:solidFill>
                  <a:schemeClr val="bg1"/>
                </a:solidFill>
              </a:rPr>
              <a:t>Onde é feito o registro profissional do técnico de segurança do trabalho?</a:t>
            </a:r>
          </a:p>
          <a:p>
            <a:r>
              <a:rPr lang="pt-BR" dirty="0">
                <a:solidFill>
                  <a:schemeClr val="bg1"/>
                </a:solidFill>
              </a:rPr>
              <a:t>Atualmente, o registro do profissional técnico de segurança do trabalho pode ser feito online, através do Sistema de Registro Profissional WEB (SIRPWEB). </a:t>
            </a:r>
          </a:p>
          <a:p>
            <a:endParaRPr lang="pt-BR" dirty="0">
              <a:solidFill>
                <a:schemeClr val="bg1"/>
              </a:solidFill>
            </a:endParaRPr>
          </a:p>
          <a:p>
            <a:r>
              <a:rPr lang="pt-BR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64712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791950E1-19F2-1EC0-4655-8B54FE1D37F3}"/>
              </a:ext>
            </a:extLst>
          </p:cNvPr>
          <p:cNvSpPr txBox="1"/>
          <p:nvPr/>
        </p:nvSpPr>
        <p:spPr>
          <a:xfrm>
            <a:off x="290286" y="1477725"/>
            <a:ext cx="60960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Tudo o que o interessado precisa fazer é preencher um formulário de solicitação de registro e, posteriormente, acompanhar o andamento da emissão direto no site, mediante o número do CPF e da solicitação. </a:t>
            </a:r>
          </a:p>
          <a:p>
            <a:endParaRPr lang="pt-BR" dirty="0">
              <a:solidFill>
                <a:schemeClr val="bg1"/>
              </a:solidFill>
            </a:endParaRPr>
          </a:p>
          <a:p>
            <a:r>
              <a:rPr lang="pt-BR" dirty="0">
                <a:solidFill>
                  <a:schemeClr val="bg1"/>
                </a:solidFill>
              </a:rPr>
              <a:t>Essa digitalização simplificou um processo que antes era muito burocrático e moroso, como mostram as alterações feitas no decorrer dos anos na NR-27.</a:t>
            </a:r>
          </a:p>
          <a:p>
            <a:endParaRPr lang="pt-BR" dirty="0">
              <a:solidFill>
                <a:schemeClr val="bg1"/>
              </a:solidFill>
            </a:endParaRPr>
          </a:p>
          <a:p>
            <a:r>
              <a:rPr lang="pt-BR" dirty="0">
                <a:solidFill>
                  <a:schemeClr val="bg1"/>
                </a:solidFill>
              </a:rPr>
              <a:t>Essa tendência também atinge outras áreas, como as responsabilidades trabalhistas e previdenciárias, que foram centralizadas no </a:t>
            </a:r>
            <a:r>
              <a:rPr lang="pt-BR" dirty="0" err="1">
                <a:solidFill>
                  <a:schemeClr val="bg1"/>
                </a:solidFill>
              </a:rPr>
              <a:t>eSocial</a:t>
            </a:r>
            <a:r>
              <a:rPr lang="pt-BR" dirty="0">
                <a:solidFill>
                  <a:schemeClr val="bg1"/>
                </a:solidFill>
              </a:rPr>
              <a:t> desde janeiro de 2023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AB21C95-C261-997F-7A72-B89D36ED96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6286" y="1346489"/>
            <a:ext cx="5515428" cy="367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3810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B659EDA9-C18A-1F80-453D-74A6AA378A82}"/>
              </a:ext>
            </a:extLst>
          </p:cNvPr>
          <p:cNvSpPr txBox="1"/>
          <p:nvPr/>
        </p:nvSpPr>
        <p:spPr>
          <a:xfrm>
            <a:off x="275771" y="217714"/>
            <a:ext cx="11916229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chemeClr val="bg1"/>
                </a:solidFill>
              </a:rPr>
              <a:t>Qual a importância do técnico de segurança do trabalho para as empresas? </a:t>
            </a:r>
          </a:p>
          <a:p>
            <a:r>
              <a:rPr lang="pt-BR" sz="1200" dirty="0">
                <a:solidFill>
                  <a:schemeClr val="bg1"/>
                </a:solidFill>
              </a:rPr>
              <a:t>O técnico em segurança do trabalho é um dos profissionais de SST indispensáveis para qualquer empresa. </a:t>
            </a:r>
          </a:p>
          <a:p>
            <a:endParaRPr lang="pt-BR" sz="1200" dirty="0">
              <a:solidFill>
                <a:schemeClr val="bg1"/>
              </a:solidFill>
            </a:endParaRPr>
          </a:p>
          <a:p>
            <a:r>
              <a:rPr lang="pt-BR" sz="1200" dirty="0">
                <a:solidFill>
                  <a:schemeClr val="bg1"/>
                </a:solidFill>
              </a:rPr>
              <a:t>Isso porque ele participa ou conduz diretamente processos a implementação de vários programas, inspeções, ações e monitoramento de riscos ocupacionais, a fim de evitar acidentes de trabalho e doenças ocupacionais. </a:t>
            </a:r>
          </a:p>
          <a:p>
            <a:endParaRPr lang="pt-BR" sz="1200" dirty="0">
              <a:solidFill>
                <a:schemeClr val="bg1"/>
              </a:solidFill>
            </a:endParaRPr>
          </a:p>
          <a:p>
            <a:r>
              <a:rPr lang="pt-BR" sz="1200" dirty="0">
                <a:solidFill>
                  <a:schemeClr val="bg1"/>
                </a:solidFill>
              </a:rPr>
              <a:t>Confira abaixo algumas das atribuições com as quais o técnico e segurança lida. </a:t>
            </a:r>
          </a:p>
          <a:p>
            <a:endParaRPr lang="pt-BR" sz="1200" dirty="0">
              <a:solidFill>
                <a:schemeClr val="bg1"/>
              </a:solidFill>
            </a:endParaRPr>
          </a:p>
          <a:p>
            <a:r>
              <a:rPr lang="pt-BR" sz="1200" dirty="0">
                <a:solidFill>
                  <a:schemeClr val="bg1"/>
                </a:solidFill>
              </a:rPr>
              <a:t>Ah, e lembre-se: você pode contar com o time de segurança do trabalho da </a:t>
            </a:r>
            <a:r>
              <a:rPr lang="pt-BR" sz="1200" dirty="0" err="1">
                <a:solidFill>
                  <a:schemeClr val="bg1"/>
                </a:solidFill>
              </a:rPr>
              <a:t>Salú</a:t>
            </a:r>
            <a:r>
              <a:rPr lang="pt-BR" sz="1200" dirty="0">
                <a:solidFill>
                  <a:schemeClr val="bg1"/>
                </a:solidFill>
              </a:rPr>
              <a:t> para cuidar de todas essas responsabilidades na sua empresa. É só marcar um bate-papo para entender como funciona o trabalho. </a:t>
            </a:r>
          </a:p>
          <a:p>
            <a:endParaRPr lang="pt-BR" sz="1200" dirty="0">
              <a:solidFill>
                <a:schemeClr val="bg1"/>
              </a:solidFill>
            </a:endParaRPr>
          </a:p>
          <a:p>
            <a:r>
              <a:rPr lang="pt-BR" sz="1200" dirty="0">
                <a:solidFill>
                  <a:schemeClr val="bg1"/>
                </a:solidFill>
              </a:rPr>
              <a:t>Programa de Gerenciamento de Riscos (PGR)</a:t>
            </a:r>
          </a:p>
          <a:p>
            <a:r>
              <a:rPr lang="pt-BR" sz="1200" dirty="0">
                <a:solidFill>
                  <a:schemeClr val="bg1"/>
                </a:solidFill>
              </a:rPr>
              <a:t>O PGR é um programa definido pela NR-1, uma norma geral que se aplica a todas as empresas.</a:t>
            </a:r>
          </a:p>
          <a:p>
            <a:endParaRPr lang="pt-BR" sz="1200" dirty="0">
              <a:solidFill>
                <a:schemeClr val="bg1"/>
              </a:solidFill>
            </a:endParaRPr>
          </a:p>
          <a:p>
            <a:r>
              <a:rPr lang="pt-BR" sz="1200" dirty="0">
                <a:solidFill>
                  <a:schemeClr val="bg1"/>
                </a:solidFill>
              </a:rPr>
              <a:t>Resumidamente, esse programa deve identificar os riscos e perigos tanto dos locais de trabalho quanto das atividades desempenhadas pelos colaboradores. </a:t>
            </a:r>
          </a:p>
          <a:p>
            <a:endParaRPr lang="pt-BR" sz="1200" dirty="0">
              <a:solidFill>
                <a:schemeClr val="bg1"/>
              </a:solidFill>
            </a:endParaRPr>
          </a:p>
          <a:p>
            <a:r>
              <a:rPr lang="pt-BR" sz="1200" dirty="0">
                <a:solidFill>
                  <a:schemeClr val="bg1"/>
                </a:solidFill>
              </a:rPr>
              <a:t>É um trabalho complexo que envolve o conhecimento do espaço, sinalização, treinamentos, entre outros tipos de medidas preventivas. O programa precisa ser atualizado constantemente.</a:t>
            </a:r>
          </a:p>
          <a:p>
            <a:endParaRPr lang="pt-BR" sz="1200" dirty="0">
              <a:solidFill>
                <a:schemeClr val="bg1"/>
              </a:solidFill>
            </a:endParaRPr>
          </a:p>
          <a:p>
            <a:r>
              <a:rPr lang="pt-BR" sz="1200" dirty="0">
                <a:solidFill>
                  <a:schemeClr val="bg1"/>
                </a:solidFill>
              </a:rPr>
              <a:t>O técnico de segurança do trabalho atua na elaboração dos documentos do PGR, como o inventário de riscos e o plano de ação.</a:t>
            </a:r>
          </a:p>
          <a:p>
            <a:endParaRPr lang="pt-BR" sz="1200" dirty="0">
              <a:solidFill>
                <a:schemeClr val="bg1"/>
              </a:solidFill>
            </a:endParaRPr>
          </a:p>
          <a:p>
            <a:r>
              <a:rPr lang="pt-BR" sz="1200" dirty="0">
                <a:solidFill>
                  <a:schemeClr val="bg1"/>
                </a:solidFill>
              </a:rPr>
              <a:t>Inventário de riscos: 10 passos para elaborar esse documento do PGR</a:t>
            </a:r>
          </a:p>
          <a:p>
            <a:endParaRPr lang="pt-BR" sz="1200" dirty="0">
              <a:solidFill>
                <a:schemeClr val="bg1"/>
              </a:solidFill>
            </a:endParaRPr>
          </a:p>
          <a:p>
            <a:r>
              <a:rPr lang="pt-BR" sz="1200" dirty="0">
                <a:solidFill>
                  <a:schemeClr val="bg1"/>
                </a:solidFill>
              </a:rPr>
              <a:t>LTCAT</a:t>
            </a:r>
          </a:p>
          <a:p>
            <a:r>
              <a:rPr lang="pt-BR" sz="1200" dirty="0">
                <a:solidFill>
                  <a:schemeClr val="bg1"/>
                </a:solidFill>
              </a:rPr>
              <a:t>O Laudo Técnico de Condições Ambientais de Trabalho (LTCAT) é um documento solicitado pelo INSS para comprovar que um colaborador esteve exposto a agentes de risco ao longo de sua vida laboral. </a:t>
            </a:r>
          </a:p>
          <a:p>
            <a:endParaRPr lang="pt-BR" sz="1200" dirty="0">
              <a:solidFill>
                <a:schemeClr val="bg1"/>
              </a:solidFill>
            </a:endParaRPr>
          </a:p>
          <a:p>
            <a:r>
              <a:rPr lang="pt-BR" sz="1200" dirty="0">
                <a:solidFill>
                  <a:schemeClr val="bg1"/>
                </a:solidFill>
              </a:rPr>
              <a:t>Esse documento é uma das condições para a solicitação da aposentadoria especial. </a:t>
            </a:r>
          </a:p>
          <a:p>
            <a:endParaRPr lang="pt-BR" sz="1200" dirty="0">
              <a:solidFill>
                <a:schemeClr val="bg1"/>
              </a:solidFill>
            </a:endParaRPr>
          </a:p>
          <a:p>
            <a:r>
              <a:rPr lang="pt-BR" sz="1200" dirty="0">
                <a:solidFill>
                  <a:schemeClr val="bg1"/>
                </a:solidFill>
              </a:rPr>
              <a:t>A legislação define que o LTCAT precisa ser elaborado por um médico ou engenheiro do trabalho. </a:t>
            </a:r>
          </a:p>
          <a:p>
            <a:endParaRPr lang="pt-BR" sz="1200" dirty="0">
              <a:solidFill>
                <a:schemeClr val="bg1"/>
              </a:solidFill>
            </a:endParaRPr>
          </a:p>
          <a:p>
            <a:r>
              <a:rPr lang="pt-BR" sz="1200" dirty="0">
                <a:solidFill>
                  <a:schemeClr val="bg1"/>
                </a:solidFill>
              </a:rPr>
              <a:t>No entanto, o técnico de segurança tem um papel substancial na composição de outros documentos e análises ambientais que se relacionam com o LTCAT, como o próprio inventário de riscos. </a:t>
            </a:r>
          </a:p>
          <a:p>
            <a:endParaRPr lang="pt-BR" sz="1200" dirty="0">
              <a:solidFill>
                <a:schemeClr val="bg1"/>
              </a:solidFill>
            </a:endParaRPr>
          </a:p>
          <a:p>
            <a:r>
              <a:rPr lang="pt-BR" sz="1200" dirty="0">
                <a:solidFill>
                  <a:schemeClr val="bg1"/>
                </a:solidFill>
              </a:rPr>
              <a:t>Quer tirar suas dúvidas sobre LTCAT? Nosso time está à disposição!</a:t>
            </a:r>
          </a:p>
          <a:p>
            <a:endParaRPr lang="pt-BR" sz="800" dirty="0">
              <a:solidFill>
                <a:schemeClr val="bg1"/>
              </a:solidFill>
            </a:endParaRPr>
          </a:p>
          <a:p>
            <a:endParaRPr lang="pt-BR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734899"/>
      </p:ext>
    </p:extLst>
  </p:cSld>
  <p:clrMapOvr>
    <a:masterClrMapping/>
  </p:clrMapOvr>
</p:sld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xvfpaa4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1735</Words>
  <Application>Microsoft Office PowerPoint</Application>
  <PresentationFormat>Widescreen</PresentationFormat>
  <Paragraphs>116</Paragraphs>
  <Slides>11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11</vt:i4>
      </vt:variant>
    </vt:vector>
  </HeadingPairs>
  <TitlesOfParts>
    <vt:vector size="16" baseType="lpstr">
      <vt:lpstr>Arial</vt:lpstr>
      <vt:lpstr>Calibri</vt:lpstr>
      <vt:lpstr>Poppins</vt:lpstr>
      <vt:lpstr>字魂59号-创粗黑</vt:lpstr>
      <vt:lpstr>自定义设计方案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RODRIGO GARCIA</dc:creator>
  <cp:lastModifiedBy>Central de Cursos Cursos</cp:lastModifiedBy>
  <cp:revision>3</cp:revision>
  <dcterms:created xsi:type="dcterms:W3CDTF">2024-05-15T17:58:09Z</dcterms:created>
  <dcterms:modified xsi:type="dcterms:W3CDTF">2024-05-15T19:20:44Z</dcterms:modified>
</cp:coreProperties>
</file>